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8"/>
  </p:notesMasterIdLst>
  <p:handoutMasterIdLst>
    <p:handoutMasterId r:id="rId169"/>
  </p:handoutMasterIdLst>
  <p:sldIdLst>
    <p:sldId id="4249" r:id="rId2"/>
    <p:sldId id="917" r:id="rId3"/>
    <p:sldId id="3853" r:id="rId4"/>
    <p:sldId id="488" r:id="rId5"/>
    <p:sldId id="489" r:id="rId6"/>
    <p:sldId id="3891" r:id="rId7"/>
    <p:sldId id="491" r:id="rId8"/>
    <p:sldId id="4106" r:id="rId9"/>
    <p:sldId id="3862" r:id="rId10"/>
    <p:sldId id="3863" r:id="rId11"/>
    <p:sldId id="3864" r:id="rId12"/>
    <p:sldId id="4250" r:id="rId13"/>
    <p:sldId id="515" r:id="rId14"/>
    <p:sldId id="495" r:id="rId15"/>
    <p:sldId id="3894" r:id="rId16"/>
    <p:sldId id="3896" r:id="rId17"/>
    <p:sldId id="3897" r:id="rId18"/>
    <p:sldId id="3901" r:id="rId19"/>
    <p:sldId id="3902" r:id="rId20"/>
    <p:sldId id="501" r:id="rId21"/>
    <p:sldId id="502" r:id="rId22"/>
    <p:sldId id="503" r:id="rId23"/>
    <p:sldId id="3871" r:id="rId24"/>
    <p:sldId id="3921" r:id="rId25"/>
    <p:sldId id="3922" r:id="rId26"/>
    <p:sldId id="3923" r:id="rId27"/>
    <p:sldId id="3924" r:id="rId28"/>
    <p:sldId id="3925" r:id="rId29"/>
    <p:sldId id="3926" r:id="rId30"/>
    <p:sldId id="3927" r:id="rId31"/>
    <p:sldId id="3928" r:id="rId32"/>
    <p:sldId id="3930" r:id="rId33"/>
    <p:sldId id="3931" r:id="rId34"/>
    <p:sldId id="3932" r:id="rId35"/>
    <p:sldId id="3933" r:id="rId36"/>
    <p:sldId id="3934" r:id="rId37"/>
    <p:sldId id="3935" r:id="rId38"/>
    <p:sldId id="3936" r:id="rId39"/>
    <p:sldId id="3937" r:id="rId40"/>
    <p:sldId id="3938" r:id="rId41"/>
    <p:sldId id="3939" r:id="rId42"/>
    <p:sldId id="3940" r:id="rId43"/>
    <p:sldId id="3941" r:id="rId44"/>
    <p:sldId id="538" r:id="rId45"/>
    <p:sldId id="3943" r:id="rId46"/>
    <p:sldId id="3944" r:id="rId47"/>
    <p:sldId id="3945" r:id="rId48"/>
    <p:sldId id="3946" r:id="rId49"/>
    <p:sldId id="3947" r:id="rId50"/>
    <p:sldId id="3948" r:id="rId51"/>
    <p:sldId id="3949" r:id="rId52"/>
    <p:sldId id="3950" r:id="rId53"/>
    <p:sldId id="3951" r:id="rId54"/>
    <p:sldId id="3952" r:id="rId55"/>
    <p:sldId id="3953" r:id="rId56"/>
    <p:sldId id="3954" r:id="rId57"/>
    <p:sldId id="3955" r:id="rId58"/>
    <p:sldId id="3956" r:id="rId59"/>
    <p:sldId id="3957" r:id="rId60"/>
    <p:sldId id="3958" r:id="rId61"/>
    <p:sldId id="3959" r:id="rId62"/>
    <p:sldId id="3962" r:id="rId63"/>
    <p:sldId id="4251" r:id="rId64"/>
    <p:sldId id="3963" r:id="rId65"/>
    <p:sldId id="4109" r:id="rId66"/>
    <p:sldId id="3965" r:id="rId67"/>
    <p:sldId id="3967" r:id="rId68"/>
    <p:sldId id="4110" r:id="rId69"/>
    <p:sldId id="4111" r:id="rId70"/>
    <p:sldId id="3971" r:id="rId71"/>
    <p:sldId id="3972" r:id="rId72"/>
    <p:sldId id="3973" r:id="rId73"/>
    <p:sldId id="3974" r:id="rId74"/>
    <p:sldId id="3975" r:id="rId75"/>
    <p:sldId id="3976" r:id="rId76"/>
    <p:sldId id="4254" r:id="rId77"/>
    <p:sldId id="4253" r:id="rId78"/>
    <p:sldId id="4252" r:id="rId79"/>
    <p:sldId id="3978" r:id="rId80"/>
    <p:sldId id="4512" r:id="rId81"/>
    <p:sldId id="4641" r:id="rId82"/>
    <p:sldId id="3980" r:id="rId83"/>
    <p:sldId id="4515" r:id="rId84"/>
    <p:sldId id="3982" r:id="rId85"/>
    <p:sldId id="4516" r:id="rId86"/>
    <p:sldId id="3984" r:id="rId87"/>
    <p:sldId id="3985" r:id="rId88"/>
    <p:sldId id="3986" r:id="rId89"/>
    <p:sldId id="4117" r:id="rId90"/>
    <p:sldId id="3987" r:id="rId91"/>
    <p:sldId id="3989" r:id="rId92"/>
    <p:sldId id="3992" r:id="rId93"/>
    <p:sldId id="4118" r:id="rId94"/>
    <p:sldId id="4119" r:id="rId95"/>
    <p:sldId id="4120" r:id="rId96"/>
    <p:sldId id="4121" r:id="rId97"/>
    <p:sldId id="4122" r:id="rId98"/>
    <p:sldId id="4518" r:id="rId99"/>
    <p:sldId id="4123" r:id="rId100"/>
    <p:sldId id="4642" r:id="rId101"/>
    <p:sldId id="4124" r:id="rId102"/>
    <p:sldId id="4001" r:id="rId103"/>
    <p:sldId id="4128" r:id="rId104"/>
    <p:sldId id="4004" r:id="rId105"/>
    <p:sldId id="4125" r:id="rId106"/>
    <p:sldId id="4126" r:id="rId107"/>
    <p:sldId id="4129" r:id="rId108"/>
    <p:sldId id="4130" r:id="rId109"/>
    <p:sldId id="4643" r:id="rId110"/>
    <p:sldId id="4131" r:id="rId111"/>
    <p:sldId id="4011" r:id="rId112"/>
    <p:sldId id="4132" r:id="rId113"/>
    <p:sldId id="4014" r:id="rId114"/>
    <p:sldId id="4133" r:id="rId115"/>
    <p:sldId id="4134" r:id="rId116"/>
    <p:sldId id="4135" r:id="rId117"/>
    <p:sldId id="4635" r:id="rId118"/>
    <p:sldId id="4636" r:id="rId119"/>
    <p:sldId id="4137" r:id="rId120"/>
    <p:sldId id="4637" r:id="rId121"/>
    <p:sldId id="4644" r:id="rId122"/>
    <p:sldId id="4640" r:id="rId123"/>
    <p:sldId id="4639" r:id="rId124"/>
    <p:sldId id="4026" r:id="rId125"/>
    <p:sldId id="4593" r:id="rId126"/>
    <p:sldId id="4140" r:id="rId127"/>
    <p:sldId id="4028" r:id="rId128"/>
    <p:sldId id="4030" r:id="rId129"/>
    <p:sldId id="4064" r:id="rId130"/>
    <p:sldId id="4065" r:id="rId131"/>
    <p:sldId id="4066" r:id="rId132"/>
    <p:sldId id="4067" r:id="rId133"/>
    <p:sldId id="4068" r:id="rId134"/>
    <p:sldId id="4069" r:id="rId135"/>
    <p:sldId id="4070" r:id="rId136"/>
    <p:sldId id="4071" r:id="rId137"/>
    <p:sldId id="4072" r:id="rId138"/>
    <p:sldId id="4073" r:id="rId139"/>
    <p:sldId id="4074" r:id="rId140"/>
    <p:sldId id="4075" r:id="rId141"/>
    <p:sldId id="4076" r:id="rId142"/>
    <p:sldId id="4077" r:id="rId143"/>
    <p:sldId id="4078" r:id="rId144"/>
    <p:sldId id="4079" r:id="rId145"/>
    <p:sldId id="4141" r:id="rId146"/>
    <p:sldId id="4080" r:id="rId147"/>
    <p:sldId id="4081" r:id="rId148"/>
    <p:sldId id="4082" r:id="rId149"/>
    <p:sldId id="4083" r:id="rId150"/>
    <p:sldId id="4085" r:id="rId151"/>
    <p:sldId id="4086" r:id="rId152"/>
    <p:sldId id="4087" r:id="rId153"/>
    <p:sldId id="4108" r:id="rId154"/>
    <p:sldId id="4091" r:id="rId155"/>
    <p:sldId id="4096" r:id="rId156"/>
    <p:sldId id="4645" r:id="rId157"/>
    <p:sldId id="4097" r:id="rId158"/>
    <p:sldId id="4098" r:id="rId159"/>
    <p:sldId id="4099" r:id="rId160"/>
    <p:sldId id="4100" r:id="rId161"/>
    <p:sldId id="4101" r:id="rId162"/>
    <p:sldId id="4102" r:id="rId163"/>
    <p:sldId id="4103" r:id="rId164"/>
    <p:sldId id="4104" r:id="rId165"/>
    <p:sldId id="4105" r:id="rId166"/>
    <p:sldId id="4634" r:id="rId1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9B234C5-7B82-482F-8ABD-9A8B2CC1A0A3}">
          <p14:sldIdLst>
            <p14:sldId id="4249"/>
            <p14:sldId id="917"/>
            <p14:sldId id="3853"/>
            <p14:sldId id="488"/>
            <p14:sldId id="489"/>
            <p14:sldId id="3891"/>
            <p14:sldId id="491"/>
            <p14:sldId id="4106"/>
            <p14:sldId id="3862"/>
            <p14:sldId id="3863"/>
            <p14:sldId id="3864"/>
            <p14:sldId id="4250"/>
            <p14:sldId id="515"/>
            <p14:sldId id="495"/>
            <p14:sldId id="3894"/>
            <p14:sldId id="3896"/>
            <p14:sldId id="3897"/>
            <p14:sldId id="3901"/>
            <p14:sldId id="3902"/>
            <p14:sldId id="501"/>
            <p14:sldId id="502"/>
            <p14:sldId id="503"/>
            <p14:sldId id="3871"/>
            <p14:sldId id="3921"/>
            <p14:sldId id="3922"/>
            <p14:sldId id="3923"/>
            <p14:sldId id="3924"/>
            <p14:sldId id="3925"/>
            <p14:sldId id="3926"/>
            <p14:sldId id="3927"/>
            <p14:sldId id="3928"/>
            <p14:sldId id="3930"/>
            <p14:sldId id="3931"/>
            <p14:sldId id="3932"/>
            <p14:sldId id="3933"/>
            <p14:sldId id="3934"/>
            <p14:sldId id="3935"/>
            <p14:sldId id="3936"/>
            <p14:sldId id="3937"/>
            <p14:sldId id="3938"/>
            <p14:sldId id="3939"/>
            <p14:sldId id="3940"/>
            <p14:sldId id="3941"/>
            <p14:sldId id="538"/>
            <p14:sldId id="3943"/>
            <p14:sldId id="3944"/>
            <p14:sldId id="3945"/>
            <p14:sldId id="3946"/>
            <p14:sldId id="3947"/>
            <p14:sldId id="3948"/>
            <p14:sldId id="3949"/>
            <p14:sldId id="3950"/>
            <p14:sldId id="3951"/>
            <p14:sldId id="3952"/>
            <p14:sldId id="3953"/>
            <p14:sldId id="3954"/>
            <p14:sldId id="3955"/>
            <p14:sldId id="3956"/>
            <p14:sldId id="3957"/>
            <p14:sldId id="3958"/>
            <p14:sldId id="3959"/>
            <p14:sldId id="3962"/>
            <p14:sldId id="4251"/>
            <p14:sldId id="3963"/>
            <p14:sldId id="4109"/>
            <p14:sldId id="3965"/>
            <p14:sldId id="3967"/>
            <p14:sldId id="4110"/>
            <p14:sldId id="4111"/>
            <p14:sldId id="3971"/>
            <p14:sldId id="3972"/>
            <p14:sldId id="3973"/>
            <p14:sldId id="3974"/>
            <p14:sldId id="3975"/>
            <p14:sldId id="3976"/>
            <p14:sldId id="4254"/>
            <p14:sldId id="4253"/>
            <p14:sldId id="4252"/>
            <p14:sldId id="3978"/>
            <p14:sldId id="4512"/>
            <p14:sldId id="4641"/>
            <p14:sldId id="3980"/>
            <p14:sldId id="4515"/>
            <p14:sldId id="3982"/>
            <p14:sldId id="4516"/>
            <p14:sldId id="3984"/>
            <p14:sldId id="3985"/>
            <p14:sldId id="3986"/>
            <p14:sldId id="4117"/>
            <p14:sldId id="3987"/>
            <p14:sldId id="3989"/>
            <p14:sldId id="3992"/>
            <p14:sldId id="4118"/>
            <p14:sldId id="4119"/>
            <p14:sldId id="4120"/>
            <p14:sldId id="4121"/>
            <p14:sldId id="4122"/>
            <p14:sldId id="4518"/>
            <p14:sldId id="4123"/>
            <p14:sldId id="4642"/>
            <p14:sldId id="4124"/>
            <p14:sldId id="4001"/>
            <p14:sldId id="4128"/>
            <p14:sldId id="4004"/>
            <p14:sldId id="4125"/>
            <p14:sldId id="4126"/>
            <p14:sldId id="4129"/>
            <p14:sldId id="4130"/>
            <p14:sldId id="4643"/>
            <p14:sldId id="4131"/>
            <p14:sldId id="4011"/>
            <p14:sldId id="4132"/>
            <p14:sldId id="4014"/>
            <p14:sldId id="4133"/>
            <p14:sldId id="4134"/>
            <p14:sldId id="4135"/>
            <p14:sldId id="4635"/>
            <p14:sldId id="4636"/>
            <p14:sldId id="4137"/>
            <p14:sldId id="4637"/>
            <p14:sldId id="4644"/>
            <p14:sldId id="4640"/>
            <p14:sldId id="4639"/>
            <p14:sldId id="4026"/>
            <p14:sldId id="4593"/>
            <p14:sldId id="4140"/>
            <p14:sldId id="4028"/>
            <p14:sldId id="4030"/>
            <p14:sldId id="4064"/>
            <p14:sldId id="4065"/>
            <p14:sldId id="4066"/>
            <p14:sldId id="4067"/>
            <p14:sldId id="4068"/>
            <p14:sldId id="4069"/>
            <p14:sldId id="4070"/>
            <p14:sldId id="4071"/>
            <p14:sldId id="4072"/>
            <p14:sldId id="4073"/>
            <p14:sldId id="4074"/>
            <p14:sldId id="4075"/>
            <p14:sldId id="4076"/>
            <p14:sldId id="4077"/>
            <p14:sldId id="4078"/>
            <p14:sldId id="4079"/>
            <p14:sldId id="4141"/>
            <p14:sldId id="4080"/>
            <p14:sldId id="4081"/>
            <p14:sldId id="4082"/>
            <p14:sldId id="4083"/>
            <p14:sldId id="4085"/>
            <p14:sldId id="4086"/>
            <p14:sldId id="4087"/>
            <p14:sldId id="4108"/>
            <p14:sldId id="4091"/>
            <p14:sldId id="4096"/>
            <p14:sldId id="4645"/>
            <p14:sldId id="4097"/>
            <p14:sldId id="4098"/>
            <p14:sldId id="4099"/>
            <p14:sldId id="4100"/>
            <p14:sldId id="4101"/>
            <p14:sldId id="4102"/>
            <p14:sldId id="4103"/>
            <p14:sldId id="4104"/>
            <p14:sldId id="4105"/>
            <p14:sldId id="4634"/>
          </p14:sldIdLst>
        </p14:section>
      </p14:sectionLst>
    </p:ext>
    <p:ext uri="{EFAFB233-063F-42B5-8137-9DF3F51BA10A}">
      <p15:sldGuideLst xmlns:p15="http://schemas.microsoft.com/office/powerpoint/2012/main">
        <p15:guide id="1" orient="horz" pos="2308">
          <p15:clr>
            <a:srgbClr val="A4A3A4"/>
          </p15:clr>
        </p15:guide>
        <p15:guide id="2" pos="331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FF"/>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5" autoAdjust="0"/>
    <p:restoredTop sz="88516" autoAdjust="0"/>
  </p:normalViewPr>
  <p:slideViewPr>
    <p:cSldViewPr snapToGrid="0" showGuides="1">
      <p:cViewPr varScale="1">
        <p:scale>
          <a:sx n="109" d="100"/>
          <a:sy n="109" d="100"/>
        </p:scale>
        <p:origin x="732" y="114"/>
      </p:cViewPr>
      <p:guideLst>
        <p:guide orient="horz" pos="2308"/>
        <p:guide pos="3312"/>
      </p:guideLst>
    </p:cSldViewPr>
  </p:slideViewPr>
  <p:outlineViewPr>
    <p:cViewPr>
      <p:scale>
        <a:sx n="33" d="100"/>
        <a:sy n="33" d="100"/>
      </p:scale>
      <p:origin x="0" y="-67210"/>
    </p:cViewPr>
  </p:outlineViewPr>
  <p:notesTextViewPr>
    <p:cViewPr>
      <p:scale>
        <a:sx n="1" d="1"/>
        <a:sy n="1" d="1"/>
      </p:scale>
      <p:origin x="0" y="0"/>
    </p:cViewPr>
  </p:notesTextViewPr>
  <p:notesViewPr>
    <p:cSldViewPr snapToGrid="0">
      <p:cViewPr varScale="1">
        <p:scale>
          <a:sx n="94" d="100"/>
          <a:sy n="94" d="100"/>
        </p:scale>
        <p:origin x="4068"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E4CC0D-F10D-400D-8EB4-EADC7E4AB7A8}" type="datetimeFigureOut">
              <a:rPr lang="zh-CN" altLang="en-US" smtClean="0"/>
              <a:t>2021/4/13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0E4A6E-2F20-4F37-816C-AD9E7A26C6A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09652-DC68-4D29-8C95-FF3DAF3DAFF6}" type="datetimeFigureOut">
              <a:rPr lang="zh-CN" altLang="en-US" smtClean="0"/>
              <a:t>2021/4/13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757C0-D8D6-4E64-9363-D8157096089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pPr lvl="0" eaLnBrk="1" hangingPunct="1"/>
            <a:r>
              <a:rPr lang="zh-CN" altLang="zh-CN" dirty="0"/>
              <a:t>计算机组成原理是计算机科学与技术专业本科教学中的一门重要技术基础课，在计算机科学与技术专业的教学计划中占有重要地位和作用。学习本课程旨在使学生系统地理解计算机硬件系统的组织结构和工作原理，掌握计算机硬件系统的基本分析与设计方法，建立计算机系统的整体概念。为进一步学习计算机设计与实践、接口技术、嵌入式系统、计算机体系结构、操作系统、计算机网络等后续课程；为全面培养学生计算机软硬件系统认知能力、面向问题求解能力、系统开发与调试能力，以及设计与创新能力奠定良好的基础。</a:t>
            </a:r>
            <a:endParaRPr lang="en-US" altLang="zh-CN" dirty="0"/>
          </a:p>
          <a:p>
            <a:pPr lvl="0" eaLnBrk="1" hangingPunct="1"/>
            <a:r>
              <a:rPr lang="zh-CN" altLang="zh-CN" dirty="0"/>
              <a:t>课程基本要求</a:t>
            </a:r>
          </a:p>
          <a:p>
            <a:pPr lvl="0" eaLnBrk="1" hangingPunct="1"/>
            <a:r>
              <a:rPr lang="en-US" altLang="zh-CN" dirty="0"/>
              <a:t>⑴ </a:t>
            </a:r>
            <a:r>
              <a:rPr lang="zh-CN" altLang="zh-CN" dirty="0"/>
              <a:t>掌握计算机内部的各种信息编码、基本运算的操作原理、基本部件的构造和组织方式，建立一个完整的整机概念；</a:t>
            </a:r>
          </a:p>
          <a:p>
            <a:pPr lvl="0" eaLnBrk="1" hangingPunct="1"/>
            <a:r>
              <a:rPr lang="en-US" altLang="zh-CN" dirty="0"/>
              <a:t>⑵ </a:t>
            </a:r>
            <a:r>
              <a:rPr lang="zh-CN" altLang="zh-CN" dirty="0"/>
              <a:t>深刻理解计算机各子系统之间的相互联系以及各自在计算机整机中的地位和作用；</a:t>
            </a:r>
          </a:p>
          <a:p>
            <a:pPr lvl="0" eaLnBrk="1" hangingPunct="1"/>
            <a:r>
              <a:rPr lang="en-US" altLang="zh-CN" dirty="0"/>
              <a:t>    ⑶ </a:t>
            </a:r>
            <a:r>
              <a:rPr lang="zh-CN" altLang="zh-CN" dirty="0"/>
              <a:t>掌握部件和单元电路的设计方法。 </a:t>
            </a:r>
          </a:p>
          <a:p>
            <a:pPr lvl="0" eaLnBrk="1" hangingPunct="1"/>
            <a:r>
              <a:rPr lang="en-US" altLang="zh-CN" dirty="0"/>
              <a:t>2</a:t>
            </a:r>
            <a:r>
              <a:rPr lang="zh-CN" altLang="zh-CN" dirty="0"/>
              <a:t>）实验基本要求</a:t>
            </a:r>
          </a:p>
          <a:p>
            <a:pPr lvl="0" eaLnBrk="1" hangingPunct="1"/>
            <a:r>
              <a:rPr lang="en-US" altLang="zh-CN" dirty="0"/>
              <a:t>⑴ </a:t>
            </a:r>
            <a:r>
              <a:rPr lang="zh-CN" altLang="zh-CN" dirty="0"/>
              <a:t>实现存储器容量的扩充；</a:t>
            </a:r>
          </a:p>
          <a:p>
            <a:pPr lvl="0" eaLnBrk="1" hangingPunct="1"/>
            <a:r>
              <a:rPr lang="en-US" altLang="zh-CN" dirty="0"/>
              <a:t>⑵ </a:t>
            </a:r>
            <a:r>
              <a:rPr lang="zh-CN" altLang="zh-CN" dirty="0"/>
              <a:t>设计并实现计算机系统的基本输入</a:t>
            </a:r>
            <a:r>
              <a:rPr lang="en-US" altLang="zh-CN" dirty="0"/>
              <a:t>/</a:t>
            </a:r>
            <a:r>
              <a:rPr lang="zh-CN" altLang="zh-CN" dirty="0"/>
              <a:t>输出过程；</a:t>
            </a:r>
          </a:p>
          <a:p>
            <a:pPr lvl="0" eaLnBrk="1" hangingPunct="1"/>
            <a:r>
              <a:rPr lang="en-US" altLang="zh-CN" dirty="0"/>
              <a:t>⑶ </a:t>
            </a:r>
            <a:r>
              <a:rPr lang="zh-CN" altLang="zh-CN" dirty="0"/>
              <a:t>根据不同的控制信号实现运算器的不同运算；</a:t>
            </a:r>
          </a:p>
          <a:p>
            <a:pPr lvl="0" eaLnBrk="1" hangingPunct="1"/>
            <a:r>
              <a:rPr lang="en-US" altLang="zh-CN" dirty="0"/>
              <a:t>⑷ </a:t>
            </a:r>
            <a:r>
              <a:rPr lang="zh-CN" altLang="zh-CN" dirty="0"/>
              <a:t>用微程序设计方法设计指定的机器指令所对应的微指令码。</a:t>
            </a:r>
          </a:p>
          <a:p>
            <a:pPr lvl="0" eaLnBrk="1" hangingPunct="1"/>
            <a:endParaRPr lang="zh-CN" altLang="en-US" dirty="0"/>
          </a:p>
          <a:p>
            <a:endParaRPr lang="zh-CN" altLang="en-US" dirty="0"/>
          </a:p>
        </p:txBody>
      </p:sp>
      <p:sp>
        <p:nvSpPr>
          <p:cNvPr id="1048589" name="灯片编号占位符 3"/>
          <p:cNvSpPr>
            <a:spLocks noGrp="1"/>
          </p:cNvSpPr>
          <p:nvPr>
            <p:ph type="sldNum" sz="quarter" idx="5"/>
          </p:nvPr>
        </p:nvSpPr>
        <p:spPr/>
        <p:txBody>
          <a:bodyPr/>
          <a:lstStyle/>
          <a:p>
            <a:fld id="{CE3757C0-D8D6-4E64-9363-D8157096089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44</a:t>
            </a:fld>
            <a:endParaRPr lang="zh-CN" altLang="en-US"/>
          </a:p>
        </p:txBody>
      </p:sp>
    </p:spTree>
    <p:extLst>
      <p:ext uri="{BB962C8B-B14F-4D97-AF65-F5344CB8AC3E}">
        <p14:creationId xmlns:p14="http://schemas.microsoft.com/office/powerpoint/2010/main" val="166108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0302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34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37BC258C-1C39-46C5-B2E5-7E3A89ABF776}" type="datetime3">
              <a:rPr lang="en-AU" altLang="en-US" sz="1300" smtClean="0">
                <a:latin typeface="Times New Roman" panose="02020603050405020304" pitchFamily="18" charset="0"/>
              </a:rPr>
              <a:t>13 April, 2021</a:t>
            </a:fld>
            <a:endParaRPr lang="en-AU" altLang="en-US" sz="1300">
              <a:latin typeface="Times New Roman" panose="02020603050405020304" pitchFamily="18" charset="0"/>
            </a:endParaRPr>
          </a:p>
        </p:txBody>
      </p:sp>
      <p:sp>
        <p:nvSpPr>
          <p:cNvPr id="634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34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C14054B2-B967-406B-98CC-7D561E9828D7}" type="slidenum">
              <a:rPr lang="en-AU" altLang="en-US" sz="1300">
                <a:latin typeface="Times New Roman" panose="02020603050405020304" pitchFamily="18" charset="0"/>
              </a:rPr>
              <a:t>98</a:t>
            </a:fld>
            <a:endParaRPr lang="en-AU" altLang="en-US" sz="1300">
              <a:latin typeface="Times New Roman" panose="02020603050405020304" pitchFamily="18" charset="0"/>
            </a:endParaRPr>
          </a:p>
        </p:txBody>
      </p:sp>
      <p:sp>
        <p:nvSpPr>
          <p:cNvPr id="63494" name="Rectangle 2"/>
          <p:cNvSpPr>
            <a:spLocks noGrp="1" noRot="1" noChangeAspect="1" noChangeArrowheads="1" noTextEdit="1"/>
          </p:cNvSpPr>
          <p:nvPr>
            <p:ph type="sldImg"/>
          </p:nvPr>
        </p:nvSpPr>
        <p:spPr/>
      </p:sp>
      <p:sp>
        <p:nvSpPr>
          <p:cNvPr id="634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100</a:t>
            </a:fld>
            <a:endParaRPr lang="zh-CN" altLang="en-US"/>
          </a:p>
        </p:txBody>
      </p:sp>
    </p:spTree>
    <p:extLst>
      <p:ext uri="{BB962C8B-B14F-4D97-AF65-F5344CB8AC3E}">
        <p14:creationId xmlns:p14="http://schemas.microsoft.com/office/powerpoint/2010/main" val="1441303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103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110</a:t>
            </a:fld>
            <a:endParaRPr lang="zh-CN" altLang="en-US"/>
          </a:p>
        </p:txBody>
      </p:sp>
    </p:spTree>
    <p:extLst>
      <p:ext uri="{BB962C8B-B14F-4D97-AF65-F5344CB8AC3E}">
        <p14:creationId xmlns:p14="http://schemas.microsoft.com/office/powerpoint/2010/main" val="3647049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a:t>
            </a:r>
            <a:r>
              <a:rPr lang="en-US" altLang="zh-CN"/>
              <a:t>20</a:t>
            </a:r>
            <a:r>
              <a:rPr lang="zh-CN" altLang="en-US"/>
              <a:t>学时讲到这里</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126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注意</a:t>
            </a:r>
            <a:r>
              <a:rPr lang="en-US" altLang="zh-CN" dirty="0">
                <a:sym typeface="+mn-ea"/>
              </a:rPr>
              <a:t>OS</a:t>
            </a:r>
            <a:r>
              <a:rPr lang="zh-CN" altLang="en-US" dirty="0">
                <a:sym typeface="+mn-ea"/>
              </a:rPr>
              <a:t>真正实现的时候页表</a:t>
            </a:r>
            <a:r>
              <a:rPr lang="en-US" altLang="zh-CN" dirty="0">
                <a:sym typeface="+mn-ea"/>
              </a:rPr>
              <a:t>valid=1</a:t>
            </a:r>
            <a:r>
              <a:rPr lang="zh-CN" altLang="en-US" dirty="0">
                <a:sym typeface="+mn-ea"/>
              </a:rPr>
              <a:t>，表示地址是磁盘地址，</a:t>
            </a:r>
            <a:r>
              <a:rPr lang="en-US" altLang="zh-CN" dirty="0">
                <a:sym typeface="+mn-ea"/>
              </a:rPr>
              <a:t>valid=0</a:t>
            </a:r>
            <a:r>
              <a:rPr lang="zh-CN" altLang="en-US" dirty="0">
                <a:sym typeface="+mn-ea"/>
              </a:rPr>
              <a:t>，表示缺页，没有虚线所指的磁盘地址，那只是个示意。</a:t>
            </a:r>
            <a:endParaRPr lang="en-US" altLang="zh-CN" dirty="0"/>
          </a:p>
          <a:p>
            <a:endParaRPr lang="en-US" altLang="zh-CN" dirty="0"/>
          </a:p>
          <a:p>
            <a:r>
              <a:rPr lang="zh-CN" altLang="en-US" dirty="0">
                <a:sym typeface="+mn-ea"/>
              </a:rPr>
              <a:t>实际实现的时候如果</a:t>
            </a:r>
            <a:r>
              <a:rPr lang="en-US" altLang="zh-CN" dirty="0">
                <a:sym typeface="+mn-ea"/>
              </a:rPr>
              <a:t>valid=0</a:t>
            </a:r>
            <a:r>
              <a:rPr lang="zh-CN" altLang="en-US" dirty="0">
                <a:sym typeface="+mn-ea"/>
              </a:rPr>
              <a:t>，</a:t>
            </a:r>
            <a:r>
              <a:rPr lang="en-US" altLang="zh-CN" dirty="0" err="1">
                <a:sym typeface="+mn-ea"/>
              </a:rPr>
              <a:t>mmu</a:t>
            </a:r>
            <a:r>
              <a:rPr lang="zh-CN" altLang="en-US" dirty="0">
                <a:sym typeface="+mn-ea"/>
              </a:rPr>
              <a:t>产生异常信号（将</a:t>
            </a:r>
            <a:r>
              <a:rPr lang="en-US" altLang="zh-CN" dirty="0">
                <a:sym typeface="+mn-ea"/>
              </a:rPr>
              <a:t>CPU</a:t>
            </a:r>
            <a:r>
              <a:rPr lang="zh-CN" altLang="en-US" dirty="0">
                <a:sym typeface="+mn-ea"/>
              </a:rPr>
              <a:t>中某个特殊寄存器对应位置</a:t>
            </a:r>
            <a:r>
              <a:rPr lang="en-US" altLang="zh-CN" dirty="0">
                <a:sym typeface="+mn-ea"/>
              </a:rPr>
              <a:t>1</a:t>
            </a:r>
            <a:r>
              <a:rPr lang="zh-CN" altLang="en-US" dirty="0">
                <a:sym typeface="+mn-ea"/>
              </a:rPr>
              <a:t>），</a:t>
            </a:r>
            <a:r>
              <a:rPr lang="en-US" altLang="zh-CN" dirty="0">
                <a:sym typeface="+mn-ea"/>
              </a:rPr>
              <a:t>OS</a:t>
            </a:r>
            <a:r>
              <a:rPr lang="zh-CN" altLang="en-US" dirty="0">
                <a:sym typeface="+mn-ea"/>
              </a:rPr>
              <a:t>会触发进入异常处理程序调页，当前指令因缺页提前结束（取指令未完成，执行指令未完成），</a:t>
            </a:r>
            <a:r>
              <a:rPr lang="en-US" altLang="zh-CN" dirty="0">
                <a:sym typeface="+mn-ea"/>
              </a:rPr>
              <a:t>PC++</a:t>
            </a:r>
            <a:r>
              <a:rPr lang="zh-CN" altLang="en-US" dirty="0">
                <a:sym typeface="+mn-ea"/>
              </a:rPr>
              <a:t>的动作不能做。异常处理程序会将缺页指令所在的进程挂起，</a:t>
            </a:r>
            <a:r>
              <a:rPr lang="en-US" altLang="zh-CN" dirty="0" err="1">
                <a:sym typeface="+mn-ea"/>
              </a:rPr>
              <a:t>get_free_page</a:t>
            </a:r>
            <a:r>
              <a:rPr lang="zh-CN" altLang="en-US" dirty="0">
                <a:sym typeface="+mn-ea"/>
              </a:rPr>
              <a:t>从物理内存申请一个新的页，然后根据当前进程对应的执行文件信息去磁盘上读取对应的页（调页），调页完成后要更新页表，并将挂起的进程设置为就绪状态。</a:t>
            </a:r>
            <a:endParaRPr lang="en-US" altLang="zh-CN" dirty="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动画顺序需要考虑</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olidFill>
                  <a:schemeClr val="bg1"/>
                </a:solidFill>
                <a:latin typeface="+mn-ea"/>
                <a:sym typeface="+mn-ea"/>
              </a:rPr>
              <a:t>为什么</a:t>
            </a:r>
            <a:r>
              <a:rPr lang="en-US" altLang="zh-CN" b="1" dirty="0">
                <a:solidFill>
                  <a:schemeClr val="bg1"/>
                </a:solidFill>
                <a:latin typeface="+mn-ea"/>
                <a:sym typeface="+mn-ea"/>
              </a:rPr>
              <a:t>cache</a:t>
            </a:r>
            <a:r>
              <a:rPr lang="zh-CN" altLang="en-US" b="1" dirty="0">
                <a:solidFill>
                  <a:schemeClr val="bg1"/>
                </a:solidFill>
                <a:latin typeface="+mn-ea"/>
                <a:sym typeface="+mn-ea"/>
              </a:rPr>
              <a:t>用物理地址访问？</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由于</a:t>
            </a:r>
            <a:r>
              <a:rPr lang="en-US" altLang="zh-CN" sz="1200" dirty="0"/>
              <a:t>CPU</a:t>
            </a:r>
            <a:r>
              <a:rPr lang="zh-CN" altLang="en-US" sz="1200" dirty="0"/>
              <a:t>首先接到的是由程序传来的虚拟内存地址，所以</a:t>
            </a:r>
            <a:r>
              <a:rPr lang="en-US" altLang="zh-CN" sz="1200" dirty="0"/>
              <a:t>CPU</a:t>
            </a:r>
            <a:r>
              <a:rPr lang="zh-CN" altLang="en-US" sz="1200" dirty="0"/>
              <a:t>必须先到物理内存中取页表，然后对应程序传来的虚拟页面号，在表里找到对应的物理页面 号，最后才能访问实际的物理内存地址，也就是说整个过程中</a:t>
            </a:r>
            <a:r>
              <a:rPr lang="en-US" altLang="zh-CN" sz="1200" dirty="0"/>
              <a:t>CPU</a:t>
            </a:r>
            <a:r>
              <a:rPr lang="zh-CN" altLang="en-US" sz="1200" dirty="0"/>
              <a:t>必须访问两次物理内存</a:t>
            </a:r>
            <a:r>
              <a:rPr lang="en-US" altLang="zh-CN" sz="1200" dirty="0"/>
              <a:t>(</a:t>
            </a:r>
            <a:r>
              <a:rPr lang="zh-CN" altLang="en-US" sz="1200" dirty="0"/>
              <a:t>实际上访问的次数更多</a:t>
            </a:r>
            <a:r>
              <a:rPr lang="en-US" altLang="zh-CN" sz="1200" dirty="0"/>
              <a:t>)</a:t>
            </a:r>
            <a:r>
              <a:rPr lang="zh-CN" altLang="en-US" sz="1200" dirty="0"/>
              <a:t>。因此，为了减少</a:t>
            </a:r>
            <a:r>
              <a:rPr lang="en-US" altLang="zh-CN" sz="1200" dirty="0"/>
              <a:t>CPU</a:t>
            </a:r>
            <a:r>
              <a:rPr lang="zh-CN" altLang="en-US" sz="1200" dirty="0"/>
              <a:t>访问物理内存的次数，引入</a:t>
            </a:r>
            <a:r>
              <a:rPr lang="en-US" altLang="zh-CN" sz="1200" dirty="0"/>
              <a:t>TLB</a:t>
            </a:r>
            <a:r>
              <a:rPr lang="zh-CN" altLang="en-US" sz="1200" dirty="0"/>
              <a:t>。</a:t>
            </a:r>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145</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行距还需要调整，，</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166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26922"/>
            <a:ext cx="10515600" cy="751156"/>
          </a:xfrm>
        </p:spPr>
        <p:txBody>
          <a:bodyPr/>
          <a:lstStyle/>
          <a:p>
            <a:r>
              <a:rPr lang="zh-CN" altLang="en-US"/>
              <a:t>单击此处编辑母版标题样式</a:t>
            </a:r>
          </a:p>
        </p:txBody>
      </p:sp>
      <p:sp>
        <p:nvSpPr>
          <p:cNvPr id="3" name="内容占位符 2"/>
          <p:cNvSpPr>
            <a:spLocks noGrp="1"/>
          </p:cNvSpPr>
          <p:nvPr>
            <p:ph idx="1"/>
          </p:nvPr>
        </p:nvSpPr>
        <p:spPr>
          <a:xfrm>
            <a:off x="838200" y="1065730"/>
            <a:ext cx="10515600" cy="4873029"/>
          </a:xfrm>
        </p:spPr>
        <p:txBody>
          <a:bodyPr/>
          <a:lstStyle>
            <a:lvl1pPr>
              <a:lnSpc>
                <a:spcPct val="150000"/>
              </a:lnSpc>
              <a:defRPr sz="3200"/>
            </a:lvl1pPr>
            <a:lvl2pPr>
              <a:lnSpc>
                <a:spcPct val="150000"/>
              </a:lnSpc>
              <a:defRPr sz="2800"/>
            </a:lvl2pPr>
            <a:lvl3pPr>
              <a:lnSpc>
                <a:spcPct val="150000"/>
              </a:lnSpc>
              <a:defRPr sz="2400"/>
            </a:lvl3pPr>
            <a:lvl4pPr>
              <a:lnSpc>
                <a:spcPct val="150000"/>
              </a:lnSpc>
              <a:defRPr sz="2000"/>
            </a:lvl4pPr>
            <a:lvl5pPr>
              <a:lnSpc>
                <a:spcPct val="150000"/>
              </a:lnSpc>
              <a:defRPr sz="2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8" name="标题 1"/>
          <p:cNvSpPr>
            <a:spLocks noGrp="1"/>
          </p:cNvSpPr>
          <p:nvPr>
            <p:ph type="title"/>
          </p:nvPr>
        </p:nvSpPr>
        <p:spPr>
          <a:xfrm>
            <a:off x="838200" y="126922"/>
            <a:ext cx="10515600" cy="751156"/>
          </a:xfrm>
        </p:spPr>
        <p:txBody>
          <a:bodyPr/>
          <a:lstStyle/>
          <a:p>
            <a:r>
              <a:rPr lang="zh-CN" altLang="en-US"/>
              <a:t>单击此处编辑母版标题样式</a:t>
            </a:r>
          </a:p>
        </p:txBody>
      </p:sp>
      <p:sp>
        <p:nvSpPr>
          <p:cNvPr id="9"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左文右图">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9" name="图片占位符 8"/>
          <p:cNvSpPr>
            <a:spLocks noGrp="1"/>
          </p:cNvSpPr>
          <p:nvPr>
            <p:ph type="pic" sz="quarter" idx="13"/>
          </p:nvPr>
        </p:nvSpPr>
        <p:spPr>
          <a:xfrm>
            <a:off x="6234113" y="1309957"/>
            <a:ext cx="5119687" cy="4852718"/>
          </a:xfrm>
        </p:spPr>
        <p:txBody>
          <a:bodyPr/>
          <a:lstStyle/>
          <a:p>
            <a:endParaRPr lang="zh-CN" altLang="en-US"/>
          </a:p>
        </p:txBody>
      </p:sp>
      <p:sp>
        <p:nvSpPr>
          <p:cNvPr id="11" name="文本占位符 10"/>
          <p:cNvSpPr>
            <a:spLocks noGrp="1"/>
          </p:cNvSpPr>
          <p:nvPr>
            <p:ph type="body" sz="quarter" idx="14"/>
          </p:nvPr>
        </p:nvSpPr>
        <p:spPr>
          <a:xfrm>
            <a:off x="838200" y="1309688"/>
            <a:ext cx="5119688"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1"/>
          <p:cNvSpPr>
            <a:spLocks noGrp="1"/>
          </p:cNvSpPr>
          <p:nvPr>
            <p:ph type="title"/>
          </p:nvPr>
        </p:nvSpPr>
        <p:spPr>
          <a:xfrm>
            <a:off x="838200" y="126922"/>
            <a:ext cx="10515600" cy="751156"/>
          </a:xfrm>
        </p:spPr>
        <p:txBody>
          <a:bodyPr/>
          <a:lstStyle/>
          <a:p>
            <a:r>
              <a:rPr lang="zh-CN" altLang="en-US"/>
              <a:t>单击此处编辑母版标题样式</a:t>
            </a:r>
          </a:p>
        </p:txBody>
      </p:sp>
      <p:sp>
        <p:nvSpPr>
          <p:cNvPr id="12"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左文（多）右图">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9" name="图片占位符 8"/>
          <p:cNvSpPr>
            <a:spLocks noGrp="1"/>
          </p:cNvSpPr>
          <p:nvPr>
            <p:ph type="pic" sz="quarter" idx="13"/>
          </p:nvPr>
        </p:nvSpPr>
        <p:spPr>
          <a:xfrm>
            <a:off x="7239000" y="1309957"/>
            <a:ext cx="4114800" cy="4852718"/>
          </a:xfrm>
        </p:spPr>
        <p:txBody>
          <a:bodyPr/>
          <a:lstStyle/>
          <a:p>
            <a:endParaRPr lang="zh-CN" altLang="en-US"/>
          </a:p>
        </p:txBody>
      </p:sp>
      <p:sp>
        <p:nvSpPr>
          <p:cNvPr id="11" name="文本占位符 10"/>
          <p:cNvSpPr>
            <a:spLocks noGrp="1"/>
          </p:cNvSpPr>
          <p:nvPr>
            <p:ph type="body" sz="quarter" idx="14"/>
          </p:nvPr>
        </p:nvSpPr>
        <p:spPr>
          <a:xfrm>
            <a:off x="838199" y="1309688"/>
            <a:ext cx="6168243"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1"/>
          <p:cNvSpPr>
            <a:spLocks noGrp="1"/>
          </p:cNvSpPr>
          <p:nvPr>
            <p:ph type="title"/>
          </p:nvPr>
        </p:nvSpPr>
        <p:spPr>
          <a:xfrm>
            <a:off x="838200" y="126922"/>
            <a:ext cx="10515600" cy="751156"/>
          </a:xfrm>
        </p:spPr>
        <p:txBody>
          <a:bodyPr/>
          <a:lstStyle/>
          <a:p>
            <a:r>
              <a:rPr lang="zh-CN" altLang="en-US"/>
              <a:t>单击此处编辑母版标题样式</a:t>
            </a:r>
          </a:p>
        </p:txBody>
      </p:sp>
      <p:sp>
        <p:nvSpPr>
          <p:cNvPr id="12"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左图右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9" name="图片占位符 8"/>
          <p:cNvSpPr>
            <a:spLocks noGrp="1"/>
          </p:cNvSpPr>
          <p:nvPr>
            <p:ph type="pic" sz="quarter" idx="13"/>
          </p:nvPr>
        </p:nvSpPr>
        <p:spPr>
          <a:xfrm>
            <a:off x="838199" y="1309957"/>
            <a:ext cx="5119687" cy="4852718"/>
          </a:xfrm>
        </p:spPr>
        <p:txBody>
          <a:bodyPr/>
          <a:lstStyle/>
          <a:p>
            <a:endParaRPr lang="zh-CN" altLang="en-US"/>
          </a:p>
        </p:txBody>
      </p:sp>
      <p:sp>
        <p:nvSpPr>
          <p:cNvPr id="11" name="文本占位符 10"/>
          <p:cNvSpPr>
            <a:spLocks noGrp="1"/>
          </p:cNvSpPr>
          <p:nvPr>
            <p:ph type="body" sz="quarter" idx="14"/>
          </p:nvPr>
        </p:nvSpPr>
        <p:spPr>
          <a:xfrm>
            <a:off x="6234111" y="1309688"/>
            <a:ext cx="5119688"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1"/>
          <p:cNvSpPr>
            <a:spLocks noGrp="1"/>
          </p:cNvSpPr>
          <p:nvPr>
            <p:ph type="title"/>
          </p:nvPr>
        </p:nvSpPr>
        <p:spPr>
          <a:xfrm>
            <a:off x="838200" y="126922"/>
            <a:ext cx="10515600" cy="751156"/>
          </a:xfrm>
        </p:spPr>
        <p:txBody>
          <a:bodyPr/>
          <a:lstStyle/>
          <a:p>
            <a:r>
              <a:rPr lang="zh-CN" altLang="en-US"/>
              <a:t>单击此处编辑母版标题样式</a:t>
            </a:r>
          </a:p>
        </p:txBody>
      </p:sp>
      <p:sp>
        <p:nvSpPr>
          <p:cNvPr id="12"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左图（多）右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9" name="图片占位符 8"/>
          <p:cNvSpPr>
            <a:spLocks noGrp="1"/>
          </p:cNvSpPr>
          <p:nvPr>
            <p:ph type="pic" sz="quarter" idx="13"/>
          </p:nvPr>
        </p:nvSpPr>
        <p:spPr>
          <a:xfrm>
            <a:off x="838199" y="1309957"/>
            <a:ext cx="6144492" cy="4852718"/>
          </a:xfrm>
        </p:spPr>
        <p:txBody>
          <a:bodyPr/>
          <a:lstStyle/>
          <a:p>
            <a:endParaRPr lang="zh-CN" altLang="en-US"/>
          </a:p>
        </p:txBody>
      </p:sp>
      <p:sp>
        <p:nvSpPr>
          <p:cNvPr id="11" name="文本占位符 10"/>
          <p:cNvSpPr>
            <a:spLocks noGrp="1"/>
          </p:cNvSpPr>
          <p:nvPr>
            <p:ph type="body" sz="quarter" idx="14"/>
          </p:nvPr>
        </p:nvSpPr>
        <p:spPr>
          <a:xfrm>
            <a:off x="6587490" y="1310005"/>
            <a:ext cx="4766310" cy="48526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1"/>
          <p:cNvSpPr>
            <a:spLocks noGrp="1"/>
          </p:cNvSpPr>
          <p:nvPr>
            <p:ph type="title"/>
          </p:nvPr>
        </p:nvSpPr>
        <p:spPr>
          <a:xfrm>
            <a:off x="838200" y="126922"/>
            <a:ext cx="10515600" cy="751156"/>
          </a:xfrm>
        </p:spPr>
        <p:txBody>
          <a:bodyPr/>
          <a:lstStyle/>
          <a:p>
            <a:r>
              <a:rPr lang="zh-CN" altLang="en-US"/>
              <a:t>单击此处编辑母版标题样式</a:t>
            </a:r>
          </a:p>
        </p:txBody>
      </p:sp>
      <p:sp>
        <p:nvSpPr>
          <p:cNvPr id="12"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19710"/>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5" name="灯片编号占位符 4"/>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chemeClr val="accent2"/>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50000"/>
        </a:lnSpc>
        <a:spcBef>
          <a:spcPts val="500"/>
        </a:spcBef>
        <a:buClr>
          <a:schemeClr val="accent1"/>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50000"/>
        </a:lnSpc>
        <a:spcBef>
          <a:spcPts val="500"/>
        </a:spcBef>
        <a:buClr>
          <a:schemeClr val="accent6">
            <a:lumMod val="75000"/>
          </a:schemeClr>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0.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oleObject" Target="../embeddings/oleObject8.bin"/><Relationship Id="rId4" Type="http://schemas.openxmlformats.org/officeDocument/2006/relationships/image" Target="../media/image21.emf"/></Relationships>
</file>

<file path=ppt/slides/_rels/slide1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9.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4.e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矩形 6"/>
          <p:cNvSpPr/>
          <p:nvPr/>
        </p:nvSpPr>
        <p:spPr>
          <a:xfrm>
            <a:off x="6600825" y="4797425"/>
            <a:ext cx="5196728" cy="1446550"/>
          </a:xfrm>
          <a:prstGeom prst="rect">
            <a:avLst/>
          </a:prstGeom>
          <a:noFill/>
          <a:ln w="9525">
            <a:noFill/>
          </a:ln>
        </p:spPr>
        <p:txBody>
          <a:bodyPr wrap="square">
            <a:spAutoFit/>
          </a:bodyPr>
          <a:lstStyle>
            <a:lvl1pPr marL="342900" indent="-342900" algn="l" rtl="0" eaLnBrk="1" fontAlgn="base" hangingPunct="1">
              <a:spcBef>
                <a:spcPct val="20000"/>
              </a:spcBef>
              <a:spcAft>
                <a:spcPct val="0"/>
              </a:spcAft>
              <a:buClr>
                <a:schemeClr val="accent2"/>
              </a:buClr>
              <a:buSzPct val="80000"/>
              <a:buFont typeface="Wingdings" panose="05000000000000000000" pitchFamily="2" charset="2"/>
              <a:buChar char="l"/>
              <a:defRPr sz="3200">
                <a:solidFill>
                  <a:schemeClr val="bg2"/>
                </a:solidFill>
                <a:latin typeface="+mn-lt"/>
                <a:ea typeface="+mn-ea"/>
                <a:cs typeface="+mn-cs"/>
              </a:defRPr>
            </a:lvl1pPr>
            <a:lvl2pPr marL="742950" indent="-285750" algn="l" rtl="0" eaLnBrk="1" fontAlgn="base" hangingPunct="1">
              <a:spcBef>
                <a:spcPct val="20000"/>
              </a:spcBef>
              <a:spcAft>
                <a:spcPct val="0"/>
              </a:spcAft>
              <a:buClr>
                <a:schemeClr val="tx1"/>
              </a:buClr>
              <a:buSzPct val="90000"/>
              <a:buChar char="–"/>
              <a:defRPr sz="2800">
                <a:solidFill>
                  <a:schemeClr val="bg2"/>
                </a:solidFill>
                <a:latin typeface="+mn-lt"/>
                <a:ea typeface="+mn-ea"/>
              </a:defRPr>
            </a:lvl2pPr>
            <a:lvl3pPr marL="1143000" indent="-228600" algn="l" rtl="0" eaLnBrk="1" fontAlgn="base" hangingPunct="1">
              <a:spcBef>
                <a:spcPct val="20000"/>
              </a:spcBef>
              <a:spcAft>
                <a:spcPct val="0"/>
              </a:spcAft>
              <a:buClr>
                <a:schemeClr val="accent1"/>
              </a:buClr>
              <a:buSzPct val="60000"/>
              <a:buFont typeface="Wingdings" panose="05000000000000000000" pitchFamily="2" charset="2"/>
              <a:buChar char="l"/>
              <a:defRPr sz="2400">
                <a:solidFill>
                  <a:schemeClr val="bg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bg2"/>
                </a:solidFill>
                <a:latin typeface="+mn-lt"/>
                <a:ea typeface="+mn-ea"/>
              </a:defRPr>
            </a:lvl4pPr>
            <a:lvl5pPr marL="2057400" indent="-228600" algn="l" rtl="0" eaLnBrk="1" fontAlgn="base" hangingPunct="1">
              <a:spcBef>
                <a:spcPct val="20000"/>
              </a:spcBef>
              <a:spcAft>
                <a:spcPct val="0"/>
              </a:spcAft>
              <a:buClr>
                <a:schemeClr val="accent1"/>
              </a:buClr>
              <a:buChar char="•"/>
              <a:defRPr sz="2000">
                <a:solidFill>
                  <a:schemeClr val="bg2"/>
                </a:solidFill>
                <a:latin typeface="+mn-lt"/>
                <a:ea typeface="+mn-ea"/>
              </a:defRPr>
            </a:lvl5pPr>
          </a:lstStyle>
          <a:p>
            <a:pPr marL="0" lvl="0" indent="0">
              <a:spcBef>
                <a:spcPct val="0"/>
              </a:spcBef>
              <a:buClrTx/>
              <a:buSzTx/>
              <a:buFontTx/>
              <a:buNone/>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顾崇林</a:t>
            </a:r>
          </a:p>
          <a:p>
            <a:pPr marL="0" lvl="0" indent="0">
              <a:spcBef>
                <a:spcPct val="0"/>
              </a:spcBef>
              <a:buClrTx/>
              <a:buSzTx/>
              <a:buFontTx/>
              <a:buNone/>
            </a:pPr>
            <a:r>
              <a:rPr lang="zh-CN" altLang="en-US"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计算机科学与技术学院</a:t>
            </a:r>
            <a:r>
              <a:rPr lang="en-US" altLang="zh-CN" sz="28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guchonglin@hit.edu.cn</a:t>
            </a:r>
          </a:p>
        </p:txBody>
      </p:sp>
      <p:sp>
        <p:nvSpPr>
          <p:cNvPr id="1048585" name="矩形 3"/>
          <p:cNvSpPr/>
          <p:nvPr/>
        </p:nvSpPr>
        <p:spPr>
          <a:xfrm>
            <a:off x="2711450" y="1700213"/>
            <a:ext cx="6840538" cy="1069340"/>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accent2"/>
              </a:buClr>
              <a:buSzPct val="80000"/>
              <a:buFont typeface="Wingdings" panose="05000000000000000000" pitchFamily="2" charset="2"/>
              <a:buChar char="l"/>
              <a:defRPr sz="3200">
                <a:solidFill>
                  <a:schemeClr val="bg2"/>
                </a:solidFill>
                <a:latin typeface="+mn-lt"/>
                <a:ea typeface="+mn-ea"/>
                <a:cs typeface="+mn-cs"/>
              </a:defRPr>
            </a:lvl1pPr>
            <a:lvl2pPr marL="742950" indent="-285750" algn="l" rtl="0" eaLnBrk="1" fontAlgn="base" hangingPunct="1">
              <a:spcBef>
                <a:spcPct val="20000"/>
              </a:spcBef>
              <a:spcAft>
                <a:spcPct val="0"/>
              </a:spcAft>
              <a:buClr>
                <a:schemeClr val="tx1"/>
              </a:buClr>
              <a:buSzPct val="90000"/>
              <a:buChar char="–"/>
              <a:defRPr sz="2800">
                <a:solidFill>
                  <a:schemeClr val="bg2"/>
                </a:solidFill>
                <a:latin typeface="+mn-lt"/>
                <a:ea typeface="+mn-ea"/>
              </a:defRPr>
            </a:lvl2pPr>
            <a:lvl3pPr marL="1143000" indent="-228600" algn="l" rtl="0" eaLnBrk="1" fontAlgn="base" hangingPunct="1">
              <a:spcBef>
                <a:spcPct val="20000"/>
              </a:spcBef>
              <a:spcAft>
                <a:spcPct val="0"/>
              </a:spcAft>
              <a:buClr>
                <a:schemeClr val="accent1"/>
              </a:buClr>
              <a:buSzPct val="60000"/>
              <a:buFont typeface="Wingdings" panose="05000000000000000000" pitchFamily="2" charset="2"/>
              <a:buChar char="l"/>
              <a:defRPr sz="2400">
                <a:solidFill>
                  <a:schemeClr val="bg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bg2"/>
                </a:solidFill>
                <a:latin typeface="+mn-lt"/>
                <a:ea typeface="+mn-ea"/>
              </a:defRPr>
            </a:lvl4pPr>
            <a:lvl5pPr marL="2057400" indent="-228600" algn="l" rtl="0" eaLnBrk="1" fontAlgn="base" hangingPunct="1">
              <a:spcBef>
                <a:spcPct val="20000"/>
              </a:spcBef>
              <a:spcAft>
                <a:spcPct val="0"/>
              </a:spcAft>
              <a:buClr>
                <a:schemeClr val="accent1"/>
              </a:buClr>
              <a:buChar char="•"/>
              <a:defRPr sz="2000">
                <a:solidFill>
                  <a:schemeClr val="bg2"/>
                </a:solidFill>
                <a:latin typeface="+mn-lt"/>
                <a:ea typeface="+mn-ea"/>
              </a:defRPr>
            </a:lvl5pPr>
          </a:lstStyle>
          <a:p>
            <a:pPr marL="0" lvl="0" indent="0" algn="ctr">
              <a:spcBef>
                <a:spcPct val="0"/>
              </a:spcBef>
              <a:buClrTx/>
              <a:buSzTx/>
              <a:buFontTx/>
              <a:buNone/>
            </a:pPr>
            <a:r>
              <a:rPr lang="zh-CN" altLang="en-US" sz="6600" b="1" dirty="0">
                <a:solidFill>
                  <a:srgbClr val="000000"/>
                </a:solidFill>
                <a:latin typeface="Segoe UI Black" panose="020B0A02040204020203" pitchFamily="34" charset="0"/>
                <a:ea typeface="黑体" panose="02010609060101010101" pitchFamily="49" charset="-122"/>
              </a:rPr>
              <a:t>计算机组成原理</a:t>
            </a:r>
          </a:p>
        </p:txBody>
      </p:sp>
      <p:sp>
        <p:nvSpPr>
          <p:cNvPr id="1048586" name="灯片编号占位符 1"/>
          <p:cNvSpPr>
            <a:spLocks noGrp="1"/>
          </p:cNvSpPr>
          <p:nvPr>
            <p:ph type="sldNum" sz="quarter" idx="12"/>
          </p:nvPr>
        </p:nvSpPr>
        <p:spPr/>
        <p:txBody>
          <a:bodyPr/>
          <a:lstStyle/>
          <a:p>
            <a:fld id="{8EE8E787-E6FE-45D8-9039-788B45E44EE7}" type="slidenum">
              <a:rPr lang="zh-CN" altLang="en-US" smtClean="0">
                <a:solidFill>
                  <a:schemeClr val="tx1">
                    <a:lumMod val="95000"/>
                    <a:lumOff val="5000"/>
                  </a:schemeClr>
                </a:solidFill>
              </a:rPr>
              <a:t>1</a:t>
            </a:fld>
            <a:endParaRPr lang="zh-CN" altLang="en-US" dirty="0">
              <a:solidFill>
                <a:schemeClr val="tx1">
                  <a:lumMod val="95000"/>
                  <a:lumOff val="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p:txBody>
          <a:bodyPr>
            <a:normAutofit/>
          </a:bodyPr>
          <a:lstStyle/>
          <a:p>
            <a:pPr marL="457200" lvl="1" indent="0">
              <a:buNone/>
            </a:pPr>
            <a:r>
              <a:rPr lang="en-US" altLang="zh-CN" sz="3200" b="1" dirty="0">
                <a:latin typeface="Times New Roman" panose="02020603050405020304" pitchFamily="18" charset="0"/>
                <a:sym typeface="+mn-ea"/>
              </a:rPr>
              <a:t>2. </a:t>
            </a:r>
            <a:r>
              <a:rPr lang="zh-CN" altLang="en-US" sz="3200" b="1" dirty="0">
                <a:latin typeface="Times New Roman" panose="02020603050405020304" pitchFamily="18" charset="0"/>
                <a:sym typeface="+mn-ea"/>
              </a:rPr>
              <a:t>主存的和 </a:t>
            </a:r>
            <a:r>
              <a:rPr lang="en-US" altLang="zh-CN" sz="3200" b="1" dirty="0">
                <a:latin typeface="Times New Roman" panose="02020603050405020304" pitchFamily="18" charset="0"/>
                <a:sym typeface="+mn-ea"/>
              </a:rPr>
              <a:t>CPU </a:t>
            </a:r>
            <a:r>
              <a:rPr lang="zh-CN" altLang="en-US" sz="3200" b="1" dirty="0">
                <a:latin typeface="Times New Roman" panose="02020603050405020304" pitchFamily="18" charset="0"/>
                <a:sym typeface="+mn-ea"/>
              </a:rPr>
              <a:t>的联系</a:t>
            </a:r>
            <a:endParaRPr lang="en-US" altLang="zh-CN" sz="3200" dirty="0"/>
          </a:p>
        </p:txBody>
      </p:sp>
      <p:sp>
        <p:nvSpPr>
          <p:cNvPr id="3" name="灯片编号占位符 2"/>
          <p:cNvSpPr>
            <a:spLocks noGrp="1"/>
          </p:cNvSpPr>
          <p:nvPr>
            <p:ph type="sldNum" sz="quarter" idx="12"/>
          </p:nvPr>
        </p:nvSpPr>
        <p:spPr/>
        <p:txBody>
          <a:bodyPr/>
          <a:lstStyle/>
          <a:p>
            <a:fld id="{8EE8E787-E6FE-45D8-9039-788B45E44EE7}" type="slidenum">
              <a:rPr lang="zh-CN" altLang="en-US" smtClean="0"/>
              <a:t>10</a:t>
            </a:fld>
            <a:endParaRPr lang="zh-CN" altLang="en-US" dirty="0"/>
          </a:p>
        </p:txBody>
      </p:sp>
      <p:grpSp>
        <p:nvGrpSpPr>
          <p:cNvPr id="6" name="Group 3"/>
          <p:cNvGrpSpPr/>
          <p:nvPr/>
        </p:nvGrpSpPr>
        <p:grpSpPr>
          <a:xfrm>
            <a:off x="2039620" y="2095500"/>
            <a:ext cx="6934200" cy="3556000"/>
            <a:chOff x="672" y="1168"/>
            <a:chExt cx="4368" cy="2240"/>
          </a:xfrm>
        </p:grpSpPr>
        <p:sp>
          <p:nvSpPr>
            <p:cNvPr id="11269" name="Rectangle 4"/>
            <p:cNvSpPr/>
            <p:nvPr/>
          </p:nvSpPr>
          <p:spPr>
            <a:xfrm>
              <a:off x="672" y="1168"/>
              <a:ext cx="1464" cy="224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nvGrpSpPr>
            <p:cNvPr id="11270" name="Group 5"/>
            <p:cNvGrpSpPr/>
            <p:nvPr/>
          </p:nvGrpSpPr>
          <p:grpSpPr>
            <a:xfrm>
              <a:off x="889" y="1433"/>
              <a:ext cx="1031" cy="370"/>
              <a:chOff x="930" y="1433"/>
              <a:chExt cx="1031" cy="370"/>
            </a:xfrm>
          </p:grpSpPr>
          <p:sp>
            <p:nvSpPr>
              <p:cNvPr id="11290" name="Rectangle 6"/>
              <p:cNvSpPr/>
              <p:nvPr/>
            </p:nvSpPr>
            <p:spPr>
              <a:xfrm>
                <a:off x="930" y="1433"/>
                <a:ext cx="1031" cy="37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sp>
            <p:nvSpPr>
              <p:cNvPr id="11291" name="Rectangle 7"/>
              <p:cNvSpPr/>
              <p:nvPr/>
            </p:nvSpPr>
            <p:spPr>
              <a:xfrm>
                <a:off x="1191" y="1471"/>
                <a:ext cx="510"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Times New Roman" panose="02020603050405020304" pitchFamily="18" charset="0"/>
                    <a:ea typeface="宋体" panose="02010600030101010101" pitchFamily="2" charset="-122"/>
                  </a:rPr>
                  <a:t>MDR</a:t>
                </a:r>
                <a:endParaRPr lang="en-US" altLang="zh-CN" sz="2800" b="1" dirty="0">
                  <a:latin typeface="Times New Roman" panose="02020603050405020304" pitchFamily="18" charset="0"/>
                  <a:ea typeface="宋体" panose="02010600030101010101" pitchFamily="2" charset="-122"/>
                </a:endParaRPr>
              </a:p>
            </p:txBody>
          </p:sp>
        </p:grpSp>
        <p:grpSp>
          <p:nvGrpSpPr>
            <p:cNvPr id="11271" name="Group 8"/>
            <p:cNvGrpSpPr/>
            <p:nvPr/>
          </p:nvGrpSpPr>
          <p:grpSpPr>
            <a:xfrm>
              <a:off x="889" y="2736"/>
              <a:ext cx="1031" cy="370"/>
              <a:chOff x="930" y="2938"/>
              <a:chExt cx="1031" cy="370"/>
            </a:xfrm>
          </p:grpSpPr>
          <p:sp>
            <p:nvSpPr>
              <p:cNvPr id="11288" name="Rectangle 9"/>
              <p:cNvSpPr/>
              <p:nvPr/>
            </p:nvSpPr>
            <p:spPr>
              <a:xfrm>
                <a:off x="930" y="2938"/>
                <a:ext cx="1031" cy="37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sp>
            <p:nvSpPr>
              <p:cNvPr id="11289" name="Rectangle 10"/>
              <p:cNvSpPr/>
              <p:nvPr/>
            </p:nvSpPr>
            <p:spPr>
              <a:xfrm>
                <a:off x="1191" y="2975"/>
                <a:ext cx="510"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Times New Roman" panose="02020603050405020304" pitchFamily="18" charset="0"/>
                    <a:ea typeface="宋体" panose="02010600030101010101" pitchFamily="2" charset="-122"/>
                  </a:rPr>
                  <a:t>MAR</a:t>
                </a:r>
                <a:endParaRPr lang="en-US" altLang="zh-CN" sz="2800" b="1" dirty="0">
                  <a:latin typeface="Times New Roman" panose="02020603050405020304" pitchFamily="18" charset="0"/>
                  <a:ea typeface="宋体" panose="02010600030101010101" pitchFamily="2" charset="-122"/>
                </a:endParaRPr>
              </a:p>
            </p:txBody>
          </p:sp>
        </p:grpSp>
        <p:sp>
          <p:nvSpPr>
            <p:cNvPr id="11272" name="Rectangle 11"/>
            <p:cNvSpPr/>
            <p:nvPr/>
          </p:nvSpPr>
          <p:spPr>
            <a:xfrm>
              <a:off x="1155" y="2135"/>
              <a:ext cx="498" cy="30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dirty="0">
                  <a:latin typeface="Times New Roman" panose="02020603050405020304" pitchFamily="18" charset="0"/>
                  <a:ea typeface="宋体" panose="02010600030101010101" pitchFamily="2" charset="-122"/>
                </a:rPr>
                <a:t>CPU</a:t>
              </a:r>
            </a:p>
          </p:txBody>
        </p:sp>
        <p:grpSp>
          <p:nvGrpSpPr>
            <p:cNvPr id="11273" name="Group 12"/>
            <p:cNvGrpSpPr/>
            <p:nvPr/>
          </p:nvGrpSpPr>
          <p:grpSpPr>
            <a:xfrm>
              <a:off x="3891" y="1168"/>
              <a:ext cx="1149" cy="2240"/>
              <a:chOff x="3891" y="1168"/>
              <a:chExt cx="1149" cy="2240"/>
            </a:xfrm>
          </p:grpSpPr>
          <p:sp>
            <p:nvSpPr>
              <p:cNvPr id="11286" name="Rectangle 13"/>
              <p:cNvSpPr/>
              <p:nvPr/>
            </p:nvSpPr>
            <p:spPr>
              <a:xfrm>
                <a:off x="3891" y="1168"/>
                <a:ext cx="1149" cy="224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sp>
            <p:nvSpPr>
              <p:cNvPr id="11287" name="Text Box 14"/>
              <p:cNvSpPr txBox="1"/>
              <p:nvPr/>
            </p:nvSpPr>
            <p:spPr>
              <a:xfrm>
                <a:off x="4087" y="2095"/>
                <a:ext cx="75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b="1" dirty="0">
                    <a:latin typeface="Times New Roman" panose="02020603050405020304" pitchFamily="18" charset="0"/>
                    <a:ea typeface="宋体" panose="02010600030101010101" pitchFamily="2" charset="-122"/>
                  </a:rPr>
                  <a:t>主  存</a:t>
                </a:r>
              </a:p>
            </p:txBody>
          </p:sp>
        </p:grpSp>
        <p:grpSp>
          <p:nvGrpSpPr>
            <p:cNvPr id="11274" name="Group 15"/>
            <p:cNvGrpSpPr/>
            <p:nvPr/>
          </p:nvGrpSpPr>
          <p:grpSpPr>
            <a:xfrm>
              <a:off x="2143" y="1806"/>
              <a:ext cx="1737" cy="262"/>
              <a:chOff x="2143" y="1806"/>
              <a:chExt cx="1737" cy="262"/>
            </a:xfrm>
          </p:grpSpPr>
          <p:sp>
            <p:nvSpPr>
              <p:cNvPr id="11284" name="Rectangle 16"/>
              <p:cNvSpPr/>
              <p:nvPr/>
            </p:nvSpPr>
            <p:spPr>
              <a:xfrm>
                <a:off x="2915" y="1806"/>
                <a:ext cx="193"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读</a:t>
                </a:r>
                <a:endParaRPr lang="zh-CN" altLang="en-US" sz="2400" b="1" dirty="0">
                  <a:latin typeface="Times New Roman" panose="02020603050405020304" pitchFamily="18" charset="0"/>
                  <a:ea typeface="宋体" panose="02010600030101010101" pitchFamily="2" charset="-122"/>
                </a:endParaRPr>
              </a:p>
            </p:txBody>
          </p:sp>
          <p:sp>
            <p:nvSpPr>
              <p:cNvPr id="11285" name="Freeform 17"/>
              <p:cNvSpPr/>
              <p:nvPr/>
            </p:nvSpPr>
            <p:spPr>
              <a:xfrm>
                <a:off x="2143" y="2067"/>
                <a:ext cx="1737" cy="1"/>
              </a:xfrm>
              <a:custGeom>
                <a:avLst/>
                <a:gdLst>
                  <a:gd name="txL" fmla="*/ 0 w 1737"/>
                  <a:gd name="txT" fmla="*/ 0 h 1"/>
                  <a:gd name="txR" fmla="*/ 1737 w 1737"/>
                  <a:gd name="txB" fmla="*/ 1 h 1"/>
                </a:gdLst>
                <a:ahLst/>
                <a:cxnLst>
                  <a:cxn ang="0">
                    <a:pos x="0" y="0"/>
                  </a:cxn>
                  <a:cxn ang="0">
                    <a:pos x="1737" y="0"/>
                  </a:cxn>
                </a:cxnLst>
                <a:rect l="txL" t="txT" r="txR" b="txB"/>
                <a:pathLst>
                  <a:path w="1737" h="1">
                    <a:moveTo>
                      <a:pt x="0" y="0"/>
                    </a:moveTo>
                    <a:lnTo>
                      <a:pt x="1737" y="0"/>
                    </a:lnTo>
                  </a:path>
                </a:pathLst>
              </a:custGeom>
              <a:noFill/>
              <a:ln w="38100" cap="flat" cmpd="sng">
                <a:solidFill>
                  <a:schemeClr val="folHlink">
                    <a:alpha val="100000"/>
                  </a:schemeClr>
                </a:solidFill>
                <a:prstDash val="solid"/>
                <a:round/>
                <a:headEnd type="none" w="med" len="med"/>
                <a:tailEnd type="stealth" w="med" len="med"/>
              </a:ln>
            </p:spPr>
            <p:txBody>
              <a:bodyPr/>
              <a:lstStyle/>
              <a:p>
                <a:endParaRPr lang="zh-CN" altLang="en-US"/>
              </a:p>
            </p:txBody>
          </p:sp>
        </p:grpSp>
        <p:grpSp>
          <p:nvGrpSpPr>
            <p:cNvPr id="11275" name="Group 18"/>
            <p:cNvGrpSpPr/>
            <p:nvPr/>
          </p:nvGrpSpPr>
          <p:grpSpPr>
            <a:xfrm>
              <a:off x="1920" y="1310"/>
              <a:ext cx="1968" cy="370"/>
              <a:chOff x="1920" y="1310"/>
              <a:chExt cx="1968" cy="370"/>
            </a:xfrm>
          </p:grpSpPr>
          <p:sp>
            <p:nvSpPr>
              <p:cNvPr id="11282" name="Rectangle 19"/>
              <p:cNvSpPr/>
              <p:nvPr/>
            </p:nvSpPr>
            <p:spPr>
              <a:xfrm>
                <a:off x="2626" y="1310"/>
                <a:ext cx="76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数据总线</a:t>
                </a:r>
                <a:endParaRPr lang="zh-CN" altLang="en-US" sz="2400" b="1" dirty="0">
                  <a:latin typeface="Times New Roman" panose="02020603050405020304" pitchFamily="18" charset="0"/>
                  <a:ea typeface="宋体" panose="02010600030101010101" pitchFamily="2" charset="-122"/>
                </a:endParaRPr>
              </a:p>
            </p:txBody>
          </p:sp>
          <p:sp>
            <p:nvSpPr>
              <p:cNvPr id="11283" name="AutoShape 20"/>
              <p:cNvSpPr/>
              <p:nvPr/>
            </p:nvSpPr>
            <p:spPr>
              <a:xfrm>
                <a:off x="1920" y="1536"/>
                <a:ext cx="1968" cy="144"/>
              </a:xfrm>
              <a:prstGeom prst="leftRightArrow">
                <a:avLst>
                  <a:gd name="adj1" fmla="val 50000"/>
                  <a:gd name="adj2" fmla="val 131604"/>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grpSp>
          <p:nvGrpSpPr>
            <p:cNvPr id="11276" name="Group 21"/>
            <p:cNvGrpSpPr/>
            <p:nvPr/>
          </p:nvGrpSpPr>
          <p:grpSpPr>
            <a:xfrm>
              <a:off x="1920" y="2640"/>
              <a:ext cx="1968" cy="348"/>
              <a:chOff x="1920" y="2640"/>
              <a:chExt cx="1968" cy="348"/>
            </a:xfrm>
          </p:grpSpPr>
          <p:sp>
            <p:nvSpPr>
              <p:cNvPr id="11280" name="Rectangle 22"/>
              <p:cNvSpPr/>
              <p:nvPr/>
            </p:nvSpPr>
            <p:spPr>
              <a:xfrm>
                <a:off x="2626" y="2640"/>
                <a:ext cx="76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地址总线</a:t>
                </a:r>
                <a:endParaRPr lang="zh-CN" altLang="en-US" sz="2400" b="1" dirty="0">
                  <a:latin typeface="Times New Roman" panose="02020603050405020304" pitchFamily="18" charset="0"/>
                  <a:ea typeface="宋体" panose="02010600030101010101" pitchFamily="2" charset="-122"/>
                </a:endParaRPr>
              </a:p>
            </p:txBody>
          </p:sp>
          <p:sp>
            <p:nvSpPr>
              <p:cNvPr id="11281" name="AutoShape 23"/>
              <p:cNvSpPr/>
              <p:nvPr/>
            </p:nvSpPr>
            <p:spPr>
              <a:xfrm>
                <a:off x="1920" y="2844"/>
                <a:ext cx="1968" cy="144"/>
              </a:xfrm>
              <a:prstGeom prst="rightArrow">
                <a:avLst>
                  <a:gd name="adj1" fmla="val 50000"/>
                  <a:gd name="adj2" fmla="val 129137"/>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grpSp>
          <p:nvGrpSpPr>
            <p:cNvPr id="11277" name="Group 24"/>
            <p:cNvGrpSpPr/>
            <p:nvPr/>
          </p:nvGrpSpPr>
          <p:grpSpPr>
            <a:xfrm>
              <a:off x="2144" y="2196"/>
              <a:ext cx="1737" cy="260"/>
              <a:chOff x="2144" y="2196"/>
              <a:chExt cx="1737" cy="260"/>
            </a:xfrm>
          </p:grpSpPr>
          <p:sp>
            <p:nvSpPr>
              <p:cNvPr id="11278" name="Rectangle 25"/>
              <p:cNvSpPr/>
              <p:nvPr/>
            </p:nvSpPr>
            <p:spPr>
              <a:xfrm>
                <a:off x="2915" y="2196"/>
                <a:ext cx="193"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写</a:t>
                </a:r>
                <a:endParaRPr lang="zh-CN" altLang="en-US" sz="2400" b="1" dirty="0">
                  <a:latin typeface="Times New Roman" panose="02020603050405020304" pitchFamily="18" charset="0"/>
                  <a:ea typeface="宋体" panose="02010600030101010101" pitchFamily="2" charset="-122"/>
                </a:endParaRPr>
              </a:p>
            </p:txBody>
          </p:sp>
          <p:sp>
            <p:nvSpPr>
              <p:cNvPr id="11279" name="Freeform 26"/>
              <p:cNvSpPr/>
              <p:nvPr/>
            </p:nvSpPr>
            <p:spPr>
              <a:xfrm>
                <a:off x="2144" y="2455"/>
                <a:ext cx="1737" cy="1"/>
              </a:xfrm>
              <a:custGeom>
                <a:avLst/>
                <a:gdLst>
                  <a:gd name="txL" fmla="*/ 0 w 1737"/>
                  <a:gd name="txT" fmla="*/ 0 h 1"/>
                  <a:gd name="txR" fmla="*/ 1737 w 1737"/>
                  <a:gd name="txB" fmla="*/ 1 h 1"/>
                </a:gdLst>
                <a:ahLst/>
                <a:cxnLst>
                  <a:cxn ang="0">
                    <a:pos x="0" y="0"/>
                  </a:cxn>
                  <a:cxn ang="0">
                    <a:pos x="1737" y="0"/>
                  </a:cxn>
                </a:cxnLst>
                <a:rect l="txL" t="txT" r="txR" b="txB"/>
                <a:pathLst>
                  <a:path w="1737" h="1">
                    <a:moveTo>
                      <a:pt x="0" y="0"/>
                    </a:moveTo>
                    <a:lnTo>
                      <a:pt x="1737" y="0"/>
                    </a:lnTo>
                  </a:path>
                </a:pathLst>
              </a:custGeom>
              <a:noFill/>
              <a:ln w="38100" cap="flat" cmpd="sng">
                <a:solidFill>
                  <a:schemeClr val="folHlink">
                    <a:alpha val="100000"/>
                  </a:schemeClr>
                </a:solidFill>
                <a:prstDash val="solid"/>
                <a:round/>
                <a:headEnd type="none" w="med" len="med"/>
                <a:tailEnd type="stealth" w="med" len="med"/>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073180-25DD-46D9-87E7-CC5966FF661A}"/>
              </a:ext>
            </a:extLst>
          </p:cNvPr>
          <p:cNvSpPr>
            <a:spLocks noGrp="1"/>
          </p:cNvSpPr>
          <p:nvPr>
            <p:ph type="sldNum" sz="quarter" idx="12"/>
          </p:nvPr>
        </p:nvSpPr>
        <p:spPr/>
        <p:txBody>
          <a:bodyPr/>
          <a:lstStyle/>
          <a:p>
            <a:fld id="{8EE8E787-E6FE-45D8-9039-788B45E44EE7}" type="slidenum">
              <a:rPr lang="zh-CN" altLang="en-US" smtClean="0"/>
              <a:t>100</a:t>
            </a:fld>
            <a:endParaRPr lang="zh-CN" altLang="en-US" dirty="0"/>
          </a:p>
        </p:txBody>
      </p:sp>
      <p:pic>
        <p:nvPicPr>
          <p:cNvPr id="6" name="图片 5">
            <a:extLst>
              <a:ext uri="{FF2B5EF4-FFF2-40B4-BE49-F238E27FC236}">
                <a16:creationId xmlns:a16="http://schemas.microsoft.com/office/drawing/2014/main" id="{5A443648-D95B-4534-A355-6E707BB79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29" y="510440"/>
            <a:ext cx="11875342" cy="5279537"/>
          </a:xfrm>
          <a:prstGeom prst="rect">
            <a:avLst/>
          </a:prstGeom>
        </p:spPr>
      </p:pic>
    </p:spTree>
    <p:extLst>
      <p:ext uri="{BB962C8B-B14F-4D97-AF65-F5344CB8AC3E}">
        <p14:creationId xmlns:p14="http://schemas.microsoft.com/office/powerpoint/2010/main" val="2253932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p:cNvSpPr>
            <a:spLocks noGrp="1"/>
          </p:cNvSpPr>
          <p:nvPr>
            <p:ph type="title"/>
          </p:nvPr>
        </p:nvSpPr>
        <p:spPr/>
        <p:txBody>
          <a:bodyPr>
            <a:normAutofit/>
          </a:bodyPr>
          <a:lstStyle/>
          <a:p>
            <a:r>
              <a:rPr lang="zh-CN" altLang="en-US" b="1">
                <a:sym typeface="+mn-ea"/>
              </a:rPr>
              <a:t>(3) 存储器控制部件（存控）</a:t>
            </a:r>
            <a:endParaRPr lang="zh-CN" altLang="en-US"/>
          </a:p>
        </p:txBody>
      </p:sp>
      <p:sp>
        <p:nvSpPr>
          <p:cNvPr id="37" name="内容占位符 36"/>
          <p:cNvSpPr>
            <a:spLocks noGrp="1"/>
          </p:cNvSpPr>
          <p:nvPr>
            <p:ph idx="1"/>
          </p:nvPr>
        </p:nvSpPr>
        <p:spPr/>
        <p:txBody>
          <a:bodyPr/>
          <a:lstStyle/>
          <a:p>
            <a:r>
              <a:rPr lang="zh-CN" altLang="en-US" dirty="0"/>
              <a:t>见教材</a:t>
            </a:r>
            <a:r>
              <a:rPr lang="en-US" altLang="zh-CN" dirty="0"/>
              <a:t>106</a:t>
            </a:r>
            <a:r>
              <a:rPr lang="zh-CN" altLang="en-US" dirty="0"/>
              <a:t>页</a:t>
            </a: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101</a:t>
            </a:fld>
            <a:endParaRPr lang="zh-CN" altLang="en-US" dirty="0"/>
          </a:p>
        </p:txBody>
      </p:sp>
      <p:sp>
        <p:nvSpPr>
          <p:cNvPr id="4" name="AutoShape 3"/>
          <p:cNvSpPr>
            <a:spLocks noChangeArrowheads="1"/>
          </p:cNvSpPr>
          <p:nvPr/>
        </p:nvSpPr>
        <p:spPr bwMode="auto">
          <a:xfrm>
            <a:off x="2770188" y="2305050"/>
            <a:ext cx="2144712" cy="1734280"/>
          </a:xfrm>
          <a:prstGeom prst="wedgeRoundRectCallout">
            <a:avLst>
              <a:gd name="adj1" fmla="val 80866"/>
              <a:gd name="adj2" fmla="val 5373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易发生代码</a:t>
            </a:r>
          </a:p>
          <a:p>
            <a:pPr eaLnBrk="1" hangingPunct="1"/>
            <a:r>
              <a:rPr lang="zh-CN" altLang="en-US" b="1"/>
              <a:t>丢失的请求源，优先级</a:t>
            </a:r>
          </a:p>
          <a:p>
            <a:pPr eaLnBrk="1" hangingPunct="1"/>
            <a:r>
              <a:rPr lang="zh-CN" altLang="en-US" b="1">
                <a:solidFill>
                  <a:schemeClr val="folHlink"/>
                </a:solidFill>
              </a:rPr>
              <a:t>最高</a:t>
            </a:r>
          </a:p>
        </p:txBody>
      </p:sp>
      <p:sp>
        <p:nvSpPr>
          <p:cNvPr id="5" name="AutoShape 4"/>
          <p:cNvSpPr>
            <a:spLocks noChangeArrowheads="1"/>
          </p:cNvSpPr>
          <p:nvPr/>
        </p:nvSpPr>
        <p:spPr bwMode="auto">
          <a:xfrm>
            <a:off x="2332038" y="4281488"/>
            <a:ext cx="2605164" cy="1326274"/>
          </a:xfrm>
          <a:prstGeom prst="wedgeRoundRectCallout">
            <a:avLst>
              <a:gd name="adj1" fmla="val 72708"/>
              <a:gd name="adj2" fmla="val -5962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严重影响 </a:t>
            </a:r>
            <a:r>
              <a:rPr lang="en-US" altLang="zh-CN" b="1"/>
              <a:t>CPU</a:t>
            </a:r>
          </a:p>
          <a:p>
            <a:pPr eaLnBrk="1" hangingPunct="1"/>
            <a:r>
              <a:rPr lang="zh-CN" altLang="en-US" b="1"/>
              <a:t>工作的请求源，</a:t>
            </a:r>
          </a:p>
          <a:p>
            <a:pPr eaLnBrk="1" hangingPunct="1"/>
            <a:r>
              <a:rPr lang="zh-CN" altLang="en-US" b="1"/>
              <a:t>给予 </a:t>
            </a:r>
            <a:r>
              <a:rPr lang="zh-CN" altLang="en-US" b="1">
                <a:solidFill>
                  <a:schemeClr val="folHlink"/>
                </a:solidFill>
              </a:rPr>
              <a:t>次高 </a:t>
            </a:r>
            <a:r>
              <a:rPr lang="zh-CN" altLang="en-US" b="1"/>
              <a:t>优先级</a:t>
            </a:r>
          </a:p>
        </p:txBody>
      </p:sp>
      <p:grpSp>
        <p:nvGrpSpPr>
          <p:cNvPr id="6" name="Group 6"/>
          <p:cNvGrpSpPr/>
          <p:nvPr/>
        </p:nvGrpSpPr>
        <p:grpSpPr bwMode="auto">
          <a:xfrm>
            <a:off x="5143500" y="1752600"/>
            <a:ext cx="6477000" cy="3771900"/>
            <a:chOff x="2016" y="1128"/>
            <a:chExt cx="4080" cy="2376"/>
          </a:xfrm>
        </p:grpSpPr>
        <p:grpSp>
          <p:nvGrpSpPr>
            <p:cNvPr id="7" name="Group 7"/>
            <p:cNvGrpSpPr/>
            <p:nvPr/>
          </p:nvGrpSpPr>
          <p:grpSpPr bwMode="auto">
            <a:xfrm>
              <a:off x="2016" y="1128"/>
              <a:ext cx="4080" cy="2376"/>
              <a:chOff x="2016" y="1128"/>
              <a:chExt cx="4080" cy="2376"/>
            </a:xfrm>
          </p:grpSpPr>
          <p:sp>
            <p:nvSpPr>
              <p:cNvPr id="9" name="Rectangle 8"/>
              <p:cNvSpPr>
                <a:spLocks noChangeArrowheads="1"/>
              </p:cNvSpPr>
              <p:nvPr/>
            </p:nvSpPr>
            <p:spPr bwMode="auto">
              <a:xfrm>
                <a:off x="2256" y="1442"/>
                <a:ext cx="1056" cy="29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Text Box 9"/>
              <p:cNvSpPr txBox="1">
                <a:spLocks noChangeArrowheads="1"/>
              </p:cNvSpPr>
              <p:nvPr/>
            </p:nvSpPr>
            <p:spPr bwMode="auto">
              <a:xfrm>
                <a:off x="2352" y="1442"/>
                <a:ext cx="8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控制线路</a:t>
                </a:r>
              </a:p>
            </p:txBody>
          </p:sp>
          <p:sp>
            <p:nvSpPr>
              <p:cNvPr id="11" name="Rectangle 10"/>
              <p:cNvSpPr>
                <a:spLocks noChangeArrowheads="1"/>
              </p:cNvSpPr>
              <p:nvPr/>
            </p:nvSpPr>
            <p:spPr bwMode="auto">
              <a:xfrm>
                <a:off x="2256" y="2450"/>
                <a:ext cx="1056" cy="29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Text Box 11"/>
              <p:cNvSpPr txBox="1">
                <a:spLocks noChangeArrowheads="1"/>
              </p:cNvSpPr>
              <p:nvPr/>
            </p:nvSpPr>
            <p:spPr bwMode="auto">
              <a:xfrm>
                <a:off x="2425" y="2450"/>
                <a:ext cx="6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排队器</a:t>
                </a:r>
              </a:p>
            </p:txBody>
          </p:sp>
          <p:sp>
            <p:nvSpPr>
              <p:cNvPr id="13" name="Rectangle 12"/>
              <p:cNvSpPr>
                <a:spLocks noChangeArrowheads="1"/>
              </p:cNvSpPr>
              <p:nvPr/>
            </p:nvSpPr>
            <p:spPr bwMode="auto">
              <a:xfrm>
                <a:off x="3792" y="1248"/>
                <a:ext cx="791" cy="5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Text Box 13"/>
              <p:cNvSpPr txBox="1">
                <a:spLocks noChangeArrowheads="1"/>
              </p:cNvSpPr>
              <p:nvPr/>
            </p:nvSpPr>
            <p:spPr bwMode="auto">
              <a:xfrm>
                <a:off x="3840" y="1260"/>
                <a:ext cx="6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节拍</a:t>
                </a:r>
              </a:p>
              <a:p>
                <a:pPr eaLnBrk="1" hangingPunct="1"/>
                <a:r>
                  <a:rPr lang="zh-CN" altLang="en-US" b="1"/>
                  <a:t>发生器</a:t>
                </a:r>
              </a:p>
            </p:txBody>
          </p:sp>
          <p:sp>
            <p:nvSpPr>
              <p:cNvPr id="15" name="Rectangle 14"/>
              <p:cNvSpPr>
                <a:spLocks noChangeArrowheads="1"/>
              </p:cNvSpPr>
              <p:nvPr/>
            </p:nvSpPr>
            <p:spPr bwMode="auto">
              <a:xfrm>
                <a:off x="3792" y="2304"/>
                <a:ext cx="791" cy="5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Text Box 15"/>
              <p:cNvSpPr txBox="1">
                <a:spLocks noChangeArrowheads="1"/>
              </p:cNvSpPr>
              <p:nvPr/>
            </p:nvSpPr>
            <p:spPr bwMode="auto">
              <a:xfrm>
                <a:off x="3815" y="2304"/>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Q</a:t>
                </a:r>
              </a:p>
            </p:txBody>
          </p:sp>
          <p:sp>
            <p:nvSpPr>
              <p:cNvPr id="17" name="Text Box 16"/>
              <p:cNvSpPr txBox="1">
                <a:spLocks noChangeArrowheads="1"/>
              </p:cNvSpPr>
              <p:nvPr/>
            </p:nvSpPr>
            <p:spPr bwMode="auto">
              <a:xfrm>
                <a:off x="4272" y="2304"/>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Q</a:t>
                </a:r>
              </a:p>
            </p:txBody>
          </p:sp>
          <p:sp>
            <p:nvSpPr>
              <p:cNvPr id="18" name="Line 17"/>
              <p:cNvSpPr>
                <a:spLocks noChangeShapeType="1"/>
              </p:cNvSpPr>
              <p:nvPr/>
            </p:nvSpPr>
            <p:spPr bwMode="auto">
              <a:xfrm>
                <a:off x="4309" y="23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8"/>
              <p:cNvSpPr txBox="1">
                <a:spLocks noChangeArrowheads="1"/>
              </p:cNvSpPr>
              <p:nvPr/>
            </p:nvSpPr>
            <p:spPr bwMode="auto">
              <a:xfrm>
                <a:off x="4032" y="2544"/>
                <a:ext cx="3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t>
                </a:r>
                <a:r>
                  <a:rPr lang="en-US" altLang="zh-CN" b="1" baseline="-20000"/>
                  <a:t>M</a:t>
                </a:r>
              </a:p>
            </p:txBody>
          </p:sp>
          <p:sp>
            <p:nvSpPr>
              <p:cNvPr id="20" name="Line 19"/>
              <p:cNvSpPr>
                <a:spLocks noChangeShapeType="1"/>
              </p:cNvSpPr>
              <p:nvPr/>
            </p:nvSpPr>
            <p:spPr bwMode="auto">
              <a:xfrm flipV="1">
                <a:off x="3936" y="1778"/>
                <a:ext cx="0" cy="52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Freeform 20"/>
              <p:cNvSpPr/>
              <p:nvPr/>
            </p:nvSpPr>
            <p:spPr bwMode="auto">
              <a:xfrm>
                <a:off x="4416" y="1778"/>
                <a:ext cx="624" cy="240"/>
              </a:xfrm>
              <a:custGeom>
                <a:avLst/>
                <a:gdLst>
                  <a:gd name="T0" fmla="*/ 624 w 624"/>
                  <a:gd name="T1" fmla="*/ 240 h 240"/>
                  <a:gd name="T2" fmla="*/ 0 w 624"/>
                  <a:gd name="T3" fmla="*/ 240 h 240"/>
                  <a:gd name="T4" fmla="*/ 0 w 624"/>
                  <a:gd name="T5" fmla="*/ 0 h 240"/>
                  <a:gd name="T6" fmla="*/ 0 60000 65536"/>
                  <a:gd name="T7" fmla="*/ 0 60000 65536"/>
                  <a:gd name="T8" fmla="*/ 0 60000 65536"/>
                  <a:gd name="T9" fmla="*/ 0 w 624"/>
                  <a:gd name="T10" fmla="*/ 0 h 240"/>
                  <a:gd name="T11" fmla="*/ 624 w 624"/>
                  <a:gd name="T12" fmla="*/ 240 h 240"/>
                </a:gdLst>
                <a:ahLst/>
                <a:cxnLst>
                  <a:cxn ang="T6">
                    <a:pos x="T0" y="T1"/>
                  </a:cxn>
                  <a:cxn ang="T7">
                    <a:pos x="T2" y="T3"/>
                  </a:cxn>
                  <a:cxn ang="T8">
                    <a:pos x="T4" y="T5"/>
                  </a:cxn>
                </a:cxnLst>
                <a:rect l="T9" t="T10" r="T11" b="T12"/>
                <a:pathLst>
                  <a:path w="624" h="240">
                    <a:moveTo>
                      <a:pt x="624" y="240"/>
                    </a:moveTo>
                    <a:lnTo>
                      <a:pt x="0" y="240"/>
                    </a:ln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Line 21"/>
              <p:cNvSpPr>
                <a:spLocks noChangeShapeType="1"/>
              </p:cNvSpPr>
              <p:nvPr/>
            </p:nvSpPr>
            <p:spPr bwMode="auto">
              <a:xfrm flipV="1">
                <a:off x="2448" y="273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2"/>
              <p:cNvSpPr>
                <a:spLocks noChangeShapeType="1"/>
              </p:cNvSpPr>
              <p:nvPr/>
            </p:nvSpPr>
            <p:spPr bwMode="auto">
              <a:xfrm flipV="1">
                <a:off x="2656" y="273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p:cNvSpPr>
                <a:spLocks noChangeShapeType="1"/>
              </p:cNvSpPr>
              <p:nvPr/>
            </p:nvSpPr>
            <p:spPr bwMode="auto">
              <a:xfrm flipV="1">
                <a:off x="2864" y="273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flipV="1">
                <a:off x="3072" y="273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AutoShape 25"/>
              <p:cNvSpPr/>
              <p:nvPr/>
            </p:nvSpPr>
            <p:spPr bwMode="auto">
              <a:xfrm rot="-5400000">
                <a:off x="2688" y="2784"/>
                <a:ext cx="144" cy="720"/>
              </a:xfrm>
              <a:prstGeom prst="leftBrace">
                <a:avLst>
                  <a:gd name="adj1" fmla="val 4166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Text Box 26"/>
              <p:cNvSpPr txBox="1">
                <a:spLocks noChangeArrowheads="1"/>
              </p:cNvSpPr>
              <p:nvPr/>
            </p:nvSpPr>
            <p:spPr bwMode="auto">
              <a:xfrm>
                <a:off x="2016" y="3216"/>
                <a:ext cx="1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来自各个请求源</a:t>
                </a:r>
              </a:p>
            </p:txBody>
          </p:sp>
          <p:sp>
            <p:nvSpPr>
              <p:cNvPr id="28" name="Line 27"/>
              <p:cNvSpPr>
                <a:spLocks noChangeShapeType="1"/>
              </p:cNvSpPr>
              <p:nvPr/>
            </p:nvSpPr>
            <p:spPr bwMode="auto">
              <a:xfrm flipV="1">
                <a:off x="2448" y="112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8"/>
              <p:cNvSpPr>
                <a:spLocks noChangeShapeType="1"/>
              </p:cNvSpPr>
              <p:nvPr/>
            </p:nvSpPr>
            <p:spPr bwMode="auto">
              <a:xfrm flipV="1">
                <a:off x="2640" y="112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9"/>
              <p:cNvSpPr>
                <a:spLocks noChangeShapeType="1"/>
              </p:cNvSpPr>
              <p:nvPr/>
            </p:nvSpPr>
            <p:spPr bwMode="auto">
              <a:xfrm flipV="1">
                <a:off x="3120" y="1128"/>
                <a:ext cx="0" cy="32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Text Box 30"/>
              <p:cNvSpPr txBox="1">
                <a:spLocks noChangeArrowheads="1"/>
              </p:cNvSpPr>
              <p:nvPr/>
            </p:nvSpPr>
            <p:spPr bwMode="auto">
              <a:xfrm>
                <a:off x="2620" y="1140"/>
                <a:ext cx="4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800" b="1"/>
                  <a:t> </a:t>
                </a:r>
                <a:r>
                  <a:rPr lang="zh-CN" altLang="en-US" b="1"/>
                  <a:t>…</a:t>
                </a:r>
              </a:p>
            </p:txBody>
          </p:sp>
          <p:sp>
            <p:nvSpPr>
              <p:cNvPr id="32" name="Freeform 31"/>
              <p:cNvSpPr/>
              <p:nvPr/>
            </p:nvSpPr>
            <p:spPr bwMode="auto">
              <a:xfrm>
                <a:off x="2784" y="1725"/>
                <a:ext cx="1" cy="723"/>
              </a:xfrm>
              <a:custGeom>
                <a:avLst/>
                <a:gdLst>
                  <a:gd name="T0" fmla="*/ 0 w 1"/>
                  <a:gd name="T1" fmla="*/ 723 h 723"/>
                  <a:gd name="T2" fmla="*/ 1 w 1"/>
                  <a:gd name="T3" fmla="*/ 0 h 723"/>
                  <a:gd name="T4" fmla="*/ 0 60000 65536"/>
                  <a:gd name="T5" fmla="*/ 0 60000 65536"/>
                  <a:gd name="T6" fmla="*/ 0 w 1"/>
                  <a:gd name="T7" fmla="*/ 0 h 723"/>
                  <a:gd name="T8" fmla="*/ 1 w 1"/>
                  <a:gd name="T9" fmla="*/ 723 h 723"/>
                </a:gdLst>
                <a:ahLst/>
                <a:cxnLst>
                  <a:cxn ang="T4">
                    <a:pos x="T0" y="T1"/>
                  </a:cxn>
                  <a:cxn ang="T5">
                    <a:pos x="T2" y="T3"/>
                  </a:cxn>
                </a:cxnLst>
                <a:rect l="T6" t="T7" r="T8" b="T9"/>
                <a:pathLst>
                  <a:path w="1" h="723">
                    <a:moveTo>
                      <a:pt x="0" y="723"/>
                    </a:moveTo>
                    <a:lnTo>
                      <a:pt x="1"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Text Box 32"/>
              <p:cNvSpPr txBox="1">
                <a:spLocks noChangeArrowheads="1"/>
              </p:cNvSpPr>
              <p:nvPr/>
            </p:nvSpPr>
            <p:spPr bwMode="auto">
              <a:xfrm>
                <a:off x="4656" y="1713"/>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主脉冲</a:t>
                </a:r>
              </a:p>
            </p:txBody>
          </p:sp>
          <p:sp>
            <p:nvSpPr>
              <p:cNvPr id="34" name="Text Box 33"/>
              <p:cNvSpPr txBox="1">
                <a:spLocks noChangeArrowheads="1"/>
              </p:cNvSpPr>
              <p:nvPr/>
            </p:nvSpPr>
            <p:spPr bwMode="auto">
              <a:xfrm>
                <a:off x="4656" y="2352"/>
                <a:ext cx="14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存控标记</a:t>
                </a:r>
              </a:p>
              <a:p>
                <a:pPr eaLnBrk="1" hangingPunct="1"/>
                <a:r>
                  <a:rPr lang="zh-CN" altLang="en-US" sz="2000" b="1"/>
                  <a:t> 触发器</a:t>
                </a:r>
              </a:p>
            </p:txBody>
          </p:sp>
          <p:sp>
            <p:nvSpPr>
              <p:cNvPr id="35" name="Line 34"/>
              <p:cNvSpPr>
                <a:spLocks noChangeShapeType="1"/>
              </p:cNvSpPr>
              <p:nvPr/>
            </p:nvSpPr>
            <p:spPr bwMode="auto">
              <a:xfrm flipH="1">
                <a:off x="3322" y="1584"/>
                <a:ext cx="483"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8" name="Freeform 35"/>
            <p:cNvSpPr/>
            <p:nvPr/>
          </p:nvSpPr>
          <p:spPr bwMode="auto">
            <a:xfrm>
              <a:off x="2784" y="2064"/>
              <a:ext cx="1152" cy="1008"/>
            </a:xfrm>
            <a:custGeom>
              <a:avLst/>
              <a:gdLst>
                <a:gd name="T0" fmla="*/ 1152 w 1152"/>
                <a:gd name="T1" fmla="*/ 768 h 1008"/>
                <a:gd name="T2" fmla="*/ 1152 w 1152"/>
                <a:gd name="T3" fmla="*/ 1008 h 1008"/>
                <a:gd name="T4" fmla="*/ 768 w 1152"/>
                <a:gd name="T5" fmla="*/ 1008 h 1008"/>
                <a:gd name="T6" fmla="*/ 768 w 1152"/>
                <a:gd name="T7" fmla="*/ 0 h 1008"/>
                <a:gd name="T8" fmla="*/ 0 w 1152"/>
                <a:gd name="T9" fmla="*/ 0 h 1008"/>
                <a:gd name="T10" fmla="*/ 0 60000 65536"/>
                <a:gd name="T11" fmla="*/ 0 60000 65536"/>
                <a:gd name="T12" fmla="*/ 0 60000 65536"/>
                <a:gd name="T13" fmla="*/ 0 60000 65536"/>
                <a:gd name="T14" fmla="*/ 0 60000 65536"/>
                <a:gd name="T15" fmla="*/ 0 w 1152"/>
                <a:gd name="T16" fmla="*/ 0 h 1008"/>
                <a:gd name="T17" fmla="*/ 1152 w 1152"/>
                <a:gd name="T18" fmla="*/ 1008 h 1008"/>
              </a:gdLst>
              <a:ahLst/>
              <a:cxnLst>
                <a:cxn ang="T10">
                  <a:pos x="T0" y="T1"/>
                </a:cxn>
                <a:cxn ang="T11">
                  <a:pos x="T2" y="T3"/>
                </a:cxn>
                <a:cxn ang="T12">
                  <a:pos x="T4" y="T5"/>
                </a:cxn>
                <a:cxn ang="T13">
                  <a:pos x="T6" y="T7"/>
                </a:cxn>
                <a:cxn ang="T14">
                  <a:pos x="T8" y="T9"/>
                </a:cxn>
              </a:cxnLst>
              <a:rect l="T15" t="T16" r="T17" b="T18"/>
              <a:pathLst>
                <a:path w="1152" h="1008">
                  <a:moveTo>
                    <a:pt x="1152" y="768"/>
                  </a:moveTo>
                  <a:lnTo>
                    <a:pt x="1152" y="1008"/>
                  </a:lnTo>
                  <a:lnTo>
                    <a:pt x="768" y="1008"/>
                  </a:lnTo>
                  <a:lnTo>
                    <a:pt x="768" y="0"/>
                  </a:lnTo>
                  <a:lnTo>
                    <a:pt x="0" y="0"/>
                  </a:lnTo>
                </a:path>
              </a:pathLst>
            </a:custGeom>
            <a:noFill/>
            <a:ln w="38100">
              <a:solidFill>
                <a:schemeClr val="tx1"/>
              </a:solidFill>
              <a:round/>
              <a:headEnd type="stealth" w="med" len="me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P spid="5" grpId="0" bldLvl="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4.2</a:t>
            </a:r>
            <a:r>
              <a:rPr lang="zh-CN" altLang="en-US" b="1" dirty="0">
                <a:sym typeface="+mn-ea"/>
              </a:rPr>
              <a:t>主存储器</a:t>
            </a:r>
            <a:endParaRPr lang="zh-CN" altLang="en-US" dirty="0"/>
          </a:p>
        </p:txBody>
      </p:sp>
      <p:sp>
        <p:nvSpPr>
          <p:cNvPr id="6" name="内容占位符 5"/>
          <p:cNvSpPr>
            <a:spLocks noGrp="1"/>
          </p:cNvSpPr>
          <p:nvPr>
            <p:ph idx="1"/>
          </p:nvPr>
        </p:nvSpPr>
        <p:spPr>
          <a:xfrm>
            <a:off x="719137" y="1065730"/>
            <a:ext cx="10753725" cy="5792270"/>
          </a:xfrm>
        </p:spPr>
        <p:txBody>
          <a:bodyPr>
            <a:normAutofit/>
          </a:bodyPr>
          <a:lstStyle/>
          <a:p>
            <a:r>
              <a:rPr lang="en-US" altLang="zh-CN" b="1" dirty="0">
                <a:latin typeface="Times New Roman" panose="02020603050405020304" pitchFamily="18" charset="0"/>
                <a:sym typeface="+mn-ea"/>
              </a:rPr>
              <a:t>3. </a:t>
            </a:r>
            <a:r>
              <a:rPr lang="zh-CN" altLang="en-US" b="1" dirty="0">
                <a:latin typeface="Times New Roman" panose="02020603050405020304" pitchFamily="18" charset="0"/>
                <a:sym typeface="+mn-ea"/>
              </a:rPr>
              <a:t>高性能存储芯片</a:t>
            </a:r>
          </a:p>
          <a:p>
            <a:pPr lvl="1"/>
            <a:r>
              <a:rPr lang="en-US" altLang="zh-CN" b="1" dirty="0">
                <a:latin typeface="Times New Roman" panose="02020603050405020304" pitchFamily="18" charset="0"/>
                <a:sym typeface="+mn-ea"/>
              </a:rPr>
              <a:t>SDRAM (</a:t>
            </a:r>
            <a:r>
              <a:rPr lang="zh-CN" altLang="en-US" b="1" dirty="0">
                <a:latin typeface="Times New Roman" panose="02020603050405020304" pitchFamily="18" charset="0"/>
                <a:sym typeface="+mn-ea"/>
              </a:rPr>
              <a:t>同步 </a:t>
            </a:r>
            <a:r>
              <a:rPr lang="en-US" altLang="zh-CN" b="1" dirty="0">
                <a:latin typeface="Times New Roman" panose="02020603050405020304" pitchFamily="18" charset="0"/>
                <a:sym typeface="+mn-ea"/>
              </a:rPr>
              <a:t>DRAM)</a:t>
            </a:r>
            <a:endParaRPr lang="zh-CN" altLang="en-US" b="1" dirty="0">
              <a:latin typeface="Times New Roman" panose="02020603050405020304" pitchFamily="18" charset="0"/>
            </a:endParaRPr>
          </a:p>
          <a:p>
            <a:pPr lvl="2"/>
            <a:r>
              <a:rPr lang="zh-CN" altLang="en-US" b="1" dirty="0">
                <a:latin typeface="Times New Roman" panose="02020603050405020304" pitchFamily="18" charset="0"/>
              </a:rPr>
              <a:t>在系统时钟的控制下进行读出和写入</a:t>
            </a:r>
            <a:r>
              <a:rPr lang="en-US" altLang="zh-CN" b="1" dirty="0">
                <a:latin typeface="Times New Roman" panose="02020603050405020304" pitchFamily="18" charset="0"/>
              </a:rPr>
              <a:t>,  </a:t>
            </a:r>
            <a:r>
              <a:rPr lang="en-US" altLang="zh-CN" b="1" dirty="0">
                <a:solidFill>
                  <a:schemeClr val="folHlink"/>
                </a:solidFill>
                <a:latin typeface="Times New Roman" panose="02020603050405020304" pitchFamily="18" charset="0"/>
                <a:sym typeface="+mn-ea"/>
              </a:rPr>
              <a:t>CPU </a:t>
            </a:r>
            <a:r>
              <a:rPr lang="zh-CN" altLang="en-US" b="1" dirty="0">
                <a:solidFill>
                  <a:schemeClr val="folHlink"/>
                </a:solidFill>
                <a:latin typeface="Times New Roman" panose="02020603050405020304" pitchFamily="18" charset="0"/>
                <a:sym typeface="+mn-ea"/>
              </a:rPr>
              <a:t>无须等待</a:t>
            </a:r>
            <a:endParaRPr lang="zh-CN" altLang="en-US" b="1" dirty="0">
              <a:latin typeface="Times New Roman" panose="02020603050405020304" pitchFamily="18" charset="0"/>
            </a:endParaRPr>
          </a:p>
          <a:p>
            <a:pPr lvl="1"/>
            <a:r>
              <a:rPr lang="en-US" altLang="en-US" b="1" dirty="0">
                <a:latin typeface="Times New Roman" panose="02020603050405020304" pitchFamily="18" charset="0"/>
                <a:sym typeface="+mn-ea"/>
              </a:rPr>
              <a:t>RDRAM</a:t>
            </a:r>
            <a:endParaRPr lang="zh-CN" altLang="en-US" b="1" dirty="0">
              <a:latin typeface="Times New Roman" panose="02020603050405020304" pitchFamily="18" charset="0"/>
            </a:endParaRPr>
          </a:p>
          <a:p>
            <a:pPr lvl="2"/>
            <a:r>
              <a:rPr lang="zh-CN" altLang="en-US" b="1" dirty="0">
                <a:latin typeface="Times New Roman" panose="02020603050405020304" pitchFamily="18" charset="0"/>
                <a:sym typeface="+mn-ea"/>
              </a:rPr>
              <a:t>主要解决 </a:t>
            </a:r>
            <a:r>
              <a:rPr lang="zh-CN" altLang="en-US" b="1" dirty="0">
                <a:solidFill>
                  <a:schemeClr val="folHlink"/>
                </a:solidFill>
                <a:latin typeface="Times New Roman" panose="02020603050405020304" pitchFamily="18" charset="0"/>
                <a:sym typeface="+mn-ea"/>
              </a:rPr>
              <a:t>存储器带宽 </a:t>
            </a:r>
            <a:r>
              <a:rPr lang="zh-CN" altLang="en-US" b="1" dirty="0">
                <a:latin typeface="Times New Roman" panose="02020603050405020304" pitchFamily="18" charset="0"/>
                <a:sym typeface="+mn-ea"/>
              </a:rPr>
              <a:t>问题</a:t>
            </a:r>
            <a:endParaRPr lang="zh-CN" altLang="en-US" b="1" dirty="0">
              <a:latin typeface="Times New Roman" panose="02020603050405020304" pitchFamily="18" charset="0"/>
              <a:cs typeface="宋体" panose="02010600030101010101" pitchFamily="2" charset="-122"/>
              <a:sym typeface="+mn-ea"/>
            </a:endParaRPr>
          </a:p>
          <a:p>
            <a:pPr lvl="1"/>
            <a:r>
              <a:rPr lang="en-US" altLang="en-US" b="1" dirty="0">
                <a:latin typeface="Times New Roman" panose="02020603050405020304" pitchFamily="18" charset="0"/>
                <a:sym typeface="+mn-ea"/>
              </a:rPr>
              <a:t>带</a:t>
            </a:r>
            <a:r>
              <a:rPr lang="en-US" altLang="zh-CN" b="1" dirty="0">
                <a:latin typeface="Times New Roman" panose="02020603050405020304" pitchFamily="18" charset="0"/>
                <a:sym typeface="+mn-ea"/>
              </a:rPr>
              <a:t> </a:t>
            </a:r>
            <a:r>
              <a:rPr lang="en-US" altLang="en-US" b="1" dirty="0">
                <a:latin typeface="Times New Roman" panose="02020603050405020304" pitchFamily="18" charset="0"/>
                <a:sym typeface="+mn-ea"/>
              </a:rPr>
              <a:t>Cache</a:t>
            </a:r>
            <a:r>
              <a:rPr lang="en-US" altLang="zh-CN" b="1" dirty="0">
                <a:latin typeface="Times New Roman" panose="02020603050405020304" pitchFamily="18" charset="0"/>
                <a:sym typeface="+mn-ea"/>
              </a:rPr>
              <a:t> </a:t>
            </a:r>
            <a:r>
              <a:rPr lang="en-US" altLang="en-US" b="1" dirty="0">
                <a:latin typeface="Times New Roman" panose="02020603050405020304" pitchFamily="18" charset="0"/>
                <a:sym typeface="+mn-ea"/>
              </a:rPr>
              <a:t>的</a:t>
            </a:r>
            <a:r>
              <a:rPr lang="en-US" altLang="zh-CN" b="1" dirty="0">
                <a:latin typeface="Times New Roman" panose="02020603050405020304" pitchFamily="18" charset="0"/>
                <a:sym typeface="+mn-ea"/>
              </a:rPr>
              <a:t> </a:t>
            </a:r>
            <a:r>
              <a:rPr lang="en-US" altLang="en-US" b="1" dirty="0">
                <a:latin typeface="Times New Roman" panose="02020603050405020304" pitchFamily="18" charset="0"/>
                <a:sym typeface="+mn-ea"/>
              </a:rPr>
              <a:t>DRAM </a:t>
            </a:r>
            <a:endParaRPr lang="zh-CN" altLang="en-US" b="1" dirty="0">
              <a:latin typeface="Times New Roman" panose="02020603050405020304" pitchFamily="18" charset="0"/>
            </a:endParaRPr>
          </a:p>
          <a:p>
            <a:pPr lvl="2"/>
            <a:r>
              <a:rPr lang="zh-CN" altLang="en-US" b="1" dirty="0">
                <a:latin typeface="Times New Roman" panose="02020603050405020304" pitchFamily="18" charset="0"/>
                <a:sym typeface="+mn-ea"/>
              </a:rPr>
              <a:t>在 </a:t>
            </a:r>
            <a:r>
              <a:rPr lang="en-US" altLang="zh-CN" b="1" dirty="0">
                <a:latin typeface="Times New Roman" panose="02020603050405020304" pitchFamily="18" charset="0"/>
                <a:sym typeface="+mn-ea"/>
              </a:rPr>
              <a:t>DRAM </a:t>
            </a:r>
            <a:r>
              <a:rPr lang="zh-CN" altLang="en-US" b="1" dirty="0">
                <a:latin typeface="Times New Roman" panose="02020603050405020304" pitchFamily="18" charset="0"/>
                <a:sym typeface="+mn-ea"/>
              </a:rPr>
              <a:t>的芯片内</a:t>
            </a:r>
            <a:r>
              <a:rPr lang="zh-CN" altLang="en-US" b="1" dirty="0">
                <a:solidFill>
                  <a:schemeClr val="folHlink"/>
                </a:solidFill>
                <a:latin typeface="Times New Roman" panose="02020603050405020304" pitchFamily="18" charset="0"/>
                <a:sym typeface="+mn-ea"/>
              </a:rPr>
              <a:t>集成</a:t>
            </a:r>
            <a:r>
              <a:rPr lang="zh-CN" altLang="en-US" b="1" dirty="0">
                <a:latin typeface="Times New Roman" panose="02020603050405020304" pitchFamily="18" charset="0"/>
                <a:sym typeface="+mn-ea"/>
              </a:rPr>
              <a:t>了一个由 </a:t>
            </a:r>
            <a:r>
              <a:rPr lang="en-US" altLang="zh-CN" b="1" dirty="0">
                <a:solidFill>
                  <a:schemeClr val="folHlink"/>
                </a:solidFill>
                <a:latin typeface="Times New Roman" panose="02020603050405020304" pitchFamily="18" charset="0"/>
                <a:sym typeface="+mn-ea"/>
              </a:rPr>
              <a:t>SRAM</a:t>
            </a:r>
            <a:r>
              <a:rPr lang="en-US" altLang="zh-CN" b="1" dirty="0">
                <a:latin typeface="Times New Roman" panose="02020603050405020304" pitchFamily="18" charset="0"/>
                <a:sym typeface="+mn-ea"/>
              </a:rPr>
              <a:t> </a:t>
            </a:r>
            <a:r>
              <a:rPr lang="zh-CN" altLang="en-US" b="1" dirty="0">
                <a:latin typeface="Times New Roman" panose="02020603050405020304" pitchFamily="18" charset="0"/>
                <a:sym typeface="+mn-ea"/>
              </a:rPr>
              <a:t>组成的 </a:t>
            </a:r>
            <a:r>
              <a:rPr lang="en-US" altLang="en-US" b="1" dirty="0">
                <a:solidFill>
                  <a:schemeClr val="folHlink"/>
                </a:solidFill>
                <a:latin typeface="Times New Roman" panose="02020603050405020304" pitchFamily="18" charset="0"/>
                <a:sym typeface="+mn-ea"/>
              </a:rPr>
              <a:t>Cache, </a:t>
            </a:r>
            <a:r>
              <a:rPr lang="zh-CN" altLang="en-US" b="1" dirty="0">
                <a:latin typeface="Times New Roman" panose="02020603050405020304" pitchFamily="18" charset="0"/>
                <a:sym typeface="+mn-ea"/>
              </a:rPr>
              <a:t>有利于</a:t>
            </a:r>
          </a:p>
          <a:p>
            <a:pPr marL="914400" lvl="2" indent="0">
              <a:buNone/>
            </a:pPr>
            <a:r>
              <a:rPr lang="zh-CN" altLang="en-US" b="1" dirty="0">
                <a:solidFill>
                  <a:schemeClr val="folHlink"/>
                </a:solidFill>
                <a:latin typeface="Times New Roman" panose="02020603050405020304" pitchFamily="18" charset="0"/>
                <a:sym typeface="+mn-ea"/>
              </a:rPr>
              <a:t>   猝发式读取</a:t>
            </a:r>
            <a:endParaRPr b="1" dirty="0">
              <a:cs typeface="宋体" panose="02010600030101010101" pitchFamily="2" charset="-122"/>
              <a:sym typeface="+mn-ea"/>
            </a:endParaRPr>
          </a:p>
          <a:p>
            <a:pPr marL="914400" lvl="2" indent="0">
              <a:buNone/>
            </a:pPr>
            <a:endParaRPr lang="zh-CN" altLang="en-US" b="1" dirty="0">
              <a:latin typeface="Times New Roman" panose="02020603050405020304" pitchFamily="18" charset="0"/>
            </a:endParaRPr>
          </a:p>
          <a:p>
            <a:pPr lvl="2"/>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a:xfrm>
            <a:off x="8610600" y="6383020"/>
            <a:ext cx="2743200" cy="365125"/>
          </a:xfrm>
        </p:spPr>
        <p:txBody>
          <a:bodyPr/>
          <a:lstStyle/>
          <a:p>
            <a:fld id="{8EE8E787-E6FE-45D8-9039-788B45E44EE7}" type="slidenum">
              <a:rPr lang="zh-CN" altLang="en-US" smtClean="0"/>
              <a:t>102</a:t>
            </a:fld>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dirty="0">
                <a:sym typeface="+mn-ea"/>
              </a:rPr>
              <a:t>4.1 </a:t>
            </a:r>
            <a:r>
              <a:rPr lang="zh-CN" altLang="en-US" sz="3200" dirty="0">
                <a:sym typeface="+mn-ea"/>
              </a:rPr>
              <a:t>存储器概述</a:t>
            </a:r>
            <a:endParaRPr lang="en-US" altLang="zh-CN" sz="3200" dirty="0"/>
          </a:p>
          <a:p>
            <a:pPr marL="0" indent="0">
              <a:lnSpc>
                <a:spcPct val="150000"/>
              </a:lnSpc>
              <a:spcBef>
                <a:spcPct val="0"/>
              </a:spcBef>
              <a:buNone/>
            </a:pPr>
            <a:r>
              <a:rPr lang="en-US" altLang="zh-CN" sz="3200" dirty="0">
                <a:sym typeface="+mn-ea"/>
              </a:rPr>
              <a:t>4.2 </a:t>
            </a:r>
            <a:r>
              <a:rPr lang="zh-CN" altLang="en-US" sz="3200" dirty="0">
                <a:sym typeface="+mn-ea"/>
              </a:rPr>
              <a:t>主存储器</a:t>
            </a:r>
            <a:endParaRPr lang="en-US" altLang="zh-CN" sz="3200" dirty="0"/>
          </a:p>
          <a:p>
            <a:pPr marL="0" indent="0">
              <a:lnSpc>
                <a:spcPct val="150000"/>
              </a:lnSpc>
              <a:spcBef>
                <a:spcPct val="0"/>
              </a:spcBef>
              <a:buNone/>
            </a:pPr>
            <a:r>
              <a:rPr lang="en-US" altLang="zh-CN" sz="3200" b="1" dirty="0">
                <a:sym typeface="+mn-ea"/>
              </a:rPr>
              <a:t>4.3 </a:t>
            </a:r>
            <a:r>
              <a:rPr lang="zh-CN" altLang="en-US" sz="3200" b="1"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4.4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dirty="0"/>
              <a:t>4.5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103</a:t>
            </a:fld>
            <a:endParaRPr lang="en-US" altLang="zh-CN" dirty="0">
              <a:solidFill>
                <a:schemeClr val="tx1"/>
              </a:solidFill>
              <a:latin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4.3</a:t>
            </a:r>
            <a:r>
              <a:rPr lang="zh-CN" altLang="en-US" b="1" dirty="0">
                <a:sym typeface="+mn-ea"/>
              </a:rPr>
              <a:t>高速缓冲存储器</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104</a:t>
            </a:fld>
            <a:endParaRPr lang="zh-CN" altLang="en-US" dirty="0"/>
          </a:p>
        </p:txBody>
      </p:sp>
      <p:sp>
        <p:nvSpPr>
          <p:cNvPr id="7" name="内容占位符 6"/>
          <p:cNvSpPr>
            <a:spLocks noGrp="1"/>
          </p:cNvSpPr>
          <p:nvPr>
            <p:ph idx="1"/>
          </p:nvPr>
        </p:nvSpPr>
        <p:spPr/>
        <p:txBody>
          <a:bodyPr/>
          <a:lstStyle/>
          <a:p>
            <a:endParaRPr lang="zh-CN" altLang="en-US" dirty="0"/>
          </a:p>
        </p:txBody>
      </p:sp>
      <p:sp>
        <p:nvSpPr>
          <p:cNvPr id="22" name="Text Box 3"/>
          <p:cNvSpPr txBox="1">
            <a:spLocks noChangeArrowheads="1"/>
          </p:cNvSpPr>
          <p:nvPr/>
        </p:nvSpPr>
        <p:spPr bwMode="auto">
          <a:xfrm>
            <a:off x="857250" y="1062038"/>
            <a:ext cx="3152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一、概述</a:t>
            </a:r>
          </a:p>
        </p:txBody>
      </p:sp>
      <p:sp>
        <p:nvSpPr>
          <p:cNvPr id="23" name="Text Box 4"/>
          <p:cNvSpPr txBox="1">
            <a:spLocks noChangeArrowheads="1"/>
          </p:cNvSpPr>
          <p:nvPr/>
        </p:nvSpPr>
        <p:spPr bwMode="auto">
          <a:xfrm>
            <a:off x="1374775" y="1895475"/>
            <a:ext cx="2630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问题的提出</a:t>
            </a:r>
          </a:p>
        </p:txBody>
      </p:sp>
      <p:sp>
        <p:nvSpPr>
          <p:cNvPr id="24" name="Text Box 5"/>
          <p:cNvSpPr txBox="1">
            <a:spLocks noChangeArrowheads="1"/>
          </p:cNvSpPr>
          <p:nvPr/>
        </p:nvSpPr>
        <p:spPr bwMode="auto">
          <a:xfrm>
            <a:off x="1739900" y="2533650"/>
            <a:ext cx="961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避免 </a:t>
            </a:r>
            <a:r>
              <a:rPr lang="en-US" altLang="zh-CN" sz="2800" b="1" dirty="0"/>
              <a:t>CPU “</a:t>
            </a:r>
            <a:r>
              <a:rPr lang="zh-CN" altLang="en-US" sz="2800" b="1" dirty="0"/>
              <a:t>空等” 现象（</a:t>
            </a:r>
            <a:r>
              <a:rPr lang="en-US" altLang="zh-CN" sz="2800" b="1" dirty="0">
                <a:solidFill>
                  <a:srgbClr val="0000FF"/>
                </a:solidFill>
              </a:rPr>
              <a:t>I/O</a:t>
            </a:r>
            <a:r>
              <a:rPr lang="zh-CN" altLang="en-US" sz="2800" b="1" dirty="0">
                <a:solidFill>
                  <a:srgbClr val="0000FF"/>
                </a:solidFill>
              </a:rPr>
              <a:t>设备访问优先级高于</a:t>
            </a:r>
            <a:r>
              <a:rPr lang="en-US" altLang="zh-CN" sz="2800" b="1" dirty="0">
                <a:solidFill>
                  <a:srgbClr val="0000FF"/>
                </a:solidFill>
              </a:rPr>
              <a:t>CPU</a:t>
            </a:r>
            <a:r>
              <a:rPr lang="zh-CN" altLang="en-US" sz="2800" b="1" dirty="0">
                <a:solidFill>
                  <a:srgbClr val="0000FF"/>
                </a:solidFill>
              </a:rPr>
              <a:t>访存</a:t>
            </a:r>
            <a:r>
              <a:rPr lang="zh-CN" altLang="en-US" sz="2800" b="1" dirty="0"/>
              <a:t>）</a:t>
            </a:r>
          </a:p>
        </p:txBody>
      </p:sp>
      <p:sp>
        <p:nvSpPr>
          <p:cNvPr id="25" name="Text Box 6"/>
          <p:cNvSpPr txBox="1">
            <a:spLocks noChangeArrowheads="1"/>
          </p:cNvSpPr>
          <p:nvPr/>
        </p:nvSpPr>
        <p:spPr bwMode="auto">
          <a:xfrm>
            <a:off x="1739900" y="3095625"/>
            <a:ext cx="568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CPU </a:t>
            </a:r>
            <a:r>
              <a:rPr lang="zh-CN" altLang="en-US" sz="2800" b="1"/>
              <a:t>和主存（</a:t>
            </a:r>
            <a:r>
              <a:rPr lang="en-US" altLang="zh-CN" sz="2800" b="1"/>
              <a:t>DRAM）</a:t>
            </a:r>
            <a:r>
              <a:rPr lang="zh-CN" altLang="en-US" sz="2800" b="1"/>
              <a:t>的速度差异</a:t>
            </a:r>
          </a:p>
        </p:txBody>
      </p:sp>
      <p:grpSp>
        <p:nvGrpSpPr>
          <p:cNvPr id="26" name="Group 7"/>
          <p:cNvGrpSpPr/>
          <p:nvPr/>
        </p:nvGrpSpPr>
        <p:grpSpPr bwMode="auto">
          <a:xfrm>
            <a:off x="1827213" y="3781425"/>
            <a:ext cx="5278437" cy="990600"/>
            <a:chOff x="1187" y="2304"/>
            <a:chExt cx="3325" cy="624"/>
          </a:xfrm>
        </p:grpSpPr>
        <p:sp>
          <p:nvSpPr>
            <p:cNvPr id="27" name="Text Box 8"/>
            <p:cNvSpPr txBox="1">
              <a:spLocks noChangeArrowheads="1"/>
            </p:cNvSpPr>
            <p:nvPr/>
          </p:nvSpPr>
          <p:spPr bwMode="auto">
            <a:xfrm>
              <a:off x="2544" y="2573"/>
              <a:ext cx="7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缓存</a:t>
              </a:r>
            </a:p>
          </p:txBody>
        </p:sp>
        <p:sp>
          <p:nvSpPr>
            <p:cNvPr id="28" name="Rectangle 9"/>
            <p:cNvSpPr>
              <a:spLocks noChangeArrowheads="1"/>
            </p:cNvSpPr>
            <p:nvPr/>
          </p:nvSpPr>
          <p:spPr bwMode="auto">
            <a:xfrm>
              <a:off x="2451" y="2565"/>
              <a:ext cx="765" cy="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10"/>
            <p:cNvSpPr txBox="1">
              <a:spLocks noChangeArrowheads="1"/>
            </p:cNvSpPr>
            <p:nvPr/>
          </p:nvSpPr>
          <p:spPr bwMode="auto">
            <a:xfrm>
              <a:off x="1296" y="2573"/>
              <a:ext cx="7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CPU</a:t>
              </a:r>
            </a:p>
          </p:txBody>
        </p:sp>
        <p:sp>
          <p:nvSpPr>
            <p:cNvPr id="30" name="Rectangle 11"/>
            <p:cNvSpPr>
              <a:spLocks noChangeArrowheads="1"/>
            </p:cNvSpPr>
            <p:nvPr/>
          </p:nvSpPr>
          <p:spPr bwMode="auto">
            <a:xfrm>
              <a:off x="1187" y="2565"/>
              <a:ext cx="764" cy="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Text Box 12"/>
            <p:cNvSpPr txBox="1">
              <a:spLocks noChangeArrowheads="1"/>
            </p:cNvSpPr>
            <p:nvPr/>
          </p:nvSpPr>
          <p:spPr bwMode="auto">
            <a:xfrm>
              <a:off x="3852" y="2573"/>
              <a:ext cx="6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a:t>
              </a:r>
            </a:p>
          </p:txBody>
        </p:sp>
        <p:sp>
          <p:nvSpPr>
            <p:cNvPr id="32" name="Rectangle 13"/>
            <p:cNvSpPr>
              <a:spLocks noChangeArrowheads="1"/>
            </p:cNvSpPr>
            <p:nvPr/>
          </p:nvSpPr>
          <p:spPr bwMode="auto">
            <a:xfrm>
              <a:off x="3748" y="2565"/>
              <a:ext cx="764" cy="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Freeform 14"/>
            <p:cNvSpPr/>
            <p:nvPr/>
          </p:nvSpPr>
          <p:spPr bwMode="auto">
            <a:xfrm rot="10800000">
              <a:off x="1619" y="2304"/>
              <a:ext cx="2461" cy="248"/>
            </a:xfrm>
            <a:custGeom>
              <a:avLst/>
              <a:gdLst>
                <a:gd name="T0" fmla="*/ 0 w 2610"/>
                <a:gd name="T1" fmla="*/ 0 h 282"/>
                <a:gd name="T2" fmla="*/ 0 w 2610"/>
                <a:gd name="T3" fmla="*/ 131 h 282"/>
                <a:gd name="T4" fmla="*/ 1834 w 2610"/>
                <a:gd name="T5" fmla="*/ 131 h 282"/>
                <a:gd name="T6" fmla="*/ 1834 w 2610"/>
                <a:gd name="T7" fmla="*/ 0 h 282"/>
                <a:gd name="T8" fmla="*/ 0 60000 65536"/>
                <a:gd name="T9" fmla="*/ 0 60000 65536"/>
                <a:gd name="T10" fmla="*/ 0 60000 65536"/>
                <a:gd name="T11" fmla="*/ 0 60000 65536"/>
                <a:gd name="T12" fmla="*/ 0 w 2610"/>
                <a:gd name="T13" fmla="*/ 0 h 282"/>
                <a:gd name="T14" fmla="*/ 2610 w 2610"/>
                <a:gd name="T15" fmla="*/ 282 h 282"/>
              </a:gdLst>
              <a:ahLst/>
              <a:cxnLst>
                <a:cxn ang="T8">
                  <a:pos x="T0" y="T1"/>
                </a:cxn>
                <a:cxn ang="T9">
                  <a:pos x="T2" y="T3"/>
                </a:cxn>
                <a:cxn ang="T10">
                  <a:pos x="T4" y="T5"/>
                </a:cxn>
                <a:cxn ang="T11">
                  <a:pos x="T6" y="T7"/>
                </a:cxn>
              </a:cxnLst>
              <a:rect l="T12" t="T13" r="T14" b="T15"/>
              <a:pathLst>
                <a:path w="2610" h="282">
                  <a:moveTo>
                    <a:pt x="0" y="0"/>
                  </a:moveTo>
                  <a:lnTo>
                    <a:pt x="0" y="282"/>
                  </a:lnTo>
                  <a:lnTo>
                    <a:pt x="2610" y="282"/>
                  </a:lnTo>
                  <a:lnTo>
                    <a:pt x="2610"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Line 15"/>
            <p:cNvSpPr>
              <a:spLocks noChangeShapeType="1"/>
            </p:cNvSpPr>
            <p:nvPr/>
          </p:nvSpPr>
          <p:spPr bwMode="auto">
            <a:xfrm>
              <a:off x="3216" y="2736"/>
              <a:ext cx="515"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6"/>
            <p:cNvSpPr>
              <a:spLocks noChangeShapeType="1"/>
            </p:cNvSpPr>
            <p:nvPr/>
          </p:nvSpPr>
          <p:spPr bwMode="auto">
            <a:xfrm>
              <a:off x="1933" y="2736"/>
              <a:ext cx="515"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6" name="Text Box 17"/>
          <p:cNvSpPr txBox="1">
            <a:spLocks noChangeArrowheads="1"/>
          </p:cNvSpPr>
          <p:nvPr/>
        </p:nvSpPr>
        <p:spPr bwMode="auto">
          <a:xfrm>
            <a:off x="3905250" y="4787900"/>
            <a:ext cx="11033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容量小</a:t>
            </a:r>
          </a:p>
          <a:p>
            <a:pPr eaLnBrk="1" hangingPunct="1"/>
            <a:r>
              <a:rPr lang="zh-CN" altLang="en-US" b="1"/>
              <a:t>速度高</a:t>
            </a:r>
          </a:p>
        </p:txBody>
      </p:sp>
      <p:sp>
        <p:nvSpPr>
          <p:cNvPr id="37" name="Text Box 18"/>
          <p:cNvSpPr txBox="1">
            <a:spLocks noChangeArrowheads="1"/>
          </p:cNvSpPr>
          <p:nvPr/>
        </p:nvSpPr>
        <p:spPr bwMode="auto">
          <a:xfrm>
            <a:off x="6002338" y="4792663"/>
            <a:ext cx="11033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容量大</a:t>
            </a:r>
          </a:p>
          <a:p>
            <a:pPr eaLnBrk="1" hangingPunct="1"/>
            <a:r>
              <a:rPr lang="zh-CN" altLang="en-US" b="1"/>
              <a:t>速度低</a:t>
            </a:r>
          </a:p>
        </p:txBody>
      </p:sp>
      <p:sp>
        <p:nvSpPr>
          <p:cNvPr id="38" name="Text Box 19"/>
          <p:cNvSpPr txBox="1">
            <a:spLocks noChangeArrowheads="1"/>
          </p:cNvSpPr>
          <p:nvPr/>
        </p:nvSpPr>
        <p:spPr bwMode="auto">
          <a:xfrm>
            <a:off x="838200" y="5657671"/>
            <a:ext cx="10515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FF0000"/>
                </a:solidFill>
                <a:highlight>
                  <a:srgbClr val="FFFF00"/>
                </a:highlight>
              </a:rPr>
              <a:t>程序访问的局部性原理：</a:t>
            </a:r>
            <a:r>
              <a:rPr lang="en-US" altLang="zh-CN" b="1" dirty="0">
                <a:solidFill>
                  <a:srgbClr val="FF0000"/>
                </a:solidFill>
                <a:highlight>
                  <a:srgbClr val="FFFF00"/>
                </a:highlight>
              </a:rPr>
              <a:t>1</a:t>
            </a:r>
            <a:r>
              <a:rPr lang="zh-CN" altLang="en-US" b="1" dirty="0">
                <a:solidFill>
                  <a:srgbClr val="FF0000"/>
                </a:solidFill>
                <a:highlight>
                  <a:srgbClr val="FFFF00"/>
                </a:highlight>
              </a:rPr>
              <a:t>）时间局部性，当前正在使用的指令和数据在不久的将来还会被使用到。</a:t>
            </a:r>
            <a:r>
              <a:rPr lang="en-US" altLang="zh-CN" b="1" dirty="0">
                <a:solidFill>
                  <a:srgbClr val="FF0000"/>
                </a:solidFill>
                <a:highlight>
                  <a:srgbClr val="FFFF00"/>
                </a:highlight>
              </a:rPr>
              <a:t>2</a:t>
            </a:r>
            <a:r>
              <a:rPr lang="zh-CN" altLang="en-US" b="1" dirty="0">
                <a:solidFill>
                  <a:srgbClr val="FF0000"/>
                </a:solidFill>
                <a:highlight>
                  <a:srgbClr val="FFFF00"/>
                </a:highlight>
              </a:rPr>
              <a:t>）空间局部性，当前正在使用的指令和数据在不久的将来，其相邻的指令数据可能会被用到。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out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linds(horizontal)">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36" grpId="0" autoUpdateAnimBg="0"/>
      <p:bldP spid="37" grpId="0" autoUpdateAnimBg="0"/>
      <p:bldP spid="38"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105</a:t>
            </a:fld>
            <a:endParaRPr lang="zh-CN" altLang="en-US" dirty="0"/>
          </a:p>
        </p:txBody>
      </p:sp>
      <p:sp>
        <p:nvSpPr>
          <p:cNvPr id="3" name="Text Box 2"/>
          <p:cNvSpPr txBox="1">
            <a:spLocks noChangeArrowheads="1"/>
          </p:cNvSpPr>
          <p:nvPr/>
        </p:nvSpPr>
        <p:spPr bwMode="auto">
          <a:xfrm>
            <a:off x="1609725" y="136525"/>
            <a:ext cx="487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2. </a:t>
            </a:r>
            <a:r>
              <a:rPr lang="en-US" altLang="zh-CN" sz="3600" b="1"/>
              <a:t>Cache </a:t>
            </a:r>
            <a:r>
              <a:rPr lang="zh-CN" altLang="en-US" sz="3600" b="1"/>
              <a:t>的工作原理</a:t>
            </a:r>
          </a:p>
        </p:txBody>
      </p:sp>
      <p:sp>
        <p:nvSpPr>
          <p:cNvPr id="4" name="Text Box 3"/>
          <p:cNvSpPr txBox="1">
            <a:spLocks noChangeArrowheads="1"/>
          </p:cNvSpPr>
          <p:nvPr/>
        </p:nvSpPr>
        <p:spPr bwMode="auto">
          <a:xfrm>
            <a:off x="1990725" y="719137"/>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(1)  主存和缓存的编址</a:t>
            </a:r>
          </a:p>
        </p:txBody>
      </p:sp>
      <p:sp>
        <p:nvSpPr>
          <p:cNvPr id="5" name="Text Box 4"/>
          <p:cNvSpPr txBox="1">
            <a:spLocks noChangeArrowheads="1"/>
          </p:cNvSpPr>
          <p:nvPr/>
        </p:nvSpPr>
        <p:spPr bwMode="auto">
          <a:xfrm>
            <a:off x="2143125" y="6253162"/>
            <a:ext cx="6051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主存和缓存按块存储      块的大小相同</a:t>
            </a:r>
          </a:p>
        </p:txBody>
      </p:sp>
      <p:sp>
        <p:nvSpPr>
          <p:cNvPr id="6" name="Text Box 5"/>
          <p:cNvSpPr txBox="1">
            <a:spLocks noChangeArrowheads="1"/>
          </p:cNvSpPr>
          <p:nvPr/>
        </p:nvSpPr>
        <p:spPr bwMode="auto">
          <a:xfrm>
            <a:off x="8467725" y="6253162"/>
            <a:ext cx="1576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chemeClr val="folHlink"/>
                </a:solidFill>
              </a:rPr>
              <a:t>B</a:t>
            </a:r>
            <a:r>
              <a:rPr lang="en-US" altLang="zh-CN" sz="2800" b="1">
                <a:solidFill>
                  <a:schemeClr val="folHlink"/>
                </a:solidFill>
              </a:rPr>
              <a:t> </a:t>
            </a:r>
            <a:r>
              <a:rPr lang="zh-CN" altLang="en-US" sz="2800" b="1">
                <a:solidFill>
                  <a:schemeClr val="folHlink"/>
                </a:solidFill>
              </a:rPr>
              <a:t>为块长</a:t>
            </a:r>
          </a:p>
        </p:txBody>
      </p:sp>
      <p:grpSp>
        <p:nvGrpSpPr>
          <p:cNvPr id="7" name="Group 6"/>
          <p:cNvGrpSpPr/>
          <p:nvPr/>
        </p:nvGrpSpPr>
        <p:grpSpPr bwMode="auto">
          <a:xfrm>
            <a:off x="2016125" y="1260475"/>
            <a:ext cx="8181975" cy="4932362"/>
            <a:chOff x="352" y="791"/>
            <a:chExt cx="5154" cy="3107"/>
          </a:xfrm>
        </p:grpSpPr>
        <p:grpSp>
          <p:nvGrpSpPr>
            <p:cNvPr id="8" name="Group 7"/>
            <p:cNvGrpSpPr/>
            <p:nvPr/>
          </p:nvGrpSpPr>
          <p:grpSpPr bwMode="auto">
            <a:xfrm>
              <a:off x="352" y="791"/>
              <a:ext cx="2768" cy="3107"/>
              <a:chOff x="352" y="791"/>
              <a:chExt cx="2768" cy="3107"/>
            </a:xfrm>
          </p:grpSpPr>
          <p:sp>
            <p:nvSpPr>
              <p:cNvPr id="59" name="Rectangle 8"/>
              <p:cNvSpPr>
                <a:spLocks noChangeArrowheads="1"/>
              </p:cNvSpPr>
              <p:nvPr/>
            </p:nvSpPr>
            <p:spPr bwMode="auto">
              <a:xfrm>
                <a:off x="960" y="2089"/>
                <a:ext cx="816"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0" name="Rectangle 9"/>
              <p:cNvSpPr>
                <a:spLocks noChangeArrowheads="1"/>
              </p:cNvSpPr>
              <p:nvPr/>
            </p:nvSpPr>
            <p:spPr bwMode="auto">
              <a:xfrm>
                <a:off x="960" y="1805"/>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1" name="Rectangle 10"/>
              <p:cNvSpPr>
                <a:spLocks noChangeArrowheads="1"/>
              </p:cNvSpPr>
              <p:nvPr/>
            </p:nvSpPr>
            <p:spPr bwMode="auto">
              <a:xfrm>
                <a:off x="960" y="1362"/>
                <a:ext cx="816" cy="32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2" name="Rectangle 11"/>
              <p:cNvSpPr>
                <a:spLocks noChangeArrowheads="1"/>
              </p:cNvSpPr>
              <p:nvPr/>
            </p:nvSpPr>
            <p:spPr bwMode="auto">
              <a:xfrm>
                <a:off x="960" y="1202"/>
                <a:ext cx="816"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3" name="Rectangle 12"/>
              <p:cNvSpPr>
                <a:spLocks noChangeArrowheads="1"/>
              </p:cNvSpPr>
              <p:nvPr/>
            </p:nvSpPr>
            <p:spPr bwMode="auto">
              <a:xfrm>
                <a:off x="960" y="1041"/>
                <a:ext cx="816" cy="16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Line 13"/>
              <p:cNvSpPr>
                <a:spLocks noChangeShapeType="1"/>
              </p:cNvSpPr>
              <p:nvPr/>
            </p:nvSpPr>
            <p:spPr bwMode="auto">
              <a:xfrm>
                <a:off x="960" y="1041"/>
                <a:ext cx="816"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14"/>
              <p:cNvSpPr>
                <a:spLocks noChangeShapeType="1"/>
              </p:cNvSpPr>
              <p:nvPr/>
            </p:nvSpPr>
            <p:spPr bwMode="auto">
              <a:xfrm>
                <a:off x="960" y="1202"/>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15"/>
              <p:cNvSpPr>
                <a:spLocks noChangeShapeType="1"/>
              </p:cNvSpPr>
              <p:nvPr/>
            </p:nvSpPr>
            <p:spPr bwMode="auto">
              <a:xfrm>
                <a:off x="960" y="1362"/>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16"/>
              <p:cNvSpPr>
                <a:spLocks noChangeShapeType="1"/>
              </p:cNvSpPr>
              <p:nvPr/>
            </p:nvSpPr>
            <p:spPr bwMode="auto">
              <a:xfrm>
                <a:off x="960" y="2016"/>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7"/>
              <p:cNvSpPr>
                <a:spLocks noChangeShapeType="1"/>
              </p:cNvSpPr>
              <p:nvPr/>
            </p:nvSpPr>
            <p:spPr bwMode="auto">
              <a:xfrm>
                <a:off x="960" y="1041"/>
                <a:ext cx="0" cy="1189"/>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18"/>
              <p:cNvSpPr>
                <a:spLocks noChangeShapeType="1"/>
              </p:cNvSpPr>
              <p:nvPr/>
            </p:nvSpPr>
            <p:spPr bwMode="auto">
              <a:xfrm>
                <a:off x="1776" y="1041"/>
                <a:ext cx="0" cy="1189"/>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70" name="Group 19"/>
              <p:cNvGrpSpPr/>
              <p:nvPr/>
            </p:nvGrpSpPr>
            <p:grpSpPr bwMode="auto">
              <a:xfrm>
                <a:off x="1654" y="2064"/>
                <a:ext cx="266" cy="461"/>
                <a:chOff x="1654" y="2594"/>
                <a:chExt cx="266" cy="605"/>
              </a:xfrm>
            </p:grpSpPr>
            <p:sp>
              <p:nvSpPr>
                <p:cNvPr id="106" name="Text Box 20"/>
                <p:cNvSpPr txBox="1">
                  <a:spLocks noChangeArrowheads="1"/>
                </p:cNvSpPr>
                <p:nvPr/>
              </p:nvSpPr>
              <p:spPr bwMode="auto">
                <a:xfrm>
                  <a:off x="1654" y="2594"/>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107" name="Text Box 21"/>
                <p:cNvSpPr txBox="1">
                  <a:spLocks noChangeArrowheads="1"/>
                </p:cNvSpPr>
                <p:nvPr/>
              </p:nvSpPr>
              <p:spPr bwMode="auto">
                <a:xfrm>
                  <a:off x="1654" y="2669"/>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grpSp>
            <p:nvGrpSpPr>
              <p:cNvPr id="71" name="Group 22"/>
              <p:cNvGrpSpPr/>
              <p:nvPr/>
            </p:nvGrpSpPr>
            <p:grpSpPr bwMode="auto">
              <a:xfrm>
                <a:off x="816" y="2064"/>
                <a:ext cx="266" cy="461"/>
                <a:chOff x="1654" y="2594"/>
                <a:chExt cx="266" cy="605"/>
              </a:xfrm>
            </p:grpSpPr>
            <p:sp>
              <p:nvSpPr>
                <p:cNvPr id="104" name="Text Box 23"/>
                <p:cNvSpPr txBox="1">
                  <a:spLocks noChangeArrowheads="1"/>
                </p:cNvSpPr>
                <p:nvPr/>
              </p:nvSpPr>
              <p:spPr bwMode="auto">
                <a:xfrm>
                  <a:off x="1654" y="2594"/>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105" name="Text Box 24"/>
                <p:cNvSpPr txBox="1">
                  <a:spLocks noChangeArrowheads="1"/>
                </p:cNvSpPr>
                <p:nvPr/>
              </p:nvSpPr>
              <p:spPr bwMode="auto">
                <a:xfrm>
                  <a:off x="1654" y="2669"/>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sp>
            <p:nvSpPr>
              <p:cNvPr id="72" name="Rectangle 25"/>
              <p:cNvSpPr>
                <a:spLocks noChangeArrowheads="1"/>
              </p:cNvSpPr>
              <p:nvPr/>
            </p:nvSpPr>
            <p:spPr bwMode="auto">
              <a:xfrm>
                <a:off x="960" y="2491"/>
                <a:ext cx="816" cy="34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800"/>
              </a:p>
            </p:txBody>
          </p:sp>
          <p:sp>
            <p:nvSpPr>
              <p:cNvPr id="73" name="Rectangle 26"/>
              <p:cNvSpPr>
                <a:spLocks noChangeArrowheads="1"/>
              </p:cNvSpPr>
              <p:nvPr/>
            </p:nvSpPr>
            <p:spPr bwMode="auto">
              <a:xfrm>
                <a:off x="960" y="2345"/>
                <a:ext cx="8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74" name="Freeform 27"/>
              <p:cNvSpPr/>
              <p:nvPr/>
            </p:nvSpPr>
            <p:spPr bwMode="auto">
              <a:xfrm>
                <a:off x="960" y="2418"/>
                <a:ext cx="1" cy="303"/>
              </a:xfrm>
              <a:custGeom>
                <a:avLst/>
                <a:gdLst>
                  <a:gd name="T0" fmla="*/ 0 w 1"/>
                  <a:gd name="T1" fmla="*/ 0 h 303"/>
                  <a:gd name="T2" fmla="*/ 1 w 1"/>
                  <a:gd name="T3" fmla="*/ 303 h 303"/>
                  <a:gd name="T4" fmla="*/ 0 60000 65536"/>
                  <a:gd name="T5" fmla="*/ 0 60000 65536"/>
                  <a:gd name="T6" fmla="*/ 0 w 1"/>
                  <a:gd name="T7" fmla="*/ 0 h 303"/>
                  <a:gd name="T8" fmla="*/ 1 w 1"/>
                  <a:gd name="T9" fmla="*/ 303 h 303"/>
                </a:gdLst>
                <a:ahLst/>
                <a:cxnLst>
                  <a:cxn ang="T4">
                    <a:pos x="T0" y="T1"/>
                  </a:cxn>
                  <a:cxn ang="T5">
                    <a:pos x="T2" y="T3"/>
                  </a:cxn>
                </a:cxnLst>
                <a:rect l="T6" t="T7" r="T8" b="T9"/>
                <a:pathLst>
                  <a:path w="1" h="303">
                    <a:moveTo>
                      <a:pt x="0" y="0"/>
                    </a:moveTo>
                    <a:lnTo>
                      <a:pt x="1" y="30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Freeform 28"/>
              <p:cNvSpPr/>
              <p:nvPr/>
            </p:nvSpPr>
            <p:spPr bwMode="auto">
              <a:xfrm>
                <a:off x="1777" y="2409"/>
                <a:ext cx="2" cy="312"/>
              </a:xfrm>
              <a:custGeom>
                <a:avLst/>
                <a:gdLst>
                  <a:gd name="T0" fmla="*/ 2 w 2"/>
                  <a:gd name="T1" fmla="*/ 0 h 312"/>
                  <a:gd name="T2" fmla="*/ 0 w 2"/>
                  <a:gd name="T3" fmla="*/ 312 h 312"/>
                  <a:gd name="T4" fmla="*/ 0 60000 65536"/>
                  <a:gd name="T5" fmla="*/ 0 60000 65536"/>
                  <a:gd name="T6" fmla="*/ 0 w 2"/>
                  <a:gd name="T7" fmla="*/ 0 h 312"/>
                  <a:gd name="T8" fmla="*/ 2 w 2"/>
                  <a:gd name="T9" fmla="*/ 312 h 312"/>
                </a:gdLst>
                <a:ahLst/>
                <a:cxnLst>
                  <a:cxn ang="T4">
                    <a:pos x="T0" y="T1"/>
                  </a:cxn>
                  <a:cxn ang="T5">
                    <a:pos x="T2" y="T3"/>
                  </a:cxn>
                </a:cxnLst>
                <a:rect l="T6" t="T7" r="T8" b="T9"/>
                <a:pathLst>
                  <a:path w="2" h="312">
                    <a:moveTo>
                      <a:pt x="2" y="0"/>
                    </a:moveTo>
                    <a:lnTo>
                      <a:pt x="0" y="312"/>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Text Box 29"/>
              <p:cNvSpPr txBox="1">
                <a:spLocks noChangeArrowheads="1"/>
              </p:cNvSpPr>
              <p:nvPr/>
            </p:nvSpPr>
            <p:spPr bwMode="auto">
              <a:xfrm>
                <a:off x="1248" y="1411"/>
                <a:ext cx="42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7" name="Text Box 30"/>
              <p:cNvSpPr txBox="1">
                <a:spLocks noChangeArrowheads="1"/>
              </p:cNvSpPr>
              <p:nvPr/>
            </p:nvSpPr>
            <p:spPr bwMode="auto">
              <a:xfrm>
                <a:off x="1248" y="1723"/>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8" name="Text Box 31"/>
              <p:cNvSpPr txBox="1">
                <a:spLocks noChangeArrowheads="1"/>
              </p:cNvSpPr>
              <p:nvPr/>
            </p:nvSpPr>
            <p:spPr bwMode="auto">
              <a:xfrm>
                <a:off x="1920" y="791"/>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主存块号</a:t>
                </a:r>
              </a:p>
            </p:txBody>
          </p:sp>
          <p:sp>
            <p:nvSpPr>
              <p:cNvPr id="79" name="Text Box 32"/>
              <p:cNvSpPr txBox="1">
                <a:spLocks noChangeArrowheads="1"/>
              </p:cNvSpPr>
              <p:nvPr/>
            </p:nvSpPr>
            <p:spPr bwMode="auto">
              <a:xfrm>
                <a:off x="950" y="791"/>
                <a:ext cx="7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主存储器</a:t>
                </a:r>
              </a:p>
            </p:txBody>
          </p:sp>
          <p:sp>
            <p:nvSpPr>
              <p:cNvPr id="80" name="Text Box 33"/>
              <p:cNvSpPr txBox="1">
                <a:spLocks noChangeArrowheads="1"/>
              </p:cNvSpPr>
              <p:nvPr/>
            </p:nvSpPr>
            <p:spPr bwMode="auto">
              <a:xfrm>
                <a:off x="748" y="12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81" name="Text Box 34"/>
              <p:cNvSpPr txBox="1">
                <a:spLocks noChangeArrowheads="1"/>
              </p:cNvSpPr>
              <p:nvPr/>
            </p:nvSpPr>
            <p:spPr bwMode="auto">
              <a:xfrm>
                <a:off x="748" y="170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82" name="Text Box 35"/>
              <p:cNvSpPr txBox="1">
                <a:spLocks noChangeArrowheads="1"/>
              </p:cNvSpPr>
              <p:nvPr/>
            </p:nvSpPr>
            <p:spPr bwMode="auto">
              <a:xfrm>
                <a:off x="352" y="2486"/>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2</a:t>
                </a:r>
                <a:r>
                  <a:rPr lang="en-US" altLang="zh-CN" b="1" i="1" baseline="50000"/>
                  <a:t>m</a:t>
                </a:r>
                <a:r>
                  <a:rPr lang="en-US" altLang="zh-CN" b="1"/>
                  <a:t>－1</a:t>
                </a:r>
              </a:p>
            </p:txBody>
          </p:sp>
          <p:sp>
            <p:nvSpPr>
              <p:cNvPr id="83" name="AutoShape 36"/>
              <p:cNvSpPr/>
              <p:nvPr/>
            </p:nvSpPr>
            <p:spPr bwMode="auto">
              <a:xfrm>
                <a:off x="1824" y="1041"/>
                <a:ext cx="96" cy="639"/>
              </a:xfrm>
              <a:prstGeom prst="rightBrace">
                <a:avLst>
                  <a:gd name="adj1" fmla="val 5546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AutoShape 37"/>
              <p:cNvSpPr/>
              <p:nvPr/>
            </p:nvSpPr>
            <p:spPr bwMode="auto">
              <a:xfrm>
                <a:off x="1824" y="1699"/>
                <a:ext cx="100" cy="329"/>
              </a:xfrm>
              <a:prstGeom prst="rightBrace">
                <a:avLst>
                  <a:gd name="adj1" fmla="val 2741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AutoShape 38"/>
              <p:cNvSpPr/>
              <p:nvPr/>
            </p:nvSpPr>
            <p:spPr bwMode="auto">
              <a:xfrm>
                <a:off x="1824" y="2501"/>
                <a:ext cx="100" cy="331"/>
              </a:xfrm>
              <a:prstGeom prst="rightBrace">
                <a:avLst>
                  <a:gd name="adj1" fmla="val 2758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Text Box 39"/>
              <p:cNvSpPr txBox="1">
                <a:spLocks noChangeArrowheads="1"/>
              </p:cNvSpPr>
              <p:nvPr/>
            </p:nvSpPr>
            <p:spPr bwMode="auto">
              <a:xfrm>
                <a:off x="1920" y="1284"/>
                <a:ext cx="91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0</a:t>
                </a:r>
              </a:p>
            </p:txBody>
          </p:sp>
          <p:sp>
            <p:nvSpPr>
              <p:cNvPr id="87" name="Text Box 40"/>
              <p:cNvSpPr txBox="1">
                <a:spLocks noChangeArrowheads="1"/>
              </p:cNvSpPr>
              <p:nvPr/>
            </p:nvSpPr>
            <p:spPr bwMode="auto">
              <a:xfrm>
                <a:off x="1920" y="1728"/>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1</a:t>
                </a:r>
              </a:p>
            </p:txBody>
          </p:sp>
          <p:sp>
            <p:nvSpPr>
              <p:cNvPr id="88" name="Text Box 41"/>
              <p:cNvSpPr txBox="1">
                <a:spLocks noChangeArrowheads="1"/>
              </p:cNvSpPr>
              <p:nvPr/>
            </p:nvSpPr>
            <p:spPr bwMode="auto">
              <a:xfrm>
                <a:off x="1920" y="2568"/>
                <a:ext cx="73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a:t>
                </a:r>
                <a:r>
                  <a:rPr lang="en-US" altLang="zh-CN" sz="2000" b="1" i="1"/>
                  <a:t>M</a:t>
                </a:r>
                <a:r>
                  <a:rPr lang="en-US" altLang="zh-CN" sz="2000" b="1"/>
                  <a:t>－1</a:t>
                </a:r>
              </a:p>
            </p:txBody>
          </p:sp>
          <p:sp>
            <p:nvSpPr>
              <p:cNvPr id="89" name="Rectangle 42"/>
              <p:cNvSpPr>
                <a:spLocks noChangeArrowheads="1"/>
              </p:cNvSpPr>
              <p:nvPr/>
            </p:nvSpPr>
            <p:spPr bwMode="auto">
              <a:xfrm>
                <a:off x="500" y="3372"/>
                <a:ext cx="86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Text Box 43"/>
              <p:cNvSpPr txBox="1">
                <a:spLocks noChangeArrowheads="1"/>
              </p:cNvSpPr>
              <p:nvPr/>
            </p:nvSpPr>
            <p:spPr bwMode="auto">
              <a:xfrm>
                <a:off x="540" y="3377"/>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主存块号</a:t>
                </a:r>
              </a:p>
            </p:txBody>
          </p:sp>
          <p:sp>
            <p:nvSpPr>
              <p:cNvPr id="91" name="Text Box 44"/>
              <p:cNvSpPr txBox="1">
                <a:spLocks noChangeArrowheads="1"/>
              </p:cNvSpPr>
              <p:nvPr/>
            </p:nvSpPr>
            <p:spPr bwMode="auto">
              <a:xfrm>
                <a:off x="1404" y="337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块内地址</a:t>
                </a:r>
                <a:endParaRPr lang="zh-CN" altLang="en-US" sz="2000" b="1"/>
              </a:p>
            </p:txBody>
          </p:sp>
          <p:sp>
            <p:nvSpPr>
              <p:cNvPr id="92" name="Rectangle 45"/>
              <p:cNvSpPr>
                <a:spLocks noChangeArrowheads="1"/>
              </p:cNvSpPr>
              <p:nvPr/>
            </p:nvSpPr>
            <p:spPr bwMode="auto">
              <a:xfrm>
                <a:off x="1364" y="3372"/>
                <a:ext cx="86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 name="Freeform 46"/>
              <p:cNvSpPr/>
              <p:nvPr/>
            </p:nvSpPr>
            <p:spPr bwMode="auto">
              <a:xfrm>
                <a:off x="495" y="2832"/>
                <a:ext cx="1" cy="540"/>
              </a:xfrm>
              <a:custGeom>
                <a:avLst/>
                <a:gdLst>
                  <a:gd name="T0" fmla="*/ 0 w 1"/>
                  <a:gd name="T1" fmla="*/ 0 h 540"/>
                  <a:gd name="T2" fmla="*/ 0 w 1"/>
                  <a:gd name="T3" fmla="*/ 540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Freeform 47"/>
              <p:cNvSpPr/>
              <p:nvPr/>
            </p:nvSpPr>
            <p:spPr bwMode="auto">
              <a:xfrm>
                <a:off x="2223" y="2832"/>
                <a:ext cx="1" cy="543"/>
              </a:xfrm>
              <a:custGeom>
                <a:avLst/>
                <a:gdLst>
                  <a:gd name="T0" fmla="*/ 0 w 1"/>
                  <a:gd name="T1" fmla="*/ 0 h 543"/>
                  <a:gd name="T2" fmla="*/ 0 w 1"/>
                  <a:gd name="T3" fmla="*/ 543 h 543"/>
                  <a:gd name="T4" fmla="*/ 0 60000 65536"/>
                  <a:gd name="T5" fmla="*/ 0 60000 65536"/>
                  <a:gd name="T6" fmla="*/ 0 w 1"/>
                  <a:gd name="T7" fmla="*/ 0 h 543"/>
                  <a:gd name="T8" fmla="*/ 1 w 1"/>
                  <a:gd name="T9" fmla="*/ 543 h 543"/>
                </a:gdLst>
                <a:ahLst/>
                <a:cxnLst>
                  <a:cxn ang="T4">
                    <a:pos x="T0" y="T1"/>
                  </a:cxn>
                  <a:cxn ang="T5">
                    <a:pos x="T2" y="T3"/>
                  </a:cxn>
                </a:cxnLst>
                <a:rect l="T6" t="T7" r="T8" b="T9"/>
                <a:pathLst>
                  <a:path w="1" h="543">
                    <a:moveTo>
                      <a:pt x="0" y="0"/>
                    </a:moveTo>
                    <a:lnTo>
                      <a:pt x="0" y="54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Freeform 48"/>
              <p:cNvSpPr/>
              <p:nvPr/>
            </p:nvSpPr>
            <p:spPr bwMode="auto">
              <a:xfrm>
                <a:off x="1360" y="3088"/>
                <a:ext cx="1" cy="272"/>
              </a:xfrm>
              <a:custGeom>
                <a:avLst/>
                <a:gdLst>
                  <a:gd name="T0" fmla="*/ 0 w 1"/>
                  <a:gd name="T1" fmla="*/ 0 h 306"/>
                  <a:gd name="T2" fmla="*/ 0 w 1"/>
                  <a:gd name="T3" fmla="*/ 151 h 306"/>
                  <a:gd name="T4" fmla="*/ 0 60000 65536"/>
                  <a:gd name="T5" fmla="*/ 0 60000 65536"/>
                  <a:gd name="T6" fmla="*/ 0 w 1"/>
                  <a:gd name="T7" fmla="*/ 0 h 306"/>
                  <a:gd name="T8" fmla="*/ 1 w 1"/>
                  <a:gd name="T9" fmla="*/ 306 h 306"/>
                </a:gdLst>
                <a:ahLst/>
                <a:cxnLst>
                  <a:cxn ang="T4">
                    <a:pos x="T0" y="T1"/>
                  </a:cxn>
                  <a:cxn ang="T5">
                    <a:pos x="T2" y="T3"/>
                  </a:cxn>
                </a:cxnLst>
                <a:rect l="T6" t="T7" r="T8" b="T9"/>
                <a:pathLst>
                  <a:path w="1" h="306">
                    <a:moveTo>
                      <a:pt x="0" y="0"/>
                    </a:moveTo>
                    <a:lnTo>
                      <a:pt x="0" y="30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Freeform 49"/>
              <p:cNvSpPr/>
              <p:nvPr/>
            </p:nvSpPr>
            <p:spPr bwMode="auto">
              <a:xfrm>
                <a:off x="504" y="3269"/>
                <a:ext cx="852" cy="1"/>
              </a:xfrm>
              <a:custGeom>
                <a:avLst/>
                <a:gdLst>
                  <a:gd name="T0" fmla="*/ 0 w 852"/>
                  <a:gd name="T1" fmla="*/ 0 h 1"/>
                  <a:gd name="T2" fmla="*/ 852 w 852"/>
                  <a:gd name="T3" fmla="*/ 0 h 1"/>
                  <a:gd name="T4" fmla="*/ 0 60000 65536"/>
                  <a:gd name="T5" fmla="*/ 0 60000 65536"/>
                  <a:gd name="T6" fmla="*/ 0 w 852"/>
                  <a:gd name="T7" fmla="*/ 0 h 1"/>
                  <a:gd name="T8" fmla="*/ 852 w 852"/>
                  <a:gd name="T9" fmla="*/ 1 h 1"/>
                </a:gdLst>
                <a:ahLst/>
                <a:cxnLst>
                  <a:cxn ang="T4">
                    <a:pos x="T0" y="T1"/>
                  </a:cxn>
                  <a:cxn ang="T5">
                    <a:pos x="T2" y="T3"/>
                  </a:cxn>
                </a:cxnLst>
                <a:rect l="T6" t="T7" r="T8" b="T9"/>
                <a:pathLst>
                  <a:path w="852" h="1">
                    <a:moveTo>
                      <a:pt x="0" y="0"/>
                    </a:moveTo>
                    <a:lnTo>
                      <a:pt x="852"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Text Box 50"/>
              <p:cNvSpPr txBox="1">
                <a:spLocks noChangeArrowheads="1"/>
              </p:cNvSpPr>
              <p:nvPr/>
            </p:nvSpPr>
            <p:spPr bwMode="auto">
              <a:xfrm>
                <a:off x="742" y="3045"/>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位</a:t>
                </a:r>
              </a:p>
            </p:txBody>
          </p:sp>
          <p:sp>
            <p:nvSpPr>
              <p:cNvPr id="98" name="Freeform 51"/>
              <p:cNvSpPr/>
              <p:nvPr/>
            </p:nvSpPr>
            <p:spPr bwMode="auto">
              <a:xfrm>
                <a:off x="1362" y="3267"/>
                <a:ext cx="870" cy="3"/>
              </a:xfrm>
              <a:custGeom>
                <a:avLst/>
                <a:gdLst>
                  <a:gd name="T0" fmla="*/ 0 w 870"/>
                  <a:gd name="T1" fmla="*/ 3 h 3"/>
                  <a:gd name="T2" fmla="*/ 870 w 870"/>
                  <a:gd name="T3" fmla="*/ 0 h 3"/>
                  <a:gd name="T4" fmla="*/ 0 60000 65536"/>
                  <a:gd name="T5" fmla="*/ 0 60000 65536"/>
                  <a:gd name="T6" fmla="*/ 0 w 870"/>
                  <a:gd name="T7" fmla="*/ 0 h 3"/>
                  <a:gd name="T8" fmla="*/ 870 w 870"/>
                  <a:gd name="T9" fmla="*/ 3 h 3"/>
                </a:gdLst>
                <a:ahLst/>
                <a:cxnLst>
                  <a:cxn ang="T4">
                    <a:pos x="T0" y="T1"/>
                  </a:cxn>
                  <a:cxn ang="T5">
                    <a:pos x="T2" y="T3"/>
                  </a:cxn>
                </a:cxnLst>
                <a:rect l="T6" t="T7" r="T8" b="T9"/>
                <a:pathLst>
                  <a:path w="870" h="3">
                    <a:moveTo>
                      <a:pt x="0" y="3"/>
                    </a:moveTo>
                    <a:lnTo>
                      <a:pt x="870"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9" name="Text Box 52"/>
              <p:cNvSpPr txBox="1">
                <a:spLocks noChangeArrowheads="1"/>
              </p:cNvSpPr>
              <p:nvPr/>
            </p:nvSpPr>
            <p:spPr bwMode="auto">
              <a:xfrm>
                <a:off x="1632" y="304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zh-CN" altLang="en-US" sz="2000" b="1"/>
                  <a:t>位</a:t>
                </a:r>
              </a:p>
            </p:txBody>
          </p:sp>
          <p:sp>
            <p:nvSpPr>
              <p:cNvPr id="100" name="Freeform 53"/>
              <p:cNvSpPr/>
              <p:nvPr/>
            </p:nvSpPr>
            <p:spPr bwMode="auto">
              <a:xfrm>
                <a:off x="501" y="3036"/>
                <a:ext cx="1707" cy="1"/>
              </a:xfrm>
              <a:custGeom>
                <a:avLst/>
                <a:gdLst>
                  <a:gd name="T0" fmla="*/ 0 w 1707"/>
                  <a:gd name="T1" fmla="*/ 0 h 1"/>
                  <a:gd name="T2" fmla="*/ 1707 w 1707"/>
                  <a:gd name="T3" fmla="*/ 1 h 1"/>
                  <a:gd name="T4" fmla="*/ 0 60000 65536"/>
                  <a:gd name="T5" fmla="*/ 0 60000 65536"/>
                  <a:gd name="T6" fmla="*/ 0 w 1707"/>
                  <a:gd name="T7" fmla="*/ 0 h 1"/>
                  <a:gd name="T8" fmla="*/ 1707 w 1707"/>
                  <a:gd name="T9" fmla="*/ 1 h 1"/>
                </a:gdLst>
                <a:ahLst/>
                <a:cxnLst>
                  <a:cxn ang="T4">
                    <a:pos x="T0" y="T1"/>
                  </a:cxn>
                  <a:cxn ang="T5">
                    <a:pos x="T2" y="T3"/>
                  </a:cxn>
                </a:cxnLst>
                <a:rect l="T6" t="T7" r="T8" b="T9"/>
                <a:pathLst>
                  <a:path w="1707" h="1">
                    <a:moveTo>
                      <a:pt x="0" y="0"/>
                    </a:moveTo>
                    <a:lnTo>
                      <a:pt x="1707" y="1"/>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 name="Text Box 54"/>
              <p:cNvSpPr txBox="1">
                <a:spLocks noChangeArrowheads="1"/>
              </p:cNvSpPr>
              <p:nvPr/>
            </p:nvSpPr>
            <p:spPr bwMode="auto">
              <a:xfrm>
                <a:off x="1152" y="2834"/>
                <a:ext cx="3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n</a:t>
                </a:r>
                <a:r>
                  <a:rPr lang="zh-CN" altLang="en-US" sz="2000" b="1"/>
                  <a:t>位</a:t>
                </a:r>
              </a:p>
            </p:txBody>
          </p:sp>
          <p:sp>
            <p:nvSpPr>
              <p:cNvPr id="102" name="Text Box 55"/>
              <p:cNvSpPr txBox="1">
                <a:spLocks noChangeArrowheads="1"/>
              </p:cNvSpPr>
              <p:nvPr/>
            </p:nvSpPr>
            <p:spPr bwMode="auto">
              <a:xfrm>
                <a:off x="768" y="3638"/>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块</a:t>
                </a:r>
              </a:p>
            </p:txBody>
          </p:sp>
          <p:sp>
            <p:nvSpPr>
              <p:cNvPr id="103" name="Text Box 56"/>
              <p:cNvSpPr txBox="1">
                <a:spLocks noChangeArrowheads="1"/>
              </p:cNvSpPr>
              <p:nvPr/>
            </p:nvSpPr>
            <p:spPr bwMode="auto">
              <a:xfrm>
                <a:off x="1584" y="3648"/>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zh-CN" altLang="en-US" sz="2000" b="1"/>
                  <a:t>个字</a:t>
                </a:r>
              </a:p>
            </p:txBody>
          </p:sp>
        </p:grpSp>
        <p:grpSp>
          <p:nvGrpSpPr>
            <p:cNvPr id="9" name="Group 57"/>
            <p:cNvGrpSpPr/>
            <p:nvPr/>
          </p:nvGrpSpPr>
          <p:grpSpPr bwMode="auto">
            <a:xfrm>
              <a:off x="2850" y="806"/>
              <a:ext cx="2656" cy="3092"/>
              <a:chOff x="2850" y="806"/>
              <a:chExt cx="2656" cy="3092"/>
            </a:xfrm>
          </p:grpSpPr>
          <p:sp>
            <p:nvSpPr>
              <p:cNvPr id="10" name="Rectangle 58"/>
              <p:cNvSpPr>
                <a:spLocks noChangeArrowheads="1"/>
              </p:cNvSpPr>
              <p:nvPr/>
            </p:nvSpPr>
            <p:spPr bwMode="auto">
              <a:xfrm>
                <a:off x="3456" y="3372"/>
                <a:ext cx="71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Text Box 59"/>
              <p:cNvSpPr txBox="1">
                <a:spLocks noChangeArrowheads="1"/>
              </p:cNvSpPr>
              <p:nvPr/>
            </p:nvSpPr>
            <p:spPr bwMode="auto">
              <a:xfrm>
                <a:off x="3436" y="3377"/>
                <a:ext cx="7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缓存块号</a:t>
                </a:r>
              </a:p>
            </p:txBody>
          </p:sp>
          <p:sp>
            <p:nvSpPr>
              <p:cNvPr id="12" name="Text Box 60"/>
              <p:cNvSpPr txBox="1">
                <a:spLocks noChangeArrowheads="1"/>
              </p:cNvSpPr>
              <p:nvPr/>
            </p:nvSpPr>
            <p:spPr bwMode="auto">
              <a:xfrm>
                <a:off x="4232" y="337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块内地址</a:t>
                </a:r>
                <a:endParaRPr lang="zh-CN" altLang="en-US" sz="2000" b="1"/>
              </a:p>
            </p:txBody>
          </p:sp>
          <p:sp>
            <p:nvSpPr>
              <p:cNvPr id="13" name="Rectangle 61"/>
              <p:cNvSpPr>
                <a:spLocks noChangeArrowheads="1"/>
              </p:cNvSpPr>
              <p:nvPr/>
            </p:nvSpPr>
            <p:spPr bwMode="auto">
              <a:xfrm>
                <a:off x="4172" y="3372"/>
                <a:ext cx="86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62"/>
              <p:cNvSpPr/>
              <p:nvPr/>
            </p:nvSpPr>
            <p:spPr bwMode="auto">
              <a:xfrm>
                <a:off x="3455" y="3168"/>
                <a:ext cx="1" cy="227"/>
              </a:xfrm>
              <a:custGeom>
                <a:avLst/>
                <a:gdLst>
                  <a:gd name="T0" fmla="*/ 0 w 1"/>
                  <a:gd name="T1" fmla="*/ 0 h 540"/>
                  <a:gd name="T2" fmla="*/ 0 w 1"/>
                  <a:gd name="T3" fmla="*/ 3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63"/>
              <p:cNvSpPr/>
              <p:nvPr/>
            </p:nvSpPr>
            <p:spPr bwMode="auto">
              <a:xfrm>
                <a:off x="5031" y="3168"/>
                <a:ext cx="1" cy="227"/>
              </a:xfrm>
              <a:custGeom>
                <a:avLst/>
                <a:gdLst>
                  <a:gd name="T0" fmla="*/ 0 w 1"/>
                  <a:gd name="T1" fmla="*/ 0 h 543"/>
                  <a:gd name="T2" fmla="*/ 0 w 1"/>
                  <a:gd name="T3" fmla="*/ 3 h 543"/>
                  <a:gd name="T4" fmla="*/ 0 60000 65536"/>
                  <a:gd name="T5" fmla="*/ 0 60000 65536"/>
                  <a:gd name="T6" fmla="*/ 0 w 1"/>
                  <a:gd name="T7" fmla="*/ 0 h 543"/>
                  <a:gd name="T8" fmla="*/ 1 w 1"/>
                  <a:gd name="T9" fmla="*/ 543 h 543"/>
                </a:gdLst>
                <a:ahLst/>
                <a:cxnLst>
                  <a:cxn ang="T4">
                    <a:pos x="T0" y="T1"/>
                  </a:cxn>
                  <a:cxn ang="T5">
                    <a:pos x="T2" y="T3"/>
                  </a:cxn>
                </a:cxnLst>
                <a:rect l="T6" t="T7" r="T8" b="T9"/>
                <a:pathLst>
                  <a:path w="1" h="543">
                    <a:moveTo>
                      <a:pt x="0" y="0"/>
                    </a:moveTo>
                    <a:lnTo>
                      <a:pt x="0" y="54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Freeform 64"/>
              <p:cNvSpPr/>
              <p:nvPr/>
            </p:nvSpPr>
            <p:spPr bwMode="auto">
              <a:xfrm>
                <a:off x="4169" y="3150"/>
                <a:ext cx="1" cy="227"/>
              </a:xfrm>
              <a:custGeom>
                <a:avLst/>
                <a:gdLst>
                  <a:gd name="T0" fmla="*/ 0 w 1"/>
                  <a:gd name="T1" fmla="*/ 0 h 306"/>
                  <a:gd name="T2" fmla="*/ 0 w 1"/>
                  <a:gd name="T3" fmla="*/ 51 h 306"/>
                  <a:gd name="T4" fmla="*/ 0 60000 65536"/>
                  <a:gd name="T5" fmla="*/ 0 60000 65536"/>
                  <a:gd name="T6" fmla="*/ 0 w 1"/>
                  <a:gd name="T7" fmla="*/ 0 h 306"/>
                  <a:gd name="T8" fmla="*/ 1 w 1"/>
                  <a:gd name="T9" fmla="*/ 306 h 306"/>
                </a:gdLst>
                <a:ahLst/>
                <a:cxnLst>
                  <a:cxn ang="T4">
                    <a:pos x="T0" y="T1"/>
                  </a:cxn>
                  <a:cxn ang="T5">
                    <a:pos x="T2" y="T3"/>
                  </a:cxn>
                </a:cxnLst>
                <a:rect l="T6" t="T7" r="T8" b="T9"/>
                <a:pathLst>
                  <a:path w="1" h="306">
                    <a:moveTo>
                      <a:pt x="0" y="0"/>
                    </a:moveTo>
                    <a:lnTo>
                      <a:pt x="0" y="30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Freeform 65"/>
              <p:cNvSpPr/>
              <p:nvPr/>
            </p:nvSpPr>
            <p:spPr bwMode="auto">
              <a:xfrm>
                <a:off x="3451" y="3269"/>
                <a:ext cx="725" cy="1"/>
              </a:xfrm>
              <a:custGeom>
                <a:avLst/>
                <a:gdLst>
                  <a:gd name="T0" fmla="*/ 0 w 852"/>
                  <a:gd name="T1" fmla="*/ 0 h 1"/>
                  <a:gd name="T2" fmla="*/ 323 w 852"/>
                  <a:gd name="T3" fmla="*/ 0 h 1"/>
                  <a:gd name="T4" fmla="*/ 0 60000 65536"/>
                  <a:gd name="T5" fmla="*/ 0 60000 65536"/>
                  <a:gd name="T6" fmla="*/ 0 w 852"/>
                  <a:gd name="T7" fmla="*/ 0 h 1"/>
                  <a:gd name="T8" fmla="*/ 852 w 852"/>
                  <a:gd name="T9" fmla="*/ 1 h 1"/>
                </a:gdLst>
                <a:ahLst/>
                <a:cxnLst>
                  <a:cxn ang="T4">
                    <a:pos x="T0" y="T1"/>
                  </a:cxn>
                  <a:cxn ang="T5">
                    <a:pos x="T2" y="T3"/>
                  </a:cxn>
                </a:cxnLst>
                <a:rect l="T6" t="T7" r="T8" b="T9"/>
                <a:pathLst>
                  <a:path w="852" h="1">
                    <a:moveTo>
                      <a:pt x="0" y="0"/>
                    </a:moveTo>
                    <a:lnTo>
                      <a:pt x="852"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Text Box 66"/>
              <p:cNvSpPr txBox="1">
                <a:spLocks noChangeArrowheads="1"/>
              </p:cNvSpPr>
              <p:nvPr/>
            </p:nvSpPr>
            <p:spPr bwMode="auto">
              <a:xfrm>
                <a:off x="3648" y="3045"/>
                <a:ext cx="3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zh-CN" altLang="en-US" sz="2000" b="1"/>
                  <a:t>位</a:t>
                </a:r>
              </a:p>
            </p:txBody>
          </p:sp>
          <p:sp>
            <p:nvSpPr>
              <p:cNvPr id="19" name="Freeform 67"/>
              <p:cNvSpPr/>
              <p:nvPr/>
            </p:nvSpPr>
            <p:spPr bwMode="auto">
              <a:xfrm>
                <a:off x="4170" y="3267"/>
                <a:ext cx="870" cy="3"/>
              </a:xfrm>
              <a:custGeom>
                <a:avLst/>
                <a:gdLst>
                  <a:gd name="T0" fmla="*/ 0 w 870"/>
                  <a:gd name="T1" fmla="*/ 3 h 3"/>
                  <a:gd name="T2" fmla="*/ 870 w 870"/>
                  <a:gd name="T3" fmla="*/ 0 h 3"/>
                  <a:gd name="T4" fmla="*/ 0 60000 65536"/>
                  <a:gd name="T5" fmla="*/ 0 60000 65536"/>
                  <a:gd name="T6" fmla="*/ 0 w 870"/>
                  <a:gd name="T7" fmla="*/ 0 h 3"/>
                  <a:gd name="T8" fmla="*/ 870 w 870"/>
                  <a:gd name="T9" fmla="*/ 3 h 3"/>
                </a:gdLst>
                <a:ahLst/>
                <a:cxnLst>
                  <a:cxn ang="T4">
                    <a:pos x="T0" y="T1"/>
                  </a:cxn>
                  <a:cxn ang="T5">
                    <a:pos x="T2" y="T3"/>
                  </a:cxn>
                </a:cxnLst>
                <a:rect l="T6" t="T7" r="T8" b="T9"/>
                <a:pathLst>
                  <a:path w="870" h="3">
                    <a:moveTo>
                      <a:pt x="0" y="3"/>
                    </a:moveTo>
                    <a:lnTo>
                      <a:pt x="870"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Text Box 68"/>
              <p:cNvSpPr txBox="1">
                <a:spLocks noChangeArrowheads="1"/>
              </p:cNvSpPr>
              <p:nvPr/>
            </p:nvSpPr>
            <p:spPr bwMode="auto">
              <a:xfrm>
                <a:off x="4434" y="304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zh-CN" altLang="en-US" sz="2000" b="1"/>
                  <a:t>位</a:t>
                </a:r>
              </a:p>
            </p:txBody>
          </p:sp>
          <p:sp>
            <p:nvSpPr>
              <p:cNvPr id="21" name="Text Box 69"/>
              <p:cNvSpPr txBox="1">
                <a:spLocks noChangeArrowheads="1"/>
              </p:cNvSpPr>
              <p:nvPr/>
            </p:nvSpPr>
            <p:spPr bwMode="auto">
              <a:xfrm>
                <a:off x="3576" y="3638"/>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zh-CN" altLang="en-US" sz="2000" b="1"/>
                  <a:t>块</a:t>
                </a:r>
              </a:p>
            </p:txBody>
          </p:sp>
          <p:sp>
            <p:nvSpPr>
              <p:cNvPr id="22" name="Text Box 70"/>
              <p:cNvSpPr txBox="1">
                <a:spLocks noChangeArrowheads="1"/>
              </p:cNvSpPr>
              <p:nvPr/>
            </p:nvSpPr>
            <p:spPr bwMode="auto">
              <a:xfrm>
                <a:off x="4392" y="3648"/>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zh-CN" altLang="en-US" sz="2000" b="1"/>
                  <a:t>个字</a:t>
                </a:r>
              </a:p>
            </p:txBody>
          </p:sp>
          <p:sp>
            <p:nvSpPr>
              <p:cNvPr id="23" name="Rectangle 71"/>
              <p:cNvSpPr>
                <a:spLocks noChangeArrowheads="1"/>
              </p:cNvSpPr>
              <p:nvPr/>
            </p:nvSpPr>
            <p:spPr bwMode="auto">
              <a:xfrm>
                <a:off x="3819" y="2092"/>
                <a:ext cx="81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4" name="Rectangle 72"/>
              <p:cNvSpPr>
                <a:spLocks noChangeArrowheads="1"/>
              </p:cNvSpPr>
              <p:nvPr/>
            </p:nvSpPr>
            <p:spPr bwMode="auto">
              <a:xfrm>
                <a:off x="3819" y="1368"/>
                <a:ext cx="816" cy="32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5" name="Rectangle 73"/>
              <p:cNvSpPr>
                <a:spLocks noChangeArrowheads="1"/>
              </p:cNvSpPr>
              <p:nvPr/>
            </p:nvSpPr>
            <p:spPr bwMode="auto">
              <a:xfrm>
                <a:off x="3819" y="1208"/>
                <a:ext cx="816"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6" name="Rectangle 74"/>
              <p:cNvSpPr>
                <a:spLocks noChangeArrowheads="1"/>
              </p:cNvSpPr>
              <p:nvPr/>
            </p:nvSpPr>
            <p:spPr bwMode="auto">
              <a:xfrm>
                <a:off x="3819" y="1048"/>
                <a:ext cx="816"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7" name="Line 75"/>
              <p:cNvSpPr>
                <a:spLocks noChangeShapeType="1"/>
              </p:cNvSpPr>
              <p:nvPr/>
            </p:nvSpPr>
            <p:spPr bwMode="auto">
              <a:xfrm>
                <a:off x="3819" y="1048"/>
                <a:ext cx="816"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76"/>
              <p:cNvSpPr>
                <a:spLocks noChangeShapeType="1"/>
              </p:cNvSpPr>
              <p:nvPr/>
            </p:nvSpPr>
            <p:spPr bwMode="auto">
              <a:xfrm>
                <a:off x="3819" y="1208"/>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77"/>
              <p:cNvSpPr>
                <a:spLocks noChangeShapeType="1"/>
              </p:cNvSpPr>
              <p:nvPr/>
            </p:nvSpPr>
            <p:spPr bwMode="auto">
              <a:xfrm>
                <a:off x="3819" y="1368"/>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78"/>
              <p:cNvSpPr>
                <a:spLocks noChangeShapeType="1"/>
              </p:cNvSpPr>
              <p:nvPr/>
            </p:nvSpPr>
            <p:spPr bwMode="auto">
              <a:xfrm>
                <a:off x="3819" y="2019"/>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79"/>
              <p:cNvSpPr>
                <a:spLocks noChangeShapeType="1"/>
              </p:cNvSpPr>
              <p:nvPr/>
            </p:nvSpPr>
            <p:spPr bwMode="auto">
              <a:xfrm>
                <a:off x="3819" y="1048"/>
                <a:ext cx="0" cy="1185"/>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80"/>
              <p:cNvSpPr>
                <a:spLocks noChangeShapeType="1"/>
              </p:cNvSpPr>
              <p:nvPr/>
            </p:nvSpPr>
            <p:spPr bwMode="auto">
              <a:xfrm>
                <a:off x="4635" y="1048"/>
                <a:ext cx="0" cy="1185"/>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3" name="Group 81"/>
              <p:cNvGrpSpPr/>
              <p:nvPr/>
            </p:nvGrpSpPr>
            <p:grpSpPr bwMode="auto">
              <a:xfrm>
                <a:off x="4513" y="2064"/>
                <a:ext cx="266" cy="462"/>
                <a:chOff x="1654" y="2592"/>
                <a:chExt cx="266" cy="610"/>
              </a:xfrm>
            </p:grpSpPr>
            <p:sp>
              <p:nvSpPr>
                <p:cNvPr id="57" name="Text Box 82"/>
                <p:cNvSpPr txBox="1">
                  <a:spLocks noChangeArrowheads="1"/>
                </p:cNvSpPr>
                <p:nvPr/>
              </p:nvSpPr>
              <p:spPr bwMode="auto">
                <a:xfrm>
                  <a:off x="1654" y="2592"/>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58" name="Text Box 83"/>
                <p:cNvSpPr txBox="1">
                  <a:spLocks noChangeArrowheads="1"/>
                </p:cNvSpPr>
                <p:nvPr/>
              </p:nvSpPr>
              <p:spPr bwMode="auto">
                <a:xfrm>
                  <a:off x="1654" y="2669"/>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grpSp>
            <p:nvGrpSpPr>
              <p:cNvPr id="34" name="Group 84"/>
              <p:cNvGrpSpPr/>
              <p:nvPr/>
            </p:nvGrpSpPr>
            <p:grpSpPr bwMode="auto">
              <a:xfrm>
                <a:off x="3675" y="2064"/>
                <a:ext cx="266" cy="462"/>
                <a:chOff x="1654" y="2592"/>
                <a:chExt cx="266" cy="610"/>
              </a:xfrm>
            </p:grpSpPr>
            <p:sp>
              <p:nvSpPr>
                <p:cNvPr id="55" name="Text Box 85"/>
                <p:cNvSpPr txBox="1">
                  <a:spLocks noChangeArrowheads="1"/>
                </p:cNvSpPr>
                <p:nvPr/>
              </p:nvSpPr>
              <p:spPr bwMode="auto">
                <a:xfrm>
                  <a:off x="1654" y="2592"/>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56" name="Text Box 86"/>
                <p:cNvSpPr txBox="1">
                  <a:spLocks noChangeArrowheads="1"/>
                </p:cNvSpPr>
                <p:nvPr/>
              </p:nvSpPr>
              <p:spPr bwMode="auto">
                <a:xfrm>
                  <a:off x="1654" y="2669"/>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sp>
            <p:nvSpPr>
              <p:cNvPr id="35" name="Text Box 87"/>
              <p:cNvSpPr txBox="1">
                <a:spLocks noChangeArrowheads="1"/>
              </p:cNvSpPr>
              <p:nvPr/>
            </p:nvSpPr>
            <p:spPr bwMode="auto">
              <a:xfrm>
                <a:off x="4107" y="1418"/>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6" name="Text Box 88"/>
              <p:cNvSpPr txBox="1">
                <a:spLocks noChangeArrowheads="1"/>
              </p:cNvSpPr>
              <p:nvPr/>
            </p:nvSpPr>
            <p:spPr bwMode="auto">
              <a:xfrm>
                <a:off x="4107" y="1728"/>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7" name="AutoShape 89"/>
              <p:cNvSpPr/>
              <p:nvPr/>
            </p:nvSpPr>
            <p:spPr bwMode="auto">
              <a:xfrm>
                <a:off x="4683" y="1048"/>
                <a:ext cx="95" cy="636"/>
              </a:xfrm>
              <a:prstGeom prst="rightBrace">
                <a:avLst>
                  <a:gd name="adj1" fmla="val 5578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AutoShape 90"/>
              <p:cNvSpPr/>
              <p:nvPr/>
            </p:nvSpPr>
            <p:spPr bwMode="auto">
              <a:xfrm>
                <a:off x="4683" y="1703"/>
                <a:ext cx="100" cy="328"/>
              </a:xfrm>
              <a:prstGeom prst="rightBrace">
                <a:avLst>
                  <a:gd name="adj1" fmla="val 27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AutoShape 91"/>
              <p:cNvSpPr/>
              <p:nvPr/>
            </p:nvSpPr>
            <p:spPr bwMode="auto">
              <a:xfrm>
                <a:off x="4683" y="2502"/>
                <a:ext cx="100" cy="330"/>
              </a:xfrm>
              <a:prstGeom prst="rightBrace">
                <a:avLst>
                  <a:gd name="adj1" fmla="val 2750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Text Box 92"/>
              <p:cNvSpPr txBox="1">
                <a:spLocks noChangeArrowheads="1"/>
              </p:cNvSpPr>
              <p:nvPr/>
            </p:nvSpPr>
            <p:spPr bwMode="auto">
              <a:xfrm>
                <a:off x="4752" y="1290"/>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0</a:t>
                </a:r>
              </a:p>
            </p:txBody>
          </p:sp>
          <p:sp>
            <p:nvSpPr>
              <p:cNvPr id="41" name="Text Box 93"/>
              <p:cNvSpPr txBox="1">
                <a:spLocks noChangeArrowheads="1"/>
              </p:cNvSpPr>
              <p:nvPr/>
            </p:nvSpPr>
            <p:spPr bwMode="auto">
              <a:xfrm>
                <a:off x="4752" y="1776"/>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1</a:t>
                </a:r>
              </a:p>
            </p:txBody>
          </p:sp>
          <p:sp>
            <p:nvSpPr>
              <p:cNvPr id="42" name="Text Box 94"/>
              <p:cNvSpPr txBox="1">
                <a:spLocks noChangeArrowheads="1"/>
              </p:cNvSpPr>
              <p:nvPr/>
            </p:nvSpPr>
            <p:spPr bwMode="auto">
              <a:xfrm>
                <a:off x="4752" y="2570"/>
                <a:ext cx="70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a:t>
                </a:r>
                <a:r>
                  <a:rPr lang="en-US" altLang="zh-CN" sz="2000" b="1" i="1"/>
                  <a:t>C</a:t>
                </a:r>
                <a:r>
                  <a:rPr lang="en-US" altLang="zh-CN" sz="2000" b="1"/>
                  <a:t>－1</a:t>
                </a:r>
              </a:p>
            </p:txBody>
          </p:sp>
          <p:sp>
            <p:nvSpPr>
              <p:cNvPr id="43" name="Rectangle 95"/>
              <p:cNvSpPr>
                <a:spLocks noChangeArrowheads="1"/>
              </p:cNvSpPr>
              <p:nvPr/>
            </p:nvSpPr>
            <p:spPr bwMode="auto">
              <a:xfrm>
                <a:off x="3387" y="1048"/>
                <a:ext cx="432"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Rectangle 96"/>
              <p:cNvSpPr>
                <a:spLocks noChangeArrowheads="1"/>
              </p:cNvSpPr>
              <p:nvPr/>
            </p:nvSpPr>
            <p:spPr bwMode="auto">
              <a:xfrm>
                <a:off x="3387" y="1694"/>
                <a:ext cx="432"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Rectangle 97"/>
              <p:cNvSpPr>
                <a:spLocks noChangeArrowheads="1"/>
              </p:cNvSpPr>
              <p:nvPr/>
            </p:nvSpPr>
            <p:spPr bwMode="auto">
              <a:xfrm>
                <a:off x="3408" y="2487"/>
                <a:ext cx="432"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Text Box 98"/>
              <p:cNvSpPr txBox="1">
                <a:spLocks noChangeArrowheads="1"/>
              </p:cNvSpPr>
              <p:nvPr/>
            </p:nvSpPr>
            <p:spPr bwMode="auto">
              <a:xfrm>
                <a:off x="3196" y="9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47" name="Text Box 99"/>
              <p:cNvSpPr txBox="1">
                <a:spLocks noChangeArrowheads="1"/>
              </p:cNvSpPr>
              <p:nvPr/>
            </p:nvSpPr>
            <p:spPr bwMode="auto">
              <a:xfrm>
                <a:off x="3196" y="165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48" name="Text Box 100"/>
              <p:cNvSpPr txBox="1">
                <a:spLocks noChangeArrowheads="1"/>
              </p:cNvSpPr>
              <p:nvPr/>
            </p:nvSpPr>
            <p:spPr bwMode="auto">
              <a:xfrm>
                <a:off x="2850" y="2400"/>
                <a:ext cx="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2</a:t>
                </a:r>
                <a:r>
                  <a:rPr lang="en-US" altLang="zh-CN" b="1" i="1" baseline="48000"/>
                  <a:t>c</a:t>
                </a:r>
                <a:r>
                  <a:rPr lang="en-US" altLang="zh-CN" b="1"/>
                  <a:t>－1</a:t>
                </a:r>
                <a:endParaRPr lang="zh-CN" altLang="en-US" b="1"/>
              </a:p>
            </p:txBody>
          </p:sp>
          <p:sp>
            <p:nvSpPr>
              <p:cNvPr id="49" name="Text Box 101"/>
              <p:cNvSpPr txBox="1">
                <a:spLocks noChangeArrowheads="1"/>
              </p:cNvSpPr>
              <p:nvPr/>
            </p:nvSpPr>
            <p:spPr bwMode="auto">
              <a:xfrm>
                <a:off x="3354" y="80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标记</a:t>
                </a:r>
              </a:p>
            </p:txBody>
          </p:sp>
          <p:sp>
            <p:nvSpPr>
              <p:cNvPr id="50" name="Text Box 102"/>
              <p:cNvSpPr txBox="1">
                <a:spLocks noChangeArrowheads="1"/>
              </p:cNvSpPr>
              <p:nvPr/>
            </p:nvSpPr>
            <p:spPr bwMode="auto">
              <a:xfrm>
                <a:off x="3884" y="806"/>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Cache</a:t>
                </a:r>
              </a:p>
            </p:txBody>
          </p:sp>
          <p:sp>
            <p:nvSpPr>
              <p:cNvPr id="51" name="Text Box 103"/>
              <p:cNvSpPr txBox="1">
                <a:spLocks noChangeArrowheads="1"/>
              </p:cNvSpPr>
              <p:nvPr/>
            </p:nvSpPr>
            <p:spPr bwMode="auto">
              <a:xfrm>
                <a:off x="4752" y="806"/>
                <a:ext cx="7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缓存块号</a:t>
                </a:r>
              </a:p>
            </p:txBody>
          </p:sp>
          <p:sp>
            <p:nvSpPr>
              <p:cNvPr id="52" name="Rectangle 104"/>
              <p:cNvSpPr>
                <a:spLocks noChangeArrowheads="1"/>
              </p:cNvSpPr>
              <p:nvPr/>
            </p:nvSpPr>
            <p:spPr bwMode="auto">
              <a:xfrm>
                <a:off x="3837" y="2482"/>
                <a:ext cx="816" cy="34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800"/>
              </a:p>
            </p:txBody>
          </p:sp>
          <p:sp>
            <p:nvSpPr>
              <p:cNvPr id="53" name="Freeform 105"/>
              <p:cNvSpPr/>
              <p:nvPr/>
            </p:nvSpPr>
            <p:spPr bwMode="auto">
              <a:xfrm>
                <a:off x="3837" y="2409"/>
                <a:ext cx="1" cy="303"/>
              </a:xfrm>
              <a:custGeom>
                <a:avLst/>
                <a:gdLst>
                  <a:gd name="T0" fmla="*/ 0 w 1"/>
                  <a:gd name="T1" fmla="*/ 0 h 303"/>
                  <a:gd name="T2" fmla="*/ 1 w 1"/>
                  <a:gd name="T3" fmla="*/ 303 h 303"/>
                  <a:gd name="T4" fmla="*/ 0 60000 65536"/>
                  <a:gd name="T5" fmla="*/ 0 60000 65536"/>
                  <a:gd name="T6" fmla="*/ 0 w 1"/>
                  <a:gd name="T7" fmla="*/ 0 h 303"/>
                  <a:gd name="T8" fmla="*/ 1 w 1"/>
                  <a:gd name="T9" fmla="*/ 303 h 303"/>
                </a:gdLst>
                <a:ahLst/>
                <a:cxnLst>
                  <a:cxn ang="T4">
                    <a:pos x="T0" y="T1"/>
                  </a:cxn>
                  <a:cxn ang="T5">
                    <a:pos x="T2" y="T3"/>
                  </a:cxn>
                </a:cxnLst>
                <a:rect l="T6" t="T7" r="T8" b="T9"/>
                <a:pathLst>
                  <a:path w="1" h="303">
                    <a:moveTo>
                      <a:pt x="0" y="0"/>
                    </a:moveTo>
                    <a:lnTo>
                      <a:pt x="1" y="30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Freeform 106"/>
              <p:cNvSpPr/>
              <p:nvPr/>
            </p:nvSpPr>
            <p:spPr bwMode="auto">
              <a:xfrm>
                <a:off x="4653" y="2400"/>
                <a:ext cx="1" cy="317"/>
              </a:xfrm>
              <a:custGeom>
                <a:avLst/>
                <a:gdLst>
                  <a:gd name="T0" fmla="*/ 0 w 1"/>
                  <a:gd name="T1" fmla="*/ 0 h 317"/>
                  <a:gd name="T2" fmla="*/ 0 w 1"/>
                  <a:gd name="T3" fmla="*/ 317 h 317"/>
                  <a:gd name="T4" fmla="*/ 0 60000 65536"/>
                  <a:gd name="T5" fmla="*/ 0 60000 65536"/>
                  <a:gd name="T6" fmla="*/ 0 w 1"/>
                  <a:gd name="T7" fmla="*/ 0 h 317"/>
                  <a:gd name="T8" fmla="*/ 1 w 1"/>
                  <a:gd name="T9" fmla="*/ 317 h 317"/>
                </a:gdLst>
                <a:ahLst/>
                <a:cxnLst>
                  <a:cxn ang="T4">
                    <a:pos x="T0" y="T1"/>
                  </a:cxn>
                  <a:cxn ang="T5">
                    <a:pos x="T2" y="T3"/>
                  </a:cxn>
                </a:cxnLst>
                <a:rect l="T6" t="T7" r="T8" b="T9"/>
                <a:pathLst>
                  <a:path w="1" h="317">
                    <a:moveTo>
                      <a:pt x="0" y="0"/>
                    </a:moveTo>
                    <a:lnTo>
                      <a:pt x="0" y="317"/>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106</a:t>
            </a:fld>
            <a:endParaRPr lang="zh-CN" altLang="en-US" dirty="0"/>
          </a:p>
        </p:txBody>
      </p:sp>
      <p:sp>
        <p:nvSpPr>
          <p:cNvPr id="3" name="Text Box 2"/>
          <p:cNvSpPr txBox="1">
            <a:spLocks noChangeArrowheads="1"/>
          </p:cNvSpPr>
          <p:nvPr/>
        </p:nvSpPr>
        <p:spPr bwMode="auto">
          <a:xfrm>
            <a:off x="2352675" y="396875"/>
            <a:ext cx="472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(2) 命中与未命中</a:t>
            </a:r>
          </a:p>
        </p:txBody>
      </p:sp>
      <p:grpSp>
        <p:nvGrpSpPr>
          <p:cNvPr id="4" name="Group 3"/>
          <p:cNvGrpSpPr/>
          <p:nvPr/>
        </p:nvGrpSpPr>
        <p:grpSpPr bwMode="auto">
          <a:xfrm>
            <a:off x="3175000" y="1238250"/>
            <a:ext cx="2463800" cy="1063625"/>
            <a:chOff x="998" y="750"/>
            <a:chExt cx="1552" cy="670"/>
          </a:xfrm>
        </p:grpSpPr>
        <p:sp>
          <p:nvSpPr>
            <p:cNvPr id="5" name="Text Box 4"/>
            <p:cNvSpPr txBox="1">
              <a:spLocks noChangeArrowheads="1"/>
            </p:cNvSpPr>
            <p:nvPr/>
          </p:nvSpPr>
          <p:spPr bwMode="auto">
            <a:xfrm>
              <a:off x="998" y="750"/>
              <a:ext cx="1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缓存共有 </a:t>
              </a:r>
              <a:r>
                <a:rPr lang="en-US" altLang="zh-CN" sz="2800" b="1" i="1"/>
                <a:t>C</a:t>
              </a:r>
              <a:r>
                <a:rPr lang="en-US" altLang="zh-CN" sz="2800" b="1"/>
                <a:t> </a:t>
              </a:r>
              <a:r>
                <a:rPr lang="zh-CN" altLang="en-US" sz="2800" b="1"/>
                <a:t>块</a:t>
              </a:r>
            </a:p>
          </p:txBody>
        </p:sp>
        <p:sp>
          <p:nvSpPr>
            <p:cNvPr id="6" name="Text Box 5"/>
            <p:cNvSpPr txBox="1">
              <a:spLocks noChangeArrowheads="1"/>
            </p:cNvSpPr>
            <p:nvPr/>
          </p:nvSpPr>
          <p:spPr bwMode="auto">
            <a:xfrm>
              <a:off x="998" y="1093"/>
              <a:ext cx="15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主存共有 </a:t>
              </a:r>
              <a:r>
                <a:rPr lang="en-US" altLang="zh-CN" sz="2800" b="1" i="1"/>
                <a:t>M</a:t>
              </a:r>
              <a:r>
                <a:rPr lang="en-US" altLang="zh-CN" sz="2800" b="1"/>
                <a:t> </a:t>
              </a:r>
              <a:r>
                <a:rPr lang="zh-CN" altLang="en-US" sz="2800" b="1"/>
                <a:t>块</a:t>
              </a:r>
            </a:p>
          </p:txBody>
        </p:sp>
      </p:grpSp>
      <p:sp>
        <p:nvSpPr>
          <p:cNvPr id="7" name="Text Box 6"/>
          <p:cNvSpPr txBox="1">
            <a:spLocks noChangeArrowheads="1"/>
          </p:cNvSpPr>
          <p:nvPr/>
        </p:nvSpPr>
        <p:spPr bwMode="auto">
          <a:xfrm>
            <a:off x="5781675" y="1814513"/>
            <a:ext cx="132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M</a:t>
            </a:r>
            <a:r>
              <a:rPr lang="en-US" altLang="zh-CN" sz="2800" b="1"/>
              <a:t> &gt;&gt; </a:t>
            </a:r>
            <a:r>
              <a:rPr lang="en-US" altLang="zh-CN" sz="2800" b="1" i="1"/>
              <a:t>C</a:t>
            </a:r>
          </a:p>
        </p:txBody>
      </p:sp>
      <p:sp>
        <p:nvSpPr>
          <p:cNvPr id="8" name="Text Box 7"/>
          <p:cNvSpPr txBox="1">
            <a:spLocks noChangeArrowheads="1"/>
          </p:cNvSpPr>
          <p:nvPr/>
        </p:nvSpPr>
        <p:spPr bwMode="auto">
          <a:xfrm>
            <a:off x="3952875" y="26289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 </a:t>
            </a:r>
            <a:r>
              <a:rPr lang="zh-CN" altLang="en-US" sz="2800" b="1">
                <a:solidFill>
                  <a:schemeClr val="folHlink"/>
                </a:solidFill>
              </a:rPr>
              <a:t>调入 </a:t>
            </a:r>
            <a:r>
              <a:rPr lang="zh-CN" altLang="en-US" sz="2800" b="1"/>
              <a:t>缓存</a:t>
            </a:r>
          </a:p>
        </p:txBody>
      </p:sp>
      <p:sp>
        <p:nvSpPr>
          <p:cNvPr id="9" name="Text Box 8"/>
          <p:cNvSpPr txBox="1">
            <a:spLocks noChangeArrowheads="1"/>
          </p:cNvSpPr>
          <p:nvPr/>
        </p:nvSpPr>
        <p:spPr bwMode="auto">
          <a:xfrm>
            <a:off x="3952875" y="3344863"/>
            <a:ext cx="586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主存块与缓存块 </a:t>
            </a:r>
            <a:r>
              <a:rPr lang="zh-CN" altLang="en-US" sz="2800" b="1">
                <a:solidFill>
                  <a:schemeClr val="folHlink"/>
                </a:solidFill>
              </a:rPr>
              <a:t>建立 </a:t>
            </a:r>
            <a:r>
              <a:rPr lang="zh-CN" altLang="en-US" sz="2800" b="1"/>
              <a:t>了对应关系</a:t>
            </a:r>
          </a:p>
        </p:txBody>
      </p:sp>
      <p:sp>
        <p:nvSpPr>
          <p:cNvPr id="10" name="Text Box 9"/>
          <p:cNvSpPr txBox="1">
            <a:spLocks noChangeArrowheads="1"/>
          </p:cNvSpPr>
          <p:nvPr/>
        </p:nvSpPr>
        <p:spPr bwMode="auto">
          <a:xfrm>
            <a:off x="1895475" y="4129088"/>
            <a:ext cx="88392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用 </a:t>
            </a:r>
            <a:r>
              <a:rPr lang="zh-CN" altLang="en-US" sz="2800" b="1">
                <a:solidFill>
                  <a:schemeClr val="folHlink"/>
                </a:solidFill>
              </a:rPr>
              <a:t>标记</a:t>
            </a:r>
            <a:r>
              <a:rPr lang="zh-CN" altLang="en-US" sz="2800" b="1">
                <a:solidFill>
                  <a:schemeClr val="tx1"/>
                </a:solidFill>
              </a:rPr>
              <a:t>记录</a:t>
            </a:r>
            <a:r>
              <a:rPr lang="zh-CN" altLang="en-US" sz="2800" b="1"/>
              <a:t>与某缓存块建立了对应关系的 </a:t>
            </a:r>
            <a:r>
              <a:rPr lang="zh-CN" altLang="en-US" sz="2800" b="1">
                <a:solidFill>
                  <a:schemeClr val="folHlink"/>
                </a:solidFill>
              </a:rPr>
              <a:t>主存块号</a:t>
            </a:r>
          </a:p>
        </p:txBody>
      </p:sp>
      <p:grpSp>
        <p:nvGrpSpPr>
          <p:cNvPr id="11" name="Group 10"/>
          <p:cNvGrpSpPr/>
          <p:nvPr/>
        </p:nvGrpSpPr>
        <p:grpSpPr bwMode="auto">
          <a:xfrm>
            <a:off x="2413000" y="2554288"/>
            <a:ext cx="1271588" cy="2879725"/>
            <a:chOff x="518" y="1579"/>
            <a:chExt cx="801" cy="1814"/>
          </a:xfrm>
        </p:grpSpPr>
        <p:sp>
          <p:nvSpPr>
            <p:cNvPr id="12" name="Text Box 11"/>
            <p:cNvSpPr txBox="1">
              <a:spLocks noChangeArrowheads="1"/>
            </p:cNvSpPr>
            <p:nvPr/>
          </p:nvSpPr>
          <p:spPr bwMode="auto">
            <a:xfrm>
              <a:off x="518" y="1579"/>
              <a:ext cx="7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命中</a:t>
              </a:r>
            </a:p>
          </p:txBody>
        </p:sp>
        <p:sp>
          <p:nvSpPr>
            <p:cNvPr id="13" name="Text Box 12"/>
            <p:cNvSpPr txBox="1">
              <a:spLocks noChangeArrowheads="1"/>
            </p:cNvSpPr>
            <p:nvPr/>
          </p:nvSpPr>
          <p:spPr bwMode="auto">
            <a:xfrm>
              <a:off x="528" y="3066"/>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未命中</a:t>
              </a:r>
            </a:p>
          </p:txBody>
        </p:sp>
      </p:grpSp>
      <p:sp>
        <p:nvSpPr>
          <p:cNvPr id="14" name="Text Box 13"/>
          <p:cNvSpPr txBox="1">
            <a:spLocks noChangeArrowheads="1"/>
          </p:cNvSpPr>
          <p:nvPr/>
        </p:nvSpPr>
        <p:spPr bwMode="auto">
          <a:xfrm>
            <a:off x="3968750" y="5632450"/>
            <a:ext cx="6080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主存块与缓存块 </a:t>
            </a:r>
            <a:r>
              <a:rPr lang="zh-CN" altLang="en-US" sz="2800" b="1">
                <a:solidFill>
                  <a:schemeClr val="folHlink"/>
                </a:solidFill>
              </a:rPr>
              <a:t>未建立 </a:t>
            </a:r>
            <a:r>
              <a:rPr lang="zh-CN" altLang="en-US" sz="2800" b="1"/>
              <a:t>对应关系</a:t>
            </a:r>
          </a:p>
        </p:txBody>
      </p:sp>
      <p:sp>
        <p:nvSpPr>
          <p:cNvPr id="15" name="Text Box 14"/>
          <p:cNvSpPr txBox="1">
            <a:spLocks noChangeArrowheads="1"/>
          </p:cNvSpPr>
          <p:nvPr/>
        </p:nvSpPr>
        <p:spPr bwMode="auto">
          <a:xfrm>
            <a:off x="3968750" y="4937125"/>
            <a:ext cx="4022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 </a:t>
            </a:r>
            <a:r>
              <a:rPr lang="zh-CN" altLang="en-US" sz="2800" b="1">
                <a:solidFill>
                  <a:schemeClr val="folHlink"/>
                </a:solidFill>
              </a:rPr>
              <a:t>未调入 </a:t>
            </a:r>
            <a:r>
              <a:rPr lang="zh-CN" altLang="en-US" sz="2800" b="1"/>
              <a:t>缓存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4" grpId="0" autoUpdateAnimBg="0"/>
      <p:bldP spid="15"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107</a:t>
            </a:fld>
            <a:endParaRPr lang="zh-CN" altLang="en-US" dirty="0"/>
          </a:p>
        </p:txBody>
      </p:sp>
      <p:sp>
        <p:nvSpPr>
          <p:cNvPr id="3" name="Text Box 2"/>
          <p:cNvSpPr txBox="1">
            <a:spLocks noChangeArrowheads="1"/>
          </p:cNvSpPr>
          <p:nvPr/>
        </p:nvSpPr>
        <p:spPr bwMode="auto">
          <a:xfrm>
            <a:off x="2190750" y="247650"/>
            <a:ext cx="480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(3) </a:t>
            </a:r>
            <a:r>
              <a:rPr lang="en-US" altLang="zh-CN" sz="3600" b="1"/>
              <a:t>Cache </a:t>
            </a:r>
            <a:r>
              <a:rPr lang="zh-CN" altLang="en-US" sz="3600" b="1"/>
              <a:t>的命中率</a:t>
            </a:r>
          </a:p>
        </p:txBody>
      </p:sp>
      <p:sp>
        <p:nvSpPr>
          <p:cNvPr id="4" name="Text Box 3"/>
          <p:cNvSpPr txBox="1">
            <a:spLocks noChangeArrowheads="1"/>
          </p:cNvSpPr>
          <p:nvPr/>
        </p:nvSpPr>
        <p:spPr bwMode="auto">
          <a:xfrm>
            <a:off x="3028950" y="1174750"/>
            <a:ext cx="6797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CPU </a:t>
            </a:r>
            <a:r>
              <a:rPr lang="zh-CN" altLang="en-US" sz="2800" b="1"/>
              <a:t>欲访问的信息在 </a:t>
            </a:r>
            <a:r>
              <a:rPr lang="en-US" altLang="zh-CN" sz="2800" b="1"/>
              <a:t>Cache </a:t>
            </a:r>
            <a:r>
              <a:rPr lang="zh-CN" altLang="en-US" sz="2800" b="1"/>
              <a:t>中的 </a:t>
            </a:r>
            <a:r>
              <a:rPr lang="zh-CN" altLang="en-US" sz="2800" b="1">
                <a:solidFill>
                  <a:schemeClr val="folHlink"/>
                </a:solidFill>
              </a:rPr>
              <a:t>比率</a:t>
            </a:r>
          </a:p>
        </p:txBody>
      </p:sp>
      <p:sp>
        <p:nvSpPr>
          <p:cNvPr id="5" name="Text Box 4"/>
          <p:cNvSpPr txBox="1">
            <a:spLocks noChangeArrowheads="1"/>
          </p:cNvSpPr>
          <p:nvPr/>
        </p:nvSpPr>
        <p:spPr bwMode="auto">
          <a:xfrm>
            <a:off x="3028950" y="2009775"/>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命中率 </a:t>
            </a:r>
            <a:r>
              <a:rPr lang="zh-CN" altLang="en-US" sz="2800" b="1"/>
              <a:t>与 </a:t>
            </a:r>
            <a:r>
              <a:rPr lang="en-US" altLang="zh-CN" sz="2800" b="1"/>
              <a:t>Cache </a:t>
            </a:r>
            <a:r>
              <a:rPr lang="zh-CN" altLang="en-US" sz="2800" b="1"/>
              <a:t>的 </a:t>
            </a:r>
            <a:r>
              <a:rPr lang="zh-CN" altLang="en-US" sz="2800" b="1">
                <a:solidFill>
                  <a:schemeClr val="folHlink"/>
                </a:solidFill>
              </a:rPr>
              <a:t>容量 </a:t>
            </a:r>
            <a:r>
              <a:rPr lang="zh-CN" altLang="en-US" sz="2800" b="1"/>
              <a:t>与 </a:t>
            </a:r>
            <a:r>
              <a:rPr lang="zh-CN" altLang="en-US" sz="2800" b="1">
                <a:solidFill>
                  <a:schemeClr val="folHlink"/>
                </a:solidFill>
              </a:rPr>
              <a:t>块长 </a:t>
            </a:r>
            <a:r>
              <a:rPr lang="zh-CN" altLang="en-US" sz="2800" b="1"/>
              <a:t>有关 </a:t>
            </a:r>
          </a:p>
        </p:txBody>
      </p:sp>
      <p:sp>
        <p:nvSpPr>
          <p:cNvPr id="6" name="Text Box 5"/>
          <p:cNvSpPr txBox="1">
            <a:spLocks noChangeArrowheads="1"/>
          </p:cNvSpPr>
          <p:nvPr/>
        </p:nvSpPr>
        <p:spPr bwMode="auto">
          <a:xfrm>
            <a:off x="3028950" y="2892425"/>
            <a:ext cx="393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一般每块可取 4 </a:t>
            </a:r>
            <a:r>
              <a:rPr lang="en-US" altLang="zh-CN" sz="2800" b="1"/>
              <a:t>~ 8 </a:t>
            </a:r>
            <a:r>
              <a:rPr lang="zh-CN" altLang="en-US" sz="2800" b="1"/>
              <a:t>个字</a:t>
            </a:r>
          </a:p>
        </p:txBody>
      </p:sp>
      <p:sp>
        <p:nvSpPr>
          <p:cNvPr id="7" name="Text Box 6"/>
          <p:cNvSpPr txBox="1">
            <a:spLocks noChangeArrowheads="1"/>
          </p:cNvSpPr>
          <p:nvPr/>
        </p:nvSpPr>
        <p:spPr bwMode="auto">
          <a:xfrm>
            <a:off x="2913063" y="3733800"/>
            <a:ext cx="7812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块长取一个存取周期内从主存调出的信息长度</a:t>
            </a:r>
          </a:p>
        </p:txBody>
      </p:sp>
      <p:sp>
        <p:nvSpPr>
          <p:cNvPr id="8" name="Text Box 7"/>
          <p:cNvSpPr txBox="1">
            <a:spLocks noChangeArrowheads="1"/>
          </p:cNvSpPr>
          <p:nvPr/>
        </p:nvSpPr>
        <p:spPr bwMode="auto">
          <a:xfrm>
            <a:off x="3173413" y="4529138"/>
            <a:ext cx="7551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CRAY_1     16</a:t>
            </a:r>
            <a:r>
              <a:rPr lang="zh-CN" altLang="en-US" sz="2800" b="1"/>
              <a:t>体交叉      块长取 16 个存储字</a:t>
            </a:r>
          </a:p>
        </p:txBody>
      </p:sp>
      <p:sp>
        <p:nvSpPr>
          <p:cNvPr id="9" name="Text Box 8"/>
          <p:cNvSpPr txBox="1">
            <a:spLocks noChangeArrowheads="1"/>
          </p:cNvSpPr>
          <p:nvPr/>
        </p:nvSpPr>
        <p:spPr bwMode="auto">
          <a:xfrm>
            <a:off x="2608263" y="5149850"/>
            <a:ext cx="8116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900" b="1"/>
              <a:t>  </a:t>
            </a:r>
            <a:r>
              <a:rPr lang="en-US" altLang="zh-CN" sz="2800" b="1"/>
              <a:t>IBM 370/168       4</a:t>
            </a:r>
            <a:r>
              <a:rPr lang="zh-CN" altLang="en-US" sz="2800" b="1"/>
              <a:t>体交叉     </a:t>
            </a:r>
            <a:r>
              <a:rPr lang="zh-CN" altLang="en-US" sz="1400" b="1"/>
              <a:t> </a:t>
            </a:r>
            <a:r>
              <a:rPr lang="zh-CN" altLang="en-US" sz="800" b="1"/>
              <a:t> </a:t>
            </a:r>
            <a:r>
              <a:rPr lang="zh-CN" altLang="en-US" sz="2800" b="1"/>
              <a:t>块长取   4 个存储字</a:t>
            </a:r>
          </a:p>
        </p:txBody>
      </p:sp>
      <p:sp>
        <p:nvSpPr>
          <p:cNvPr id="10" name="Text Box 9"/>
          <p:cNvSpPr txBox="1">
            <a:spLocks noChangeArrowheads="1"/>
          </p:cNvSpPr>
          <p:nvPr/>
        </p:nvSpPr>
        <p:spPr bwMode="auto">
          <a:xfrm>
            <a:off x="7340600" y="5748338"/>
            <a:ext cx="3379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（64位</a:t>
            </a:r>
            <a:r>
              <a:rPr lang="en-US" altLang="zh-CN" sz="2800" b="1">
                <a:cs typeface="Times New Roman" panose="02020603050405020304" pitchFamily="18" charset="0"/>
              </a:rPr>
              <a:t>×</a:t>
            </a:r>
            <a:r>
              <a:rPr lang="zh-CN" altLang="en-US" sz="2800" b="1"/>
              <a:t>4</a:t>
            </a:r>
            <a:r>
              <a:rPr lang="zh-CN" altLang="en-US" sz="1400" b="1"/>
              <a:t> </a:t>
            </a:r>
            <a:r>
              <a:rPr lang="zh-CN" altLang="en-US" sz="800" b="1"/>
              <a:t> </a:t>
            </a:r>
            <a:r>
              <a:rPr lang="zh-CN" altLang="en-US" sz="2800" b="1"/>
              <a:t>=</a:t>
            </a:r>
            <a:r>
              <a:rPr lang="zh-CN" altLang="en-US" sz="800" b="1"/>
              <a:t> </a:t>
            </a:r>
            <a:r>
              <a:rPr lang="zh-CN" altLang="en-US" sz="1400" b="1"/>
              <a:t> </a:t>
            </a:r>
            <a:r>
              <a:rPr lang="zh-CN" altLang="en-US" sz="2800" b="1"/>
              <a:t>256位）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108</a:t>
            </a:fld>
            <a:endParaRPr lang="zh-CN" altLang="en-US" dirty="0"/>
          </a:p>
        </p:txBody>
      </p:sp>
      <p:sp>
        <p:nvSpPr>
          <p:cNvPr id="3" name="Text Box 2"/>
          <p:cNvSpPr txBox="1">
            <a:spLocks noChangeArrowheads="1"/>
          </p:cNvSpPr>
          <p:nvPr/>
        </p:nvSpPr>
        <p:spPr bwMode="auto">
          <a:xfrm>
            <a:off x="2466975" y="466725"/>
            <a:ext cx="6554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r>
              <a:rPr lang="en-US" altLang="zh-CN" sz="3600" b="1"/>
              <a:t>4) Cache </a:t>
            </a:r>
            <a:r>
              <a:rPr lang="en-US" altLang="zh-CN" sz="3600" b="1">
                <a:cs typeface="Times New Roman" panose="02020603050405020304" pitchFamily="18" charset="0"/>
              </a:rPr>
              <a:t>–</a:t>
            </a:r>
            <a:r>
              <a:rPr lang="zh-CN" altLang="en-US" sz="3600" b="1"/>
              <a:t>主存系统的效率</a:t>
            </a:r>
          </a:p>
        </p:txBody>
      </p:sp>
      <p:sp>
        <p:nvSpPr>
          <p:cNvPr id="4" name="Text Box 3"/>
          <p:cNvSpPr txBox="1">
            <a:spLocks noChangeArrowheads="1"/>
          </p:cNvSpPr>
          <p:nvPr/>
        </p:nvSpPr>
        <p:spPr bwMode="auto">
          <a:xfrm>
            <a:off x="3087688" y="1393825"/>
            <a:ext cx="6797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效率 </a:t>
            </a:r>
            <a:r>
              <a:rPr lang="en-US" altLang="zh-CN" sz="3200" b="1" i="1">
                <a:solidFill>
                  <a:schemeClr val="folHlink"/>
                </a:solidFill>
              </a:rPr>
              <a:t>e</a:t>
            </a:r>
            <a:r>
              <a:rPr lang="en-US" altLang="zh-CN" sz="3200" b="1">
                <a:solidFill>
                  <a:schemeClr val="folHlink"/>
                </a:solidFill>
              </a:rPr>
              <a:t> </a:t>
            </a:r>
            <a:r>
              <a:rPr lang="zh-CN" altLang="en-US" sz="2800" b="1"/>
              <a:t>与 </a:t>
            </a:r>
            <a:r>
              <a:rPr lang="zh-CN" altLang="en-US" sz="2800" b="1">
                <a:solidFill>
                  <a:schemeClr val="folHlink"/>
                </a:solidFill>
              </a:rPr>
              <a:t>命中率</a:t>
            </a:r>
            <a:r>
              <a:rPr lang="zh-CN" altLang="en-US" sz="2800" b="1"/>
              <a:t> 有关</a:t>
            </a:r>
            <a:endParaRPr lang="zh-CN" altLang="en-US" sz="2800" b="1">
              <a:solidFill>
                <a:schemeClr val="folHlink"/>
              </a:solidFill>
            </a:endParaRPr>
          </a:p>
        </p:txBody>
      </p:sp>
      <p:sp>
        <p:nvSpPr>
          <p:cNvPr id="5" name="Text Box 4"/>
          <p:cNvSpPr txBox="1">
            <a:spLocks noChangeArrowheads="1"/>
          </p:cNvSpPr>
          <p:nvPr/>
        </p:nvSpPr>
        <p:spPr bwMode="auto">
          <a:xfrm>
            <a:off x="2921000" y="3659188"/>
            <a:ext cx="81168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a:t> </a:t>
            </a:r>
            <a:r>
              <a:rPr lang="en-US" altLang="zh-CN" sz="900" b="1"/>
              <a:t>  </a:t>
            </a:r>
            <a:r>
              <a:rPr lang="zh-CN" altLang="en-US" sz="2800" b="1"/>
              <a:t>设 </a:t>
            </a:r>
            <a:r>
              <a:rPr lang="en-US" altLang="zh-CN" sz="2800" b="1"/>
              <a:t>Cache </a:t>
            </a:r>
            <a:r>
              <a:rPr lang="zh-CN" altLang="en-US" sz="2800" b="1">
                <a:solidFill>
                  <a:schemeClr val="folHlink"/>
                </a:solidFill>
              </a:rPr>
              <a:t>命中率 </a:t>
            </a:r>
            <a:r>
              <a:rPr lang="zh-CN" altLang="en-US" sz="2800" b="1"/>
              <a:t>为 </a:t>
            </a:r>
            <a:r>
              <a:rPr lang="en-US" altLang="zh-CN" sz="2800" b="1" i="1"/>
              <a:t>h</a:t>
            </a:r>
            <a:r>
              <a:rPr lang="zh-CN" altLang="en-US" sz="2800" b="1" i="1"/>
              <a:t>，</a:t>
            </a:r>
            <a:r>
              <a:rPr lang="zh-CN" altLang="en-US" sz="2800" b="1"/>
              <a:t>访问 </a:t>
            </a:r>
            <a:r>
              <a:rPr lang="en-US" altLang="en-US" sz="2800" b="1"/>
              <a:t>Cache</a:t>
            </a:r>
            <a:r>
              <a:rPr lang="en-US" altLang="zh-CN" sz="2800" b="1"/>
              <a:t> </a:t>
            </a:r>
            <a:r>
              <a:rPr lang="zh-CN" altLang="en-US" sz="2800" b="1"/>
              <a:t>的时间为 </a:t>
            </a:r>
            <a:r>
              <a:rPr lang="en-US" altLang="zh-CN" sz="2800" b="1" i="1"/>
              <a:t>t</a:t>
            </a:r>
            <a:r>
              <a:rPr lang="en-US" altLang="zh-CN" sz="2800" b="1" i="1" baseline="-25000"/>
              <a:t>c</a:t>
            </a:r>
            <a:r>
              <a:rPr lang="en-US" altLang="zh-CN" sz="900" b="1" i="1" baseline="-25000"/>
              <a:t>  </a:t>
            </a:r>
            <a:r>
              <a:rPr lang="zh-CN" altLang="en-US" sz="2800" b="1" i="1"/>
              <a:t>，</a:t>
            </a:r>
          </a:p>
          <a:p>
            <a:pPr eaLnBrk="1" hangingPunct="1">
              <a:lnSpc>
                <a:spcPct val="120000"/>
              </a:lnSpc>
            </a:pPr>
            <a:r>
              <a:rPr lang="en-US" altLang="zh-CN" sz="2800" b="1" i="1" baseline="-25000"/>
              <a:t>          </a:t>
            </a:r>
            <a:r>
              <a:rPr lang="en-US" altLang="zh-CN" sz="2800" b="1"/>
              <a:t>访问 </a:t>
            </a:r>
            <a:r>
              <a:rPr lang="zh-CN" altLang="en-US" sz="2800" b="1">
                <a:solidFill>
                  <a:schemeClr val="folHlink"/>
                </a:solidFill>
              </a:rPr>
              <a:t>主存</a:t>
            </a:r>
            <a:r>
              <a:rPr lang="zh-CN" altLang="en-US" sz="2800" b="1"/>
              <a:t> 的时间为 </a:t>
            </a:r>
            <a:r>
              <a:rPr lang="en-US" altLang="zh-CN" sz="2800" b="1" i="1"/>
              <a:t>t</a:t>
            </a:r>
            <a:r>
              <a:rPr lang="en-US" altLang="zh-CN" sz="2800" b="1" i="1" baseline="-25000"/>
              <a:t>m</a:t>
            </a:r>
          </a:p>
          <a:p>
            <a:pPr eaLnBrk="1" hangingPunct="1"/>
            <a:r>
              <a:rPr lang="en-US" altLang="zh-CN" b="1" i="1"/>
              <a:t>   </a:t>
            </a:r>
          </a:p>
          <a:p>
            <a:pPr eaLnBrk="1" hangingPunct="1"/>
            <a:endParaRPr lang="en-US" altLang="zh-CN" sz="2800" b="1" i="1" baseline="-25000"/>
          </a:p>
        </p:txBody>
      </p:sp>
      <p:grpSp>
        <p:nvGrpSpPr>
          <p:cNvPr id="6" name="Group 6"/>
          <p:cNvGrpSpPr/>
          <p:nvPr/>
        </p:nvGrpSpPr>
        <p:grpSpPr bwMode="auto">
          <a:xfrm>
            <a:off x="3073400" y="4162425"/>
            <a:ext cx="8035925" cy="1673225"/>
            <a:chOff x="766" y="2568"/>
            <a:chExt cx="5062" cy="1054"/>
          </a:xfrm>
        </p:grpSpPr>
        <p:sp>
          <p:nvSpPr>
            <p:cNvPr id="7" name="Text Box 7"/>
            <p:cNvSpPr txBox="1">
              <a:spLocks noChangeArrowheads="1"/>
            </p:cNvSpPr>
            <p:nvPr/>
          </p:nvSpPr>
          <p:spPr bwMode="auto">
            <a:xfrm>
              <a:off x="766" y="3158"/>
              <a:ext cx="3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则 </a:t>
              </a:r>
            </a:p>
          </p:txBody>
        </p:sp>
        <p:grpSp>
          <p:nvGrpSpPr>
            <p:cNvPr id="8" name="Group 8"/>
            <p:cNvGrpSpPr/>
            <p:nvPr/>
          </p:nvGrpSpPr>
          <p:grpSpPr bwMode="auto">
            <a:xfrm>
              <a:off x="929" y="2568"/>
              <a:ext cx="4899" cy="1054"/>
              <a:chOff x="929" y="2568"/>
              <a:chExt cx="4899" cy="1054"/>
            </a:xfrm>
          </p:grpSpPr>
          <p:sp>
            <p:nvSpPr>
              <p:cNvPr id="9" name="Text Box 9"/>
              <p:cNvSpPr txBox="1">
                <a:spLocks noChangeArrowheads="1"/>
              </p:cNvSpPr>
              <p:nvPr/>
            </p:nvSpPr>
            <p:spPr bwMode="auto">
              <a:xfrm>
                <a:off x="1020" y="3112"/>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3000" b="1" i="1"/>
                  <a:t>e</a:t>
                </a:r>
                <a:r>
                  <a:rPr lang="en-US" altLang="zh-CN" sz="2800" b="1"/>
                  <a:t> =                                     </a:t>
                </a:r>
                <a:r>
                  <a:rPr lang="en-US" altLang="zh-CN" b="1"/>
                  <a:t>×</a:t>
                </a:r>
                <a:r>
                  <a:rPr lang="en-US" altLang="zh-CN" sz="2800" b="1"/>
                  <a:t> 100%</a:t>
                </a:r>
                <a:endParaRPr lang="zh-CN" altLang="en-US" sz="2800" b="1"/>
              </a:p>
            </p:txBody>
          </p:sp>
          <p:sp>
            <p:nvSpPr>
              <p:cNvPr id="10" name="Text Box 10"/>
              <p:cNvSpPr txBox="1">
                <a:spLocks noChangeArrowheads="1"/>
              </p:cNvSpPr>
              <p:nvPr/>
            </p:nvSpPr>
            <p:spPr bwMode="auto">
              <a:xfrm>
                <a:off x="929" y="2568"/>
                <a:ext cx="38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1" name="Text Box 11"/>
              <p:cNvSpPr txBox="1">
                <a:spLocks noChangeArrowheads="1"/>
              </p:cNvSpPr>
              <p:nvPr/>
            </p:nvSpPr>
            <p:spPr bwMode="auto">
              <a:xfrm>
                <a:off x="1071" y="2976"/>
                <a:ext cx="475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                         t</a:t>
                </a:r>
                <a:r>
                  <a:rPr lang="en-US" altLang="zh-CN" sz="2800" b="1" i="1" baseline="-25000"/>
                  <a:t>c</a:t>
                </a:r>
              </a:p>
              <a:p>
                <a:pPr eaLnBrk="1" hangingPunct="1"/>
                <a:endParaRPr lang="zh-CN" altLang="en-US" sz="2800" b="1" i="1"/>
              </a:p>
            </p:txBody>
          </p:sp>
          <p:sp>
            <p:nvSpPr>
              <p:cNvPr id="12" name="Text Box 12"/>
              <p:cNvSpPr txBox="1">
                <a:spLocks noChangeArrowheads="1"/>
              </p:cNvSpPr>
              <p:nvPr/>
            </p:nvSpPr>
            <p:spPr bwMode="auto">
              <a:xfrm>
                <a:off x="1071" y="3276"/>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2800" b="1" i="1"/>
                  <a:t>h</a:t>
                </a:r>
                <a:r>
                  <a:rPr lang="en-US" altLang="zh-CN" sz="2800" b="1"/>
                  <a:t> </a:t>
                </a:r>
                <a:r>
                  <a:rPr lang="en-US" altLang="zh-CN" b="1"/>
                  <a:t>×</a:t>
                </a:r>
                <a:r>
                  <a:rPr lang="en-US" altLang="zh-CN"/>
                  <a:t> </a:t>
                </a:r>
                <a:r>
                  <a:rPr lang="en-US" altLang="zh-CN" sz="2800" b="1" i="1"/>
                  <a:t>t</a:t>
                </a:r>
                <a:r>
                  <a:rPr lang="en-US" altLang="zh-CN" sz="2800" b="1" i="1" baseline="-25000"/>
                  <a:t>c</a:t>
                </a:r>
                <a:r>
                  <a:rPr lang="en-US" altLang="zh-CN" sz="2800" b="1" i="1"/>
                  <a:t>+ </a:t>
                </a:r>
                <a:r>
                  <a:rPr lang="en-US" altLang="zh-CN" sz="2800" b="1"/>
                  <a:t>(1</a:t>
                </a:r>
                <a:r>
                  <a:rPr lang="zh-CN" altLang="en-US" b="1"/>
                  <a:t>－</a:t>
                </a:r>
                <a:r>
                  <a:rPr lang="en-US" altLang="zh-CN" sz="3000" b="1" i="1"/>
                  <a:t>h</a:t>
                </a:r>
                <a:r>
                  <a:rPr lang="en-US" altLang="zh-CN" b="1"/>
                  <a:t>)× </a:t>
                </a:r>
                <a:r>
                  <a:rPr lang="en-US" altLang="zh-CN" sz="3000" b="1" i="1"/>
                  <a:t>t</a:t>
                </a:r>
                <a:r>
                  <a:rPr lang="en-US" altLang="zh-CN" sz="3000" b="1" i="1" baseline="-25000"/>
                  <a:t>m</a:t>
                </a:r>
                <a:endParaRPr lang="zh-CN" altLang="en-US" sz="3000" b="1" i="1" baseline="-25000"/>
              </a:p>
            </p:txBody>
          </p:sp>
          <p:sp>
            <p:nvSpPr>
              <p:cNvPr id="13" name="Line 13"/>
              <p:cNvSpPr>
                <a:spLocks noChangeShapeType="1"/>
              </p:cNvSpPr>
              <p:nvPr/>
            </p:nvSpPr>
            <p:spPr bwMode="auto">
              <a:xfrm>
                <a:off x="1543" y="3303"/>
                <a:ext cx="19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 name="Group 14"/>
          <p:cNvGrpSpPr/>
          <p:nvPr/>
        </p:nvGrpSpPr>
        <p:grpSpPr bwMode="auto">
          <a:xfrm>
            <a:off x="3333750" y="1643063"/>
            <a:ext cx="7777163" cy="1643062"/>
            <a:chOff x="930" y="981"/>
            <a:chExt cx="4899" cy="1035"/>
          </a:xfrm>
        </p:grpSpPr>
        <p:sp>
          <p:nvSpPr>
            <p:cNvPr id="15" name="Text Box 15"/>
            <p:cNvSpPr txBox="1">
              <a:spLocks noChangeArrowheads="1"/>
            </p:cNvSpPr>
            <p:nvPr/>
          </p:nvSpPr>
          <p:spPr bwMode="auto">
            <a:xfrm>
              <a:off x="930" y="981"/>
              <a:ext cx="38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6" name="Text Box 16"/>
            <p:cNvSpPr txBox="1">
              <a:spLocks noChangeArrowheads="1"/>
            </p:cNvSpPr>
            <p:nvPr/>
          </p:nvSpPr>
          <p:spPr bwMode="auto">
            <a:xfrm>
              <a:off x="1072" y="1389"/>
              <a:ext cx="47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zh-CN" altLang="en-US" sz="2800" b="1"/>
                <a:t>访问 </a:t>
              </a:r>
              <a:r>
                <a:rPr lang="en-US" altLang="zh-CN" sz="2800" b="1"/>
                <a:t>Cache </a:t>
              </a:r>
              <a:r>
                <a:rPr lang="zh-CN" altLang="en-US" sz="2800" b="1"/>
                <a:t>的时间</a:t>
              </a:r>
            </a:p>
          </p:txBody>
        </p:sp>
        <p:sp>
          <p:nvSpPr>
            <p:cNvPr id="17" name="Text Box 17"/>
            <p:cNvSpPr txBox="1">
              <a:spLocks noChangeArrowheads="1"/>
            </p:cNvSpPr>
            <p:nvPr/>
          </p:nvSpPr>
          <p:spPr bwMode="auto">
            <a:xfrm>
              <a:off x="1072" y="1689"/>
              <a:ext cx="47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zh-CN" altLang="en-US" sz="2800" b="1"/>
                <a:t>平均访问时间</a:t>
              </a:r>
            </a:p>
          </p:txBody>
        </p:sp>
        <p:sp>
          <p:nvSpPr>
            <p:cNvPr id="18" name="Line 18"/>
            <p:cNvSpPr>
              <a:spLocks noChangeShapeType="1"/>
            </p:cNvSpPr>
            <p:nvPr/>
          </p:nvSpPr>
          <p:spPr bwMode="auto">
            <a:xfrm>
              <a:off x="1543" y="1716"/>
              <a:ext cx="19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9"/>
            <p:cNvSpPr txBox="1">
              <a:spLocks noChangeArrowheads="1"/>
            </p:cNvSpPr>
            <p:nvPr/>
          </p:nvSpPr>
          <p:spPr bwMode="auto">
            <a:xfrm>
              <a:off x="1021" y="1525"/>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3000" b="1" i="1"/>
                <a:t>e</a:t>
              </a:r>
              <a:r>
                <a:rPr lang="en-US" altLang="zh-CN" sz="2800" b="1"/>
                <a:t> =                                     </a:t>
              </a:r>
              <a:r>
                <a:rPr lang="en-US" altLang="zh-CN" b="1"/>
                <a:t>×</a:t>
              </a:r>
              <a:r>
                <a:rPr lang="en-US" altLang="zh-CN" sz="2800" b="1"/>
                <a:t> 100%</a:t>
              </a:r>
              <a:endParaRPr lang="zh-CN" altLang="en-US" sz="28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5EED150-61E7-4608-A3D4-85CC921F3A6E}"/>
              </a:ext>
            </a:extLst>
          </p:cNvPr>
          <p:cNvSpPr>
            <a:spLocks noGrp="1"/>
          </p:cNvSpPr>
          <p:nvPr>
            <p:ph type="sldNum" sz="quarter" idx="12"/>
          </p:nvPr>
        </p:nvSpPr>
        <p:spPr/>
        <p:txBody>
          <a:bodyPr/>
          <a:lstStyle/>
          <a:p>
            <a:fld id="{8EE8E787-E6FE-45D8-9039-788B45E44EE7}" type="slidenum">
              <a:rPr lang="zh-CN" altLang="en-US" smtClean="0"/>
              <a:t>109</a:t>
            </a:fld>
            <a:endParaRPr lang="zh-CN" altLang="en-US" dirty="0"/>
          </a:p>
        </p:txBody>
      </p:sp>
      <p:pic>
        <p:nvPicPr>
          <p:cNvPr id="4" name="图片 3">
            <a:extLst>
              <a:ext uri="{FF2B5EF4-FFF2-40B4-BE49-F238E27FC236}">
                <a16:creationId xmlns:a16="http://schemas.microsoft.com/office/drawing/2014/main" id="{438435D8-5673-4EB2-8E5E-F1DC4BE99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030" y="585893"/>
            <a:ext cx="10125939" cy="5313746"/>
          </a:xfrm>
          <a:prstGeom prst="rect">
            <a:avLst/>
          </a:prstGeom>
        </p:spPr>
      </p:pic>
    </p:spTree>
    <p:extLst>
      <p:ext uri="{BB962C8B-B14F-4D97-AF65-F5344CB8AC3E}">
        <p14:creationId xmlns:p14="http://schemas.microsoft.com/office/powerpoint/2010/main" val="3169592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38200" y="1065730"/>
            <a:ext cx="10515600" cy="4873029"/>
          </a:xfrm>
        </p:spPr>
        <p:txBody>
          <a:bodyPr>
            <a:normAutofit/>
          </a:bodyPr>
          <a:lstStyle/>
          <a:p>
            <a:pPr marL="457200" lvl="1" indent="0">
              <a:buNone/>
            </a:pPr>
            <a:r>
              <a:rPr lang="en-US" altLang="zh-CN" sz="3200" b="1" dirty="0">
                <a:latin typeface="Times New Roman" panose="02020603050405020304" pitchFamily="18" charset="0"/>
                <a:sym typeface="+mn-ea"/>
              </a:rPr>
              <a:t>3. </a:t>
            </a:r>
            <a:r>
              <a:rPr lang="zh-CN" altLang="en-US" sz="3200" b="1" dirty="0">
                <a:latin typeface="Times New Roman" panose="02020603050405020304" pitchFamily="18" charset="0"/>
                <a:sym typeface="+mn-ea"/>
              </a:rPr>
              <a:t>主存中存储单元地址的分配</a:t>
            </a:r>
            <a:endParaRPr lang="en-US" altLang="zh-CN" sz="3200" dirty="0"/>
          </a:p>
        </p:txBody>
      </p:sp>
      <p:sp>
        <p:nvSpPr>
          <p:cNvPr id="11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11</a:t>
            </a:fld>
            <a:endParaRPr lang="zh-CN" altLang="en-US" dirty="0"/>
          </a:p>
        </p:txBody>
      </p:sp>
      <p:sp>
        <p:nvSpPr>
          <p:cNvPr id="119" name="Text Box 2"/>
          <p:cNvSpPr txBox="1">
            <a:spLocks noChangeArrowheads="1"/>
          </p:cNvSpPr>
          <p:nvPr/>
        </p:nvSpPr>
        <p:spPr bwMode="auto">
          <a:xfrm>
            <a:off x="1076325" y="1878090"/>
            <a:ext cx="385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       </a:t>
            </a:r>
            <a:r>
              <a:rPr lang="zh-CN" altLang="en-US" b="1" dirty="0">
                <a:solidFill>
                  <a:schemeClr val="folHlink"/>
                </a:solidFill>
              </a:rPr>
              <a:t>高位字节 </a:t>
            </a:r>
            <a:r>
              <a:rPr lang="zh-CN" altLang="en-US" b="1" dirty="0"/>
              <a:t>地址为字地址</a:t>
            </a:r>
          </a:p>
        </p:txBody>
      </p:sp>
      <p:sp>
        <p:nvSpPr>
          <p:cNvPr id="120" name="Text Box 3"/>
          <p:cNvSpPr txBox="1">
            <a:spLocks noChangeArrowheads="1"/>
          </p:cNvSpPr>
          <p:nvPr/>
        </p:nvSpPr>
        <p:spPr bwMode="auto">
          <a:xfrm>
            <a:off x="5697538" y="1878090"/>
            <a:ext cx="355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b="1">
                <a:solidFill>
                  <a:schemeClr val="folHlink"/>
                </a:solidFill>
              </a:rPr>
              <a:t>低位字节 </a:t>
            </a:r>
            <a:r>
              <a:rPr lang="zh-CN" altLang="en-US" b="1"/>
              <a:t>地址为字地址</a:t>
            </a:r>
          </a:p>
        </p:txBody>
      </p:sp>
      <p:sp>
        <p:nvSpPr>
          <p:cNvPr id="121" name="Text Box 4"/>
          <p:cNvSpPr txBox="1">
            <a:spLocks noChangeArrowheads="1"/>
          </p:cNvSpPr>
          <p:nvPr/>
        </p:nvSpPr>
        <p:spPr bwMode="auto">
          <a:xfrm>
            <a:off x="2224088" y="5208665"/>
            <a:ext cx="3500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设地址线 </a:t>
            </a:r>
            <a:r>
              <a:rPr lang="zh-CN" altLang="en-US" b="1">
                <a:solidFill>
                  <a:schemeClr val="folHlink"/>
                </a:solidFill>
              </a:rPr>
              <a:t>24 </a:t>
            </a:r>
            <a:r>
              <a:rPr lang="zh-CN" altLang="en-US" b="1"/>
              <a:t>根</a:t>
            </a:r>
          </a:p>
        </p:txBody>
      </p:sp>
      <p:sp>
        <p:nvSpPr>
          <p:cNvPr id="122" name="Text Box 5"/>
          <p:cNvSpPr txBox="1">
            <a:spLocks noChangeArrowheads="1"/>
          </p:cNvSpPr>
          <p:nvPr/>
        </p:nvSpPr>
        <p:spPr bwMode="auto">
          <a:xfrm>
            <a:off x="4970463" y="5208665"/>
            <a:ext cx="2354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字节 </a:t>
            </a:r>
            <a:r>
              <a:rPr lang="zh-CN" altLang="en-US" b="1"/>
              <a:t>寻址</a:t>
            </a:r>
            <a:endParaRPr lang="en-US" altLang="zh-CN" b="1">
              <a:solidFill>
                <a:schemeClr val="folHlink"/>
              </a:solidFill>
            </a:endParaRPr>
          </a:p>
        </p:txBody>
      </p:sp>
      <p:sp>
        <p:nvSpPr>
          <p:cNvPr id="123" name="Text Box 6"/>
          <p:cNvSpPr txBox="1">
            <a:spLocks noChangeArrowheads="1"/>
          </p:cNvSpPr>
          <p:nvPr/>
        </p:nvSpPr>
        <p:spPr bwMode="auto">
          <a:xfrm>
            <a:off x="4978400" y="5742065"/>
            <a:ext cx="2727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a:t>
            </a:r>
            <a:r>
              <a:rPr lang="zh-CN" altLang="en-US" b="1"/>
              <a:t>   寻址</a:t>
            </a:r>
            <a:endParaRPr lang="en-US" altLang="zh-CN" b="1">
              <a:solidFill>
                <a:schemeClr val="folHlink"/>
              </a:solidFill>
            </a:endParaRPr>
          </a:p>
        </p:txBody>
      </p:sp>
      <p:sp>
        <p:nvSpPr>
          <p:cNvPr id="124" name="Text Box 7"/>
          <p:cNvSpPr txBox="1">
            <a:spLocks noChangeArrowheads="1"/>
          </p:cNvSpPr>
          <p:nvPr/>
        </p:nvSpPr>
        <p:spPr bwMode="auto">
          <a:xfrm>
            <a:off x="2232025" y="5742065"/>
            <a:ext cx="288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若字长为 </a:t>
            </a:r>
            <a:r>
              <a:rPr lang="zh-CN" altLang="en-US" b="1">
                <a:solidFill>
                  <a:schemeClr val="folHlink"/>
                </a:solidFill>
              </a:rPr>
              <a:t>16 </a:t>
            </a:r>
            <a:r>
              <a:rPr lang="zh-CN" altLang="en-US" b="1"/>
              <a:t>位</a:t>
            </a:r>
          </a:p>
        </p:txBody>
      </p:sp>
      <p:sp>
        <p:nvSpPr>
          <p:cNvPr id="125" name="Text Box 8"/>
          <p:cNvSpPr txBox="1">
            <a:spLocks noChangeArrowheads="1"/>
          </p:cNvSpPr>
          <p:nvPr/>
        </p:nvSpPr>
        <p:spPr bwMode="auto">
          <a:xfrm>
            <a:off x="4965700" y="6273878"/>
            <a:ext cx="403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a:t>
            </a:r>
            <a:r>
              <a:rPr lang="zh-CN" altLang="en-US" b="1"/>
              <a:t>   寻址</a:t>
            </a:r>
            <a:endParaRPr lang="en-US" altLang="zh-CN" b="1">
              <a:solidFill>
                <a:schemeClr val="folHlink"/>
              </a:solidFill>
            </a:endParaRPr>
          </a:p>
        </p:txBody>
      </p:sp>
      <p:sp>
        <p:nvSpPr>
          <p:cNvPr id="126" name="Text Box 9"/>
          <p:cNvSpPr txBox="1">
            <a:spLocks noChangeArrowheads="1"/>
          </p:cNvSpPr>
          <p:nvPr/>
        </p:nvSpPr>
        <p:spPr bwMode="auto">
          <a:xfrm>
            <a:off x="2219325" y="6273878"/>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若字长为 </a:t>
            </a:r>
            <a:r>
              <a:rPr lang="zh-CN" altLang="en-US" b="1">
                <a:solidFill>
                  <a:schemeClr val="folHlink"/>
                </a:solidFill>
              </a:rPr>
              <a:t>32</a:t>
            </a:r>
            <a:r>
              <a:rPr lang="zh-CN" altLang="en-US" b="1"/>
              <a:t> 位</a:t>
            </a:r>
          </a:p>
        </p:txBody>
      </p:sp>
      <p:grpSp>
        <p:nvGrpSpPr>
          <p:cNvPr id="127" name="Group 10"/>
          <p:cNvGrpSpPr/>
          <p:nvPr/>
        </p:nvGrpSpPr>
        <p:grpSpPr bwMode="auto">
          <a:xfrm>
            <a:off x="1262063" y="2517853"/>
            <a:ext cx="3852862" cy="2027237"/>
            <a:chOff x="309" y="1296"/>
            <a:chExt cx="2427" cy="1277"/>
          </a:xfrm>
        </p:grpSpPr>
        <p:sp>
          <p:nvSpPr>
            <p:cNvPr id="128" name="Text Box 11"/>
            <p:cNvSpPr txBox="1">
              <a:spLocks noChangeArrowheads="1"/>
            </p:cNvSpPr>
            <p:nvPr/>
          </p:nvSpPr>
          <p:spPr bwMode="auto">
            <a:xfrm>
              <a:off x="309" y="1392"/>
              <a:ext cx="79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字地址</a:t>
              </a:r>
            </a:p>
          </p:txBody>
        </p:sp>
        <p:sp>
          <p:nvSpPr>
            <p:cNvPr id="129" name="Text Box 12"/>
            <p:cNvSpPr txBox="1">
              <a:spLocks noChangeArrowheads="1"/>
            </p:cNvSpPr>
            <p:nvPr/>
          </p:nvSpPr>
          <p:spPr bwMode="auto">
            <a:xfrm>
              <a:off x="1440" y="1296"/>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字节地址</a:t>
              </a:r>
            </a:p>
          </p:txBody>
        </p:sp>
        <p:sp>
          <p:nvSpPr>
            <p:cNvPr id="130" name="AutoShape 13"/>
            <p:cNvSpPr/>
            <p:nvPr/>
          </p:nvSpPr>
          <p:spPr bwMode="auto">
            <a:xfrm rot="5400000">
              <a:off x="1746" y="719"/>
              <a:ext cx="144" cy="1836"/>
            </a:xfrm>
            <a:prstGeom prst="leftBrace">
              <a:avLst>
                <a:gd name="adj1" fmla="val 106250"/>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31" name="Group 14"/>
            <p:cNvGrpSpPr/>
            <p:nvPr/>
          </p:nvGrpSpPr>
          <p:grpSpPr bwMode="auto">
            <a:xfrm>
              <a:off x="912" y="1705"/>
              <a:ext cx="1824" cy="868"/>
              <a:chOff x="912" y="1961"/>
              <a:chExt cx="1824" cy="868"/>
            </a:xfrm>
          </p:grpSpPr>
          <p:sp>
            <p:nvSpPr>
              <p:cNvPr id="135" name="Rectangle 15"/>
              <p:cNvSpPr>
                <a:spLocks noChangeArrowheads="1"/>
              </p:cNvSpPr>
              <p:nvPr/>
            </p:nvSpPr>
            <p:spPr bwMode="auto">
              <a:xfrm>
                <a:off x="2280" y="2542"/>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11</a:t>
                </a:r>
              </a:p>
            </p:txBody>
          </p:sp>
          <p:sp>
            <p:nvSpPr>
              <p:cNvPr id="136" name="Rectangle 16"/>
              <p:cNvSpPr>
                <a:spLocks noChangeArrowheads="1"/>
              </p:cNvSpPr>
              <p:nvPr/>
            </p:nvSpPr>
            <p:spPr bwMode="auto">
              <a:xfrm>
                <a:off x="1824" y="2542"/>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10</a:t>
                </a:r>
              </a:p>
            </p:txBody>
          </p:sp>
          <p:sp>
            <p:nvSpPr>
              <p:cNvPr id="137" name="Rectangle 17"/>
              <p:cNvSpPr>
                <a:spLocks noChangeArrowheads="1"/>
              </p:cNvSpPr>
              <p:nvPr/>
            </p:nvSpPr>
            <p:spPr bwMode="auto">
              <a:xfrm>
                <a:off x="1368" y="2542"/>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9</a:t>
                </a:r>
              </a:p>
            </p:txBody>
          </p:sp>
          <p:sp>
            <p:nvSpPr>
              <p:cNvPr id="138" name="Rectangle 18"/>
              <p:cNvSpPr>
                <a:spLocks noChangeArrowheads="1"/>
              </p:cNvSpPr>
              <p:nvPr/>
            </p:nvSpPr>
            <p:spPr bwMode="auto">
              <a:xfrm>
                <a:off x="912" y="2542"/>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8</a:t>
                </a:r>
              </a:p>
            </p:txBody>
          </p:sp>
          <p:sp>
            <p:nvSpPr>
              <p:cNvPr id="139" name="Rectangle 19"/>
              <p:cNvSpPr>
                <a:spLocks noChangeArrowheads="1"/>
              </p:cNvSpPr>
              <p:nvPr/>
            </p:nvSpPr>
            <p:spPr bwMode="auto">
              <a:xfrm>
                <a:off x="2280" y="225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7</a:t>
                </a:r>
              </a:p>
            </p:txBody>
          </p:sp>
          <p:sp>
            <p:nvSpPr>
              <p:cNvPr id="140" name="Rectangle 20"/>
              <p:cNvSpPr>
                <a:spLocks noChangeArrowheads="1"/>
              </p:cNvSpPr>
              <p:nvPr/>
            </p:nvSpPr>
            <p:spPr bwMode="auto">
              <a:xfrm>
                <a:off x="1824" y="225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6</a:t>
                </a:r>
              </a:p>
            </p:txBody>
          </p:sp>
          <p:sp>
            <p:nvSpPr>
              <p:cNvPr id="141" name="Rectangle 21"/>
              <p:cNvSpPr>
                <a:spLocks noChangeArrowheads="1"/>
              </p:cNvSpPr>
              <p:nvPr/>
            </p:nvSpPr>
            <p:spPr bwMode="auto">
              <a:xfrm>
                <a:off x="1368" y="225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5</a:t>
                </a:r>
              </a:p>
            </p:txBody>
          </p:sp>
          <p:sp>
            <p:nvSpPr>
              <p:cNvPr id="142" name="Rectangle 22"/>
              <p:cNvSpPr>
                <a:spLocks noChangeArrowheads="1"/>
              </p:cNvSpPr>
              <p:nvPr/>
            </p:nvSpPr>
            <p:spPr bwMode="auto">
              <a:xfrm>
                <a:off x="912" y="225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4</a:t>
                </a:r>
              </a:p>
            </p:txBody>
          </p:sp>
          <p:sp>
            <p:nvSpPr>
              <p:cNvPr id="143" name="Rectangle 23"/>
              <p:cNvSpPr>
                <a:spLocks noChangeArrowheads="1"/>
              </p:cNvSpPr>
              <p:nvPr/>
            </p:nvSpPr>
            <p:spPr bwMode="auto">
              <a:xfrm>
                <a:off x="2280"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3</a:t>
                </a:r>
              </a:p>
            </p:txBody>
          </p:sp>
          <p:sp>
            <p:nvSpPr>
              <p:cNvPr id="144" name="Rectangle 24"/>
              <p:cNvSpPr>
                <a:spLocks noChangeArrowheads="1"/>
              </p:cNvSpPr>
              <p:nvPr/>
            </p:nvSpPr>
            <p:spPr bwMode="auto">
              <a:xfrm>
                <a:off x="1824"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t>2</a:t>
                </a:r>
              </a:p>
            </p:txBody>
          </p:sp>
          <p:sp>
            <p:nvSpPr>
              <p:cNvPr id="145" name="Rectangle 25"/>
              <p:cNvSpPr>
                <a:spLocks noChangeArrowheads="1"/>
              </p:cNvSpPr>
              <p:nvPr/>
            </p:nvSpPr>
            <p:spPr bwMode="auto">
              <a:xfrm>
                <a:off x="1368"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1</a:t>
                </a:r>
              </a:p>
            </p:txBody>
          </p:sp>
          <p:sp>
            <p:nvSpPr>
              <p:cNvPr id="146" name="Rectangle 26"/>
              <p:cNvSpPr>
                <a:spLocks noChangeArrowheads="1"/>
              </p:cNvSpPr>
              <p:nvPr/>
            </p:nvSpPr>
            <p:spPr bwMode="auto">
              <a:xfrm>
                <a:off x="912"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0</a:t>
                </a:r>
              </a:p>
            </p:txBody>
          </p:sp>
          <p:sp>
            <p:nvSpPr>
              <p:cNvPr id="147" name="Line 27"/>
              <p:cNvSpPr>
                <a:spLocks noChangeShapeType="1"/>
              </p:cNvSpPr>
              <p:nvPr/>
            </p:nvSpPr>
            <p:spPr bwMode="auto">
              <a:xfrm>
                <a:off x="912" y="2255"/>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48" name="Line 28"/>
              <p:cNvSpPr>
                <a:spLocks noChangeShapeType="1"/>
              </p:cNvSpPr>
              <p:nvPr/>
            </p:nvSpPr>
            <p:spPr bwMode="auto">
              <a:xfrm>
                <a:off x="912" y="2542"/>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49" name="Line 29"/>
              <p:cNvSpPr>
                <a:spLocks noChangeShapeType="1"/>
              </p:cNvSpPr>
              <p:nvPr/>
            </p:nvSpPr>
            <p:spPr bwMode="auto">
              <a:xfrm>
                <a:off x="912" y="2829"/>
                <a:ext cx="182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50" name="Line 30"/>
              <p:cNvSpPr>
                <a:spLocks noChangeShapeType="1"/>
              </p:cNvSpPr>
              <p:nvPr/>
            </p:nvSpPr>
            <p:spPr bwMode="auto">
              <a:xfrm>
                <a:off x="912" y="1968"/>
                <a:ext cx="0" cy="86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51" name="Line 31"/>
              <p:cNvSpPr>
                <a:spLocks noChangeShapeType="1"/>
              </p:cNvSpPr>
              <p:nvPr/>
            </p:nvSpPr>
            <p:spPr bwMode="auto">
              <a:xfrm>
                <a:off x="1368" y="1968"/>
                <a:ext cx="0" cy="8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52" name="Line 32"/>
              <p:cNvSpPr>
                <a:spLocks noChangeShapeType="1"/>
              </p:cNvSpPr>
              <p:nvPr/>
            </p:nvSpPr>
            <p:spPr bwMode="auto">
              <a:xfrm>
                <a:off x="1824" y="1968"/>
                <a:ext cx="0" cy="8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53" name="Line 33"/>
              <p:cNvSpPr>
                <a:spLocks noChangeShapeType="1"/>
              </p:cNvSpPr>
              <p:nvPr/>
            </p:nvSpPr>
            <p:spPr bwMode="auto">
              <a:xfrm>
                <a:off x="2280" y="1968"/>
                <a:ext cx="0" cy="8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54" name="Line 34"/>
              <p:cNvSpPr>
                <a:spLocks noChangeShapeType="1"/>
              </p:cNvSpPr>
              <p:nvPr/>
            </p:nvSpPr>
            <p:spPr bwMode="auto">
              <a:xfrm>
                <a:off x="2736" y="1968"/>
                <a:ext cx="0" cy="86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55" name="Freeform 35"/>
              <p:cNvSpPr/>
              <p:nvPr/>
            </p:nvSpPr>
            <p:spPr bwMode="auto">
              <a:xfrm>
                <a:off x="912" y="1961"/>
                <a:ext cx="1821" cy="5"/>
              </a:xfrm>
              <a:custGeom>
                <a:avLst/>
                <a:gdLst>
                  <a:gd name="T0" fmla="*/ 0 w 1821"/>
                  <a:gd name="T1" fmla="*/ 5 h 5"/>
                  <a:gd name="T2" fmla="*/ 1821 w 1821"/>
                  <a:gd name="T3" fmla="*/ 0 h 5"/>
                  <a:gd name="T4" fmla="*/ 0 60000 65536"/>
                  <a:gd name="T5" fmla="*/ 0 60000 65536"/>
                  <a:gd name="T6" fmla="*/ 0 w 1821"/>
                  <a:gd name="T7" fmla="*/ 0 h 5"/>
                  <a:gd name="T8" fmla="*/ 1821 w 1821"/>
                  <a:gd name="T9" fmla="*/ 5 h 5"/>
                </a:gdLst>
                <a:ahLst/>
                <a:cxnLst>
                  <a:cxn ang="T4">
                    <a:pos x="T0" y="T1"/>
                  </a:cxn>
                  <a:cxn ang="T5">
                    <a:pos x="T2" y="T3"/>
                  </a:cxn>
                </a:cxnLst>
                <a:rect l="T6" t="T7" r="T8" b="T9"/>
                <a:pathLst>
                  <a:path w="1821" h="5">
                    <a:moveTo>
                      <a:pt x="0" y="5"/>
                    </a:moveTo>
                    <a:lnTo>
                      <a:pt x="1821" y="0"/>
                    </a:ln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wrap="none"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2" name="Rectangle 36"/>
            <p:cNvSpPr>
              <a:spLocks noChangeArrowheads="1"/>
            </p:cNvSpPr>
            <p:nvPr/>
          </p:nvSpPr>
          <p:spPr bwMode="auto">
            <a:xfrm>
              <a:off x="384" y="2286"/>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8</a:t>
              </a:r>
            </a:p>
          </p:txBody>
        </p:sp>
        <p:sp>
          <p:nvSpPr>
            <p:cNvPr id="133" name="Rectangle 37"/>
            <p:cNvSpPr>
              <a:spLocks noChangeArrowheads="1"/>
            </p:cNvSpPr>
            <p:nvPr/>
          </p:nvSpPr>
          <p:spPr bwMode="auto">
            <a:xfrm>
              <a:off x="384" y="1999"/>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4</a:t>
              </a:r>
            </a:p>
          </p:txBody>
        </p:sp>
        <p:sp>
          <p:nvSpPr>
            <p:cNvPr id="134" name="Rectangle 38"/>
            <p:cNvSpPr>
              <a:spLocks noChangeArrowheads="1"/>
            </p:cNvSpPr>
            <p:nvPr/>
          </p:nvSpPr>
          <p:spPr bwMode="auto">
            <a:xfrm>
              <a:off x="384" y="1712"/>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0</a:t>
              </a:r>
            </a:p>
          </p:txBody>
        </p:sp>
      </p:grpSp>
      <p:grpSp>
        <p:nvGrpSpPr>
          <p:cNvPr id="156" name="Group 39"/>
          <p:cNvGrpSpPr/>
          <p:nvPr/>
        </p:nvGrpSpPr>
        <p:grpSpPr bwMode="auto">
          <a:xfrm>
            <a:off x="6334125" y="2517853"/>
            <a:ext cx="2514600" cy="2027237"/>
            <a:chOff x="3504" y="1363"/>
            <a:chExt cx="1584" cy="1277"/>
          </a:xfrm>
        </p:grpSpPr>
        <p:sp>
          <p:nvSpPr>
            <p:cNvPr id="157" name="Text Box 40"/>
            <p:cNvSpPr txBox="1">
              <a:spLocks noChangeArrowheads="1"/>
            </p:cNvSpPr>
            <p:nvPr/>
          </p:nvSpPr>
          <p:spPr bwMode="auto">
            <a:xfrm>
              <a:off x="4264" y="1363"/>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字节地址</a:t>
              </a:r>
            </a:p>
          </p:txBody>
        </p:sp>
        <p:sp>
          <p:nvSpPr>
            <p:cNvPr id="158" name="Text Box 41"/>
            <p:cNvSpPr txBox="1">
              <a:spLocks noChangeArrowheads="1"/>
            </p:cNvSpPr>
            <p:nvPr/>
          </p:nvSpPr>
          <p:spPr bwMode="auto">
            <a:xfrm>
              <a:off x="3504" y="1459"/>
              <a:ext cx="79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字地址</a:t>
              </a:r>
            </a:p>
          </p:txBody>
        </p:sp>
        <p:grpSp>
          <p:nvGrpSpPr>
            <p:cNvPr id="159" name="Group 42"/>
            <p:cNvGrpSpPr/>
            <p:nvPr/>
          </p:nvGrpSpPr>
          <p:grpSpPr bwMode="auto">
            <a:xfrm>
              <a:off x="4176" y="1776"/>
              <a:ext cx="912" cy="864"/>
              <a:chOff x="4368" y="1968"/>
              <a:chExt cx="912" cy="864"/>
            </a:xfrm>
          </p:grpSpPr>
          <p:sp>
            <p:nvSpPr>
              <p:cNvPr id="164" name="Rectangle 43"/>
              <p:cNvSpPr>
                <a:spLocks noChangeArrowheads="1"/>
              </p:cNvSpPr>
              <p:nvPr/>
            </p:nvSpPr>
            <p:spPr bwMode="auto">
              <a:xfrm>
                <a:off x="4824" y="254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4</a:t>
                </a:r>
              </a:p>
            </p:txBody>
          </p:sp>
          <p:sp>
            <p:nvSpPr>
              <p:cNvPr id="165" name="Rectangle 44"/>
              <p:cNvSpPr>
                <a:spLocks noChangeArrowheads="1"/>
              </p:cNvSpPr>
              <p:nvPr/>
            </p:nvSpPr>
            <p:spPr bwMode="auto">
              <a:xfrm>
                <a:off x="4368" y="254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5</a:t>
                </a:r>
              </a:p>
            </p:txBody>
          </p:sp>
          <p:sp>
            <p:nvSpPr>
              <p:cNvPr id="166" name="Rectangle 45"/>
              <p:cNvSpPr>
                <a:spLocks noChangeArrowheads="1"/>
              </p:cNvSpPr>
              <p:nvPr/>
            </p:nvSpPr>
            <p:spPr bwMode="auto">
              <a:xfrm>
                <a:off x="4824" y="225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2</a:t>
                </a:r>
              </a:p>
            </p:txBody>
          </p:sp>
          <p:sp>
            <p:nvSpPr>
              <p:cNvPr id="167" name="Rectangle 46"/>
              <p:cNvSpPr>
                <a:spLocks noChangeArrowheads="1"/>
              </p:cNvSpPr>
              <p:nvPr/>
            </p:nvSpPr>
            <p:spPr bwMode="auto">
              <a:xfrm>
                <a:off x="4368" y="225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3</a:t>
                </a:r>
              </a:p>
            </p:txBody>
          </p:sp>
          <p:sp>
            <p:nvSpPr>
              <p:cNvPr id="168" name="Rectangle 47"/>
              <p:cNvSpPr>
                <a:spLocks noChangeArrowheads="1"/>
              </p:cNvSpPr>
              <p:nvPr/>
            </p:nvSpPr>
            <p:spPr bwMode="auto">
              <a:xfrm>
                <a:off x="4824" y="1971"/>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0</a:t>
                </a:r>
              </a:p>
            </p:txBody>
          </p:sp>
          <p:sp>
            <p:nvSpPr>
              <p:cNvPr id="169" name="Rectangle 48"/>
              <p:cNvSpPr>
                <a:spLocks noChangeArrowheads="1"/>
              </p:cNvSpPr>
              <p:nvPr/>
            </p:nvSpPr>
            <p:spPr bwMode="auto">
              <a:xfrm>
                <a:off x="4368" y="1971"/>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1</a:t>
                </a:r>
              </a:p>
            </p:txBody>
          </p:sp>
          <p:sp>
            <p:nvSpPr>
              <p:cNvPr id="170" name="Line 49"/>
              <p:cNvSpPr>
                <a:spLocks noChangeShapeType="1"/>
              </p:cNvSpPr>
              <p:nvPr/>
            </p:nvSpPr>
            <p:spPr bwMode="auto">
              <a:xfrm>
                <a:off x="4368" y="2258"/>
                <a:ext cx="91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71" name="Line 50"/>
              <p:cNvSpPr>
                <a:spLocks noChangeShapeType="1"/>
              </p:cNvSpPr>
              <p:nvPr/>
            </p:nvSpPr>
            <p:spPr bwMode="auto">
              <a:xfrm>
                <a:off x="4368" y="2545"/>
                <a:ext cx="91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72" name="Freeform 51"/>
              <p:cNvSpPr/>
              <p:nvPr/>
            </p:nvSpPr>
            <p:spPr bwMode="auto">
              <a:xfrm>
                <a:off x="4368" y="2829"/>
                <a:ext cx="912" cy="3"/>
              </a:xfrm>
              <a:custGeom>
                <a:avLst/>
                <a:gdLst>
                  <a:gd name="T0" fmla="*/ 0 w 912"/>
                  <a:gd name="T1" fmla="*/ 3 h 3"/>
                  <a:gd name="T2" fmla="*/ 912 w 912"/>
                  <a:gd name="T3" fmla="*/ 0 h 3"/>
                  <a:gd name="T4" fmla="*/ 0 60000 65536"/>
                  <a:gd name="T5" fmla="*/ 0 60000 65536"/>
                  <a:gd name="T6" fmla="*/ 0 w 912"/>
                  <a:gd name="T7" fmla="*/ 0 h 3"/>
                  <a:gd name="T8" fmla="*/ 912 w 912"/>
                  <a:gd name="T9" fmla="*/ 3 h 3"/>
                </a:gdLst>
                <a:ahLst/>
                <a:cxnLst>
                  <a:cxn ang="T4">
                    <a:pos x="T0" y="T1"/>
                  </a:cxn>
                  <a:cxn ang="T5">
                    <a:pos x="T2" y="T3"/>
                  </a:cxn>
                </a:cxnLst>
                <a:rect l="T6" t="T7" r="T8" b="T9"/>
                <a:pathLst>
                  <a:path w="912" h="3">
                    <a:moveTo>
                      <a:pt x="0" y="3"/>
                    </a:moveTo>
                    <a:lnTo>
                      <a:pt x="912" y="0"/>
                    </a:ln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wrap="none"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52"/>
              <p:cNvSpPr>
                <a:spLocks noChangeShapeType="1"/>
              </p:cNvSpPr>
              <p:nvPr/>
            </p:nvSpPr>
            <p:spPr bwMode="auto">
              <a:xfrm>
                <a:off x="4368" y="1971"/>
                <a:ext cx="0" cy="86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74" name="Line 53"/>
              <p:cNvSpPr>
                <a:spLocks noChangeShapeType="1"/>
              </p:cNvSpPr>
              <p:nvPr/>
            </p:nvSpPr>
            <p:spPr bwMode="auto">
              <a:xfrm>
                <a:off x="4824" y="1971"/>
                <a:ext cx="0" cy="8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75" name="Line 54"/>
              <p:cNvSpPr>
                <a:spLocks noChangeShapeType="1"/>
              </p:cNvSpPr>
              <p:nvPr/>
            </p:nvSpPr>
            <p:spPr bwMode="auto">
              <a:xfrm>
                <a:off x="5280" y="1971"/>
                <a:ext cx="0" cy="86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76" name="Freeform 55"/>
              <p:cNvSpPr/>
              <p:nvPr/>
            </p:nvSpPr>
            <p:spPr bwMode="auto">
              <a:xfrm>
                <a:off x="4368" y="1968"/>
                <a:ext cx="912" cy="3"/>
              </a:xfrm>
              <a:custGeom>
                <a:avLst/>
                <a:gdLst>
                  <a:gd name="T0" fmla="*/ 0 w 912"/>
                  <a:gd name="T1" fmla="*/ 0 h 3"/>
                  <a:gd name="T2" fmla="*/ 912 w 912"/>
                  <a:gd name="T3" fmla="*/ 3 h 3"/>
                  <a:gd name="T4" fmla="*/ 0 60000 65536"/>
                  <a:gd name="T5" fmla="*/ 0 60000 65536"/>
                  <a:gd name="T6" fmla="*/ 0 w 912"/>
                  <a:gd name="T7" fmla="*/ 0 h 3"/>
                  <a:gd name="T8" fmla="*/ 912 w 912"/>
                  <a:gd name="T9" fmla="*/ 3 h 3"/>
                </a:gdLst>
                <a:ahLst/>
                <a:cxnLst>
                  <a:cxn ang="T4">
                    <a:pos x="T0" y="T1"/>
                  </a:cxn>
                  <a:cxn ang="T5">
                    <a:pos x="T2" y="T3"/>
                  </a:cxn>
                </a:cxnLst>
                <a:rect l="T6" t="T7" r="T8" b="T9"/>
                <a:pathLst>
                  <a:path w="912" h="3">
                    <a:moveTo>
                      <a:pt x="0" y="0"/>
                    </a:moveTo>
                    <a:lnTo>
                      <a:pt x="912" y="3"/>
                    </a:lnTo>
                  </a:path>
                </a:pathLst>
              </a:custGeom>
              <a:noFill/>
              <a:ln w="28575" cap="sq">
                <a:solidFill>
                  <a:schemeClr val="tx1"/>
                </a:solidFill>
                <a:round/>
              </a:ln>
              <a:extLst>
                <a:ext uri="{909E8E84-426E-40DD-AFC4-6F175D3DCCD1}">
                  <a14:hiddenFill xmlns:a14="http://schemas.microsoft.com/office/drawing/2010/main">
                    <a:solidFill>
                      <a:srgbClr val="FFFFFF"/>
                    </a:solidFill>
                  </a14:hiddenFill>
                </a:ext>
              </a:extLst>
            </p:spPr>
            <p:txBody>
              <a:bodyPr wrap="none"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0" name="Rectangle 56"/>
            <p:cNvSpPr>
              <a:spLocks noChangeArrowheads="1"/>
            </p:cNvSpPr>
            <p:nvPr/>
          </p:nvSpPr>
          <p:spPr bwMode="auto">
            <a:xfrm>
              <a:off x="3600" y="2350"/>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4</a:t>
              </a:r>
            </a:p>
          </p:txBody>
        </p:sp>
        <p:sp>
          <p:nvSpPr>
            <p:cNvPr id="161" name="Rectangle 57"/>
            <p:cNvSpPr>
              <a:spLocks noChangeArrowheads="1"/>
            </p:cNvSpPr>
            <p:nvPr/>
          </p:nvSpPr>
          <p:spPr bwMode="auto">
            <a:xfrm>
              <a:off x="3600" y="2063"/>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2</a:t>
              </a:r>
            </a:p>
          </p:txBody>
        </p:sp>
        <p:sp>
          <p:nvSpPr>
            <p:cNvPr id="162" name="Rectangle 58"/>
            <p:cNvSpPr>
              <a:spLocks noChangeArrowheads="1"/>
            </p:cNvSpPr>
            <p:nvPr/>
          </p:nvSpPr>
          <p:spPr bwMode="auto">
            <a:xfrm>
              <a:off x="3600" y="1776"/>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a:t>0</a:t>
              </a:r>
            </a:p>
          </p:txBody>
        </p:sp>
        <p:sp>
          <p:nvSpPr>
            <p:cNvPr id="163" name="AutoShape 59"/>
            <p:cNvSpPr/>
            <p:nvPr/>
          </p:nvSpPr>
          <p:spPr bwMode="auto">
            <a:xfrm rot="5400000">
              <a:off x="4560" y="1248"/>
              <a:ext cx="144" cy="912"/>
            </a:xfrm>
            <a:prstGeom prst="leftBrace">
              <a:avLst>
                <a:gd name="adj1" fmla="val 52778"/>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7" name="Text Box 62"/>
          <p:cNvSpPr txBox="1">
            <a:spLocks noChangeArrowheads="1"/>
          </p:cNvSpPr>
          <p:nvPr/>
        </p:nvSpPr>
        <p:spPr bwMode="auto">
          <a:xfrm>
            <a:off x="6943725" y="520866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2</a:t>
            </a:r>
            <a:r>
              <a:rPr lang="zh-CN" altLang="en-US" b="1" baseline="45000">
                <a:solidFill>
                  <a:schemeClr val="folHlink"/>
                </a:solidFill>
              </a:rPr>
              <a:t>24</a:t>
            </a:r>
            <a:r>
              <a:rPr lang="zh-CN" altLang="en-US" b="1">
                <a:solidFill>
                  <a:schemeClr val="folHlink"/>
                </a:solidFill>
              </a:rPr>
              <a:t> = 16 </a:t>
            </a:r>
            <a:r>
              <a:rPr lang="en-US" altLang="zh-CN" b="1">
                <a:solidFill>
                  <a:schemeClr val="folHlink"/>
                </a:solidFill>
              </a:rPr>
              <a:t>M</a:t>
            </a:r>
            <a:endParaRPr lang="zh-CN" altLang="en-US" b="1">
              <a:solidFill>
                <a:schemeClr val="folHlink"/>
              </a:solidFill>
            </a:endParaRPr>
          </a:p>
        </p:txBody>
      </p:sp>
      <p:sp>
        <p:nvSpPr>
          <p:cNvPr id="178" name="Text Box 63"/>
          <p:cNvSpPr txBox="1">
            <a:spLocks noChangeArrowheads="1"/>
          </p:cNvSpPr>
          <p:nvPr/>
        </p:nvSpPr>
        <p:spPr bwMode="auto">
          <a:xfrm>
            <a:off x="7781925" y="5742065"/>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8 </a:t>
            </a:r>
            <a:r>
              <a:rPr lang="en-US" altLang="zh-CN" b="1">
                <a:solidFill>
                  <a:schemeClr val="folHlink"/>
                </a:solidFill>
              </a:rPr>
              <a:t>M</a:t>
            </a:r>
            <a:endParaRPr lang="zh-CN" altLang="en-US"/>
          </a:p>
        </p:txBody>
      </p:sp>
      <p:sp>
        <p:nvSpPr>
          <p:cNvPr id="179" name="Text Box 64"/>
          <p:cNvSpPr txBox="1">
            <a:spLocks noChangeArrowheads="1"/>
          </p:cNvSpPr>
          <p:nvPr/>
        </p:nvSpPr>
        <p:spPr bwMode="auto">
          <a:xfrm>
            <a:off x="7781925" y="6273878"/>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4 </a:t>
            </a:r>
            <a:r>
              <a:rPr lang="en-US" altLang="zh-CN" b="1">
                <a:solidFill>
                  <a:schemeClr val="folHlink"/>
                </a:solidFill>
              </a:rPr>
              <a:t>M</a:t>
            </a:r>
            <a:endParaRPr lang="zh-CN" altLang="en-US" b="1">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linds(horizontal)">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barn(outVertical)">
                                      <p:cBhvr>
                                        <p:cTn id="12" dur="5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blinds(horizontal)">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barn(outVertical)">
                                      <p:cBhvr>
                                        <p:cTn id="22" dur="500"/>
                                        <p:tgtEl>
                                          <p:spTgt spid="1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blinds(horizontal)">
                                      <p:cBhvr>
                                        <p:cTn id="27" dur="500"/>
                                        <p:tgtEl>
                                          <p:spTgt spid="1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blinds(horizontal)">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blinds(horizontal)">
                                      <p:cBhvr>
                                        <p:cTn id="37" dur="500"/>
                                        <p:tgtEl>
                                          <p:spTgt spid="17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blinds(horizontal)">
                                      <p:cBhvr>
                                        <p:cTn id="42" dur="500"/>
                                        <p:tgtEl>
                                          <p:spTgt spid="12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blinds(horizontal)">
                                      <p:cBhvr>
                                        <p:cTn id="47" dur="500"/>
                                        <p:tgtEl>
                                          <p:spTgt spid="1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blinds(horizontal)">
                                      <p:cBhvr>
                                        <p:cTn id="52" dur="500"/>
                                        <p:tgtEl>
                                          <p:spTgt spid="17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blinds(horizontal)">
                                      <p:cBhvr>
                                        <p:cTn id="57" dur="500"/>
                                        <p:tgtEl>
                                          <p:spTgt spid="1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blinds(horizontal)">
                                      <p:cBhvr>
                                        <p:cTn id="62" dur="500"/>
                                        <p:tgtEl>
                                          <p:spTgt spid="1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9"/>
                                        </p:tgtEl>
                                        <p:attrNameLst>
                                          <p:attrName>style.visibility</p:attrName>
                                        </p:attrNameLst>
                                      </p:cBhvr>
                                      <p:to>
                                        <p:strVal val="visible"/>
                                      </p:to>
                                    </p:set>
                                    <p:animEffect transition="in" filter="blinds(horizontal)">
                                      <p:cBhvr>
                                        <p:cTn id="67"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utoUpdateAnimBg="0"/>
      <p:bldP spid="120" grpId="0" autoUpdateAnimBg="0"/>
      <p:bldP spid="121" grpId="0" autoUpdateAnimBg="0"/>
      <p:bldP spid="122" grpId="0" autoUpdateAnimBg="0"/>
      <p:bldP spid="123" grpId="0" autoUpdateAnimBg="0"/>
      <p:bldP spid="124" grpId="0" autoUpdateAnimBg="0"/>
      <p:bldP spid="125" grpId="0" autoUpdateAnimBg="0"/>
      <p:bldP spid="126" grpId="0" autoUpdateAnimBg="0"/>
      <p:bldP spid="177" grpId="0" autoUpdateAnimBg="0"/>
      <p:bldP spid="178" grpId="0" autoUpdateAnimBg="0"/>
      <p:bldP spid="179"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110</a:t>
            </a:fld>
            <a:endParaRPr lang="zh-CN" altLang="en-US" dirty="0"/>
          </a:p>
        </p:txBody>
      </p:sp>
      <p:sp>
        <p:nvSpPr>
          <p:cNvPr id="3" name="Rectangle 2"/>
          <p:cNvSpPr>
            <a:spLocks noChangeArrowheads="1"/>
          </p:cNvSpPr>
          <p:nvPr/>
        </p:nvSpPr>
        <p:spPr bwMode="auto">
          <a:xfrm>
            <a:off x="1047750" y="-1666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4" name="Object 1"/>
          <p:cNvGraphicFramePr>
            <a:graphicFrameLocks noChangeAspect="1"/>
          </p:cNvGraphicFramePr>
          <p:nvPr/>
        </p:nvGraphicFramePr>
        <p:xfrm>
          <a:off x="2565400" y="669132"/>
          <a:ext cx="7416800" cy="5998655"/>
        </p:xfrm>
        <a:graphic>
          <a:graphicData uri="http://schemas.openxmlformats.org/presentationml/2006/ole">
            <mc:AlternateContent xmlns:mc="http://schemas.openxmlformats.org/markup-compatibility/2006">
              <mc:Choice xmlns:v="urn:schemas-microsoft-com:vml" Requires="v">
                <p:oleObj spid="_x0000_s14397" name="Visio" r:id="rId4" imgW="6311900" imgH="3810000" progId="Visio.Drawing.11">
                  <p:embed/>
                </p:oleObj>
              </mc:Choice>
              <mc:Fallback>
                <p:oleObj name="Visio" r:id="rId4" imgW="6311900" imgH="3810000" progId="Visio.Drawing.11">
                  <p:embed/>
                  <p:pic>
                    <p:nvPicPr>
                      <p:cNvPr id="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400" y="669132"/>
                        <a:ext cx="7416800" cy="5998655"/>
                      </a:xfrm>
                      <a:prstGeom prst="rect">
                        <a:avLst/>
                      </a:prstGeom>
                      <a:noFill/>
                      <a:ln>
                        <a:noFill/>
                      </a:ln>
                    </p:spPr>
                  </p:pic>
                </p:oleObj>
              </mc:Fallback>
            </mc:AlternateContent>
          </a:graphicData>
        </a:graphic>
      </p:graphicFrame>
      <p:sp>
        <p:nvSpPr>
          <p:cNvPr id="5" name="Text Box 64"/>
          <p:cNvSpPr txBox="1">
            <a:spLocks noChangeArrowheads="1"/>
          </p:cNvSpPr>
          <p:nvPr/>
        </p:nvSpPr>
        <p:spPr bwMode="auto">
          <a:xfrm>
            <a:off x="73026" y="23019"/>
            <a:ext cx="5275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solidFill>
                  <a:srgbClr val="000000"/>
                </a:solidFill>
              </a:rPr>
              <a:t>3. </a:t>
            </a:r>
            <a:r>
              <a:rPr lang="en-US" altLang="zh-CN" sz="3600" b="1" dirty="0">
                <a:solidFill>
                  <a:srgbClr val="000000"/>
                </a:solidFill>
              </a:rPr>
              <a:t>Cache </a:t>
            </a:r>
            <a:r>
              <a:rPr lang="zh-CN" altLang="en-US" sz="3600" b="1" dirty="0">
                <a:solidFill>
                  <a:srgbClr val="000000"/>
                </a:solidFill>
              </a:rPr>
              <a:t>的基本结构</a:t>
            </a:r>
          </a:p>
        </p:txBody>
      </p:sp>
      <p:sp>
        <p:nvSpPr>
          <p:cNvPr id="6" name="矩形 5"/>
          <p:cNvSpPr>
            <a:spLocks noChangeArrowheads="1"/>
          </p:cNvSpPr>
          <p:nvPr/>
        </p:nvSpPr>
        <p:spPr bwMode="auto">
          <a:xfrm>
            <a:off x="3978588" y="2576984"/>
            <a:ext cx="885617" cy="882037"/>
          </a:xfrm>
          <a:prstGeom prst="rect">
            <a:avLst/>
          </a:prstGeom>
          <a:solidFill>
            <a:srgbClr val="FF0000"/>
          </a:solidFill>
          <a:ln w="9525" algn="ctr">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en-US" altLang="zh-CN" sz="400" dirty="0">
              <a:solidFill>
                <a:srgbClr val="EEECE1"/>
              </a:solidFill>
            </a:endParaRPr>
          </a:p>
          <a:p>
            <a:pPr algn="ctr" eaLnBrk="1" hangingPunct="1"/>
            <a:r>
              <a:rPr lang="en-US" altLang="zh-CN" sz="1400" dirty="0">
                <a:solidFill>
                  <a:srgbClr val="EEECE1"/>
                </a:solidFill>
              </a:rPr>
              <a:t>Cache</a:t>
            </a:r>
          </a:p>
          <a:p>
            <a:pPr algn="ctr" eaLnBrk="1" hangingPunct="1"/>
            <a:r>
              <a:rPr lang="zh-CN" altLang="en-US" sz="1400" dirty="0">
                <a:solidFill>
                  <a:srgbClr val="EEECE1"/>
                </a:solidFill>
              </a:rPr>
              <a:t>替换机构</a:t>
            </a:r>
          </a:p>
        </p:txBody>
      </p:sp>
      <p:sp>
        <p:nvSpPr>
          <p:cNvPr id="7" name="矩形 6"/>
          <p:cNvSpPr>
            <a:spLocks noChangeArrowheads="1"/>
          </p:cNvSpPr>
          <p:nvPr/>
        </p:nvSpPr>
        <p:spPr bwMode="auto">
          <a:xfrm>
            <a:off x="5754687" y="4760118"/>
            <a:ext cx="1149951" cy="667087"/>
          </a:xfrm>
          <a:prstGeom prst="rect">
            <a:avLst/>
          </a:prstGeom>
          <a:solidFill>
            <a:srgbClr val="FF0000"/>
          </a:solidFill>
          <a:ln w="9525" algn="ctr">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dirty="0">
                <a:solidFill>
                  <a:srgbClr val="EEECE1"/>
                </a:solidFill>
              </a:rPr>
              <a:t>Cache</a:t>
            </a:r>
          </a:p>
          <a:p>
            <a:pPr algn="ctr" eaLnBrk="1" hangingPunct="1"/>
            <a:r>
              <a:rPr lang="zh-CN" altLang="en-US" sz="1600" dirty="0">
                <a:solidFill>
                  <a:srgbClr val="EEECE1"/>
                </a:solidFill>
              </a:rPr>
              <a:t>存储体</a:t>
            </a:r>
          </a:p>
        </p:txBody>
      </p:sp>
      <p:sp>
        <p:nvSpPr>
          <p:cNvPr id="8" name="矩形 7"/>
          <p:cNvSpPr>
            <a:spLocks noChangeArrowheads="1"/>
          </p:cNvSpPr>
          <p:nvPr/>
        </p:nvSpPr>
        <p:spPr bwMode="auto">
          <a:xfrm>
            <a:off x="7381875" y="2559381"/>
            <a:ext cx="1041902" cy="917244"/>
          </a:xfrm>
          <a:prstGeom prst="rect">
            <a:avLst/>
          </a:prstGeom>
          <a:solidFill>
            <a:srgbClr val="FF0000"/>
          </a:solidFill>
          <a:ln w="9525" algn="ctr">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400" dirty="0">
                <a:solidFill>
                  <a:srgbClr val="EEECE1"/>
                </a:solidFill>
              </a:rPr>
              <a:t>主存</a:t>
            </a:r>
            <a:r>
              <a:rPr lang="en-US" altLang="zh-CN" sz="1400" dirty="0">
                <a:solidFill>
                  <a:srgbClr val="EEECE1"/>
                </a:solidFill>
              </a:rPr>
              <a:t>Cache</a:t>
            </a:r>
          </a:p>
          <a:p>
            <a:pPr algn="ctr" eaLnBrk="1" hangingPunct="1"/>
            <a:r>
              <a:rPr lang="zh-CN" altLang="en-US" sz="1400" dirty="0">
                <a:solidFill>
                  <a:srgbClr val="EEECE1"/>
                </a:solidFill>
              </a:rPr>
              <a:t>地址映射</a:t>
            </a:r>
            <a:endParaRPr lang="en-US" altLang="zh-CN" sz="1400" dirty="0">
              <a:solidFill>
                <a:srgbClr val="EEECE1"/>
              </a:solidFill>
            </a:endParaRPr>
          </a:p>
          <a:p>
            <a:pPr algn="ctr" eaLnBrk="1" hangingPunct="1"/>
            <a:r>
              <a:rPr lang="zh-CN" altLang="en-US" sz="1400" dirty="0">
                <a:solidFill>
                  <a:srgbClr val="EEECE1"/>
                </a:solidFill>
              </a:rPr>
              <a:t>变换机构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4.3</a:t>
            </a:r>
            <a:r>
              <a:rPr lang="zh-CN" altLang="en-US" b="1" dirty="0">
                <a:sym typeface="+mn-ea"/>
              </a:rPr>
              <a:t>高速缓冲存储器</a:t>
            </a:r>
            <a:endParaRPr lang="zh-CN" altLang="en-US" dirty="0"/>
          </a:p>
        </p:txBody>
      </p:sp>
      <p:sp>
        <p:nvSpPr>
          <p:cNvPr id="5" name="内容占位符 4"/>
          <p:cNvSpPr>
            <a:spLocks noGrp="1"/>
          </p:cNvSpPr>
          <p:nvPr>
            <p:ph idx="1"/>
          </p:nvPr>
        </p:nvSpPr>
        <p:spPr/>
        <p:txBody>
          <a:bodyPr/>
          <a:lstStyle/>
          <a:p>
            <a:pPr lvl="0"/>
            <a:r>
              <a:rPr lang="en-US" altLang="zh-CN" b="1" dirty="0">
                <a:sym typeface="+mn-ea"/>
              </a:rPr>
              <a:t>Cache </a:t>
            </a:r>
            <a:r>
              <a:rPr lang="zh-CN" altLang="en-US" b="1" dirty="0">
                <a:sym typeface="+mn-ea"/>
              </a:rPr>
              <a:t>的 </a:t>
            </a:r>
            <a:r>
              <a:rPr lang="zh-CN" altLang="en-US" b="1" dirty="0">
                <a:solidFill>
                  <a:schemeClr val="folHlink"/>
                </a:solidFill>
                <a:sym typeface="+mn-ea"/>
              </a:rPr>
              <a:t>读写 </a:t>
            </a:r>
            <a:r>
              <a:rPr lang="zh-CN" altLang="en-US" b="1" dirty="0">
                <a:sym typeface="+mn-ea"/>
              </a:rPr>
              <a:t>操作</a:t>
            </a:r>
            <a:endParaRPr lang="zh-CN" altLang="en-US" b="1" dirty="0">
              <a:solidFill>
                <a:srgbClr val="000000"/>
              </a:solidFill>
            </a:endParaRPr>
          </a:p>
          <a:p>
            <a:pPr lvl="1"/>
            <a:r>
              <a:rPr lang="zh-CN" altLang="en-US" b="1" dirty="0">
                <a:solidFill>
                  <a:srgbClr val="FF0000"/>
                </a:solidFill>
                <a:sym typeface="+mn-ea"/>
              </a:rPr>
              <a:t>读</a:t>
            </a:r>
            <a:endParaRPr lang="zh-CN" altLang="en-US" b="1" dirty="0">
              <a:sym typeface="+mn-ea"/>
            </a:endParaRPr>
          </a:p>
          <a:p>
            <a:pPr lvl="1"/>
            <a:endParaRPr lang="zh-CN" altLang="en-US" sz="3260" b="1" dirty="0"/>
          </a:p>
          <a:p>
            <a:pPr lvl="2"/>
            <a:endParaRPr lang="zh-CN" altLang="en-US" sz="2800" b="1" dirty="0"/>
          </a:p>
        </p:txBody>
      </p:sp>
      <p:grpSp>
        <p:nvGrpSpPr>
          <p:cNvPr id="4" name="Group 3"/>
          <p:cNvGrpSpPr/>
          <p:nvPr/>
        </p:nvGrpSpPr>
        <p:grpSpPr>
          <a:xfrm>
            <a:off x="1534478" y="1938973"/>
            <a:ext cx="8335962" cy="4645025"/>
            <a:chOff x="317" y="777"/>
            <a:chExt cx="5251" cy="2926"/>
          </a:xfrm>
        </p:grpSpPr>
        <p:sp>
          <p:nvSpPr>
            <p:cNvPr id="106502" name="Text Box 4"/>
            <p:cNvSpPr txBox="1"/>
            <p:nvPr/>
          </p:nvSpPr>
          <p:spPr>
            <a:xfrm>
              <a:off x="317" y="2538"/>
              <a:ext cx="1175" cy="446"/>
            </a:xfrm>
            <a:prstGeom prst="rect">
              <a:avLst/>
            </a:prstGeom>
            <a:noFill/>
            <a:ln w="9525">
              <a:noFill/>
            </a:ln>
          </p:spPr>
          <p:txBody>
            <a:bodyPr wrap="none">
              <a:spAutoFit/>
            </a:bodyPr>
            <a:lstStyle/>
            <a:p>
              <a:r>
                <a:rPr lang="zh-CN" altLang="en-US"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访问</a:t>
              </a:r>
              <a:r>
                <a:rPr lang="en-US" altLang="zh-CN" sz="2000" b="1" dirty="0">
                  <a:latin typeface="宋体" panose="02010600030101010101" pitchFamily="2" charset="-122"/>
                  <a:ea typeface="宋体" panose="02010600030101010101" pitchFamily="2" charset="-122"/>
                </a:rPr>
                <a:t>Cache</a:t>
              </a:r>
            </a:p>
            <a:p>
              <a:r>
                <a:rPr lang="zh-CN" altLang="en-US" sz="2000" b="1" dirty="0">
                  <a:latin typeface="宋体" panose="02010600030101010101" pitchFamily="2" charset="-122"/>
                  <a:ea typeface="宋体" panose="02010600030101010101" pitchFamily="2" charset="-122"/>
                </a:rPr>
                <a:t>取出信息送</a:t>
              </a:r>
              <a:r>
                <a:rPr lang="en-US" altLang="zh-CN" sz="2000" b="1" dirty="0">
                  <a:latin typeface="宋体" panose="02010600030101010101" pitchFamily="2" charset="-122"/>
                  <a:ea typeface="宋体" panose="02010600030101010101" pitchFamily="2" charset="-122"/>
                </a:rPr>
                <a:t>CPU</a:t>
              </a:r>
            </a:p>
          </p:txBody>
        </p:sp>
        <p:sp>
          <p:nvSpPr>
            <p:cNvPr id="106503" name="Rectangle 5"/>
            <p:cNvSpPr/>
            <p:nvPr/>
          </p:nvSpPr>
          <p:spPr>
            <a:xfrm>
              <a:off x="345" y="2555"/>
              <a:ext cx="1191"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04" name="Text Box 6"/>
            <p:cNvSpPr txBox="1"/>
            <p:nvPr/>
          </p:nvSpPr>
          <p:spPr>
            <a:xfrm>
              <a:off x="1666" y="2538"/>
              <a:ext cx="1175" cy="446"/>
            </a:xfrm>
            <a:prstGeom prst="rect">
              <a:avLst/>
            </a:prstGeom>
            <a:noFill/>
            <a:ln w="9525">
              <a:noFill/>
            </a:ln>
          </p:spPr>
          <p:txBody>
            <a:bodyPr wrap="none">
              <a:spAutoFit/>
            </a:bodyPr>
            <a:lstStyle/>
            <a:p>
              <a:r>
                <a:rPr lang="zh-CN" altLang="en-US"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访问主存</a:t>
              </a:r>
              <a:endParaRPr lang="en-US" altLang="zh-CN" sz="2000" b="1"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取出信息送</a:t>
              </a:r>
              <a:r>
                <a:rPr lang="en-US" altLang="zh-CN" sz="2000" b="1" dirty="0">
                  <a:latin typeface="宋体" panose="02010600030101010101" pitchFamily="2" charset="-122"/>
                  <a:ea typeface="宋体" panose="02010600030101010101" pitchFamily="2" charset="-122"/>
                </a:rPr>
                <a:t>CPU</a:t>
              </a:r>
            </a:p>
          </p:txBody>
        </p:sp>
        <p:sp>
          <p:nvSpPr>
            <p:cNvPr id="106505" name="Rectangle 7"/>
            <p:cNvSpPr/>
            <p:nvPr/>
          </p:nvSpPr>
          <p:spPr>
            <a:xfrm>
              <a:off x="1689" y="2555"/>
              <a:ext cx="1191"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06" name="Text Box 8"/>
            <p:cNvSpPr txBox="1"/>
            <p:nvPr/>
          </p:nvSpPr>
          <p:spPr>
            <a:xfrm>
              <a:off x="3072" y="2567"/>
              <a:ext cx="1092" cy="446"/>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将新的主存块</a:t>
              </a:r>
            </a:p>
            <a:p>
              <a:r>
                <a:rPr lang="zh-CN" altLang="en-US" sz="2000" b="1" dirty="0">
                  <a:latin typeface="宋体" panose="02010600030101010101" pitchFamily="2" charset="-122"/>
                  <a:ea typeface="宋体" panose="02010600030101010101" pitchFamily="2" charset="-122"/>
                </a:rPr>
                <a:t>调入</a:t>
              </a:r>
              <a:r>
                <a:rPr lang="en-US" altLang="zh-CN" sz="2000" b="1" dirty="0">
                  <a:latin typeface="宋体" panose="02010600030101010101" pitchFamily="2" charset="-122"/>
                  <a:ea typeface="宋体" panose="02010600030101010101" pitchFamily="2" charset="-122"/>
                </a:rPr>
                <a:t>Cache</a:t>
              </a:r>
              <a:r>
                <a:rPr lang="zh-CN" altLang="en-US" sz="2000" b="1" dirty="0">
                  <a:latin typeface="宋体" panose="02010600030101010101" pitchFamily="2" charset="-122"/>
                  <a:ea typeface="宋体" panose="02010600030101010101" pitchFamily="2" charset="-122"/>
                </a:rPr>
                <a:t>中</a:t>
              </a:r>
            </a:p>
          </p:txBody>
        </p:sp>
        <p:sp>
          <p:nvSpPr>
            <p:cNvPr id="106507" name="Rectangle 9"/>
            <p:cNvSpPr/>
            <p:nvPr/>
          </p:nvSpPr>
          <p:spPr>
            <a:xfrm>
              <a:off x="3023" y="2555"/>
              <a:ext cx="1165"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08" name="Text Box 10"/>
            <p:cNvSpPr txBox="1"/>
            <p:nvPr/>
          </p:nvSpPr>
          <p:spPr>
            <a:xfrm>
              <a:off x="4457" y="2566"/>
              <a:ext cx="1094" cy="446"/>
            </a:xfrm>
            <a:prstGeom prst="rect">
              <a:avLst/>
            </a:prstGeom>
            <a:noFill/>
            <a:ln w="9525">
              <a:noFill/>
            </a:ln>
          </p:spPr>
          <p:txBody>
            <a:bodyPr wrap="none">
              <a:spAutoFit/>
            </a:bodyPr>
            <a:lstStyle/>
            <a:p>
              <a:pPr algn="ctr"/>
              <a:r>
                <a:rPr lang="zh-CN" altLang="en-US" sz="2000" b="1" dirty="0">
                  <a:latin typeface="宋体" panose="02010600030101010101" pitchFamily="2" charset="-122"/>
                  <a:ea typeface="宋体" panose="02010600030101010101" pitchFamily="2" charset="-122"/>
                </a:rPr>
                <a:t>执行替换算法</a:t>
              </a:r>
            </a:p>
            <a:p>
              <a:pPr algn="ctr"/>
              <a:r>
                <a:rPr lang="zh-CN" altLang="en-US" sz="2000" b="1" dirty="0">
                  <a:latin typeface="宋体" panose="02010600030101010101" pitchFamily="2" charset="-122"/>
                  <a:ea typeface="宋体" panose="02010600030101010101" pitchFamily="2" charset="-122"/>
                </a:rPr>
                <a:t>腾出空位</a:t>
              </a:r>
            </a:p>
          </p:txBody>
        </p:sp>
        <p:sp>
          <p:nvSpPr>
            <p:cNvPr id="106509" name="Rectangle 11"/>
            <p:cNvSpPr/>
            <p:nvPr/>
          </p:nvSpPr>
          <p:spPr>
            <a:xfrm>
              <a:off x="4403" y="2544"/>
              <a:ext cx="1165"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0" name="Text Box 12"/>
            <p:cNvSpPr txBox="1"/>
            <p:nvPr/>
          </p:nvSpPr>
          <p:spPr>
            <a:xfrm>
              <a:off x="1409" y="3429"/>
              <a:ext cx="441" cy="252"/>
            </a:xfrm>
            <a:prstGeom prst="rect">
              <a:avLst/>
            </a:prstGeom>
            <a:noFill/>
            <a:ln w="9525">
              <a:noFill/>
            </a:ln>
          </p:spPr>
          <p:txBody>
            <a:bodyPr wrap="none">
              <a:spAutoFit/>
            </a:bodyPr>
            <a:lstStyle/>
            <a:p>
              <a:pPr algn="ctr"/>
              <a:r>
                <a:rPr lang="zh-CN" altLang="en-US" sz="2000" b="1" dirty="0">
                  <a:latin typeface="宋体" panose="02010600030101010101" pitchFamily="2" charset="-122"/>
                  <a:ea typeface="宋体" panose="02010600030101010101" pitchFamily="2" charset="-122"/>
                </a:rPr>
                <a:t>结束</a:t>
              </a:r>
            </a:p>
          </p:txBody>
        </p:sp>
        <p:sp>
          <p:nvSpPr>
            <p:cNvPr id="106511" name="Rectangle 13"/>
            <p:cNvSpPr/>
            <p:nvPr/>
          </p:nvSpPr>
          <p:spPr>
            <a:xfrm>
              <a:off x="1375" y="3441"/>
              <a:ext cx="497"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2" name="AutoShape 14"/>
            <p:cNvSpPr/>
            <p:nvPr/>
          </p:nvSpPr>
          <p:spPr>
            <a:xfrm>
              <a:off x="1239" y="1539"/>
              <a:ext cx="858" cy="399"/>
            </a:xfrm>
            <a:prstGeom prst="diamond">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3" name="Text Box 15"/>
            <p:cNvSpPr txBox="1"/>
            <p:nvPr/>
          </p:nvSpPr>
          <p:spPr>
            <a:xfrm>
              <a:off x="1398" y="1622"/>
              <a:ext cx="604"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命中？</a:t>
              </a:r>
            </a:p>
          </p:txBody>
        </p:sp>
        <p:sp>
          <p:nvSpPr>
            <p:cNvPr id="106514" name="AutoShape 16"/>
            <p:cNvSpPr/>
            <p:nvPr/>
          </p:nvSpPr>
          <p:spPr>
            <a:xfrm>
              <a:off x="3046" y="1938"/>
              <a:ext cx="1128" cy="399"/>
            </a:xfrm>
            <a:prstGeom prst="diamond">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5" name="Text Box 17"/>
            <p:cNvSpPr txBox="1"/>
            <p:nvPr/>
          </p:nvSpPr>
          <p:spPr>
            <a:xfrm>
              <a:off x="3215" y="2016"/>
              <a:ext cx="863" cy="250"/>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Cache</a:t>
              </a:r>
              <a:r>
                <a:rPr lang="zh-CN" altLang="en-US" sz="2000" b="1" dirty="0">
                  <a:latin typeface="宋体" panose="02010600030101010101" pitchFamily="2" charset="-122"/>
                  <a:ea typeface="宋体" panose="02010600030101010101" pitchFamily="2" charset="-122"/>
                </a:rPr>
                <a:t>满？</a:t>
              </a:r>
            </a:p>
          </p:txBody>
        </p:sp>
        <p:sp>
          <p:nvSpPr>
            <p:cNvPr id="106516" name="Freeform 18"/>
            <p:cNvSpPr/>
            <p:nvPr/>
          </p:nvSpPr>
          <p:spPr>
            <a:xfrm>
              <a:off x="3613" y="2335"/>
              <a:ext cx="1" cy="218"/>
            </a:xfrm>
            <a:custGeom>
              <a:avLst/>
              <a:gdLst>
                <a:gd name="txL" fmla="*/ 0 w 1"/>
                <a:gd name="txT" fmla="*/ 0 h 288"/>
                <a:gd name="txR" fmla="*/ 1 w 1"/>
                <a:gd name="txB" fmla="*/ 288 h 288"/>
              </a:gdLst>
              <a:ahLst/>
              <a:cxnLst>
                <a:cxn ang="0">
                  <a:pos x="0" y="0"/>
                </a:cxn>
                <a:cxn ang="0">
                  <a:pos x="0" y="55"/>
                </a:cxn>
              </a:cxnLst>
              <a:rect l="txL" t="txT" r="txR" b="txB"/>
              <a:pathLst>
                <a:path w="1" h="288">
                  <a:moveTo>
                    <a:pt x="0" y="0"/>
                  </a:moveTo>
                  <a:lnTo>
                    <a:pt x="0" y="288"/>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17" name="Freeform 19"/>
            <p:cNvSpPr/>
            <p:nvPr/>
          </p:nvSpPr>
          <p:spPr>
            <a:xfrm>
              <a:off x="2092" y="1738"/>
              <a:ext cx="1518" cy="200"/>
            </a:xfrm>
            <a:custGeom>
              <a:avLst/>
              <a:gdLst>
                <a:gd name="txL" fmla="*/ 0 w 1614"/>
                <a:gd name="txT" fmla="*/ 0 h 264"/>
                <a:gd name="txR" fmla="*/ 1614 w 1614"/>
                <a:gd name="txB" fmla="*/ 264 h 264"/>
              </a:gdLst>
              <a:ahLst/>
              <a:cxnLst>
                <a:cxn ang="0">
                  <a:pos x="0" y="0"/>
                </a:cxn>
                <a:cxn ang="0">
                  <a:pos x="1115" y="0"/>
                </a:cxn>
                <a:cxn ang="0">
                  <a:pos x="1117" y="50"/>
                </a:cxn>
              </a:cxnLst>
              <a:rect l="txL" t="txT" r="txR" b="txB"/>
              <a:pathLst>
                <a:path w="1614" h="264">
                  <a:moveTo>
                    <a:pt x="0" y="0"/>
                  </a:moveTo>
                  <a:lnTo>
                    <a:pt x="1611" y="0"/>
                  </a:lnTo>
                  <a:lnTo>
                    <a:pt x="1614" y="264"/>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18" name="Freeform 20"/>
            <p:cNvSpPr/>
            <p:nvPr/>
          </p:nvSpPr>
          <p:spPr>
            <a:xfrm>
              <a:off x="923" y="1736"/>
              <a:ext cx="330" cy="819"/>
            </a:xfrm>
            <a:custGeom>
              <a:avLst/>
              <a:gdLst>
                <a:gd name="txL" fmla="*/ 0 w 351"/>
                <a:gd name="txT" fmla="*/ 0 h 1083"/>
                <a:gd name="txR" fmla="*/ 351 w 351"/>
                <a:gd name="txB" fmla="*/ 1083 h 1083"/>
              </a:gdLst>
              <a:ahLst/>
              <a:cxnLst>
                <a:cxn ang="0">
                  <a:pos x="243" y="2"/>
                </a:cxn>
                <a:cxn ang="0">
                  <a:pos x="0" y="0"/>
                </a:cxn>
                <a:cxn ang="0">
                  <a:pos x="0" y="203"/>
                </a:cxn>
              </a:cxnLst>
              <a:rect l="txL" t="txT" r="txR" b="txB"/>
              <a:pathLst>
                <a:path w="351" h="1083">
                  <a:moveTo>
                    <a:pt x="351" y="3"/>
                  </a:moveTo>
                  <a:lnTo>
                    <a:pt x="0" y="0"/>
                  </a:lnTo>
                  <a:lnTo>
                    <a:pt x="0" y="1083"/>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19" name="Line 21"/>
            <p:cNvSpPr/>
            <p:nvPr/>
          </p:nvSpPr>
          <p:spPr>
            <a:xfrm>
              <a:off x="2278" y="1747"/>
              <a:ext cx="0" cy="815"/>
            </a:xfrm>
            <a:prstGeom prst="line">
              <a:avLst/>
            </a:prstGeom>
            <a:ln w="38100" cap="flat" cmpd="sng">
              <a:solidFill>
                <a:schemeClr val="tx1"/>
              </a:solidFill>
              <a:prstDash val="solid"/>
              <a:headEnd type="none" w="med" len="med"/>
              <a:tailEnd type="stealth" w="med" len="med"/>
            </a:ln>
          </p:spPr>
        </p:sp>
        <p:sp>
          <p:nvSpPr>
            <p:cNvPr id="106520" name="Freeform 22"/>
            <p:cNvSpPr/>
            <p:nvPr/>
          </p:nvSpPr>
          <p:spPr>
            <a:xfrm>
              <a:off x="4172" y="2137"/>
              <a:ext cx="820" cy="407"/>
            </a:xfrm>
            <a:custGeom>
              <a:avLst/>
              <a:gdLst>
                <a:gd name="txL" fmla="*/ 0 w 771"/>
                <a:gd name="txT" fmla="*/ 0 h 552"/>
                <a:gd name="txR" fmla="*/ 771 w 771"/>
                <a:gd name="txB" fmla="*/ 552 h 552"/>
              </a:gdLst>
              <a:ahLst/>
              <a:cxnLst>
                <a:cxn ang="0">
                  <a:pos x="0" y="0"/>
                </a:cxn>
                <a:cxn ang="0">
                  <a:pos x="1111" y="0"/>
                </a:cxn>
                <a:cxn ang="0">
                  <a:pos x="1116" y="88"/>
                </a:cxn>
              </a:cxnLst>
              <a:rect l="txL" t="txT" r="txR" b="txB"/>
              <a:pathLst>
                <a:path w="771" h="552">
                  <a:moveTo>
                    <a:pt x="0" y="0"/>
                  </a:moveTo>
                  <a:lnTo>
                    <a:pt x="768" y="0"/>
                  </a:lnTo>
                  <a:lnTo>
                    <a:pt x="771" y="552"/>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21" name="Freeform 23"/>
            <p:cNvSpPr/>
            <p:nvPr/>
          </p:nvSpPr>
          <p:spPr>
            <a:xfrm>
              <a:off x="4182" y="2890"/>
              <a:ext cx="810" cy="242"/>
            </a:xfrm>
            <a:custGeom>
              <a:avLst/>
              <a:gdLst>
                <a:gd name="txL" fmla="*/ 0 w 768"/>
                <a:gd name="txT" fmla="*/ 0 h 384"/>
                <a:gd name="txR" fmla="*/ 768 w 768"/>
                <a:gd name="txB" fmla="*/ 384 h 384"/>
              </a:gdLst>
              <a:ahLst/>
              <a:cxnLst>
                <a:cxn ang="0">
                  <a:pos x="1054" y="12"/>
                </a:cxn>
                <a:cxn ang="0">
                  <a:pos x="1057" y="24"/>
                </a:cxn>
                <a:cxn ang="0">
                  <a:pos x="198" y="24"/>
                </a:cxn>
                <a:cxn ang="0">
                  <a:pos x="198" y="0"/>
                </a:cxn>
                <a:cxn ang="0">
                  <a:pos x="0" y="0"/>
                </a:cxn>
              </a:cxnLst>
              <a:rect l="txL" t="txT" r="txR" b="txB"/>
              <a:pathLst>
                <a:path w="768" h="384">
                  <a:moveTo>
                    <a:pt x="765" y="186"/>
                  </a:moveTo>
                  <a:lnTo>
                    <a:pt x="768" y="384"/>
                  </a:lnTo>
                  <a:lnTo>
                    <a:pt x="144" y="384"/>
                  </a:lnTo>
                  <a:lnTo>
                    <a:pt x="144" y="0"/>
                  </a:lnTo>
                  <a:lnTo>
                    <a:pt x="0" y="0"/>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22" name="Line 24"/>
            <p:cNvSpPr/>
            <p:nvPr/>
          </p:nvSpPr>
          <p:spPr>
            <a:xfrm>
              <a:off x="923" y="3015"/>
              <a:ext cx="0" cy="217"/>
            </a:xfrm>
            <a:prstGeom prst="line">
              <a:avLst/>
            </a:prstGeom>
            <a:ln w="38100" cap="flat" cmpd="sng">
              <a:solidFill>
                <a:schemeClr val="tx1"/>
              </a:solidFill>
              <a:prstDash val="solid"/>
              <a:headEnd type="none" w="med" len="med"/>
              <a:tailEnd type="stealth" w="med" len="med"/>
            </a:ln>
          </p:spPr>
        </p:sp>
        <p:sp>
          <p:nvSpPr>
            <p:cNvPr id="106523" name="Line 25"/>
            <p:cNvSpPr/>
            <p:nvPr/>
          </p:nvSpPr>
          <p:spPr>
            <a:xfrm>
              <a:off x="2278" y="3015"/>
              <a:ext cx="0" cy="217"/>
            </a:xfrm>
            <a:prstGeom prst="line">
              <a:avLst/>
            </a:prstGeom>
            <a:ln w="38100" cap="flat" cmpd="sng">
              <a:solidFill>
                <a:schemeClr val="tx1"/>
              </a:solidFill>
              <a:prstDash val="solid"/>
              <a:headEnd type="none" w="med" len="med"/>
              <a:tailEnd type="stealth" w="med" len="med"/>
            </a:ln>
          </p:spPr>
        </p:sp>
        <p:sp>
          <p:nvSpPr>
            <p:cNvPr id="106524" name="Line 26"/>
            <p:cNvSpPr/>
            <p:nvPr/>
          </p:nvSpPr>
          <p:spPr>
            <a:xfrm>
              <a:off x="3633" y="3015"/>
              <a:ext cx="0" cy="217"/>
            </a:xfrm>
            <a:prstGeom prst="line">
              <a:avLst/>
            </a:prstGeom>
            <a:ln w="38100" cap="flat" cmpd="sng">
              <a:solidFill>
                <a:schemeClr val="tx1"/>
              </a:solidFill>
              <a:prstDash val="solid"/>
              <a:headEnd type="none" w="med" len="med"/>
              <a:tailEnd type="stealth" w="med" len="med"/>
            </a:ln>
          </p:spPr>
        </p:sp>
        <p:sp>
          <p:nvSpPr>
            <p:cNvPr id="106525" name="Line 27"/>
            <p:cNvSpPr/>
            <p:nvPr/>
          </p:nvSpPr>
          <p:spPr>
            <a:xfrm>
              <a:off x="923" y="3232"/>
              <a:ext cx="2719" cy="0"/>
            </a:xfrm>
            <a:prstGeom prst="line">
              <a:avLst/>
            </a:prstGeom>
            <a:ln w="38100" cap="flat" cmpd="sng">
              <a:solidFill>
                <a:schemeClr val="tx1"/>
              </a:solidFill>
              <a:prstDash val="solid"/>
              <a:headEnd type="none" w="med" len="med"/>
              <a:tailEnd type="none" w="med" len="med"/>
            </a:ln>
          </p:spPr>
        </p:sp>
        <p:sp>
          <p:nvSpPr>
            <p:cNvPr id="106526" name="Line 28"/>
            <p:cNvSpPr/>
            <p:nvPr/>
          </p:nvSpPr>
          <p:spPr>
            <a:xfrm>
              <a:off x="1620" y="3226"/>
              <a:ext cx="0" cy="218"/>
            </a:xfrm>
            <a:prstGeom prst="line">
              <a:avLst/>
            </a:prstGeom>
            <a:ln w="38100" cap="flat" cmpd="sng">
              <a:solidFill>
                <a:schemeClr val="tx1"/>
              </a:solidFill>
              <a:prstDash val="solid"/>
              <a:headEnd type="none" w="med" len="med"/>
              <a:tailEnd type="stealth" w="med" len="med"/>
            </a:ln>
          </p:spPr>
        </p:sp>
        <p:sp>
          <p:nvSpPr>
            <p:cNvPr id="106527" name="Text Box 29"/>
            <p:cNvSpPr txBox="1"/>
            <p:nvPr/>
          </p:nvSpPr>
          <p:spPr>
            <a:xfrm>
              <a:off x="988" y="1152"/>
              <a:ext cx="1337"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CPU</a:t>
              </a:r>
              <a:r>
                <a:rPr lang="zh-CN" altLang="en-US" sz="2000" b="1" dirty="0">
                  <a:latin typeface="宋体" panose="02010600030101010101" pitchFamily="2" charset="-122"/>
                  <a:ea typeface="宋体" panose="02010600030101010101" pitchFamily="2" charset="-122"/>
                </a:rPr>
                <a:t>发出访问地址</a:t>
              </a:r>
            </a:p>
          </p:txBody>
        </p:sp>
        <p:sp>
          <p:nvSpPr>
            <p:cNvPr id="106528" name="Rectangle 30"/>
            <p:cNvSpPr/>
            <p:nvPr/>
          </p:nvSpPr>
          <p:spPr>
            <a:xfrm>
              <a:off x="923" y="1167"/>
              <a:ext cx="1581" cy="218"/>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29" name="Text Box 31"/>
            <p:cNvSpPr txBox="1"/>
            <p:nvPr/>
          </p:nvSpPr>
          <p:spPr>
            <a:xfrm>
              <a:off x="1444" y="777"/>
              <a:ext cx="478" cy="252"/>
            </a:xfrm>
            <a:prstGeom prst="rect">
              <a:avLst/>
            </a:prstGeom>
            <a:noFill/>
            <a:ln w="9525">
              <a:noFill/>
            </a:ln>
          </p:spPr>
          <p:txBody>
            <a:bodyPr wrap="none">
              <a:spAutoFit/>
            </a:bodyPr>
            <a:lstStyle/>
            <a:p>
              <a:r>
                <a:rPr lang="zh-CN" altLang="en-US" sz="9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开始</a:t>
              </a:r>
            </a:p>
          </p:txBody>
        </p:sp>
        <p:sp>
          <p:nvSpPr>
            <p:cNvPr id="106530" name="Rectangle 32"/>
            <p:cNvSpPr/>
            <p:nvPr/>
          </p:nvSpPr>
          <p:spPr>
            <a:xfrm>
              <a:off x="1453" y="803"/>
              <a:ext cx="453" cy="218"/>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31" name="Line 33"/>
            <p:cNvSpPr/>
            <p:nvPr/>
          </p:nvSpPr>
          <p:spPr>
            <a:xfrm>
              <a:off x="1669" y="1393"/>
              <a:ext cx="0" cy="146"/>
            </a:xfrm>
            <a:prstGeom prst="line">
              <a:avLst/>
            </a:prstGeom>
            <a:ln w="38100" cap="flat" cmpd="sng">
              <a:solidFill>
                <a:schemeClr val="tx1"/>
              </a:solidFill>
              <a:prstDash val="solid"/>
              <a:headEnd type="none" w="med" len="med"/>
              <a:tailEnd type="stealth" w="sm" len="sm"/>
            </a:ln>
          </p:spPr>
        </p:sp>
        <p:sp>
          <p:nvSpPr>
            <p:cNvPr id="106532" name="Line 34"/>
            <p:cNvSpPr/>
            <p:nvPr/>
          </p:nvSpPr>
          <p:spPr>
            <a:xfrm>
              <a:off x="1669" y="1031"/>
              <a:ext cx="0" cy="145"/>
            </a:xfrm>
            <a:prstGeom prst="line">
              <a:avLst/>
            </a:prstGeom>
            <a:ln w="38100" cap="flat" cmpd="sng">
              <a:solidFill>
                <a:schemeClr val="tx1"/>
              </a:solidFill>
              <a:prstDash val="solid"/>
              <a:headEnd type="none" w="med" len="med"/>
              <a:tailEnd type="stealth" w="sm" len="sm"/>
            </a:ln>
          </p:spPr>
        </p:sp>
        <p:sp>
          <p:nvSpPr>
            <p:cNvPr id="106533" name="Text Box 35"/>
            <p:cNvSpPr txBox="1"/>
            <p:nvPr/>
          </p:nvSpPr>
          <p:spPr>
            <a:xfrm>
              <a:off x="1013" y="1508"/>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是</a:t>
              </a:r>
            </a:p>
          </p:txBody>
        </p:sp>
        <p:sp>
          <p:nvSpPr>
            <p:cNvPr id="106534" name="Text Box 36"/>
            <p:cNvSpPr txBox="1"/>
            <p:nvPr/>
          </p:nvSpPr>
          <p:spPr>
            <a:xfrm>
              <a:off x="2097" y="1508"/>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否</a:t>
              </a:r>
            </a:p>
          </p:txBody>
        </p:sp>
        <p:sp>
          <p:nvSpPr>
            <p:cNvPr id="106535" name="Text Box 37"/>
            <p:cNvSpPr txBox="1"/>
            <p:nvPr/>
          </p:nvSpPr>
          <p:spPr>
            <a:xfrm>
              <a:off x="4130" y="1892"/>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是</a:t>
              </a:r>
            </a:p>
          </p:txBody>
        </p:sp>
        <p:sp>
          <p:nvSpPr>
            <p:cNvPr id="106536" name="Text Box 38"/>
            <p:cNvSpPr txBox="1"/>
            <p:nvPr/>
          </p:nvSpPr>
          <p:spPr>
            <a:xfrm>
              <a:off x="3360" y="2321"/>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否</a:t>
              </a:r>
            </a:p>
          </p:txBody>
        </p:sp>
      </p:grpSp>
      <p:sp>
        <p:nvSpPr>
          <p:cNvPr id="4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111</a:t>
            </a:fld>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112</a:t>
            </a:fld>
            <a:endParaRPr lang="zh-CN" altLang="en-US" dirty="0"/>
          </a:p>
        </p:txBody>
      </p:sp>
      <p:sp>
        <p:nvSpPr>
          <p:cNvPr id="5" name="Text Box 2"/>
          <p:cNvSpPr txBox="1">
            <a:spLocks noChangeArrowheads="1"/>
          </p:cNvSpPr>
          <p:nvPr/>
        </p:nvSpPr>
        <p:spPr bwMode="auto">
          <a:xfrm>
            <a:off x="3030538" y="941388"/>
            <a:ext cx="3898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Cache </a:t>
            </a:r>
            <a:r>
              <a:rPr lang="zh-CN" altLang="en-US" sz="2800" b="1"/>
              <a:t>和主存的一致性  </a:t>
            </a:r>
          </a:p>
        </p:txBody>
      </p:sp>
      <p:grpSp>
        <p:nvGrpSpPr>
          <p:cNvPr id="6" name="Group 3"/>
          <p:cNvGrpSpPr/>
          <p:nvPr/>
        </p:nvGrpSpPr>
        <p:grpSpPr bwMode="auto">
          <a:xfrm>
            <a:off x="1936750" y="136525"/>
            <a:ext cx="4497388" cy="1323975"/>
            <a:chOff x="422" y="192"/>
            <a:chExt cx="2833" cy="834"/>
          </a:xfrm>
        </p:grpSpPr>
        <p:sp>
          <p:nvSpPr>
            <p:cNvPr id="7" name="Text Box 4"/>
            <p:cNvSpPr txBox="1">
              <a:spLocks noChangeArrowheads="1"/>
            </p:cNvSpPr>
            <p:nvPr/>
          </p:nvSpPr>
          <p:spPr bwMode="auto">
            <a:xfrm>
              <a:off x="422" y="192"/>
              <a:ext cx="283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b="1"/>
                <a:t>4. Cache </a:t>
              </a:r>
              <a:r>
                <a:rPr lang="zh-CN" altLang="en-US" sz="3600" b="1"/>
                <a:t>的 </a:t>
              </a:r>
              <a:r>
                <a:rPr lang="zh-CN" altLang="en-US" sz="3600" b="1">
                  <a:solidFill>
                    <a:schemeClr val="folHlink"/>
                  </a:solidFill>
                </a:rPr>
                <a:t>读写 </a:t>
              </a:r>
              <a:r>
                <a:rPr lang="zh-CN" altLang="en-US" sz="3600" b="1"/>
                <a:t>操作</a:t>
              </a:r>
            </a:p>
          </p:txBody>
        </p:sp>
        <p:sp>
          <p:nvSpPr>
            <p:cNvPr id="8" name="Text Box 5"/>
            <p:cNvSpPr txBox="1">
              <a:spLocks noChangeArrowheads="1"/>
            </p:cNvSpPr>
            <p:nvPr/>
          </p:nvSpPr>
          <p:spPr bwMode="auto">
            <a:xfrm>
              <a:off x="593" y="661"/>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写</a:t>
              </a:r>
            </a:p>
          </p:txBody>
        </p:sp>
      </p:grpSp>
      <p:sp>
        <p:nvSpPr>
          <p:cNvPr id="9" name="Text Box 7"/>
          <p:cNvSpPr txBox="1">
            <a:spLocks noChangeArrowheads="1"/>
          </p:cNvSpPr>
          <p:nvPr/>
        </p:nvSpPr>
        <p:spPr bwMode="auto">
          <a:xfrm>
            <a:off x="2849563" y="1531938"/>
            <a:ext cx="5149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a:solidFill>
                  <a:schemeClr val="folHlink"/>
                </a:solidFill>
              </a:rPr>
              <a:t> 写直达法</a:t>
            </a:r>
            <a:r>
              <a:rPr lang="zh-CN" altLang="en-US" sz="2800" b="1"/>
              <a:t>（</a:t>
            </a:r>
            <a:r>
              <a:rPr lang="en-US" altLang="zh-CN" sz="2800" b="1"/>
              <a:t>Write </a:t>
            </a:r>
            <a:r>
              <a:rPr lang="en-US" altLang="en-US" b="1"/>
              <a:t>–</a:t>
            </a:r>
            <a:r>
              <a:rPr lang="en-US" altLang="zh-CN" b="1"/>
              <a:t> </a:t>
            </a:r>
            <a:r>
              <a:rPr lang="en-US" altLang="zh-CN" sz="2800" b="1"/>
              <a:t>through</a:t>
            </a:r>
            <a:r>
              <a:rPr lang="zh-CN" altLang="en-US" sz="2800" b="1"/>
              <a:t>）  </a:t>
            </a:r>
          </a:p>
        </p:txBody>
      </p:sp>
      <p:sp>
        <p:nvSpPr>
          <p:cNvPr id="10" name="Text Box 8"/>
          <p:cNvSpPr txBox="1">
            <a:spLocks noChangeArrowheads="1"/>
          </p:cNvSpPr>
          <p:nvPr/>
        </p:nvSpPr>
        <p:spPr bwMode="auto">
          <a:xfrm>
            <a:off x="2849563" y="3621088"/>
            <a:ext cx="4297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a:solidFill>
                  <a:schemeClr val="folHlink"/>
                </a:solidFill>
              </a:rPr>
              <a:t> 写回法</a:t>
            </a:r>
            <a:r>
              <a:rPr lang="zh-CN" altLang="en-US" sz="2800" b="1"/>
              <a:t>（</a:t>
            </a:r>
            <a:r>
              <a:rPr lang="en-US" altLang="zh-CN" sz="2800" b="1"/>
              <a:t>Write </a:t>
            </a:r>
            <a:r>
              <a:rPr lang="en-US" altLang="en-US" b="1"/>
              <a:t>–</a:t>
            </a:r>
            <a:r>
              <a:rPr lang="en-US" altLang="zh-CN" b="1"/>
              <a:t> </a:t>
            </a:r>
            <a:r>
              <a:rPr lang="en-US" altLang="zh-CN" sz="2800" b="1"/>
              <a:t>back</a:t>
            </a:r>
            <a:r>
              <a:rPr lang="zh-CN" altLang="en-US" sz="2800" b="1"/>
              <a:t>）  </a:t>
            </a:r>
          </a:p>
        </p:txBody>
      </p:sp>
      <p:sp>
        <p:nvSpPr>
          <p:cNvPr id="11" name="Text Box 9"/>
          <p:cNvSpPr txBox="1">
            <a:spLocks noChangeArrowheads="1"/>
          </p:cNvSpPr>
          <p:nvPr/>
        </p:nvSpPr>
        <p:spPr bwMode="auto">
          <a:xfrm>
            <a:off x="3101975" y="2098675"/>
            <a:ext cx="534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写操作时数据既写入</a:t>
            </a:r>
            <a:r>
              <a:rPr lang="en-US" altLang="zh-CN" b="1"/>
              <a:t>Cache</a:t>
            </a:r>
            <a:r>
              <a:rPr lang="zh-CN" altLang="en-US" b="1"/>
              <a:t>又写入主存</a:t>
            </a:r>
            <a:r>
              <a:rPr lang="zh-CN" altLang="en-US"/>
              <a:t> </a:t>
            </a:r>
          </a:p>
        </p:txBody>
      </p:sp>
      <p:sp>
        <p:nvSpPr>
          <p:cNvPr id="12" name="Text Box 10"/>
          <p:cNvSpPr txBox="1">
            <a:spLocks noChangeArrowheads="1"/>
          </p:cNvSpPr>
          <p:nvPr/>
        </p:nvSpPr>
        <p:spPr bwMode="auto">
          <a:xfrm>
            <a:off x="3101975" y="4187825"/>
            <a:ext cx="60261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a:t>写操作时只把数据写入 </a:t>
            </a:r>
            <a:r>
              <a:rPr lang="en-US" altLang="zh-CN" b="1"/>
              <a:t>Cache </a:t>
            </a:r>
            <a:r>
              <a:rPr lang="zh-CN" altLang="en-US" b="1"/>
              <a:t>而不写入主存</a:t>
            </a:r>
          </a:p>
          <a:p>
            <a:pPr eaLnBrk="1" hangingPunct="1">
              <a:lnSpc>
                <a:spcPct val="120000"/>
              </a:lnSpc>
            </a:pPr>
            <a:r>
              <a:rPr lang="zh-CN" altLang="en-US" b="1"/>
              <a:t>当 </a:t>
            </a:r>
            <a:r>
              <a:rPr lang="en-US" altLang="zh-CN" b="1"/>
              <a:t>Cache </a:t>
            </a:r>
            <a:r>
              <a:rPr lang="zh-CN" altLang="en-US" b="1"/>
              <a:t>数据被替换出去时才写回主存</a:t>
            </a:r>
            <a:r>
              <a:rPr lang="zh-CN" altLang="en-US"/>
              <a:t> </a:t>
            </a:r>
          </a:p>
        </p:txBody>
      </p:sp>
      <p:sp>
        <p:nvSpPr>
          <p:cNvPr id="13" name="Text Box 11"/>
          <p:cNvSpPr txBox="1">
            <a:spLocks noChangeArrowheads="1"/>
          </p:cNvSpPr>
          <p:nvPr/>
        </p:nvSpPr>
        <p:spPr bwMode="auto">
          <a:xfrm>
            <a:off x="3101975" y="2540000"/>
            <a:ext cx="73088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a:solidFill>
                  <a:schemeClr val="folHlink"/>
                </a:solidFill>
              </a:rPr>
              <a:t>写操作时间就是访问主存的时间</a:t>
            </a:r>
            <a:r>
              <a:rPr lang="zh-CN" altLang="en-US" b="1"/>
              <a:t>，读操作时不</a:t>
            </a:r>
          </a:p>
          <a:p>
            <a:pPr eaLnBrk="1" hangingPunct="1">
              <a:lnSpc>
                <a:spcPct val="120000"/>
              </a:lnSpc>
            </a:pPr>
            <a:r>
              <a:rPr lang="zh-CN" altLang="en-US" b="1"/>
              <a:t>涉及对主存的写操作，更新策略比较容易实现</a:t>
            </a:r>
          </a:p>
        </p:txBody>
      </p:sp>
      <p:sp>
        <p:nvSpPr>
          <p:cNvPr id="14" name="Text Box 12"/>
          <p:cNvSpPr txBox="1">
            <a:spLocks noChangeArrowheads="1"/>
          </p:cNvSpPr>
          <p:nvPr/>
        </p:nvSpPr>
        <p:spPr bwMode="auto">
          <a:xfrm>
            <a:off x="3101975" y="5132388"/>
            <a:ext cx="6985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a:solidFill>
                  <a:schemeClr val="folHlink"/>
                </a:solidFill>
              </a:rPr>
              <a:t>写操作时间就是访问 </a:t>
            </a:r>
            <a:r>
              <a:rPr lang="en-US" altLang="zh-CN" b="1">
                <a:solidFill>
                  <a:schemeClr val="folHlink"/>
                </a:solidFill>
              </a:rPr>
              <a:t>Cache </a:t>
            </a:r>
            <a:r>
              <a:rPr lang="zh-CN" altLang="en-US" b="1">
                <a:solidFill>
                  <a:schemeClr val="folHlink"/>
                </a:solidFill>
              </a:rPr>
              <a:t>的时间</a:t>
            </a:r>
            <a:r>
              <a:rPr lang="zh-CN" altLang="en-US" b="1"/>
              <a:t>，</a:t>
            </a:r>
          </a:p>
          <a:p>
            <a:pPr eaLnBrk="1" hangingPunct="1">
              <a:lnSpc>
                <a:spcPct val="120000"/>
              </a:lnSpc>
            </a:pPr>
            <a:r>
              <a:rPr lang="zh-CN" altLang="en-US" b="1"/>
              <a:t>读操作 </a:t>
            </a:r>
            <a:r>
              <a:rPr lang="en-US" altLang="zh-CN" b="1"/>
              <a:t>Cache </a:t>
            </a:r>
            <a:r>
              <a:rPr lang="zh-CN" altLang="en-US" b="1"/>
              <a:t>失效发生数据替换时，</a:t>
            </a:r>
          </a:p>
          <a:p>
            <a:pPr eaLnBrk="1" hangingPunct="1">
              <a:lnSpc>
                <a:spcPct val="120000"/>
              </a:lnSpc>
            </a:pPr>
            <a:r>
              <a:rPr lang="zh-CN" altLang="en-US" b="1"/>
              <a:t>被替换的块需写回主存，增加了 </a:t>
            </a:r>
            <a:r>
              <a:rPr lang="en-US" altLang="zh-CN" b="1"/>
              <a:t>Cache </a:t>
            </a:r>
            <a:r>
              <a:rPr lang="zh-CN" altLang="en-US" b="1"/>
              <a:t>的复杂性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9" grpId="0" autoUpdateAnimBg="0"/>
      <p:bldP spid="10" grpId="0" autoUpdateAnimBg="0"/>
      <p:bldP spid="11" grpId="0" autoUpdateAnimBg="0"/>
      <p:bldP spid="12" grpId="0" autoUpdateAnimBg="0"/>
      <p:bldP spid="13" grpId="0" autoUpdateAnimBg="0"/>
      <p:bldP spid="1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4.3</a:t>
            </a:r>
            <a:r>
              <a:rPr lang="zh-CN" altLang="en-US" b="1" dirty="0">
                <a:sym typeface="+mn-ea"/>
              </a:rPr>
              <a:t>高速缓冲存储器</a:t>
            </a:r>
          </a:p>
        </p:txBody>
      </p:sp>
      <p:sp>
        <p:nvSpPr>
          <p:cNvPr id="6" name="内容占位符 5"/>
          <p:cNvSpPr>
            <a:spLocks noGrp="1"/>
          </p:cNvSpPr>
          <p:nvPr>
            <p:ph idx="1"/>
          </p:nvPr>
        </p:nvSpPr>
        <p:spPr/>
        <p:txBody>
          <a:bodyPr/>
          <a:lstStyle/>
          <a:p>
            <a:r>
              <a:rPr lang="zh-CN" altLang="en-US" b="1" dirty="0">
                <a:latin typeface="Times New Roman" panose="02020603050405020304" pitchFamily="18" charset="0"/>
                <a:sym typeface="+mn-ea"/>
              </a:rPr>
              <a:t>二、</a:t>
            </a:r>
            <a:r>
              <a:rPr lang="en-US" altLang="zh-CN" b="1" dirty="0">
                <a:latin typeface="Times New Roman" panose="02020603050405020304" pitchFamily="18" charset="0"/>
                <a:sym typeface="+mn-ea"/>
              </a:rPr>
              <a:t>Cache –  </a:t>
            </a:r>
            <a:r>
              <a:rPr lang="zh-CN" altLang="en-US" b="1" dirty="0">
                <a:latin typeface="Times New Roman" panose="02020603050405020304" pitchFamily="18" charset="0"/>
                <a:sym typeface="+mn-ea"/>
              </a:rPr>
              <a:t>主存的地址映射</a:t>
            </a:r>
          </a:p>
          <a:p>
            <a:pPr lvl="1"/>
            <a:r>
              <a:rPr lang="zh-CN" altLang="en-US" b="1" dirty="0">
                <a:latin typeface="Times New Roman" panose="02020603050405020304" pitchFamily="18" charset="0"/>
                <a:sym typeface="+mn-ea"/>
              </a:rPr>
              <a:t>直接映射</a:t>
            </a:r>
          </a:p>
          <a:p>
            <a:pPr lvl="1"/>
            <a:r>
              <a:rPr lang="zh-CN" altLang="en-US" b="1" dirty="0">
                <a:latin typeface="Times New Roman" panose="02020603050405020304" pitchFamily="18" charset="0"/>
                <a:sym typeface="+mn-ea"/>
              </a:rPr>
              <a:t>全相联映射</a:t>
            </a:r>
          </a:p>
          <a:p>
            <a:pPr lvl="1"/>
            <a:r>
              <a:rPr lang="zh-CN" altLang="en-US" b="1" dirty="0">
                <a:latin typeface="Times New Roman" panose="02020603050405020304" pitchFamily="18" charset="0"/>
                <a:sym typeface="+mn-ea"/>
              </a:rPr>
              <a:t>组相联映射</a:t>
            </a:r>
          </a:p>
          <a:p>
            <a:pPr marL="914400" lvl="2" indent="0">
              <a:buNone/>
            </a:pP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113</a:t>
            </a:fld>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04"/>
          <p:cNvSpPr>
            <a:spLocks noGrp="1"/>
          </p:cNvSpPr>
          <p:nvPr>
            <p:ph type="title"/>
          </p:nvPr>
        </p:nvSpPr>
        <p:spPr/>
        <p:txBody>
          <a:bodyPr/>
          <a:lstStyle/>
          <a:p>
            <a:r>
              <a:rPr lang="en-US" altLang="zh-CN"/>
              <a:t>1.</a:t>
            </a:r>
            <a:r>
              <a:rPr lang="zh-CN" altLang="en-US"/>
              <a:t>直接映射</a:t>
            </a:r>
          </a:p>
        </p:txBody>
      </p:sp>
      <p:sp>
        <p:nvSpPr>
          <p:cNvPr id="118" name="内容占位符 117"/>
          <p:cNvSpPr>
            <a:spLocks noGrp="1"/>
          </p:cNvSpPr>
          <p:nvPr>
            <p:ph idx="1"/>
          </p:nvPr>
        </p:nvSpPr>
        <p:spPr/>
        <p:txBody>
          <a:bodyPr/>
          <a:lstStyle/>
          <a:p>
            <a:endParaRPr lang="zh-CN" altLang="en-US" dirty="0"/>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114</a:t>
            </a:fld>
            <a:endParaRPr lang="zh-CN" altLang="en-US" dirty="0"/>
          </a:p>
        </p:txBody>
      </p:sp>
      <p:grpSp>
        <p:nvGrpSpPr>
          <p:cNvPr id="3" name="Group 2"/>
          <p:cNvGrpSpPr/>
          <p:nvPr/>
        </p:nvGrpSpPr>
        <p:grpSpPr bwMode="auto">
          <a:xfrm>
            <a:off x="1552575" y="974725"/>
            <a:ext cx="8915400" cy="4660900"/>
            <a:chOff x="96" y="672"/>
            <a:chExt cx="5616" cy="2936"/>
          </a:xfrm>
        </p:grpSpPr>
        <p:sp>
          <p:nvSpPr>
            <p:cNvPr id="4" name="Rectangle 3"/>
            <p:cNvSpPr>
              <a:spLocks noChangeArrowheads="1"/>
            </p:cNvSpPr>
            <p:nvPr/>
          </p:nvSpPr>
          <p:spPr bwMode="auto">
            <a:xfrm>
              <a:off x="4727" y="3096"/>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m</a:t>
              </a:r>
              <a:r>
                <a:rPr lang="en-US" altLang="zh-CN" sz="2000" b="1"/>
                <a:t>－1</a:t>
              </a:r>
              <a:endParaRPr lang="zh-CN" altLang="en-US" sz="2000" b="1"/>
            </a:p>
          </p:txBody>
        </p:sp>
        <p:sp>
          <p:nvSpPr>
            <p:cNvPr id="5" name="Rectangle 4"/>
            <p:cNvSpPr>
              <a:spLocks noChangeArrowheads="1"/>
            </p:cNvSpPr>
            <p:nvPr/>
          </p:nvSpPr>
          <p:spPr bwMode="auto">
            <a:xfrm>
              <a:off x="4727" y="2908"/>
              <a:ext cx="88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6" name="Rectangle 5"/>
            <p:cNvSpPr>
              <a:spLocks noChangeArrowheads="1"/>
            </p:cNvSpPr>
            <p:nvPr/>
          </p:nvSpPr>
          <p:spPr bwMode="auto">
            <a:xfrm>
              <a:off x="4727" y="2677"/>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+1</a:t>
              </a:r>
              <a:endParaRPr lang="zh-CN" altLang="en-US" sz="2000" b="1" baseline="30000"/>
            </a:p>
          </p:txBody>
        </p:sp>
        <p:sp>
          <p:nvSpPr>
            <p:cNvPr id="7" name="Rectangle 6"/>
            <p:cNvSpPr>
              <a:spLocks noChangeArrowheads="1"/>
            </p:cNvSpPr>
            <p:nvPr/>
          </p:nvSpPr>
          <p:spPr bwMode="auto">
            <a:xfrm>
              <a:off x="4679" y="2459"/>
              <a:ext cx="103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+1</a:t>
              </a:r>
              <a:r>
                <a:rPr lang="en-US" altLang="zh-CN" sz="2000" b="1"/>
                <a:t>－1</a:t>
              </a:r>
              <a:endParaRPr lang="zh-CN" altLang="en-US" sz="2000" b="1"/>
            </a:p>
          </p:txBody>
        </p:sp>
        <p:sp>
          <p:nvSpPr>
            <p:cNvPr id="8" name="Rectangle 7"/>
            <p:cNvSpPr>
              <a:spLocks noChangeArrowheads="1"/>
            </p:cNvSpPr>
            <p:nvPr/>
          </p:nvSpPr>
          <p:spPr bwMode="auto">
            <a:xfrm>
              <a:off x="4727" y="2255"/>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9" name="Rectangle 8"/>
            <p:cNvSpPr>
              <a:spLocks noChangeArrowheads="1"/>
            </p:cNvSpPr>
            <p:nvPr/>
          </p:nvSpPr>
          <p:spPr bwMode="auto">
            <a:xfrm>
              <a:off x="4727" y="2026"/>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 </a:t>
              </a:r>
              <a:r>
                <a:rPr lang="en-US" altLang="zh-CN" sz="2000" b="1"/>
                <a:t>+1</a:t>
              </a:r>
              <a:endParaRPr lang="zh-CN" altLang="en-US" sz="2000" b="1" baseline="30000"/>
            </a:p>
          </p:txBody>
        </p:sp>
        <p:sp>
          <p:nvSpPr>
            <p:cNvPr id="10" name="Rectangle 9"/>
            <p:cNvSpPr>
              <a:spLocks noChangeArrowheads="1"/>
            </p:cNvSpPr>
            <p:nvPr/>
          </p:nvSpPr>
          <p:spPr bwMode="auto">
            <a:xfrm>
              <a:off x="4727" y="1806"/>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endParaRPr lang="zh-CN" altLang="en-US" sz="2000" b="1" i="1" baseline="30000"/>
            </a:p>
          </p:txBody>
        </p:sp>
        <p:sp>
          <p:nvSpPr>
            <p:cNvPr id="11" name="Rectangle 10"/>
            <p:cNvSpPr>
              <a:spLocks noChangeArrowheads="1"/>
            </p:cNvSpPr>
            <p:nvPr/>
          </p:nvSpPr>
          <p:spPr bwMode="auto">
            <a:xfrm>
              <a:off x="4727" y="1591"/>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a:t>－1</a:t>
              </a:r>
            </a:p>
          </p:txBody>
        </p:sp>
        <p:sp>
          <p:nvSpPr>
            <p:cNvPr id="12" name="Rectangle 11"/>
            <p:cNvSpPr>
              <a:spLocks noChangeArrowheads="1"/>
            </p:cNvSpPr>
            <p:nvPr/>
          </p:nvSpPr>
          <p:spPr bwMode="auto">
            <a:xfrm>
              <a:off x="4727" y="1401"/>
              <a:ext cx="88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13" name="Rectangle 12"/>
            <p:cNvSpPr>
              <a:spLocks noChangeArrowheads="1"/>
            </p:cNvSpPr>
            <p:nvPr/>
          </p:nvSpPr>
          <p:spPr bwMode="auto">
            <a:xfrm>
              <a:off x="4727" y="1172"/>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a:t>
              </a:r>
              <a:r>
                <a:rPr lang="zh-CN" altLang="en-US" sz="2000"/>
                <a:t>1</a:t>
              </a:r>
            </a:p>
          </p:txBody>
        </p:sp>
        <p:sp>
          <p:nvSpPr>
            <p:cNvPr id="14" name="Rectangle 13"/>
            <p:cNvSpPr>
              <a:spLocks noChangeArrowheads="1"/>
            </p:cNvSpPr>
            <p:nvPr/>
          </p:nvSpPr>
          <p:spPr bwMode="auto">
            <a:xfrm>
              <a:off x="4727" y="954"/>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字块0</a:t>
              </a:r>
            </a:p>
          </p:txBody>
        </p:sp>
        <p:sp>
          <p:nvSpPr>
            <p:cNvPr id="15" name="Line 14"/>
            <p:cNvSpPr>
              <a:spLocks noChangeShapeType="1"/>
            </p:cNvSpPr>
            <p:nvPr/>
          </p:nvSpPr>
          <p:spPr bwMode="auto">
            <a:xfrm>
              <a:off x="4727" y="966"/>
              <a:ext cx="889"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5"/>
            <p:cNvSpPr>
              <a:spLocks noChangeShapeType="1"/>
            </p:cNvSpPr>
            <p:nvPr/>
          </p:nvSpPr>
          <p:spPr bwMode="auto">
            <a:xfrm>
              <a:off x="4727" y="1183"/>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p:cNvSpPr>
              <a:spLocks noChangeShapeType="1"/>
            </p:cNvSpPr>
            <p:nvPr/>
          </p:nvSpPr>
          <p:spPr bwMode="auto">
            <a:xfrm>
              <a:off x="4727" y="1401"/>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p:cNvSpPr>
              <a:spLocks noChangeShapeType="1"/>
            </p:cNvSpPr>
            <p:nvPr/>
          </p:nvSpPr>
          <p:spPr bwMode="auto">
            <a:xfrm>
              <a:off x="4727" y="1602"/>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p:cNvSpPr>
              <a:spLocks noChangeShapeType="1"/>
            </p:cNvSpPr>
            <p:nvPr/>
          </p:nvSpPr>
          <p:spPr bwMode="auto">
            <a:xfrm>
              <a:off x="4727" y="1819"/>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p:cNvSpPr>
              <a:spLocks noChangeShapeType="1"/>
            </p:cNvSpPr>
            <p:nvPr/>
          </p:nvSpPr>
          <p:spPr bwMode="auto">
            <a:xfrm>
              <a:off x="4727" y="2037"/>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p:cNvSpPr>
              <a:spLocks noChangeShapeType="1"/>
            </p:cNvSpPr>
            <p:nvPr/>
          </p:nvSpPr>
          <p:spPr bwMode="auto">
            <a:xfrm>
              <a:off x="4727" y="2255"/>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1"/>
            <p:cNvSpPr>
              <a:spLocks noChangeShapeType="1"/>
            </p:cNvSpPr>
            <p:nvPr/>
          </p:nvSpPr>
          <p:spPr bwMode="auto">
            <a:xfrm>
              <a:off x="4727" y="2472"/>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2"/>
            <p:cNvSpPr>
              <a:spLocks noChangeShapeType="1"/>
            </p:cNvSpPr>
            <p:nvPr/>
          </p:nvSpPr>
          <p:spPr bwMode="auto">
            <a:xfrm>
              <a:off x="4727" y="2690"/>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p:cNvSpPr>
              <a:spLocks noChangeShapeType="1"/>
            </p:cNvSpPr>
            <p:nvPr/>
          </p:nvSpPr>
          <p:spPr bwMode="auto">
            <a:xfrm>
              <a:off x="4727" y="2908"/>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a:off x="4727" y="3109"/>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5"/>
            <p:cNvSpPr>
              <a:spLocks noChangeShapeType="1"/>
            </p:cNvSpPr>
            <p:nvPr/>
          </p:nvSpPr>
          <p:spPr bwMode="auto">
            <a:xfrm>
              <a:off x="4727" y="3326"/>
              <a:ext cx="889"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6"/>
            <p:cNvSpPr>
              <a:spLocks noChangeShapeType="1"/>
            </p:cNvSpPr>
            <p:nvPr/>
          </p:nvSpPr>
          <p:spPr bwMode="auto">
            <a:xfrm>
              <a:off x="4727" y="966"/>
              <a:ext cx="0" cy="23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7"/>
            <p:cNvSpPr>
              <a:spLocks noChangeShapeType="1"/>
            </p:cNvSpPr>
            <p:nvPr/>
          </p:nvSpPr>
          <p:spPr bwMode="auto">
            <a:xfrm>
              <a:off x="5616" y="966"/>
              <a:ext cx="0" cy="23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 Box 28"/>
            <p:cNvSpPr txBox="1">
              <a:spLocks noChangeArrowheads="1"/>
            </p:cNvSpPr>
            <p:nvPr/>
          </p:nvSpPr>
          <p:spPr bwMode="auto">
            <a:xfrm>
              <a:off x="5026" y="138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0" name="Text Box 29"/>
            <p:cNvSpPr txBox="1">
              <a:spLocks noChangeArrowheads="1"/>
            </p:cNvSpPr>
            <p:nvPr/>
          </p:nvSpPr>
          <p:spPr bwMode="auto">
            <a:xfrm>
              <a:off x="5026" y="2246"/>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1" name="Text Box 30"/>
            <p:cNvSpPr txBox="1">
              <a:spLocks noChangeArrowheads="1"/>
            </p:cNvSpPr>
            <p:nvPr/>
          </p:nvSpPr>
          <p:spPr bwMode="auto">
            <a:xfrm>
              <a:off x="5036" y="289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2" name="Text Box 31"/>
            <p:cNvSpPr txBox="1">
              <a:spLocks noChangeArrowheads="1"/>
            </p:cNvSpPr>
            <p:nvPr/>
          </p:nvSpPr>
          <p:spPr bwMode="auto">
            <a:xfrm>
              <a:off x="4829" y="69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主存储体</a:t>
              </a:r>
            </a:p>
          </p:txBody>
        </p:sp>
        <p:sp>
          <p:nvSpPr>
            <p:cNvPr id="33" name="Rectangle 32"/>
            <p:cNvSpPr>
              <a:spLocks noChangeArrowheads="1"/>
            </p:cNvSpPr>
            <p:nvPr/>
          </p:nvSpPr>
          <p:spPr bwMode="auto">
            <a:xfrm>
              <a:off x="3230" y="1296"/>
              <a:ext cx="84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1</a:t>
              </a:r>
              <a:endParaRPr lang="zh-CN" altLang="en-US" sz="2000"/>
            </a:p>
          </p:txBody>
        </p:sp>
        <p:sp>
          <p:nvSpPr>
            <p:cNvPr id="34" name="Rectangle 33"/>
            <p:cNvSpPr>
              <a:spLocks noChangeArrowheads="1"/>
            </p:cNvSpPr>
            <p:nvPr/>
          </p:nvSpPr>
          <p:spPr bwMode="auto">
            <a:xfrm>
              <a:off x="2762" y="1296"/>
              <a:ext cx="4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900" b="1"/>
                <a:t> </a:t>
              </a:r>
              <a:r>
                <a:rPr lang="zh-CN" altLang="en-US" sz="2000" b="1"/>
                <a:t>标记</a:t>
              </a:r>
            </a:p>
          </p:txBody>
        </p:sp>
        <p:sp>
          <p:nvSpPr>
            <p:cNvPr id="35" name="Rectangle 34"/>
            <p:cNvSpPr>
              <a:spLocks noChangeArrowheads="1"/>
            </p:cNvSpPr>
            <p:nvPr/>
          </p:nvSpPr>
          <p:spPr bwMode="auto">
            <a:xfrm>
              <a:off x="3230" y="1078"/>
              <a:ext cx="84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0</a:t>
              </a:r>
            </a:p>
          </p:txBody>
        </p:sp>
        <p:sp>
          <p:nvSpPr>
            <p:cNvPr id="36" name="Rectangle 35"/>
            <p:cNvSpPr>
              <a:spLocks noChangeArrowheads="1"/>
            </p:cNvSpPr>
            <p:nvPr/>
          </p:nvSpPr>
          <p:spPr bwMode="auto">
            <a:xfrm>
              <a:off x="2762" y="1078"/>
              <a:ext cx="4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900" b="1"/>
                <a:t> </a:t>
              </a:r>
              <a:r>
                <a:rPr lang="zh-CN" altLang="en-US" sz="2000" b="1"/>
                <a:t>标记</a:t>
              </a:r>
            </a:p>
          </p:txBody>
        </p:sp>
        <p:sp>
          <p:nvSpPr>
            <p:cNvPr id="37" name="Line 36"/>
            <p:cNvSpPr>
              <a:spLocks noChangeShapeType="1"/>
            </p:cNvSpPr>
            <p:nvPr/>
          </p:nvSpPr>
          <p:spPr bwMode="auto">
            <a:xfrm>
              <a:off x="2762" y="1091"/>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37"/>
            <p:cNvSpPr>
              <a:spLocks noChangeShapeType="1"/>
            </p:cNvSpPr>
            <p:nvPr/>
          </p:nvSpPr>
          <p:spPr bwMode="auto">
            <a:xfrm>
              <a:off x="2762" y="1309"/>
              <a:ext cx="131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38"/>
            <p:cNvSpPr>
              <a:spLocks noChangeShapeType="1"/>
            </p:cNvSpPr>
            <p:nvPr/>
          </p:nvSpPr>
          <p:spPr bwMode="auto">
            <a:xfrm>
              <a:off x="2762" y="1527"/>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2762" y="1091"/>
              <a:ext cx="0" cy="43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3230" y="1091"/>
              <a:ext cx="0" cy="4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4072" y="1091"/>
              <a:ext cx="0" cy="43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Rectangle 42"/>
            <p:cNvSpPr>
              <a:spLocks noChangeArrowheads="1"/>
            </p:cNvSpPr>
            <p:nvPr/>
          </p:nvSpPr>
          <p:spPr bwMode="auto">
            <a:xfrm>
              <a:off x="3227" y="1922"/>
              <a:ext cx="84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－1</a:t>
              </a:r>
              <a:endParaRPr lang="zh-CN" altLang="en-US" sz="2000" b="1"/>
            </a:p>
          </p:txBody>
        </p:sp>
        <p:sp>
          <p:nvSpPr>
            <p:cNvPr id="44" name="Rectangle 43"/>
            <p:cNvSpPr>
              <a:spLocks noChangeArrowheads="1"/>
            </p:cNvSpPr>
            <p:nvPr/>
          </p:nvSpPr>
          <p:spPr bwMode="auto">
            <a:xfrm>
              <a:off x="2762" y="1894"/>
              <a:ext cx="46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5" name="Line 44"/>
            <p:cNvSpPr>
              <a:spLocks noChangeShapeType="1"/>
            </p:cNvSpPr>
            <p:nvPr/>
          </p:nvSpPr>
          <p:spPr bwMode="auto">
            <a:xfrm>
              <a:off x="2762" y="1930"/>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2762" y="2148"/>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a:off x="2762" y="1930"/>
              <a:ext cx="0" cy="2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a:off x="4072" y="1930"/>
              <a:ext cx="0" cy="2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a:off x="3227" y="1930"/>
              <a:ext cx="0" cy="2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Text Box 49"/>
            <p:cNvSpPr txBox="1">
              <a:spLocks noChangeArrowheads="1"/>
            </p:cNvSpPr>
            <p:nvPr/>
          </p:nvSpPr>
          <p:spPr bwMode="auto">
            <a:xfrm>
              <a:off x="3043" y="672"/>
              <a:ext cx="11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a:t>
              </a:r>
              <a:r>
                <a:rPr lang="zh-CN" altLang="en-US" sz="2000" b="1"/>
                <a:t>存储体</a:t>
              </a:r>
            </a:p>
          </p:txBody>
        </p:sp>
        <p:sp>
          <p:nvSpPr>
            <p:cNvPr id="51" name="AutoShape 50"/>
            <p:cNvSpPr/>
            <p:nvPr/>
          </p:nvSpPr>
          <p:spPr bwMode="auto">
            <a:xfrm rot="-5400000">
              <a:off x="2954" y="774"/>
              <a:ext cx="84" cy="468"/>
            </a:xfrm>
            <a:prstGeom prst="rightBrace">
              <a:avLst>
                <a:gd name="adj1" fmla="val 4642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Text Box 51"/>
            <p:cNvSpPr txBox="1">
              <a:spLocks noChangeArrowheads="1"/>
            </p:cNvSpPr>
            <p:nvPr/>
          </p:nvSpPr>
          <p:spPr bwMode="auto">
            <a:xfrm>
              <a:off x="2711" y="672"/>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r>
                <a:rPr lang="zh-CN" altLang="en-US" sz="2000" b="1"/>
                <a:t>位</a:t>
              </a:r>
            </a:p>
          </p:txBody>
        </p:sp>
        <p:sp>
          <p:nvSpPr>
            <p:cNvPr id="53" name="Text Box 52"/>
            <p:cNvSpPr txBox="1">
              <a:spLocks noChangeArrowheads="1"/>
            </p:cNvSpPr>
            <p:nvPr/>
          </p:nvSpPr>
          <p:spPr bwMode="auto">
            <a:xfrm>
              <a:off x="2556" y="10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54" name="Text Box 53"/>
            <p:cNvSpPr txBox="1">
              <a:spLocks noChangeArrowheads="1"/>
            </p:cNvSpPr>
            <p:nvPr/>
          </p:nvSpPr>
          <p:spPr bwMode="auto">
            <a:xfrm>
              <a:off x="2556" y="13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55" name="Text Box 54"/>
            <p:cNvSpPr txBox="1">
              <a:spLocks noChangeArrowheads="1"/>
            </p:cNvSpPr>
            <p:nvPr/>
          </p:nvSpPr>
          <p:spPr bwMode="auto">
            <a:xfrm>
              <a:off x="2219" y="1872"/>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2</a:t>
              </a:r>
              <a:r>
                <a:rPr lang="en-US" altLang="zh-CN" b="1" i="1" baseline="30000"/>
                <a:t>c</a:t>
              </a:r>
              <a:r>
                <a:rPr lang="en-US" altLang="zh-CN" b="1"/>
                <a:t>－1</a:t>
              </a:r>
            </a:p>
          </p:txBody>
        </p:sp>
        <p:sp>
          <p:nvSpPr>
            <p:cNvPr id="56" name="Line 55"/>
            <p:cNvSpPr>
              <a:spLocks noChangeShapeType="1"/>
            </p:cNvSpPr>
            <p:nvPr/>
          </p:nvSpPr>
          <p:spPr bwMode="auto">
            <a:xfrm>
              <a:off x="3230" y="1511"/>
              <a:ext cx="0" cy="419"/>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56"/>
            <p:cNvSpPr>
              <a:spLocks noChangeShapeType="1"/>
            </p:cNvSpPr>
            <p:nvPr/>
          </p:nvSpPr>
          <p:spPr bwMode="auto">
            <a:xfrm>
              <a:off x="4072" y="1511"/>
              <a:ext cx="0" cy="419"/>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Text Box 57"/>
            <p:cNvSpPr txBox="1">
              <a:spLocks noChangeArrowheads="1"/>
            </p:cNvSpPr>
            <p:nvPr/>
          </p:nvSpPr>
          <p:spPr bwMode="auto">
            <a:xfrm>
              <a:off x="3513" y="1595"/>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59" name="Rectangle 58"/>
            <p:cNvSpPr>
              <a:spLocks noChangeArrowheads="1"/>
            </p:cNvSpPr>
            <p:nvPr/>
          </p:nvSpPr>
          <p:spPr bwMode="auto">
            <a:xfrm>
              <a:off x="3745" y="2561"/>
              <a:ext cx="60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a:t>
              </a:r>
            </a:p>
          </p:txBody>
        </p:sp>
        <p:sp>
          <p:nvSpPr>
            <p:cNvPr id="60" name="Rectangle 59"/>
            <p:cNvSpPr>
              <a:spLocks noChangeArrowheads="1"/>
            </p:cNvSpPr>
            <p:nvPr/>
          </p:nvSpPr>
          <p:spPr bwMode="auto">
            <a:xfrm>
              <a:off x="2976" y="2736"/>
              <a:ext cx="844"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字块地址</a:t>
              </a:r>
            </a:p>
          </p:txBody>
        </p:sp>
        <p:sp>
          <p:nvSpPr>
            <p:cNvPr id="61" name="Rectangle 60"/>
            <p:cNvSpPr>
              <a:spLocks noChangeArrowheads="1"/>
            </p:cNvSpPr>
            <p:nvPr/>
          </p:nvSpPr>
          <p:spPr bwMode="auto">
            <a:xfrm>
              <a:off x="2248" y="2561"/>
              <a:ext cx="144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80000"/>
                <a:buFont typeface="Wingdings" panose="05000000000000000000" pitchFamily="2" charset="2"/>
                <a:buNone/>
              </a:pPr>
              <a:r>
                <a:rPr lang="zh-CN" altLang="en-US" sz="2000" b="1"/>
                <a:t>  主存字 </a:t>
              </a:r>
            </a:p>
            <a:p>
              <a:pPr eaLnBrk="1" hangingPunct="1">
                <a:buClr>
                  <a:schemeClr val="accent2"/>
                </a:buClr>
                <a:buSzPct val="80000"/>
                <a:buFont typeface="Wingdings" panose="05000000000000000000" pitchFamily="2" charset="2"/>
                <a:buNone/>
              </a:pPr>
              <a:r>
                <a:rPr lang="zh-CN" altLang="en-US" sz="2000" b="1"/>
                <a:t>  块标记</a:t>
              </a:r>
            </a:p>
          </p:txBody>
        </p:sp>
        <p:sp>
          <p:nvSpPr>
            <p:cNvPr id="62" name="Line 61"/>
            <p:cNvSpPr>
              <a:spLocks noChangeShapeType="1"/>
            </p:cNvSpPr>
            <p:nvPr/>
          </p:nvSpPr>
          <p:spPr bwMode="auto">
            <a:xfrm>
              <a:off x="2248" y="2561"/>
              <a:ext cx="210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62"/>
            <p:cNvSpPr>
              <a:spLocks noChangeShapeType="1"/>
            </p:cNvSpPr>
            <p:nvPr/>
          </p:nvSpPr>
          <p:spPr bwMode="auto">
            <a:xfrm>
              <a:off x="2248" y="2979"/>
              <a:ext cx="210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63"/>
            <p:cNvSpPr>
              <a:spLocks noChangeShapeType="1"/>
            </p:cNvSpPr>
            <p:nvPr/>
          </p:nvSpPr>
          <p:spPr bwMode="auto">
            <a:xfrm>
              <a:off x="2248" y="2561"/>
              <a:ext cx="0" cy="4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64"/>
            <p:cNvSpPr>
              <a:spLocks noChangeShapeType="1"/>
            </p:cNvSpPr>
            <p:nvPr/>
          </p:nvSpPr>
          <p:spPr bwMode="auto">
            <a:xfrm>
              <a:off x="2996" y="2561"/>
              <a:ext cx="0" cy="4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65"/>
            <p:cNvSpPr>
              <a:spLocks noChangeShapeType="1"/>
            </p:cNvSpPr>
            <p:nvPr/>
          </p:nvSpPr>
          <p:spPr bwMode="auto">
            <a:xfrm>
              <a:off x="3745" y="2561"/>
              <a:ext cx="0" cy="4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66"/>
            <p:cNvSpPr>
              <a:spLocks noChangeShapeType="1"/>
            </p:cNvSpPr>
            <p:nvPr/>
          </p:nvSpPr>
          <p:spPr bwMode="auto">
            <a:xfrm>
              <a:off x="4353" y="2561"/>
              <a:ext cx="0" cy="4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Text Box 67"/>
            <p:cNvSpPr txBox="1">
              <a:spLocks noChangeArrowheads="1"/>
            </p:cNvSpPr>
            <p:nvPr/>
          </p:nvSpPr>
          <p:spPr bwMode="auto">
            <a:xfrm>
              <a:off x="2488" y="3014"/>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t</a:t>
              </a:r>
              <a:r>
                <a:rPr lang="en-US" altLang="zh-CN" sz="2000" b="1"/>
                <a:t> </a:t>
              </a:r>
              <a:r>
                <a:rPr lang="zh-CN" altLang="en-US" sz="2000" b="1"/>
                <a:t>位</a:t>
              </a:r>
            </a:p>
          </p:txBody>
        </p:sp>
        <p:sp>
          <p:nvSpPr>
            <p:cNvPr id="69" name="Text Box 68"/>
            <p:cNvSpPr txBox="1">
              <a:spLocks noChangeArrowheads="1"/>
            </p:cNvSpPr>
            <p:nvPr/>
          </p:nvSpPr>
          <p:spPr bwMode="auto">
            <a:xfrm>
              <a:off x="3252" y="2987"/>
              <a:ext cx="3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en-US" altLang="zh-CN" b="1"/>
                <a:t> </a:t>
              </a:r>
              <a:r>
                <a:rPr lang="zh-CN" altLang="en-US" sz="2000" b="1"/>
                <a:t>位</a:t>
              </a:r>
            </a:p>
          </p:txBody>
        </p:sp>
        <p:sp>
          <p:nvSpPr>
            <p:cNvPr id="70" name="Text Box 69"/>
            <p:cNvSpPr txBox="1">
              <a:spLocks noChangeArrowheads="1"/>
            </p:cNvSpPr>
            <p:nvPr/>
          </p:nvSpPr>
          <p:spPr bwMode="auto">
            <a:xfrm>
              <a:off x="3885" y="2987"/>
              <a:ext cx="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en-US" altLang="zh-CN" b="1"/>
                <a:t> </a:t>
              </a:r>
              <a:r>
                <a:rPr lang="zh-CN" altLang="en-US" sz="2000" b="1"/>
                <a:t>位</a:t>
              </a:r>
            </a:p>
          </p:txBody>
        </p:sp>
        <p:sp>
          <p:nvSpPr>
            <p:cNvPr id="71" name="Text Box 70"/>
            <p:cNvSpPr txBox="1">
              <a:spLocks noChangeArrowheads="1"/>
            </p:cNvSpPr>
            <p:nvPr/>
          </p:nvSpPr>
          <p:spPr bwMode="auto">
            <a:xfrm>
              <a:off x="1499" y="2642"/>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主存地址</a:t>
              </a:r>
            </a:p>
          </p:txBody>
        </p:sp>
        <p:sp>
          <p:nvSpPr>
            <p:cNvPr id="72" name="AutoShape 71"/>
            <p:cNvSpPr/>
            <p:nvPr/>
          </p:nvSpPr>
          <p:spPr bwMode="auto">
            <a:xfrm rot="-5400000">
              <a:off x="2559" y="2123"/>
              <a:ext cx="126" cy="748"/>
            </a:xfrm>
            <a:prstGeom prst="rightBrace">
              <a:avLst>
                <a:gd name="adj1" fmla="val 49471"/>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AutoShape 72"/>
            <p:cNvSpPr/>
            <p:nvPr/>
          </p:nvSpPr>
          <p:spPr bwMode="auto">
            <a:xfrm rot="-5400000">
              <a:off x="3308" y="2122"/>
              <a:ext cx="126" cy="749"/>
            </a:xfrm>
            <a:prstGeom prst="rightBrace">
              <a:avLst>
                <a:gd name="adj1" fmla="val 495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Rectangle 73"/>
            <p:cNvSpPr>
              <a:spLocks noChangeArrowheads="1"/>
            </p:cNvSpPr>
            <p:nvPr/>
          </p:nvSpPr>
          <p:spPr bwMode="auto">
            <a:xfrm>
              <a:off x="423" y="1964"/>
              <a:ext cx="1170" cy="50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Text Box 74"/>
            <p:cNvSpPr txBox="1">
              <a:spLocks noChangeArrowheads="1"/>
            </p:cNvSpPr>
            <p:nvPr/>
          </p:nvSpPr>
          <p:spPr bwMode="auto">
            <a:xfrm>
              <a:off x="470" y="1972"/>
              <a:ext cx="11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比较器（</a:t>
              </a:r>
              <a:r>
                <a:rPr lang="en-US" altLang="zh-CN" sz="2000" b="1" i="1"/>
                <a:t>t</a:t>
              </a:r>
              <a:r>
                <a:rPr lang="zh-CN" altLang="en-US" sz="2000" b="1"/>
                <a:t>位）</a:t>
              </a:r>
            </a:p>
          </p:txBody>
        </p:sp>
        <p:sp>
          <p:nvSpPr>
            <p:cNvPr id="76" name="Text Box 75"/>
            <p:cNvSpPr txBox="1">
              <a:spLocks noChangeArrowheads="1"/>
            </p:cNvSpPr>
            <p:nvPr/>
          </p:nvSpPr>
          <p:spPr bwMode="auto">
            <a:xfrm>
              <a:off x="517" y="2215"/>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7" name="Text Box 76"/>
            <p:cNvSpPr txBox="1">
              <a:spLocks noChangeArrowheads="1"/>
            </p:cNvSpPr>
            <p:nvPr/>
          </p:nvSpPr>
          <p:spPr bwMode="auto">
            <a:xfrm>
              <a:off x="1190" y="2225"/>
              <a:ext cx="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a:t>
              </a:r>
            </a:p>
          </p:txBody>
        </p:sp>
        <p:sp>
          <p:nvSpPr>
            <p:cNvPr id="78" name="Line 77"/>
            <p:cNvSpPr>
              <a:spLocks noChangeShapeType="1"/>
            </p:cNvSpPr>
            <p:nvPr/>
          </p:nvSpPr>
          <p:spPr bwMode="auto">
            <a:xfrm>
              <a:off x="1359" y="2467"/>
              <a:ext cx="0" cy="76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78"/>
            <p:cNvSpPr txBox="1">
              <a:spLocks noChangeArrowheads="1"/>
            </p:cNvSpPr>
            <p:nvPr/>
          </p:nvSpPr>
          <p:spPr bwMode="auto">
            <a:xfrm>
              <a:off x="985" y="3264"/>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不命中</a:t>
              </a:r>
            </a:p>
          </p:txBody>
        </p:sp>
        <p:sp>
          <p:nvSpPr>
            <p:cNvPr id="80" name="Text Box 79"/>
            <p:cNvSpPr txBox="1">
              <a:spLocks noChangeArrowheads="1"/>
            </p:cNvSpPr>
            <p:nvPr/>
          </p:nvSpPr>
          <p:spPr bwMode="auto">
            <a:xfrm>
              <a:off x="180" y="2784"/>
              <a:ext cx="9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有效位=1？</a:t>
              </a:r>
            </a:p>
          </p:txBody>
        </p:sp>
        <p:sp>
          <p:nvSpPr>
            <p:cNvPr id="81" name="AutoShape 80"/>
            <p:cNvSpPr>
              <a:spLocks noChangeArrowheads="1"/>
            </p:cNvSpPr>
            <p:nvPr/>
          </p:nvSpPr>
          <p:spPr bwMode="auto">
            <a:xfrm>
              <a:off x="96" y="2677"/>
              <a:ext cx="1029" cy="461"/>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Freeform 81"/>
            <p:cNvSpPr/>
            <p:nvPr/>
          </p:nvSpPr>
          <p:spPr bwMode="auto">
            <a:xfrm>
              <a:off x="1122" y="2908"/>
              <a:ext cx="231" cy="0"/>
            </a:xfrm>
            <a:custGeom>
              <a:avLst/>
              <a:gdLst>
                <a:gd name="T0" fmla="*/ 0 w 237"/>
                <a:gd name="T1" fmla="*/ 0 h 1"/>
                <a:gd name="T2" fmla="*/ 203 w 237"/>
                <a:gd name="T3" fmla="*/ 0 h 1"/>
                <a:gd name="T4" fmla="*/ 0 60000 65536"/>
                <a:gd name="T5" fmla="*/ 0 60000 65536"/>
                <a:gd name="T6" fmla="*/ 0 w 237"/>
                <a:gd name="T7" fmla="*/ 0 h 1"/>
                <a:gd name="T8" fmla="*/ 237 w 237"/>
                <a:gd name="T9" fmla="*/ 0 h 1"/>
              </a:gdLst>
              <a:ahLst/>
              <a:cxnLst>
                <a:cxn ang="T4">
                  <a:pos x="T0" y="T1"/>
                </a:cxn>
                <a:cxn ang="T5">
                  <a:pos x="T2" y="T3"/>
                </a:cxn>
              </a:cxnLst>
              <a:rect l="T6" t="T7" r="T8" b="T9"/>
              <a:pathLst>
                <a:path w="237" h="1">
                  <a:moveTo>
                    <a:pt x="0" y="0"/>
                  </a:moveTo>
                  <a:lnTo>
                    <a:pt x="237"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 name="Line 82"/>
            <p:cNvSpPr>
              <a:spLocks noChangeShapeType="1"/>
            </p:cNvSpPr>
            <p:nvPr/>
          </p:nvSpPr>
          <p:spPr bwMode="auto">
            <a:xfrm>
              <a:off x="611" y="2467"/>
              <a:ext cx="0" cy="21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4" name="AutoShape 83"/>
            <p:cNvSpPr/>
            <p:nvPr/>
          </p:nvSpPr>
          <p:spPr bwMode="auto">
            <a:xfrm rot="5400000">
              <a:off x="2954" y="1341"/>
              <a:ext cx="84" cy="468"/>
            </a:xfrm>
            <a:prstGeom prst="rightBrace">
              <a:avLst>
                <a:gd name="adj1" fmla="val 4642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4"/>
            <p:cNvSpPr/>
            <p:nvPr/>
          </p:nvSpPr>
          <p:spPr bwMode="auto">
            <a:xfrm>
              <a:off x="704" y="1595"/>
              <a:ext cx="2292" cy="377"/>
            </a:xfrm>
            <a:custGeom>
              <a:avLst/>
              <a:gdLst>
                <a:gd name="T0" fmla="*/ 2014 w 2352"/>
                <a:gd name="T1" fmla="*/ 0 h 432"/>
                <a:gd name="T2" fmla="*/ 2014 w 2352"/>
                <a:gd name="T3" fmla="*/ 64 h 432"/>
                <a:gd name="T4" fmla="*/ 0 w 2352"/>
                <a:gd name="T5" fmla="*/ 64 h 432"/>
                <a:gd name="T6" fmla="*/ 0 w 2352"/>
                <a:gd name="T7" fmla="*/ 190 h 432"/>
                <a:gd name="T8" fmla="*/ 0 60000 65536"/>
                <a:gd name="T9" fmla="*/ 0 60000 65536"/>
                <a:gd name="T10" fmla="*/ 0 60000 65536"/>
                <a:gd name="T11" fmla="*/ 0 60000 65536"/>
                <a:gd name="T12" fmla="*/ 0 w 2352"/>
                <a:gd name="T13" fmla="*/ 0 h 432"/>
                <a:gd name="T14" fmla="*/ 2352 w 2352"/>
                <a:gd name="T15" fmla="*/ 432 h 432"/>
              </a:gdLst>
              <a:ahLst/>
              <a:cxnLst>
                <a:cxn ang="T8">
                  <a:pos x="T0" y="T1"/>
                </a:cxn>
                <a:cxn ang="T9">
                  <a:pos x="T2" y="T3"/>
                </a:cxn>
                <a:cxn ang="T10">
                  <a:pos x="T4" y="T5"/>
                </a:cxn>
                <a:cxn ang="T11">
                  <a:pos x="T6" y="T7"/>
                </a:cxn>
              </a:cxnLst>
              <a:rect l="T12" t="T13" r="T14" b="T15"/>
              <a:pathLst>
                <a:path w="2352" h="432">
                  <a:moveTo>
                    <a:pt x="2352" y="0"/>
                  </a:moveTo>
                  <a:lnTo>
                    <a:pt x="2352" y="144"/>
                  </a:lnTo>
                  <a:lnTo>
                    <a:pt x="0" y="144"/>
                  </a:lnTo>
                  <a:lnTo>
                    <a:pt x="0" y="432"/>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Freeform 85"/>
            <p:cNvSpPr/>
            <p:nvPr/>
          </p:nvSpPr>
          <p:spPr bwMode="auto">
            <a:xfrm>
              <a:off x="1306" y="1820"/>
              <a:ext cx="1316" cy="614"/>
            </a:xfrm>
            <a:custGeom>
              <a:avLst/>
              <a:gdLst>
                <a:gd name="T0" fmla="*/ 0 w 1350"/>
                <a:gd name="T1" fmla="*/ 72 h 702"/>
                <a:gd name="T2" fmla="*/ 0 w 1350"/>
                <a:gd name="T3" fmla="*/ 0 h 702"/>
                <a:gd name="T4" fmla="*/ 414 w 1350"/>
                <a:gd name="T5" fmla="*/ 0 h 702"/>
                <a:gd name="T6" fmla="*/ 417 w 1350"/>
                <a:gd name="T7" fmla="*/ 271 h 702"/>
                <a:gd name="T8" fmla="*/ 1158 w 1350"/>
                <a:gd name="T9" fmla="*/ 271 h 702"/>
                <a:gd name="T10" fmla="*/ 1158 w 1350"/>
                <a:gd name="T11" fmla="*/ 314 h 702"/>
                <a:gd name="T12" fmla="*/ 0 60000 65536"/>
                <a:gd name="T13" fmla="*/ 0 60000 65536"/>
                <a:gd name="T14" fmla="*/ 0 60000 65536"/>
                <a:gd name="T15" fmla="*/ 0 60000 65536"/>
                <a:gd name="T16" fmla="*/ 0 60000 65536"/>
                <a:gd name="T17" fmla="*/ 0 60000 65536"/>
                <a:gd name="T18" fmla="*/ 0 w 1350"/>
                <a:gd name="T19" fmla="*/ 0 h 702"/>
                <a:gd name="T20" fmla="*/ 1350 w 1350"/>
                <a:gd name="T21" fmla="*/ 702 h 702"/>
              </a:gdLst>
              <a:ahLst/>
              <a:cxnLst>
                <a:cxn ang="T12">
                  <a:pos x="T0" y="T1"/>
                </a:cxn>
                <a:cxn ang="T13">
                  <a:pos x="T2" y="T3"/>
                </a:cxn>
                <a:cxn ang="T14">
                  <a:pos x="T4" y="T5"/>
                </a:cxn>
                <a:cxn ang="T15">
                  <a:pos x="T6" y="T7"/>
                </a:cxn>
                <a:cxn ang="T16">
                  <a:pos x="T8" y="T9"/>
                </a:cxn>
                <a:cxn ang="T17">
                  <a:pos x="T10" y="T11"/>
                </a:cxn>
              </a:cxnLst>
              <a:rect l="T18" t="T19" r="T20" b="T21"/>
              <a:pathLst>
                <a:path w="1350" h="702">
                  <a:moveTo>
                    <a:pt x="0" y="159"/>
                  </a:moveTo>
                  <a:lnTo>
                    <a:pt x="0" y="0"/>
                  </a:lnTo>
                  <a:lnTo>
                    <a:pt x="483" y="0"/>
                  </a:lnTo>
                  <a:lnTo>
                    <a:pt x="486" y="606"/>
                  </a:lnTo>
                  <a:lnTo>
                    <a:pt x="1350" y="606"/>
                  </a:lnTo>
                  <a:lnTo>
                    <a:pt x="1350" y="702"/>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Freeform 86"/>
            <p:cNvSpPr/>
            <p:nvPr/>
          </p:nvSpPr>
          <p:spPr bwMode="auto">
            <a:xfrm>
              <a:off x="1967" y="1427"/>
              <a:ext cx="1404" cy="1007"/>
            </a:xfrm>
            <a:custGeom>
              <a:avLst/>
              <a:gdLst>
                <a:gd name="T0" fmla="*/ 536 w 1440"/>
                <a:gd name="T1" fmla="*/ 0 h 1152"/>
                <a:gd name="T2" fmla="*/ 0 w 1440"/>
                <a:gd name="T3" fmla="*/ 0 h 1152"/>
                <a:gd name="T4" fmla="*/ 0 w 1440"/>
                <a:gd name="T5" fmla="*/ 428 h 1152"/>
                <a:gd name="T6" fmla="*/ 1237 w 1440"/>
                <a:gd name="T7" fmla="*/ 428 h 1152"/>
                <a:gd name="T8" fmla="*/ 1237 w 1440"/>
                <a:gd name="T9" fmla="*/ 513 h 1152"/>
                <a:gd name="T10" fmla="*/ 0 60000 65536"/>
                <a:gd name="T11" fmla="*/ 0 60000 65536"/>
                <a:gd name="T12" fmla="*/ 0 60000 65536"/>
                <a:gd name="T13" fmla="*/ 0 60000 65536"/>
                <a:gd name="T14" fmla="*/ 0 60000 65536"/>
                <a:gd name="T15" fmla="*/ 0 w 1440"/>
                <a:gd name="T16" fmla="*/ 0 h 1152"/>
                <a:gd name="T17" fmla="*/ 1440 w 1440"/>
                <a:gd name="T18" fmla="*/ 1152 h 1152"/>
              </a:gdLst>
              <a:ahLst/>
              <a:cxnLst>
                <a:cxn ang="T10">
                  <a:pos x="T0" y="T1"/>
                </a:cxn>
                <a:cxn ang="T11">
                  <a:pos x="T2" y="T3"/>
                </a:cxn>
                <a:cxn ang="T12">
                  <a:pos x="T4" y="T5"/>
                </a:cxn>
                <a:cxn ang="T13">
                  <a:pos x="T6" y="T7"/>
                </a:cxn>
                <a:cxn ang="T14">
                  <a:pos x="T8" y="T9"/>
                </a:cxn>
              </a:cxnLst>
              <a:rect l="T15" t="T16" r="T17" b="T18"/>
              <a:pathLst>
                <a:path w="1440" h="1152">
                  <a:moveTo>
                    <a:pt x="624" y="0"/>
                  </a:moveTo>
                  <a:lnTo>
                    <a:pt x="0" y="0"/>
                  </a:lnTo>
                  <a:lnTo>
                    <a:pt x="0" y="960"/>
                  </a:lnTo>
                  <a:lnTo>
                    <a:pt x="1440" y="960"/>
                  </a:lnTo>
                  <a:lnTo>
                    <a:pt x="1440" y="1152"/>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Text Box 87"/>
            <p:cNvSpPr txBox="1">
              <a:spLocks noChangeArrowheads="1"/>
            </p:cNvSpPr>
            <p:nvPr/>
          </p:nvSpPr>
          <p:spPr bwMode="auto">
            <a:xfrm>
              <a:off x="2306" y="12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sp>
          <p:nvSpPr>
            <p:cNvPr id="89" name="AutoShape 88"/>
            <p:cNvSpPr/>
            <p:nvPr/>
          </p:nvSpPr>
          <p:spPr bwMode="auto">
            <a:xfrm rot="5400000">
              <a:off x="2913" y="2482"/>
              <a:ext cx="168" cy="1497"/>
            </a:xfrm>
            <a:prstGeom prst="rightBrace">
              <a:avLst>
                <a:gd name="adj1" fmla="val 74256"/>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Text Box 89"/>
            <p:cNvSpPr txBox="1">
              <a:spLocks noChangeArrowheads="1"/>
            </p:cNvSpPr>
            <p:nvPr/>
          </p:nvSpPr>
          <p:spPr bwMode="auto">
            <a:xfrm>
              <a:off x="2856" y="3306"/>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位</a:t>
              </a:r>
            </a:p>
          </p:txBody>
        </p:sp>
        <p:sp>
          <p:nvSpPr>
            <p:cNvPr id="91" name="Line 90"/>
            <p:cNvSpPr>
              <a:spLocks noChangeShapeType="1"/>
            </p:cNvSpPr>
            <p:nvPr/>
          </p:nvSpPr>
          <p:spPr bwMode="auto">
            <a:xfrm>
              <a:off x="4072" y="2056"/>
              <a:ext cx="655" cy="109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91"/>
            <p:cNvSpPr>
              <a:spLocks noChangeShapeType="1"/>
            </p:cNvSpPr>
            <p:nvPr/>
          </p:nvSpPr>
          <p:spPr bwMode="auto">
            <a:xfrm flipV="1">
              <a:off x="4072" y="1050"/>
              <a:ext cx="655" cy="1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92"/>
            <p:cNvSpPr>
              <a:spLocks noChangeShapeType="1"/>
            </p:cNvSpPr>
            <p:nvPr/>
          </p:nvSpPr>
          <p:spPr bwMode="auto">
            <a:xfrm flipV="1">
              <a:off x="4072" y="1301"/>
              <a:ext cx="655" cy="12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93"/>
            <p:cNvSpPr>
              <a:spLocks noChangeShapeType="1"/>
            </p:cNvSpPr>
            <p:nvPr/>
          </p:nvSpPr>
          <p:spPr bwMode="auto">
            <a:xfrm>
              <a:off x="4072" y="1175"/>
              <a:ext cx="655" cy="75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94"/>
            <p:cNvSpPr>
              <a:spLocks noChangeShapeType="1"/>
            </p:cNvSpPr>
            <p:nvPr/>
          </p:nvSpPr>
          <p:spPr bwMode="auto">
            <a:xfrm>
              <a:off x="4072" y="1427"/>
              <a:ext cx="655" cy="75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95"/>
            <p:cNvSpPr>
              <a:spLocks noChangeShapeType="1"/>
            </p:cNvSpPr>
            <p:nvPr/>
          </p:nvSpPr>
          <p:spPr bwMode="auto">
            <a:xfrm>
              <a:off x="4072" y="1175"/>
              <a:ext cx="655" cy="159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Line 96"/>
            <p:cNvSpPr>
              <a:spLocks noChangeShapeType="1"/>
            </p:cNvSpPr>
            <p:nvPr/>
          </p:nvSpPr>
          <p:spPr bwMode="auto">
            <a:xfrm flipV="1">
              <a:off x="4072" y="1679"/>
              <a:ext cx="655" cy="37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8" name="Line 97"/>
            <p:cNvSpPr>
              <a:spLocks noChangeShapeType="1"/>
            </p:cNvSpPr>
            <p:nvPr/>
          </p:nvSpPr>
          <p:spPr bwMode="auto">
            <a:xfrm>
              <a:off x="4072" y="2056"/>
              <a:ext cx="655" cy="5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 name="Text Box 98"/>
            <p:cNvSpPr txBox="1">
              <a:spLocks noChangeArrowheads="1"/>
            </p:cNvSpPr>
            <p:nvPr/>
          </p:nvSpPr>
          <p:spPr bwMode="auto">
            <a:xfrm>
              <a:off x="3057" y="2561"/>
              <a:ext cx="5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 Cache</a:t>
              </a:r>
              <a:endParaRPr lang="zh-CN" altLang="en-US" sz="2000" b="1"/>
            </a:p>
          </p:txBody>
        </p:sp>
        <p:sp>
          <p:nvSpPr>
            <p:cNvPr id="100" name="Text Box 99"/>
            <p:cNvSpPr txBox="1">
              <a:spLocks noChangeArrowheads="1"/>
            </p:cNvSpPr>
            <p:nvPr/>
          </p:nvSpPr>
          <p:spPr bwMode="auto">
            <a:xfrm>
              <a:off x="3744" y="273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内地址</a:t>
              </a:r>
            </a:p>
          </p:txBody>
        </p:sp>
        <p:sp>
          <p:nvSpPr>
            <p:cNvPr id="101" name="Text Box 100"/>
            <p:cNvSpPr txBox="1">
              <a:spLocks noChangeArrowheads="1"/>
            </p:cNvSpPr>
            <p:nvPr/>
          </p:nvSpPr>
          <p:spPr bwMode="auto">
            <a:xfrm>
              <a:off x="1056" y="264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否</a:t>
              </a:r>
            </a:p>
          </p:txBody>
        </p:sp>
        <p:sp>
          <p:nvSpPr>
            <p:cNvPr id="102" name="Line 101"/>
            <p:cNvSpPr>
              <a:spLocks noChangeShapeType="1"/>
            </p:cNvSpPr>
            <p:nvPr/>
          </p:nvSpPr>
          <p:spPr bwMode="auto">
            <a:xfrm>
              <a:off x="624" y="3120"/>
              <a:ext cx="0" cy="28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 name="Text Box 102"/>
            <p:cNvSpPr txBox="1">
              <a:spLocks noChangeArrowheads="1"/>
            </p:cNvSpPr>
            <p:nvPr/>
          </p:nvSpPr>
          <p:spPr bwMode="auto">
            <a:xfrm>
              <a:off x="326" y="3118"/>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是</a:t>
              </a:r>
            </a:p>
          </p:txBody>
        </p:sp>
        <p:sp>
          <p:nvSpPr>
            <p:cNvPr id="104" name="Text Box 103"/>
            <p:cNvSpPr txBox="1">
              <a:spLocks noChangeArrowheads="1"/>
            </p:cNvSpPr>
            <p:nvPr/>
          </p:nvSpPr>
          <p:spPr bwMode="auto">
            <a:xfrm>
              <a:off x="422" y="335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命中</a:t>
              </a:r>
            </a:p>
          </p:txBody>
        </p:sp>
      </p:grpSp>
      <p:sp>
        <p:nvSpPr>
          <p:cNvPr id="107" name="Text Box 106"/>
          <p:cNvSpPr txBox="1">
            <a:spLocks noChangeArrowheads="1"/>
          </p:cNvSpPr>
          <p:nvPr/>
        </p:nvSpPr>
        <p:spPr bwMode="auto">
          <a:xfrm>
            <a:off x="3240088" y="5597525"/>
            <a:ext cx="6542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每个缓存块</a:t>
            </a:r>
            <a:r>
              <a:rPr lang="zh-CN" altLang="en-US" b="1"/>
              <a:t>  </a:t>
            </a:r>
            <a:r>
              <a:rPr lang="en-US" altLang="zh-CN" b="1" i="1">
                <a:solidFill>
                  <a:schemeClr val="folHlink"/>
                </a:solidFill>
              </a:rPr>
              <a:t>i </a:t>
            </a:r>
            <a:r>
              <a:rPr lang="en-US" altLang="zh-CN" b="1"/>
              <a:t> </a:t>
            </a:r>
            <a:r>
              <a:rPr lang="zh-CN" altLang="en-US" b="1"/>
              <a:t>可以和 </a:t>
            </a:r>
            <a:r>
              <a:rPr lang="zh-CN" altLang="en-US" b="1">
                <a:solidFill>
                  <a:schemeClr val="folHlink"/>
                </a:solidFill>
              </a:rPr>
              <a:t>若干 </a:t>
            </a:r>
            <a:r>
              <a:rPr lang="zh-CN" altLang="en-US" b="1"/>
              <a:t>个 </a:t>
            </a:r>
            <a:r>
              <a:rPr lang="zh-CN" altLang="en-US" b="1">
                <a:solidFill>
                  <a:schemeClr val="folHlink"/>
                </a:solidFill>
              </a:rPr>
              <a:t>主存块 </a:t>
            </a:r>
            <a:r>
              <a:rPr lang="zh-CN" altLang="en-US" b="1"/>
              <a:t>对应</a:t>
            </a:r>
          </a:p>
        </p:txBody>
      </p:sp>
      <p:sp>
        <p:nvSpPr>
          <p:cNvPr id="108" name="Text Box 107"/>
          <p:cNvSpPr txBox="1">
            <a:spLocks noChangeArrowheads="1"/>
          </p:cNvSpPr>
          <p:nvPr/>
        </p:nvSpPr>
        <p:spPr bwMode="auto">
          <a:xfrm>
            <a:off x="3255963" y="6140450"/>
            <a:ext cx="6069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每个主存块</a:t>
            </a:r>
            <a:r>
              <a:rPr lang="zh-CN" altLang="en-US" b="1"/>
              <a:t>  </a:t>
            </a:r>
            <a:r>
              <a:rPr lang="en-US" altLang="zh-CN" b="1" i="1">
                <a:solidFill>
                  <a:schemeClr val="folHlink"/>
                </a:solidFill>
              </a:rPr>
              <a:t>j</a:t>
            </a:r>
            <a:r>
              <a:rPr lang="en-US" altLang="zh-CN" b="1"/>
              <a:t>  </a:t>
            </a:r>
            <a:r>
              <a:rPr lang="zh-CN" altLang="en-US" b="1"/>
              <a:t>只能和 </a:t>
            </a:r>
            <a:r>
              <a:rPr lang="zh-CN" altLang="en-US" b="1">
                <a:solidFill>
                  <a:schemeClr val="folHlink"/>
                </a:solidFill>
              </a:rPr>
              <a:t>一 </a:t>
            </a:r>
            <a:r>
              <a:rPr lang="zh-CN" altLang="en-US" b="1"/>
              <a:t>个 </a:t>
            </a:r>
            <a:r>
              <a:rPr lang="zh-CN" altLang="en-US" b="1">
                <a:solidFill>
                  <a:schemeClr val="folHlink"/>
                </a:solidFill>
              </a:rPr>
              <a:t>缓存块 </a:t>
            </a:r>
            <a:r>
              <a:rPr lang="zh-CN" altLang="en-US" b="1"/>
              <a:t>对应</a:t>
            </a:r>
          </a:p>
        </p:txBody>
      </p:sp>
      <p:sp>
        <p:nvSpPr>
          <p:cNvPr id="109" name="Text Box 108"/>
          <p:cNvSpPr txBox="1">
            <a:spLocks noChangeArrowheads="1"/>
          </p:cNvSpPr>
          <p:nvPr/>
        </p:nvSpPr>
        <p:spPr bwMode="auto">
          <a:xfrm>
            <a:off x="2543175" y="1727200"/>
            <a:ext cx="1752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err="1">
                <a:solidFill>
                  <a:schemeClr val="folHlink"/>
                </a:solidFill>
              </a:rPr>
              <a:t>i</a:t>
            </a:r>
            <a:r>
              <a:rPr lang="en-US" altLang="zh-CN" sz="2800" b="1" dirty="0">
                <a:solidFill>
                  <a:schemeClr val="folHlink"/>
                </a:solidFill>
              </a:rPr>
              <a:t> = </a:t>
            </a:r>
            <a:r>
              <a:rPr lang="en-US" altLang="zh-CN" sz="2800" b="1" i="1" dirty="0">
                <a:solidFill>
                  <a:schemeClr val="folHlink"/>
                </a:solidFill>
              </a:rPr>
              <a:t>j</a:t>
            </a:r>
            <a:r>
              <a:rPr lang="en-US" altLang="zh-CN" sz="2800" b="1" dirty="0">
                <a:solidFill>
                  <a:schemeClr val="folHlink"/>
                </a:solidFill>
              </a:rPr>
              <a:t> </a:t>
            </a:r>
            <a:r>
              <a:rPr lang="en-US" altLang="zh-CN" b="1" dirty="0">
                <a:solidFill>
                  <a:schemeClr val="folHlink"/>
                </a:solidFill>
              </a:rPr>
              <a:t>mod</a:t>
            </a:r>
            <a:r>
              <a:rPr lang="en-US" altLang="zh-CN" sz="2800" b="1" dirty="0">
                <a:solidFill>
                  <a:schemeClr val="folHlink"/>
                </a:solidFill>
              </a:rPr>
              <a:t> </a:t>
            </a:r>
            <a:r>
              <a:rPr lang="en-US" altLang="zh-CN" sz="2800" b="1" i="1" dirty="0">
                <a:solidFill>
                  <a:schemeClr val="folHlink"/>
                </a:solidFill>
              </a:rPr>
              <a:t>C</a:t>
            </a:r>
          </a:p>
        </p:txBody>
      </p:sp>
      <p:grpSp>
        <p:nvGrpSpPr>
          <p:cNvPr id="110" name="Group 110"/>
          <p:cNvGrpSpPr/>
          <p:nvPr/>
        </p:nvGrpSpPr>
        <p:grpSpPr bwMode="auto">
          <a:xfrm>
            <a:off x="6527800" y="1441450"/>
            <a:ext cx="3787775" cy="3082925"/>
            <a:chOff x="3230" y="966"/>
            <a:chExt cx="2386" cy="1942"/>
          </a:xfrm>
        </p:grpSpPr>
        <p:sp>
          <p:nvSpPr>
            <p:cNvPr id="111" name="Rectangle 111"/>
            <p:cNvSpPr>
              <a:spLocks noChangeArrowheads="1"/>
            </p:cNvSpPr>
            <p:nvPr/>
          </p:nvSpPr>
          <p:spPr bwMode="auto">
            <a:xfrm>
              <a:off x="4727" y="2690"/>
              <a:ext cx="889"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字块2</a:t>
              </a:r>
              <a:r>
                <a:rPr lang="en-US" altLang="zh-CN" sz="2000" b="1" i="1" baseline="30000">
                  <a:solidFill>
                    <a:schemeClr val="bg2"/>
                  </a:solidFill>
                </a:rPr>
                <a:t>c</a:t>
              </a:r>
              <a:r>
                <a:rPr lang="en-US" altLang="zh-CN" sz="2000" b="1" baseline="30000">
                  <a:solidFill>
                    <a:schemeClr val="bg2"/>
                  </a:solidFill>
                </a:rPr>
                <a:t>+1</a:t>
              </a:r>
              <a:endParaRPr lang="zh-CN" altLang="en-US" sz="2000" b="1" baseline="30000">
                <a:solidFill>
                  <a:schemeClr val="bg2"/>
                </a:solidFill>
              </a:endParaRPr>
            </a:p>
          </p:txBody>
        </p:sp>
        <p:sp>
          <p:nvSpPr>
            <p:cNvPr id="112" name="Rectangle 112"/>
            <p:cNvSpPr>
              <a:spLocks noChangeArrowheads="1"/>
            </p:cNvSpPr>
            <p:nvPr/>
          </p:nvSpPr>
          <p:spPr bwMode="auto">
            <a:xfrm>
              <a:off x="4727" y="1819"/>
              <a:ext cx="889"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字块2</a:t>
              </a:r>
              <a:r>
                <a:rPr lang="en-US" altLang="zh-CN" sz="2000" b="1" i="1" baseline="30000">
                  <a:solidFill>
                    <a:schemeClr val="bg2"/>
                  </a:solidFill>
                </a:rPr>
                <a:t>c</a:t>
              </a:r>
              <a:endParaRPr lang="zh-CN" altLang="en-US" sz="2000" b="1" i="1" baseline="30000">
                <a:solidFill>
                  <a:schemeClr val="bg2"/>
                </a:solidFill>
              </a:endParaRPr>
            </a:p>
          </p:txBody>
        </p:sp>
        <p:sp>
          <p:nvSpPr>
            <p:cNvPr id="113" name="Rectangle 113"/>
            <p:cNvSpPr>
              <a:spLocks noChangeArrowheads="1"/>
            </p:cNvSpPr>
            <p:nvPr/>
          </p:nvSpPr>
          <p:spPr bwMode="auto">
            <a:xfrm>
              <a:off x="4727" y="966"/>
              <a:ext cx="889" cy="217"/>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字块0</a:t>
              </a:r>
            </a:p>
          </p:txBody>
        </p:sp>
        <p:sp>
          <p:nvSpPr>
            <p:cNvPr id="114" name="Line 114"/>
            <p:cNvSpPr>
              <a:spLocks noChangeShapeType="1"/>
            </p:cNvSpPr>
            <p:nvPr/>
          </p:nvSpPr>
          <p:spPr bwMode="auto">
            <a:xfrm flipV="1">
              <a:off x="4072" y="1050"/>
              <a:ext cx="655" cy="125"/>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a:off x="4072" y="1175"/>
              <a:ext cx="655" cy="755"/>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a:off x="4072" y="1175"/>
              <a:ext cx="655" cy="159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7" name="Rectangle 117"/>
            <p:cNvSpPr>
              <a:spLocks noChangeArrowheads="1"/>
            </p:cNvSpPr>
            <p:nvPr/>
          </p:nvSpPr>
          <p:spPr bwMode="auto">
            <a:xfrm>
              <a:off x="3230" y="1078"/>
              <a:ext cx="842"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strips(downRight)">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blinds(horizontal)">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blinds(horizontal)">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blinds(horizontal)">
                                      <p:cBhvr>
                                        <p:cTn id="2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utoUpdateAnimBg="0"/>
      <p:bldP spid="108" grpId="0" autoUpdateAnimBg="0"/>
      <p:bldP spid="109"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标题 87"/>
          <p:cNvSpPr>
            <a:spLocks noGrp="1"/>
          </p:cNvSpPr>
          <p:nvPr>
            <p:ph type="title"/>
          </p:nvPr>
        </p:nvSpPr>
        <p:spPr/>
        <p:txBody>
          <a:bodyPr>
            <a:normAutofit/>
          </a:bodyPr>
          <a:lstStyle/>
          <a:p>
            <a:r>
              <a:rPr lang="zh-CN" altLang="en-US" b="1">
                <a:sym typeface="+mn-ea"/>
              </a:rPr>
              <a:t>2. 全相联映射</a:t>
            </a:r>
            <a:endParaRPr lang="zh-CN" altLang="en-US"/>
          </a:p>
        </p:txBody>
      </p:sp>
      <p:sp>
        <p:nvSpPr>
          <p:cNvPr id="89" name="内容占位符 88"/>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115</a:t>
            </a:fld>
            <a:endParaRPr lang="zh-CN" altLang="en-US" dirty="0"/>
          </a:p>
        </p:txBody>
      </p:sp>
      <p:sp>
        <p:nvSpPr>
          <p:cNvPr id="4" name="Text Box 3"/>
          <p:cNvSpPr txBox="1">
            <a:spLocks noChangeArrowheads="1"/>
          </p:cNvSpPr>
          <p:nvPr/>
        </p:nvSpPr>
        <p:spPr bwMode="auto">
          <a:xfrm>
            <a:off x="3322638" y="5961062"/>
            <a:ext cx="7377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主存 </a:t>
            </a:r>
            <a:r>
              <a:rPr lang="zh-CN" altLang="en-US" b="1"/>
              <a:t>中的 </a:t>
            </a:r>
            <a:r>
              <a:rPr lang="zh-CN" altLang="en-US" b="1">
                <a:solidFill>
                  <a:schemeClr val="folHlink"/>
                </a:solidFill>
              </a:rPr>
              <a:t>任一块 </a:t>
            </a:r>
            <a:r>
              <a:rPr lang="zh-CN" altLang="en-US" b="1"/>
              <a:t>可以映射到 </a:t>
            </a:r>
            <a:r>
              <a:rPr lang="zh-CN" altLang="en-US" b="1">
                <a:solidFill>
                  <a:schemeClr val="folHlink"/>
                </a:solidFill>
              </a:rPr>
              <a:t>缓存 </a:t>
            </a:r>
            <a:r>
              <a:rPr lang="zh-CN" altLang="en-US" b="1"/>
              <a:t>中的 </a:t>
            </a:r>
            <a:r>
              <a:rPr lang="zh-CN" altLang="en-US" b="1">
                <a:solidFill>
                  <a:schemeClr val="folHlink"/>
                </a:solidFill>
              </a:rPr>
              <a:t>任一块</a:t>
            </a:r>
          </a:p>
        </p:txBody>
      </p:sp>
      <p:grpSp>
        <p:nvGrpSpPr>
          <p:cNvPr id="5" name="Group 4"/>
          <p:cNvGrpSpPr/>
          <p:nvPr/>
        </p:nvGrpSpPr>
        <p:grpSpPr bwMode="auto">
          <a:xfrm>
            <a:off x="3168650" y="1087437"/>
            <a:ext cx="5854700" cy="4683125"/>
            <a:chOff x="728" y="720"/>
            <a:chExt cx="3688" cy="2950"/>
          </a:xfrm>
        </p:grpSpPr>
        <p:sp>
          <p:nvSpPr>
            <p:cNvPr id="6" name="Rectangle 5"/>
            <p:cNvSpPr>
              <a:spLocks noChangeArrowheads="1"/>
            </p:cNvSpPr>
            <p:nvPr/>
          </p:nvSpPr>
          <p:spPr bwMode="auto">
            <a:xfrm>
              <a:off x="3552" y="2876"/>
              <a:ext cx="86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m</a:t>
              </a:r>
              <a:r>
                <a:rPr lang="en-US" altLang="zh-CN" sz="2000" b="1"/>
                <a:t>－1</a:t>
              </a:r>
              <a:endParaRPr lang="zh-CN" altLang="en-US" sz="2000" b="1"/>
            </a:p>
          </p:txBody>
        </p:sp>
        <p:sp>
          <p:nvSpPr>
            <p:cNvPr id="7" name="Rectangle 6"/>
            <p:cNvSpPr>
              <a:spLocks noChangeArrowheads="1"/>
            </p:cNvSpPr>
            <p:nvPr/>
          </p:nvSpPr>
          <p:spPr bwMode="auto">
            <a:xfrm>
              <a:off x="3552" y="2521"/>
              <a:ext cx="86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8" name="Rectangle 7"/>
            <p:cNvSpPr>
              <a:spLocks noChangeArrowheads="1"/>
            </p:cNvSpPr>
            <p:nvPr/>
          </p:nvSpPr>
          <p:spPr bwMode="auto">
            <a:xfrm>
              <a:off x="3552" y="2164"/>
              <a:ext cx="86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a:t>－1</a:t>
              </a:r>
            </a:p>
          </p:txBody>
        </p:sp>
        <p:sp>
          <p:nvSpPr>
            <p:cNvPr id="9" name="Rectangle 8"/>
            <p:cNvSpPr>
              <a:spLocks noChangeArrowheads="1"/>
            </p:cNvSpPr>
            <p:nvPr/>
          </p:nvSpPr>
          <p:spPr bwMode="auto">
            <a:xfrm>
              <a:off x="3552" y="1806"/>
              <a:ext cx="86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10" name="Rectangle 9"/>
            <p:cNvSpPr>
              <a:spLocks noChangeArrowheads="1"/>
            </p:cNvSpPr>
            <p:nvPr/>
          </p:nvSpPr>
          <p:spPr bwMode="auto">
            <a:xfrm>
              <a:off x="3552" y="1451"/>
              <a:ext cx="86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字块1</a:t>
              </a:r>
            </a:p>
          </p:txBody>
        </p:sp>
        <p:sp>
          <p:nvSpPr>
            <p:cNvPr id="11" name="Rectangle 10"/>
            <p:cNvSpPr>
              <a:spLocks noChangeArrowheads="1"/>
            </p:cNvSpPr>
            <p:nvPr/>
          </p:nvSpPr>
          <p:spPr bwMode="auto">
            <a:xfrm>
              <a:off x="3552" y="1094"/>
              <a:ext cx="86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字块0</a:t>
              </a:r>
            </a:p>
          </p:txBody>
        </p:sp>
        <p:sp>
          <p:nvSpPr>
            <p:cNvPr id="12" name="Line 11"/>
            <p:cNvSpPr>
              <a:spLocks noChangeShapeType="1"/>
            </p:cNvSpPr>
            <p:nvPr/>
          </p:nvSpPr>
          <p:spPr bwMode="auto">
            <a:xfrm>
              <a:off x="3552" y="1094"/>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3" name="Line 12"/>
            <p:cNvSpPr>
              <a:spLocks noChangeShapeType="1"/>
            </p:cNvSpPr>
            <p:nvPr/>
          </p:nvSpPr>
          <p:spPr bwMode="auto">
            <a:xfrm>
              <a:off x="3552" y="145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4" name="Line 13"/>
            <p:cNvSpPr>
              <a:spLocks noChangeShapeType="1"/>
            </p:cNvSpPr>
            <p:nvPr/>
          </p:nvSpPr>
          <p:spPr bwMode="auto">
            <a:xfrm>
              <a:off x="3552" y="180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5" name="Line 14"/>
            <p:cNvSpPr>
              <a:spLocks noChangeShapeType="1"/>
            </p:cNvSpPr>
            <p:nvPr/>
          </p:nvSpPr>
          <p:spPr bwMode="auto">
            <a:xfrm>
              <a:off x="3552" y="2164"/>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6" name="Line 15"/>
            <p:cNvSpPr>
              <a:spLocks noChangeShapeType="1"/>
            </p:cNvSpPr>
            <p:nvPr/>
          </p:nvSpPr>
          <p:spPr bwMode="auto">
            <a:xfrm>
              <a:off x="3552" y="252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7" name="Line 16"/>
            <p:cNvSpPr>
              <a:spLocks noChangeShapeType="1"/>
            </p:cNvSpPr>
            <p:nvPr/>
          </p:nvSpPr>
          <p:spPr bwMode="auto">
            <a:xfrm>
              <a:off x="3552" y="287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8" name="Line 17"/>
            <p:cNvSpPr>
              <a:spLocks noChangeShapeType="1"/>
            </p:cNvSpPr>
            <p:nvPr/>
          </p:nvSpPr>
          <p:spPr bwMode="auto">
            <a:xfrm>
              <a:off x="3552" y="3190"/>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9" name="Line 18"/>
            <p:cNvSpPr>
              <a:spLocks noChangeShapeType="1"/>
            </p:cNvSpPr>
            <p:nvPr/>
          </p:nvSpPr>
          <p:spPr bwMode="auto">
            <a:xfrm>
              <a:off x="3552" y="2164"/>
              <a:ext cx="0" cy="3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0" name="Line 19"/>
            <p:cNvSpPr>
              <a:spLocks noChangeShapeType="1"/>
            </p:cNvSpPr>
            <p:nvPr/>
          </p:nvSpPr>
          <p:spPr bwMode="auto">
            <a:xfrm>
              <a:off x="3552" y="1094"/>
              <a:ext cx="0" cy="10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1" name="Line 20"/>
            <p:cNvSpPr>
              <a:spLocks noChangeShapeType="1"/>
            </p:cNvSpPr>
            <p:nvPr/>
          </p:nvSpPr>
          <p:spPr bwMode="auto">
            <a:xfrm>
              <a:off x="3552" y="2521"/>
              <a:ext cx="0" cy="669"/>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2" name="Line 21"/>
            <p:cNvSpPr>
              <a:spLocks noChangeShapeType="1"/>
            </p:cNvSpPr>
            <p:nvPr/>
          </p:nvSpPr>
          <p:spPr bwMode="auto">
            <a:xfrm>
              <a:off x="4416" y="2164"/>
              <a:ext cx="0" cy="3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3" name="Line 22"/>
            <p:cNvSpPr>
              <a:spLocks noChangeShapeType="1"/>
            </p:cNvSpPr>
            <p:nvPr/>
          </p:nvSpPr>
          <p:spPr bwMode="auto">
            <a:xfrm>
              <a:off x="4416" y="1094"/>
              <a:ext cx="0" cy="10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4" name="Line 23"/>
            <p:cNvSpPr>
              <a:spLocks noChangeShapeType="1"/>
            </p:cNvSpPr>
            <p:nvPr/>
          </p:nvSpPr>
          <p:spPr bwMode="auto">
            <a:xfrm>
              <a:off x="4416" y="2521"/>
              <a:ext cx="0" cy="669"/>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5" name="Text Box 24"/>
            <p:cNvSpPr txBox="1">
              <a:spLocks noChangeArrowheads="1"/>
            </p:cNvSpPr>
            <p:nvPr/>
          </p:nvSpPr>
          <p:spPr bwMode="auto">
            <a:xfrm>
              <a:off x="3840" y="1894"/>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6" name="Text Box 25"/>
            <p:cNvSpPr txBox="1">
              <a:spLocks noChangeArrowheads="1"/>
            </p:cNvSpPr>
            <p:nvPr/>
          </p:nvSpPr>
          <p:spPr bwMode="auto">
            <a:xfrm>
              <a:off x="3820" y="2566"/>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7" name="Rectangle 26"/>
            <p:cNvSpPr>
              <a:spLocks noChangeArrowheads="1"/>
            </p:cNvSpPr>
            <p:nvPr/>
          </p:nvSpPr>
          <p:spPr bwMode="auto">
            <a:xfrm>
              <a:off x="1488" y="2337"/>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a:t>－1</a:t>
              </a:r>
              <a:endParaRPr lang="zh-CN" altLang="en-US" sz="2000" b="1"/>
            </a:p>
          </p:txBody>
        </p:sp>
        <p:sp>
          <p:nvSpPr>
            <p:cNvPr id="28" name="Rectangle 27"/>
            <p:cNvSpPr>
              <a:spLocks noChangeArrowheads="1"/>
            </p:cNvSpPr>
            <p:nvPr/>
          </p:nvSpPr>
          <p:spPr bwMode="auto">
            <a:xfrm>
              <a:off x="1488" y="1964"/>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a:p>
          </p:txBody>
        </p:sp>
        <p:sp>
          <p:nvSpPr>
            <p:cNvPr id="29" name="Rectangle 28"/>
            <p:cNvSpPr>
              <a:spLocks noChangeArrowheads="1"/>
            </p:cNvSpPr>
            <p:nvPr/>
          </p:nvSpPr>
          <p:spPr bwMode="auto">
            <a:xfrm>
              <a:off x="1488" y="1591"/>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字块1</a:t>
              </a:r>
              <a:endParaRPr lang="zh-CN" altLang="en-US"/>
            </a:p>
          </p:txBody>
        </p:sp>
        <p:sp>
          <p:nvSpPr>
            <p:cNvPr id="30" name="Rectangle 29"/>
            <p:cNvSpPr>
              <a:spLocks noChangeArrowheads="1"/>
            </p:cNvSpPr>
            <p:nvPr/>
          </p:nvSpPr>
          <p:spPr bwMode="auto">
            <a:xfrm>
              <a:off x="1488" y="1270"/>
              <a:ext cx="105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字块0</a:t>
              </a:r>
              <a:endParaRPr lang="zh-CN" altLang="en-US"/>
            </a:p>
          </p:txBody>
        </p:sp>
        <p:sp>
          <p:nvSpPr>
            <p:cNvPr id="31" name="Line 30"/>
            <p:cNvSpPr>
              <a:spLocks noChangeShapeType="1"/>
            </p:cNvSpPr>
            <p:nvPr/>
          </p:nvSpPr>
          <p:spPr bwMode="auto">
            <a:xfrm>
              <a:off x="1488" y="1270"/>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2" name="Line 31"/>
            <p:cNvSpPr>
              <a:spLocks noChangeShapeType="1"/>
            </p:cNvSpPr>
            <p:nvPr/>
          </p:nvSpPr>
          <p:spPr bwMode="auto">
            <a:xfrm>
              <a:off x="1488" y="1591"/>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3" name="Line 32"/>
            <p:cNvSpPr>
              <a:spLocks noChangeShapeType="1"/>
            </p:cNvSpPr>
            <p:nvPr/>
          </p:nvSpPr>
          <p:spPr bwMode="auto">
            <a:xfrm>
              <a:off x="1488" y="1964"/>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4" name="Line 33"/>
            <p:cNvSpPr>
              <a:spLocks noChangeShapeType="1"/>
            </p:cNvSpPr>
            <p:nvPr/>
          </p:nvSpPr>
          <p:spPr bwMode="auto">
            <a:xfrm>
              <a:off x="1488" y="2337"/>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5" name="Line 34"/>
            <p:cNvSpPr>
              <a:spLocks noChangeShapeType="1"/>
            </p:cNvSpPr>
            <p:nvPr/>
          </p:nvSpPr>
          <p:spPr bwMode="auto">
            <a:xfrm>
              <a:off x="1488" y="2710"/>
              <a:ext cx="10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6" name="Line 35"/>
            <p:cNvSpPr>
              <a:spLocks noChangeShapeType="1"/>
            </p:cNvSpPr>
            <p:nvPr/>
          </p:nvSpPr>
          <p:spPr bwMode="auto">
            <a:xfrm>
              <a:off x="1488" y="1270"/>
              <a:ext cx="0" cy="14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7" name="Line 36"/>
            <p:cNvSpPr>
              <a:spLocks noChangeShapeType="1"/>
            </p:cNvSpPr>
            <p:nvPr/>
          </p:nvSpPr>
          <p:spPr bwMode="auto">
            <a:xfrm>
              <a:off x="2544" y="1270"/>
              <a:ext cx="0" cy="14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8" name="Text Box 37"/>
            <p:cNvSpPr txBox="1">
              <a:spLocks noChangeArrowheads="1"/>
            </p:cNvSpPr>
            <p:nvPr/>
          </p:nvSpPr>
          <p:spPr bwMode="auto">
            <a:xfrm>
              <a:off x="1872" y="2038"/>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39" name="Line 38"/>
            <p:cNvSpPr>
              <a:spLocks noChangeShapeType="1"/>
            </p:cNvSpPr>
            <p:nvPr/>
          </p:nvSpPr>
          <p:spPr bwMode="auto">
            <a:xfrm flipV="1">
              <a:off x="2544" y="1270"/>
              <a:ext cx="1008"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2544" y="1414"/>
              <a:ext cx="1008"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2544" y="1414"/>
              <a:ext cx="1008" cy="9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2544" y="1414"/>
              <a:ext cx="1008" cy="16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42"/>
            <p:cNvSpPr>
              <a:spLocks noChangeShapeType="1"/>
            </p:cNvSpPr>
            <p:nvPr/>
          </p:nvSpPr>
          <p:spPr bwMode="auto">
            <a:xfrm flipV="1">
              <a:off x="2544" y="1270"/>
              <a:ext cx="1008"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43"/>
            <p:cNvSpPr>
              <a:spLocks noChangeShapeType="1"/>
            </p:cNvSpPr>
            <p:nvPr/>
          </p:nvSpPr>
          <p:spPr bwMode="auto">
            <a:xfrm flipV="1">
              <a:off x="2544" y="1654"/>
              <a:ext cx="1008"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44"/>
            <p:cNvSpPr>
              <a:spLocks noChangeShapeType="1"/>
            </p:cNvSpPr>
            <p:nvPr/>
          </p:nvSpPr>
          <p:spPr bwMode="auto">
            <a:xfrm>
              <a:off x="2544" y="1798"/>
              <a:ext cx="1008"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2544" y="1798"/>
              <a:ext cx="1008"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flipV="1">
              <a:off x="2544" y="1270"/>
              <a:ext cx="1008"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flipV="1">
              <a:off x="2544" y="1654"/>
              <a:ext cx="1008"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flipV="1">
              <a:off x="2544" y="2326"/>
              <a:ext cx="1008"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9"/>
            <p:cNvSpPr>
              <a:spLocks noChangeShapeType="1"/>
            </p:cNvSpPr>
            <p:nvPr/>
          </p:nvSpPr>
          <p:spPr bwMode="auto">
            <a:xfrm>
              <a:off x="2544" y="2566"/>
              <a:ext cx="1008" cy="4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Rectangle 50"/>
            <p:cNvSpPr>
              <a:spLocks noChangeArrowheads="1"/>
            </p:cNvSpPr>
            <p:nvPr/>
          </p:nvSpPr>
          <p:spPr bwMode="auto">
            <a:xfrm>
              <a:off x="912" y="1270"/>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Rectangle 51"/>
            <p:cNvSpPr>
              <a:spLocks noChangeArrowheads="1"/>
            </p:cNvSpPr>
            <p:nvPr/>
          </p:nvSpPr>
          <p:spPr bwMode="auto">
            <a:xfrm>
              <a:off x="912" y="1595"/>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Rectangle 52"/>
            <p:cNvSpPr>
              <a:spLocks noChangeArrowheads="1"/>
            </p:cNvSpPr>
            <p:nvPr/>
          </p:nvSpPr>
          <p:spPr bwMode="auto">
            <a:xfrm>
              <a:off x="912" y="2336"/>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Text Box 53"/>
            <p:cNvSpPr txBox="1">
              <a:spLocks noChangeArrowheads="1"/>
            </p:cNvSpPr>
            <p:nvPr/>
          </p:nvSpPr>
          <p:spPr bwMode="auto">
            <a:xfrm>
              <a:off x="960" y="127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5" name="Text Box 54"/>
            <p:cNvSpPr txBox="1">
              <a:spLocks noChangeArrowheads="1"/>
            </p:cNvSpPr>
            <p:nvPr/>
          </p:nvSpPr>
          <p:spPr bwMode="auto">
            <a:xfrm>
              <a:off x="960" y="159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6" name="Text Box 55"/>
            <p:cNvSpPr txBox="1">
              <a:spLocks noChangeArrowheads="1"/>
            </p:cNvSpPr>
            <p:nvPr/>
          </p:nvSpPr>
          <p:spPr bwMode="auto">
            <a:xfrm>
              <a:off x="960" y="23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7" name="Text Box 56"/>
            <p:cNvSpPr txBox="1">
              <a:spLocks noChangeArrowheads="1"/>
            </p:cNvSpPr>
            <p:nvPr/>
          </p:nvSpPr>
          <p:spPr bwMode="auto">
            <a:xfrm>
              <a:off x="758" y="3110"/>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主存字块标记</a:t>
              </a:r>
            </a:p>
          </p:txBody>
        </p:sp>
        <p:sp>
          <p:nvSpPr>
            <p:cNvPr id="58" name="Rectangle 57"/>
            <p:cNvSpPr>
              <a:spLocks noChangeArrowheads="1"/>
            </p:cNvSpPr>
            <p:nvPr/>
          </p:nvSpPr>
          <p:spPr bwMode="auto">
            <a:xfrm>
              <a:off x="768" y="3104"/>
              <a:ext cx="105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Rectangle 58"/>
            <p:cNvSpPr>
              <a:spLocks noChangeArrowheads="1"/>
            </p:cNvSpPr>
            <p:nvPr/>
          </p:nvSpPr>
          <p:spPr bwMode="auto">
            <a:xfrm>
              <a:off x="1824" y="3104"/>
              <a:ext cx="105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Text Box 59"/>
            <p:cNvSpPr txBox="1">
              <a:spLocks noChangeArrowheads="1"/>
            </p:cNvSpPr>
            <p:nvPr/>
          </p:nvSpPr>
          <p:spPr bwMode="auto">
            <a:xfrm>
              <a:off x="1872" y="3110"/>
              <a:ext cx="9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t> </a:t>
              </a:r>
              <a:r>
                <a:rPr lang="zh-CN" altLang="en-US" sz="2000" b="1"/>
                <a:t>字块内地址</a:t>
              </a:r>
            </a:p>
          </p:txBody>
        </p:sp>
        <p:sp>
          <p:nvSpPr>
            <p:cNvPr id="61" name="Text Box 60"/>
            <p:cNvSpPr txBox="1">
              <a:spLocks noChangeArrowheads="1"/>
            </p:cNvSpPr>
            <p:nvPr/>
          </p:nvSpPr>
          <p:spPr bwMode="auto">
            <a:xfrm>
              <a:off x="728" y="284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主存地址</a:t>
              </a:r>
            </a:p>
          </p:txBody>
        </p:sp>
        <p:sp>
          <p:nvSpPr>
            <p:cNvPr id="62" name="Text Box 61"/>
            <p:cNvSpPr txBox="1">
              <a:spLocks noChangeArrowheads="1"/>
            </p:cNvSpPr>
            <p:nvPr/>
          </p:nvSpPr>
          <p:spPr bwMode="auto">
            <a:xfrm>
              <a:off x="768" y="3382"/>
              <a:ext cx="10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m</a:t>
              </a:r>
              <a:r>
                <a:rPr lang="en-US" altLang="zh-CN" b="1"/>
                <a:t> = </a:t>
              </a:r>
              <a:r>
                <a:rPr lang="en-US" altLang="zh-CN" b="1" i="1"/>
                <a:t>t</a:t>
              </a:r>
              <a:r>
                <a:rPr lang="en-US" altLang="zh-CN" b="1"/>
                <a:t> + </a:t>
              </a:r>
              <a:r>
                <a:rPr lang="en-US" altLang="zh-CN" b="1" i="1"/>
                <a:t>c</a:t>
              </a:r>
              <a:r>
                <a:rPr lang="en-US" altLang="zh-CN" b="1"/>
                <a:t> </a:t>
              </a:r>
              <a:r>
                <a:rPr lang="zh-CN" altLang="en-US" sz="2000" b="1"/>
                <a:t>位</a:t>
              </a:r>
            </a:p>
          </p:txBody>
        </p:sp>
        <p:sp>
          <p:nvSpPr>
            <p:cNvPr id="63" name="Text Box 62"/>
            <p:cNvSpPr txBox="1">
              <a:spLocks noChangeArrowheads="1"/>
            </p:cNvSpPr>
            <p:nvPr/>
          </p:nvSpPr>
          <p:spPr bwMode="auto">
            <a:xfrm>
              <a:off x="2160" y="3382"/>
              <a:ext cx="3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b</a:t>
              </a:r>
              <a:r>
                <a:rPr lang="zh-CN" altLang="en-US" sz="2000" b="1"/>
                <a:t>位</a:t>
              </a:r>
            </a:p>
          </p:txBody>
        </p:sp>
        <p:sp>
          <p:nvSpPr>
            <p:cNvPr id="64" name="Text Box 63"/>
            <p:cNvSpPr txBox="1">
              <a:spLocks noChangeArrowheads="1"/>
            </p:cNvSpPr>
            <p:nvPr/>
          </p:nvSpPr>
          <p:spPr bwMode="auto">
            <a:xfrm>
              <a:off x="864" y="982"/>
              <a:ext cx="6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m</a:t>
              </a:r>
              <a:r>
                <a:rPr lang="en-US" altLang="zh-CN" sz="1400" b="1"/>
                <a:t> </a:t>
              </a:r>
              <a:r>
                <a:rPr lang="en-US" altLang="zh-CN" b="1"/>
                <a:t>=</a:t>
              </a:r>
              <a:r>
                <a:rPr lang="en-US" altLang="zh-CN" sz="1400" b="1"/>
                <a:t> </a:t>
              </a:r>
              <a:r>
                <a:rPr lang="en-US" altLang="zh-CN" b="1" i="1"/>
                <a:t>t</a:t>
              </a:r>
              <a:r>
                <a:rPr lang="en-US" altLang="zh-CN" b="1"/>
                <a:t>+</a:t>
              </a:r>
              <a:r>
                <a:rPr lang="en-US" altLang="zh-CN" b="1" i="1"/>
                <a:t>c</a:t>
              </a:r>
              <a:endParaRPr lang="zh-CN" altLang="en-US" b="1" i="1"/>
            </a:p>
          </p:txBody>
        </p:sp>
        <p:sp>
          <p:nvSpPr>
            <p:cNvPr id="65" name="Text Box 64"/>
            <p:cNvSpPr txBox="1">
              <a:spLocks noChangeArrowheads="1"/>
            </p:cNvSpPr>
            <p:nvPr/>
          </p:nvSpPr>
          <p:spPr bwMode="auto">
            <a:xfrm>
              <a:off x="905" y="720"/>
              <a:ext cx="1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 </a:t>
              </a:r>
              <a:r>
                <a:rPr lang="zh-CN" altLang="en-US" b="1"/>
                <a:t>存储器</a:t>
              </a:r>
            </a:p>
          </p:txBody>
        </p:sp>
        <p:sp>
          <p:nvSpPr>
            <p:cNvPr id="66" name="Text Box 65"/>
            <p:cNvSpPr txBox="1">
              <a:spLocks noChangeArrowheads="1"/>
            </p:cNvSpPr>
            <p:nvPr/>
          </p:nvSpPr>
          <p:spPr bwMode="auto">
            <a:xfrm>
              <a:off x="3494" y="720"/>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主存储器</a:t>
              </a:r>
            </a:p>
          </p:txBody>
        </p:sp>
      </p:grpSp>
      <p:grpSp>
        <p:nvGrpSpPr>
          <p:cNvPr id="67" name="Group 66"/>
          <p:cNvGrpSpPr/>
          <p:nvPr/>
        </p:nvGrpSpPr>
        <p:grpSpPr bwMode="auto">
          <a:xfrm>
            <a:off x="4375150" y="1668462"/>
            <a:ext cx="4649788" cy="2578100"/>
            <a:chOff x="1488" y="1086"/>
            <a:chExt cx="2929" cy="1624"/>
          </a:xfrm>
        </p:grpSpPr>
        <p:grpSp>
          <p:nvGrpSpPr>
            <p:cNvPr id="68" name="Group 67"/>
            <p:cNvGrpSpPr/>
            <p:nvPr/>
          </p:nvGrpSpPr>
          <p:grpSpPr bwMode="auto">
            <a:xfrm>
              <a:off x="1488" y="1270"/>
              <a:ext cx="1056" cy="1440"/>
              <a:chOff x="1488" y="1270"/>
              <a:chExt cx="1056" cy="1440"/>
            </a:xfrm>
          </p:grpSpPr>
          <p:sp>
            <p:nvSpPr>
              <p:cNvPr id="81" name="Line 68"/>
              <p:cNvSpPr>
                <a:spLocks noChangeShapeType="1"/>
              </p:cNvSpPr>
              <p:nvPr/>
            </p:nvSpPr>
            <p:spPr bwMode="auto">
              <a:xfrm>
                <a:off x="1488" y="1270"/>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2" name="Line 69"/>
              <p:cNvSpPr>
                <a:spLocks noChangeShapeType="1"/>
              </p:cNvSpPr>
              <p:nvPr/>
            </p:nvSpPr>
            <p:spPr bwMode="auto">
              <a:xfrm>
                <a:off x="1488" y="1591"/>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3" name="Line 70"/>
              <p:cNvSpPr>
                <a:spLocks noChangeShapeType="1"/>
              </p:cNvSpPr>
              <p:nvPr/>
            </p:nvSpPr>
            <p:spPr bwMode="auto">
              <a:xfrm>
                <a:off x="1488" y="1964"/>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4" name="Line 71"/>
              <p:cNvSpPr>
                <a:spLocks noChangeShapeType="1"/>
              </p:cNvSpPr>
              <p:nvPr/>
            </p:nvSpPr>
            <p:spPr bwMode="auto">
              <a:xfrm>
                <a:off x="1488" y="2337"/>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5" name="Line 72"/>
              <p:cNvSpPr>
                <a:spLocks noChangeShapeType="1"/>
              </p:cNvSpPr>
              <p:nvPr/>
            </p:nvSpPr>
            <p:spPr bwMode="auto">
              <a:xfrm>
                <a:off x="1488" y="2710"/>
                <a:ext cx="1056"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6" name="Line 73"/>
              <p:cNvSpPr>
                <a:spLocks noChangeShapeType="1"/>
              </p:cNvSpPr>
              <p:nvPr/>
            </p:nvSpPr>
            <p:spPr bwMode="auto">
              <a:xfrm>
                <a:off x="1488" y="1270"/>
                <a:ext cx="0" cy="144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7" name="Line 74"/>
              <p:cNvSpPr>
                <a:spLocks noChangeShapeType="1"/>
              </p:cNvSpPr>
              <p:nvPr/>
            </p:nvSpPr>
            <p:spPr bwMode="auto">
              <a:xfrm>
                <a:off x="2544" y="1270"/>
                <a:ext cx="0" cy="144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grpSp>
        <p:grpSp>
          <p:nvGrpSpPr>
            <p:cNvPr id="69" name="Group 75"/>
            <p:cNvGrpSpPr/>
            <p:nvPr/>
          </p:nvGrpSpPr>
          <p:grpSpPr bwMode="auto">
            <a:xfrm>
              <a:off x="2544" y="1086"/>
              <a:ext cx="1873" cy="1432"/>
              <a:chOff x="2544" y="1086"/>
              <a:chExt cx="1873" cy="1432"/>
            </a:xfrm>
          </p:grpSpPr>
          <p:sp>
            <p:nvSpPr>
              <p:cNvPr id="70" name="Rectangle 76"/>
              <p:cNvSpPr>
                <a:spLocks noChangeArrowheads="1"/>
              </p:cNvSpPr>
              <p:nvPr/>
            </p:nvSpPr>
            <p:spPr bwMode="auto">
              <a:xfrm>
                <a:off x="3552" y="1094"/>
                <a:ext cx="864" cy="35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字块0</a:t>
                </a:r>
              </a:p>
            </p:txBody>
          </p:sp>
          <p:sp>
            <p:nvSpPr>
              <p:cNvPr id="71" name="Line 77"/>
              <p:cNvSpPr>
                <a:spLocks noChangeShapeType="1"/>
              </p:cNvSpPr>
              <p:nvPr/>
            </p:nvSpPr>
            <p:spPr bwMode="auto">
              <a:xfrm>
                <a:off x="3552" y="1094"/>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2" name="Line 78"/>
              <p:cNvSpPr>
                <a:spLocks noChangeShapeType="1"/>
              </p:cNvSpPr>
              <p:nvPr/>
            </p:nvSpPr>
            <p:spPr bwMode="auto">
              <a:xfrm>
                <a:off x="3552" y="145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3" name="Line 79"/>
              <p:cNvSpPr>
                <a:spLocks noChangeShapeType="1"/>
              </p:cNvSpPr>
              <p:nvPr/>
            </p:nvSpPr>
            <p:spPr bwMode="auto">
              <a:xfrm flipV="1">
                <a:off x="2544" y="1270"/>
                <a:ext cx="1008" cy="14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80"/>
              <p:cNvSpPr>
                <a:spLocks noChangeShapeType="1"/>
              </p:cNvSpPr>
              <p:nvPr/>
            </p:nvSpPr>
            <p:spPr bwMode="auto">
              <a:xfrm flipV="1">
                <a:off x="2544" y="1270"/>
                <a:ext cx="1008" cy="528"/>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81"/>
              <p:cNvSpPr>
                <a:spLocks noChangeShapeType="1"/>
              </p:cNvSpPr>
              <p:nvPr/>
            </p:nvSpPr>
            <p:spPr bwMode="auto">
              <a:xfrm flipV="1">
                <a:off x="2544" y="1270"/>
                <a:ext cx="1008" cy="1248"/>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76" name="Group 82"/>
              <p:cNvGrpSpPr/>
              <p:nvPr/>
            </p:nvGrpSpPr>
            <p:grpSpPr bwMode="auto">
              <a:xfrm>
                <a:off x="3552" y="1086"/>
                <a:ext cx="865" cy="372"/>
                <a:chOff x="3552" y="1086"/>
                <a:chExt cx="865" cy="372"/>
              </a:xfrm>
            </p:grpSpPr>
            <p:sp>
              <p:nvSpPr>
                <p:cNvPr id="77" name="Line 83"/>
                <p:cNvSpPr>
                  <a:spLocks noChangeShapeType="1"/>
                </p:cNvSpPr>
                <p:nvPr/>
              </p:nvSpPr>
              <p:spPr bwMode="auto">
                <a:xfrm>
                  <a:off x="3552" y="1094"/>
                  <a:ext cx="864" cy="0"/>
                </a:xfrm>
                <a:prstGeom prst="line">
                  <a:avLst/>
                </a:prstGeom>
                <a:noFill/>
                <a:ln w="28575" cap="sq">
                  <a:solidFill>
                    <a:schemeClr val="folHlink"/>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8" name="Line 84"/>
                <p:cNvSpPr>
                  <a:spLocks noChangeShapeType="1"/>
                </p:cNvSpPr>
                <p:nvPr/>
              </p:nvSpPr>
              <p:spPr bwMode="auto">
                <a:xfrm>
                  <a:off x="3552" y="1451"/>
                  <a:ext cx="864" cy="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9" name="Freeform 85"/>
                <p:cNvSpPr/>
                <p:nvPr/>
              </p:nvSpPr>
              <p:spPr bwMode="auto">
                <a:xfrm>
                  <a:off x="3552" y="1089"/>
                  <a:ext cx="1" cy="366"/>
                </a:xfrm>
                <a:custGeom>
                  <a:avLst/>
                  <a:gdLst>
                    <a:gd name="T0" fmla="*/ 0 w 1"/>
                    <a:gd name="T1" fmla="*/ 0 h 366"/>
                    <a:gd name="T2" fmla="*/ 0 w 1"/>
                    <a:gd name="T3" fmla="*/ 366 h 366"/>
                    <a:gd name="T4" fmla="*/ 0 60000 65536"/>
                    <a:gd name="T5" fmla="*/ 0 60000 65536"/>
                    <a:gd name="T6" fmla="*/ 0 w 1"/>
                    <a:gd name="T7" fmla="*/ 0 h 366"/>
                    <a:gd name="T8" fmla="*/ 1 w 1"/>
                    <a:gd name="T9" fmla="*/ 366 h 366"/>
                  </a:gdLst>
                  <a:ahLst/>
                  <a:cxnLst>
                    <a:cxn ang="T4">
                      <a:pos x="T0" y="T1"/>
                    </a:cxn>
                    <a:cxn ang="T5">
                      <a:pos x="T2" y="T3"/>
                    </a:cxn>
                  </a:cxnLst>
                  <a:rect l="T6" t="T7" r="T8" b="T9"/>
                  <a:pathLst>
                    <a:path w="1" h="366">
                      <a:moveTo>
                        <a:pt x="0" y="0"/>
                      </a:moveTo>
                      <a:lnTo>
                        <a:pt x="0" y="36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Freeform 86"/>
                <p:cNvSpPr/>
                <p:nvPr/>
              </p:nvSpPr>
              <p:spPr bwMode="auto">
                <a:xfrm>
                  <a:off x="4416" y="1086"/>
                  <a:ext cx="1" cy="372"/>
                </a:xfrm>
                <a:custGeom>
                  <a:avLst/>
                  <a:gdLst>
                    <a:gd name="T0" fmla="*/ 0 w 1"/>
                    <a:gd name="T1" fmla="*/ 0 h 372"/>
                    <a:gd name="T2" fmla="*/ 0 w 1"/>
                    <a:gd name="T3" fmla="*/ 372 h 372"/>
                    <a:gd name="T4" fmla="*/ 0 60000 65536"/>
                    <a:gd name="T5" fmla="*/ 0 60000 65536"/>
                    <a:gd name="T6" fmla="*/ 0 w 1"/>
                    <a:gd name="T7" fmla="*/ 0 h 372"/>
                    <a:gd name="T8" fmla="*/ 1 w 1"/>
                    <a:gd name="T9" fmla="*/ 372 h 372"/>
                  </a:gdLst>
                  <a:ahLst/>
                  <a:cxnLst>
                    <a:cxn ang="T4">
                      <a:pos x="T0" y="T1"/>
                    </a:cxn>
                    <a:cxn ang="T5">
                      <a:pos x="T2" y="T3"/>
                    </a:cxn>
                  </a:cxnLst>
                  <a:rect l="T6" t="T7" r="T8" b="T9"/>
                  <a:pathLst>
                    <a:path w="1" h="372">
                      <a:moveTo>
                        <a:pt x="0" y="0"/>
                      </a:moveTo>
                      <a:lnTo>
                        <a:pt x="0" y="372"/>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标题 155"/>
          <p:cNvSpPr>
            <a:spLocks noGrp="1"/>
          </p:cNvSpPr>
          <p:nvPr>
            <p:ph type="title"/>
          </p:nvPr>
        </p:nvSpPr>
        <p:spPr/>
        <p:txBody>
          <a:bodyPr>
            <a:normAutofit/>
          </a:bodyPr>
          <a:lstStyle/>
          <a:p>
            <a:r>
              <a:rPr lang="zh-CN" altLang="en-US" b="1">
                <a:sym typeface="+mn-ea"/>
              </a:rPr>
              <a:t>3. 组相联映射</a:t>
            </a:r>
            <a:endParaRPr lang="zh-CN" altLang="en-US"/>
          </a:p>
        </p:txBody>
      </p:sp>
      <p:sp>
        <p:nvSpPr>
          <p:cNvPr id="157" name="内容占位符 156"/>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116</a:t>
            </a:fld>
            <a:endParaRPr lang="zh-CN" altLang="en-US" dirty="0"/>
          </a:p>
        </p:txBody>
      </p:sp>
      <p:grpSp>
        <p:nvGrpSpPr>
          <p:cNvPr id="3" name="Group 2"/>
          <p:cNvGrpSpPr/>
          <p:nvPr/>
        </p:nvGrpSpPr>
        <p:grpSpPr bwMode="auto">
          <a:xfrm>
            <a:off x="1695450" y="903288"/>
            <a:ext cx="8067675" cy="4745038"/>
            <a:chOff x="438" y="611"/>
            <a:chExt cx="5082" cy="2989"/>
          </a:xfrm>
        </p:grpSpPr>
        <p:grpSp>
          <p:nvGrpSpPr>
            <p:cNvPr id="4" name="Group 3"/>
            <p:cNvGrpSpPr/>
            <p:nvPr/>
          </p:nvGrpSpPr>
          <p:grpSpPr bwMode="auto">
            <a:xfrm>
              <a:off x="438" y="611"/>
              <a:ext cx="5082" cy="2989"/>
              <a:chOff x="438" y="611"/>
              <a:chExt cx="5082" cy="2989"/>
            </a:xfrm>
          </p:grpSpPr>
          <p:grpSp>
            <p:nvGrpSpPr>
              <p:cNvPr id="6" name="Group 4"/>
              <p:cNvGrpSpPr/>
              <p:nvPr/>
            </p:nvGrpSpPr>
            <p:grpSpPr bwMode="auto">
              <a:xfrm>
                <a:off x="438" y="611"/>
                <a:ext cx="5082" cy="2989"/>
                <a:chOff x="438" y="611"/>
                <a:chExt cx="5082" cy="2989"/>
              </a:xfrm>
            </p:grpSpPr>
            <p:grpSp>
              <p:nvGrpSpPr>
                <p:cNvPr id="8" name="Group 5"/>
                <p:cNvGrpSpPr/>
                <p:nvPr/>
              </p:nvGrpSpPr>
              <p:grpSpPr bwMode="auto">
                <a:xfrm>
                  <a:off x="4512" y="899"/>
                  <a:ext cx="1008" cy="2701"/>
                  <a:chOff x="4512" y="899"/>
                  <a:chExt cx="1008" cy="2701"/>
                </a:xfrm>
              </p:grpSpPr>
              <p:sp>
                <p:nvSpPr>
                  <p:cNvPr id="74" name="Rectangle 6"/>
                  <p:cNvSpPr>
                    <a:spLocks noChangeArrowheads="1"/>
                  </p:cNvSpPr>
                  <p:nvPr/>
                </p:nvSpPr>
                <p:spPr bwMode="auto">
                  <a:xfrm>
                    <a:off x="4579" y="3351"/>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m</a:t>
                    </a:r>
                    <a:r>
                      <a:rPr lang="en-US" altLang="zh-CN" sz="1400" b="1"/>
                      <a:t>－</a:t>
                    </a:r>
                    <a:r>
                      <a:rPr lang="en-US" altLang="zh-CN" sz="2000" b="1"/>
                      <a:t>1</a:t>
                    </a:r>
                    <a:endParaRPr lang="zh-CN" altLang="en-US" sz="2000" b="1"/>
                  </a:p>
                </p:txBody>
              </p:sp>
              <p:sp>
                <p:nvSpPr>
                  <p:cNvPr id="75" name="Rectangle 7"/>
                  <p:cNvSpPr>
                    <a:spLocks noChangeArrowheads="1"/>
                  </p:cNvSpPr>
                  <p:nvPr/>
                </p:nvSpPr>
                <p:spPr bwMode="auto">
                  <a:xfrm>
                    <a:off x="4608" y="2872"/>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baseline="30000"/>
                      <a:t>-</a:t>
                    </a:r>
                    <a:r>
                      <a:rPr lang="en-US" altLang="zh-CN" sz="2000" b="1" i="1" baseline="30000"/>
                      <a:t>r</a:t>
                    </a:r>
                    <a:r>
                      <a:rPr lang="en-US" altLang="zh-CN" sz="2000" b="1" baseline="30000"/>
                      <a:t>+1</a:t>
                    </a:r>
                    <a:endParaRPr lang="zh-CN" altLang="en-US" sz="2000" b="1" baseline="30000"/>
                  </a:p>
                </p:txBody>
              </p:sp>
              <p:sp>
                <p:nvSpPr>
                  <p:cNvPr id="76" name="Rectangle 8"/>
                  <p:cNvSpPr>
                    <a:spLocks noChangeArrowheads="1"/>
                  </p:cNvSpPr>
                  <p:nvPr/>
                </p:nvSpPr>
                <p:spPr bwMode="auto">
                  <a:xfrm>
                    <a:off x="4512" y="2623"/>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endParaRPr lang="zh-CN" altLang="en-US" sz="2000" b="1"/>
                  </a:p>
                </p:txBody>
              </p:sp>
              <p:sp>
                <p:nvSpPr>
                  <p:cNvPr id="77" name="Rectangle 9"/>
                  <p:cNvSpPr>
                    <a:spLocks noChangeArrowheads="1"/>
                  </p:cNvSpPr>
                  <p:nvPr/>
                </p:nvSpPr>
                <p:spPr bwMode="auto">
                  <a:xfrm>
                    <a:off x="4522" y="2125"/>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a:t>
                    </a:r>
                    <a:r>
                      <a:rPr lang="en-US" altLang="zh-CN" sz="2000" b="1" i="1" baseline="30000"/>
                      <a:t>r </a:t>
                    </a:r>
                    <a:r>
                      <a:rPr lang="en-US" altLang="zh-CN" sz="2000" b="1"/>
                      <a:t>+</a:t>
                    </a:r>
                    <a:r>
                      <a:rPr lang="en-US" altLang="zh-CN" sz="1000" b="1"/>
                      <a:t> </a:t>
                    </a:r>
                    <a:r>
                      <a:rPr lang="en-US" altLang="zh-CN" sz="2000" b="1"/>
                      <a:t>1</a:t>
                    </a:r>
                    <a:endParaRPr lang="zh-CN" altLang="en-US" sz="2000" b="1" baseline="30000"/>
                  </a:p>
                </p:txBody>
              </p:sp>
              <p:sp>
                <p:nvSpPr>
                  <p:cNvPr id="78" name="Rectangle 10"/>
                  <p:cNvSpPr>
                    <a:spLocks noChangeArrowheads="1"/>
                  </p:cNvSpPr>
                  <p:nvPr/>
                </p:nvSpPr>
                <p:spPr bwMode="auto">
                  <a:xfrm>
                    <a:off x="4512" y="1876"/>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字块2</a:t>
                    </a:r>
                    <a:r>
                      <a:rPr lang="en-US" altLang="zh-CN" sz="2000" b="1" i="1" baseline="30000"/>
                      <a:t>c</a:t>
                    </a:r>
                    <a:r>
                      <a:rPr lang="en-US" altLang="zh-CN" sz="2000" b="1" baseline="30000"/>
                      <a:t>-</a:t>
                    </a:r>
                    <a:r>
                      <a:rPr lang="en-US" altLang="zh-CN" sz="2000" b="1" i="1" baseline="30000"/>
                      <a:t>r</a:t>
                    </a:r>
                    <a:endParaRPr lang="zh-CN" altLang="en-US" sz="2000" b="1" i="1" baseline="30000"/>
                  </a:p>
                </p:txBody>
              </p:sp>
              <p:sp>
                <p:nvSpPr>
                  <p:cNvPr id="79" name="Rectangle 11"/>
                  <p:cNvSpPr>
                    <a:spLocks noChangeArrowheads="1"/>
                  </p:cNvSpPr>
                  <p:nvPr/>
                </p:nvSpPr>
                <p:spPr bwMode="auto">
                  <a:xfrm>
                    <a:off x="4560" y="1627"/>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baseline="30000"/>
                      <a:t>-</a:t>
                    </a:r>
                    <a:r>
                      <a:rPr lang="en-US" altLang="zh-CN" sz="2000" b="1" i="1" baseline="30000"/>
                      <a:t>r</a:t>
                    </a:r>
                    <a:r>
                      <a:rPr lang="en-US" altLang="zh-CN" sz="2000" b="1" baseline="30000"/>
                      <a:t> </a:t>
                    </a:r>
                    <a:r>
                      <a:rPr lang="en-US" altLang="zh-CN" sz="1400" b="1"/>
                      <a:t>－</a:t>
                    </a:r>
                  </a:p>
                </p:txBody>
              </p:sp>
              <p:sp>
                <p:nvSpPr>
                  <p:cNvPr id="80" name="Rectangle 12"/>
                  <p:cNvSpPr>
                    <a:spLocks noChangeArrowheads="1"/>
                  </p:cNvSpPr>
                  <p:nvPr/>
                </p:nvSpPr>
                <p:spPr bwMode="auto">
                  <a:xfrm>
                    <a:off x="4512" y="1397"/>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81" name="Rectangle 13"/>
                  <p:cNvSpPr>
                    <a:spLocks noChangeArrowheads="1"/>
                  </p:cNvSpPr>
                  <p:nvPr/>
                </p:nvSpPr>
                <p:spPr bwMode="auto">
                  <a:xfrm>
                    <a:off x="4560" y="1148"/>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字块1</a:t>
                    </a:r>
                  </a:p>
                </p:txBody>
              </p:sp>
              <p:sp>
                <p:nvSpPr>
                  <p:cNvPr id="82" name="Rectangle 14"/>
                  <p:cNvSpPr>
                    <a:spLocks noChangeArrowheads="1"/>
                  </p:cNvSpPr>
                  <p:nvPr/>
                </p:nvSpPr>
                <p:spPr bwMode="auto">
                  <a:xfrm>
                    <a:off x="4560" y="899"/>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字块0</a:t>
                    </a:r>
                  </a:p>
                </p:txBody>
              </p:sp>
              <p:sp>
                <p:nvSpPr>
                  <p:cNvPr id="83" name="Line 15"/>
                  <p:cNvSpPr>
                    <a:spLocks noChangeShapeType="1"/>
                  </p:cNvSpPr>
                  <p:nvPr/>
                </p:nvSpPr>
                <p:spPr bwMode="auto">
                  <a:xfrm>
                    <a:off x="4512" y="899"/>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16"/>
                  <p:cNvSpPr>
                    <a:spLocks noChangeShapeType="1"/>
                  </p:cNvSpPr>
                  <p:nvPr/>
                </p:nvSpPr>
                <p:spPr bwMode="auto">
                  <a:xfrm>
                    <a:off x="4512" y="1148"/>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17"/>
                  <p:cNvSpPr>
                    <a:spLocks noChangeShapeType="1"/>
                  </p:cNvSpPr>
                  <p:nvPr/>
                </p:nvSpPr>
                <p:spPr bwMode="auto">
                  <a:xfrm>
                    <a:off x="4512" y="1397"/>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18"/>
                  <p:cNvSpPr>
                    <a:spLocks noChangeShapeType="1"/>
                  </p:cNvSpPr>
                  <p:nvPr/>
                </p:nvSpPr>
                <p:spPr bwMode="auto">
                  <a:xfrm>
                    <a:off x="4512" y="1627"/>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19"/>
                  <p:cNvSpPr>
                    <a:spLocks noChangeShapeType="1"/>
                  </p:cNvSpPr>
                  <p:nvPr/>
                </p:nvSpPr>
                <p:spPr bwMode="auto">
                  <a:xfrm>
                    <a:off x="4512" y="1876"/>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20"/>
                  <p:cNvSpPr>
                    <a:spLocks noChangeShapeType="1"/>
                  </p:cNvSpPr>
                  <p:nvPr/>
                </p:nvSpPr>
                <p:spPr bwMode="auto">
                  <a:xfrm>
                    <a:off x="4512" y="2125"/>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21"/>
                  <p:cNvSpPr>
                    <a:spLocks noChangeShapeType="1"/>
                  </p:cNvSpPr>
                  <p:nvPr/>
                </p:nvSpPr>
                <p:spPr bwMode="auto">
                  <a:xfrm>
                    <a:off x="4512" y="2374"/>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22"/>
                  <p:cNvSpPr>
                    <a:spLocks noChangeShapeType="1"/>
                  </p:cNvSpPr>
                  <p:nvPr/>
                </p:nvSpPr>
                <p:spPr bwMode="auto">
                  <a:xfrm>
                    <a:off x="4512" y="2623"/>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23"/>
                  <p:cNvSpPr>
                    <a:spLocks noChangeShapeType="1"/>
                  </p:cNvSpPr>
                  <p:nvPr/>
                </p:nvSpPr>
                <p:spPr bwMode="auto">
                  <a:xfrm>
                    <a:off x="4512" y="2872"/>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24"/>
                  <p:cNvSpPr>
                    <a:spLocks noChangeShapeType="1"/>
                  </p:cNvSpPr>
                  <p:nvPr/>
                </p:nvSpPr>
                <p:spPr bwMode="auto">
                  <a:xfrm>
                    <a:off x="4512" y="3121"/>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25"/>
                  <p:cNvSpPr>
                    <a:spLocks noChangeShapeType="1"/>
                  </p:cNvSpPr>
                  <p:nvPr/>
                </p:nvSpPr>
                <p:spPr bwMode="auto">
                  <a:xfrm>
                    <a:off x="4512" y="3351"/>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26"/>
                  <p:cNvSpPr>
                    <a:spLocks noChangeShapeType="1"/>
                  </p:cNvSpPr>
                  <p:nvPr/>
                </p:nvSpPr>
                <p:spPr bwMode="auto">
                  <a:xfrm>
                    <a:off x="4512" y="3600"/>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27"/>
                  <p:cNvSpPr>
                    <a:spLocks noChangeShapeType="1"/>
                  </p:cNvSpPr>
                  <p:nvPr/>
                </p:nvSpPr>
                <p:spPr bwMode="auto">
                  <a:xfrm>
                    <a:off x="4512" y="899"/>
                    <a:ext cx="0" cy="2701"/>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28"/>
                  <p:cNvSpPr>
                    <a:spLocks noChangeShapeType="1"/>
                  </p:cNvSpPr>
                  <p:nvPr/>
                </p:nvSpPr>
                <p:spPr bwMode="auto">
                  <a:xfrm>
                    <a:off x="5424" y="899"/>
                    <a:ext cx="0" cy="2701"/>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Text Box 29"/>
                  <p:cNvSpPr txBox="1">
                    <a:spLocks noChangeArrowheads="1"/>
                  </p:cNvSpPr>
                  <p:nvPr/>
                </p:nvSpPr>
                <p:spPr bwMode="auto">
                  <a:xfrm>
                    <a:off x="4886" y="1405"/>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98" name="Text Box 30"/>
                  <p:cNvSpPr txBox="1">
                    <a:spLocks noChangeArrowheads="1"/>
                  </p:cNvSpPr>
                  <p:nvPr/>
                </p:nvSpPr>
                <p:spPr bwMode="auto">
                  <a:xfrm>
                    <a:off x="4886" y="2398"/>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99" name="Text Box 31"/>
                  <p:cNvSpPr txBox="1">
                    <a:spLocks noChangeArrowheads="1"/>
                  </p:cNvSpPr>
                  <p:nvPr/>
                </p:nvSpPr>
                <p:spPr bwMode="auto">
                  <a:xfrm>
                    <a:off x="4886" y="3119"/>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grpSp>
              <p:nvGrpSpPr>
                <p:cNvPr id="9" name="Group 32"/>
                <p:cNvGrpSpPr/>
                <p:nvPr/>
              </p:nvGrpSpPr>
              <p:grpSpPr bwMode="auto">
                <a:xfrm>
                  <a:off x="1152" y="1043"/>
                  <a:ext cx="2705" cy="1209"/>
                  <a:chOff x="1152" y="1043"/>
                  <a:chExt cx="2705" cy="1209"/>
                </a:xfrm>
              </p:grpSpPr>
              <p:sp>
                <p:nvSpPr>
                  <p:cNvPr id="42" name="Rectangle 33"/>
                  <p:cNvSpPr>
                    <a:spLocks noChangeArrowheads="1"/>
                  </p:cNvSpPr>
                  <p:nvPr/>
                </p:nvSpPr>
                <p:spPr bwMode="auto">
                  <a:xfrm>
                    <a:off x="2976" y="1292"/>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3</a:t>
                    </a:r>
                    <a:endParaRPr lang="zh-CN" altLang="en-US" sz="2000"/>
                  </a:p>
                </p:txBody>
              </p:sp>
              <p:sp>
                <p:nvSpPr>
                  <p:cNvPr id="43" name="Rectangle 34"/>
                  <p:cNvSpPr>
                    <a:spLocks noChangeArrowheads="1"/>
                  </p:cNvSpPr>
                  <p:nvPr/>
                </p:nvSpPr>
                <p:spPr bwMode="auto">
                  <a:xfrm>
                    <a:off x="2511" y="1292"/>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4" name="Rectangle 35"/>
                  <p:cNvSpPr>
                    <a:spLocks noChangeArrowheads="1"/>
                  </p:cNvSpPr>
                  <p:nvPr/>
                </p:nvSpPr>
                <p:spPr bwMode="auto">
                  <a:xfrm>
                    <a:off x="2976" y="1043"/>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1</a:t>
                    </a:r>
                  </a:p>
                </p:txBody>
              </p:sp>
              <p:sp>
                <p:nvSpPr>
                  <p:cNvPr id="45" name="Rectangle 36"/>
                  <p:cNvSpPr>
                    <a:spLocks noChangeArrowheads="1"/>
                  </p:cNvSpPr>
                  <p:nvPr/>
                </p:nvSpPr>
                <p:spPr bwMode="auto">
                  <a:xfrm>
                    <a:off x="2511" y="1043"/>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6" name="Line 37"/>
                  <p:cNvSpPr>
                    <a:spLocks noChangeShapeType="1"/>
                  </p:cNvSpPr>
                  <p:nvPr/>
                </p:nvSpPr>
                <p:spPr bwMode="auto">
                  <a:xfrm>
                    <a:off x="2496"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38"/>
                  <p:cNvSpPr>
                    <a:spLocks noChangeShapeType="1"/>
                  </p:cNvSpPr>
                  <p:nvPr/>
                </p:nvSpPr>
                <p:spPr bwMode="auto">
                  <a:xfrm>
                    <a:off x="2496"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39"/>
                  <p:cNvSpPr>
                    <a:spLocks noChangeShapeType="1"/>
                  </p:cNvSpPr>
                  <p:nvPr/>
                </p:nvSpPr>
                <p:spPr bwMode="auto">
                  <a:xfrm>
                    <a:off x="2496" y="1541"/>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0"/>
                  <p:cNvSpPr>
                    <a:spLocks noChangeShapeType="1"/>
                  </p:cNvSpPr>
                  <p:nvPr/>
                </p:nvSpPr>
                <p:spPr bwMode="auto">
                  <a:xfrm>
                    <a:off x="2496"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1"/>
                  <p:cNvSpPr>
                    <a:spLocks noChangeShapeType="1"/>
                  </p:cNvSpPr>
                  <p:nvPr/>
                </p:nvSpPr>
                <p:spPr bwMode="auto">
                  <a:xfrm>
                    <a:off x="2976" y="104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42"/>
                  <p:cNvSpPr>
                    <a:spLocks noChangeShapeType="1"/>
                  </p:cNvSpPr>
                  <p:nvPr/>
                </p:nvSpPr>
                <p:spPr bwMode="auto">
                  <a:xfrm>
                    <a:off x="3840"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Rectangle 43"/>
                  <p:cNvSpPr>
                    <a:spLocks noChangeArrowheads="1"/>
                  </p:cNvSpPr>
                  <p:nvPr/>
                </p:nvSpPr>
                <p:spPr bwMode="auto">
                  <a:xfrm>
                    <a:off x="2990" y="2003"/>
                    <a:ext cx="8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－1</a:t>
                    </a:r>
                    <a:endParaRPr lang="zh-CN" altLang="en-US" sz="2000" b="1"/>
                  </a:p>
                </p:txBody>
              </p:sp>
              <p:sp>
                <p:nvSpPr>
                  <p:cNvPr id="53" name="Rectangle 44"/>
                  <p:cNvSpPr>
                    <a:spLocks noChangeArrowheads="1"/>
                  </p:cNvSpPr>
                  <p:nvPr/>
                </p:nvSpPr>
                <p:spPr bwMode="auto">
                  <a:xfrm>
                    <a:off x="2511" y="2003"/>
                    <a:ext cx="4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54" name="Line 45"/>
                  <p:cNvSpPr>
                    <a:spLocks noChangeShapeType="1"/>
                  </p:cNvSpPr>
                  <p:nvPr/>
                </p:nvSpPr>
                <p:spPr bwMode="auto">
                  <a:xfrm>
                    <a:off x="2496" y="200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46"/>
                  <p:cNvSpPr>
                    <a:spLocks noChangeShapeType="1"/>
                  </p:cNvSpPr>
                  <p:nvPr/>
                </p:nvSpPr>
                <p:spPr bwMode="auto">
                  <a:xfrm>
                    <a:off x="2496" y="2252"/>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Rectangle 47"/>
                  <p:cNvSpPr>
                    <a:spLocks noChangeArrowheads="1"/>
                  </p:cNvSpPr>
                  <p:nvPr/>
                </p:nvSpPr>
                <p:spPr bwMode="auto">
                  <a:xfrm>
                    <a:off x="1632" y="1292"/>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2</a:t>
                    </a:r>
                    <a:endParaRPr lang="zh-CN" altLang="en-US" sz="2000"/>
                  </a:p>
                </p:txBody>
              </p:sp>
              <p:sp>
                <p:nvSpPr>
                  <p:cNvPr id="57" name="Rectangle 48"/>
                  <p:cNvSpPr>
                    <a:spLocks noChangeArrowheads="1"/>
                  </p:cNvSpPr>
                  <p:nvPr/>
                </p:nvSpPr>
                <p:spPr bwMode="auto">
                  <a:xfrm>
                    <a:off x="1169" y="1292"/>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58" name="Rectangle 49"/>
                  <p:cNvSpPr>
                    <a:spLocks noChangeArrowheads="1"/>
                  </p:cNvSpPr>
                  <p:nvPr/>
                </p:nvSpPr>
                <p:spPr bwMode="auto">
                  <a:xfrm>
                    <a:off x="1632" y="1043"/>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0</a:t>
                    </a:r>
                  </a:p>
                </p:txBody>
              </p:sp>
              <p:sp>
                <p:nvSpPr>
                  <p:cNvPr id="59" name="Rectangle 50"/>
                  <p:cNvSpPr>
                    <a:spLocks noChangeArrowheads="1"/>
                  </p:cNvSpPr>
                  <p:nvPr/>
                </p:nvSpPr>
                <p:spPr bwMode="auto">
                  <a:xfrm>
                    <a:off x="1169" y="1043"/>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60" name="Line 51"/>
                  <p:cNvSpPr>
                    <a:spLocks noChangeShapeType="1"/>
                  </p:cNvSpPr>
                  <p:nvPr/>
                </p:nvSpPr>
                <p:spPr bwMode="auto">
                  <a:xfrm>
                    <a:off x="1152"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52"/>
                  <p:cNvSpPr>
                    <a:spLocks noChangeShapeType="1"/>
                  </p:cNvSpPr>
                  <p:nvPr/>
                </p:nvSpPr>
                <p:spPr bwMode="auto">
                  <a:xfrm>
                    <a:off x="1152"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53"/>
                  <p:cNvSpPr>
                    <a:spLocks noChangeShapeType="1"/>
                  </p:cNvSpPr>
                  <p:nvPr/>
                </p:nvSpPr>
                <p:spPr bwMode="auto">
                  <a:xfrm>
                    <a:off x="1152" y="1541"/>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54"/>
                  <p:cNvSpPr>
                    <a:spLocks noChangeShapeType="1"/>
                  </p:cNvSpPr>
                  <p:nvPr/>
                </p:nvSpPr>
                <p:spPr bwMode="auto">
                  <a:xfrm>
                    <a:off x="1152"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55"/>
                  <p:cNvSpPr>
                    <a:spLocks noChangeShapeType="1"/>
                  </p:cNvSpPr>
                  <p:nvPr/>
                </p:nvSpPr>
                <p:spPr bwMode="auto">
                  <a:xfrm>
                    <a:off x="1632" y="104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Rectangle 56"/>
                  <p:cNvSpPr>
                    <a:spLocks noChangeArrowheads="1"/>
                  </p:cNvSpPr>
                  <p:nvPr/>
                </p:nvSpPr>
                <p:spPr bwMode="auto">
                  <a:xfrm>
                    <a:off x="1629" y="2003"/>
                    <a:ext cx="8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－2</a:t>
                    </a:r>
                    <a:endParaRPr lang="zh-CN" altLang="en-US" sz="2000" b="1"/>
                  </a:p>
                </p:txBody>
              </p:sp>
              <p:sp>
                <p:nvSpPr>
                  <p:cNvPr id="66" name="Rectangle 57"/>
                  <p:cNvSpPr>
                    <a:spLocks noChangeArrowheads="1"/>
                  </p:cNvSpPr>
                  <p:nvPr/>
                </p:nvSpPr>
                <p:spPr bwMode="auto">
                  <a:xfrm>
                    <a:off x="1169" y="2003"/>
                    <a:ext cx="4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67" name="Line 58"/>
                  <p:cNvSpPr>
                    <a:spLocks noChangeShapeType="1"/>
                  </p:cNvSpPr>
                  <p:nvPr/>
                </p:nvSpPr>
                <p:spPr bwMode="auto">
                  <a:xfrm>
                    <a:off x="1152" y="200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59"/>
                  <p:cNvSpPr>
                    <a:spLocks noChangeShapeType="1"/>
                  </p:cNvSpPr>
                  <p:nvPr/>
                </p:nvSpPr>
                <p:spPr bwMode="auto">
                  <a:xfrm>
                    <a:off x="1152" y="2252"/>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60"/>
                  <p:cNvSpPr txBox="1">
                    <a:spLocks noChangeArrowheads="1"/>
                  </p:cNvSpPr>
                  <p:nvPr/>
                </p:nvSpPr>
                <p:spPr bwMode="auto">
                  <a:xfrm>
                    <a:off x="3302"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0" name="Text Box 61"/>
                  <p:cNvSpPr txBox="1">
                    <a:spLocks noChangeArrowheads="1"/>
                  </p:cNvSpPr>
                  <p:nvPr/>
                </p:nvSpPr>
                <p:spPr bwMode="auto">
                  <a:xfrm>
                    <a:off x="2630"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1" name="Text Box 62"/>
                  <p:cNvSpPr txBox="1">
                    <a:spLocks noChangeArrowheads="1"/>
                  </p:cNvSpPr>
                  <p:nvPr/>
                </p:nvSpPr>
                <p:spPr bwMode="auto">
                  <a:xfrm>
                    <a:off x="1958"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2" name="Text Box 63"/>
                  <p:cNvSpPr txBox="1">
                    <a:spLocks noChangeArrowheads="1"/>
                  </p:cNvSpPr>
                  <p:nvPr/>
                </p:nvSpPr>
                <p:spPr bwMode="auto">
                  <a:xfrm>
                    <a:off x="1286"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3" name="Line 64"/>
                  <p:cNvSpPr>
                    <a:spLocks noChangeShapeType="1"/>
                  </p:cNvSpPr>
                  <p:nvPr/>
                </p:nvSpPr>
                <p:spPr bwMode="auto">
                  <a:xfrm>
                    <a:off x="3840" y="1523"/>
                    <a:ext cx="0" cy="480"/>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 name="Line 65"/>
                <p:cNvSpPr>
                  <a:spLocks noChangeShapeType="1"/>
                </p:cNvSpPr>
                <p:nvPr/>
              </p:nvSpPr>
              <p:spPr bwMode="auto">
                <a:xfrm>
                  <a:off x="3840" y="2147"/>
                  <a:ext cx="672"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66"/>
                <p:cNvSpPr>
                  <a:spLocks noChangeShapeType="1"/>
                </p:cNvSpPr>
                <p:nvPr/>
              </p:nvSpPr>
              <p:spPr bwMode="auto">
                <a:xfrm flipV="1">
                  <a:off x="3840" y="995"/>
                  <a:ext cx="672"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67"/>
                <p:cNvSpPr>
                  <a:spLocks noChangeShapeType="1"/>
                </p:cNvSpPr>
                <p:nvPr/>
              </p:nvSpPr>
              <p:spPr bwMode="auto">
                <a:xfrm flipV="1">
                  <a:off x="3840" y="1283"/>
                  <a:ext cx="672"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8"/>
                <p:cNvSpPr>
                  <a:spLocks noChangeShapeType="1"/>
                </p:cNvSpPr>
                <p:nvPr/>
              </p:nvSpPr>
              <p:spPr bwMode="auto">
                <a:xfrm>
                  <a:off x="3840" y="1139"/>
                  <a:ext cx="672"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69"/>
                <p:cNvSpPr>
                  <a:spLocks noChangeShapeType="1"/>
                </p:cNvSpPr>
                <p:nvPr/>
              </p:nvSpPr>
              <p:spPr bwMode="auto">
                <a:xfrm>
                  <a:off x="3840" y="1427"/>
                  <a:ext cx="672"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70"/>
                <p:cNvSpPr>
                  <a:spLocks noChangeShapeType="1"/>
                </p:cNvSpPr>
                <p:nvPr/>
              </p:nvSpPr>
              <p:spPr bwMode="auto">
                <a:xfrm>
                  <a:off x="3840" y="1139"/>
                  <a:ext cx="672" cy="18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71"/>
                <p:cNvSpPr>
                  <a:spLocks noChangeShapeType="1"/>
                </p:cNvSpPr>
                <p:nvPr/>
              </p:nvSpPr>
              <p:spPr bwMode="auto">
                <a:xfrm flipV="1">
                  <a:off x="3840" y="1715"/>
                  <a:ext cx="672" cy="4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72"/>
                <p:cNvSpPr>
                  <a:spLocks noChangeShapeType="1"/>
                </p:cNvSpPr>
                <p:nvPr/>
              </p:nvSpPr>
              <p:spPr bwMode="auto">
                <a:xfrm>
                  <a:off x="3840" y="2147"/>
                  <a:ext cx="672"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Rectangle 73"/>
                <p:cNvSpPr>
                  <a:spLocks noChangeArrowheads="1"/>
                </p:cNvSpPr>
                <p:nvPr/>
              </p:nvSpPr>
              <p:spPr bwMode="auto">
                <a:xfrm>
                  <a:off x="2832" y="2541"/>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字块内地址</a:t>
                  </a:r>
                </a:p>
              </p:txBody>
            </p:sp>
            <p:sp>
              <p:nvSpPr>
                <p:cNvPr id="19" name="Rectangle 74"/>
                <p:cNvSpPr>
                  <a:spLocks noChangeArrowheads="1"/>
                </p:cNvSpPr>
                <p:nvPr/>
              </p:nvSpPr>
              <p:spPr bwMode="auto">
                <a:xfrm>
                  <a:off x="2086" y="2541"/>
                  <a:ext cx="6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组地址</a:t>
                  </a:r>
                </a:p>
              </p:txBody>
            </p:sp>
            <p:sp>
              <p:nvSpPr>
                <p:cNvPr id="20" name="Rectangle 75"/>
                <p:cNvSpPr>
                  <a:spLocks noChangeArrowheads="1"/>
                </p:cNvSpPr>
                <p:nvPr/>
              </p:nvSpPr>
              <p:spPr bwMode="auto">
                <a:xfrm>
                  <a:off x="816" y="2541"/>
                  <a:ext cx="11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主存字块标记</a:t>
                  </a:r>
                </a:p>
              </p:txBody>
            </p:sp>
            <p:sp>
              <p:nvSpPr>
                <p:cNvPr id="21" name="Freeform 76"/>
                <p:cNvSpPr/>
                <p:nvPr/>
              </p:nvSpPr>
              <p:spPr bwMode="auto">
                <a:xfrm>
                  <a:off x="816" y="2531"/>
                  <a:ext cx="3027" cy="3"/>
                </a:xfrm>
                <a:custGeom>
                  <a:avLst/>
                  <a:gdLst>
                    <a:gd name="T0" fmla="*/ 0 w 3027"/>
                    <a:gd name="T1" fmla="*/ 0 h 3"/>
                    <a:gd name="T2" fmla="*/ 3027 w 3027"/>
                    <a:gd name="T3" fmla="*/ 3 h 3"/>
                    <a:gd name="T4" fmla="*/ 0 60000 65536"/>
                    <a:gd name="T5" fmla="*/ 0 60000 65536"/>
                    <a:gd name="T6" fmla="*/ 0 w 3027"/>
                    <a:gd name="T7" fmla="*/ 0 h 3"/>
                    <a:gd name="T8" fmla="*/ 3027 w 3027"/>
                    <a:gd name="T9" fmla="*/ 3 h 3"/>
                  </a:gdLst>
                  <a:ahLst/>
                  <a:cxnLst>
                    <a:cxn ang="T4">
                      <a:pos x="T0" y="T1"/>
                    </a:cxn>
                    <a:cxn ang="T5">
                      <a:pos x="T2" y="T3"/>
                    </a:cxn>
                  </a:cxnLst>
                  <a:rect l="T6" t="T7" r="T8" b="T9"/>
                  <a:pathLst>
                    <a:path w="3027" h="3">
                      <a:moveTo>
                        <a:pt x="0" y="0"/>
                      </a:moveTo>
                      <a:lnTo>
                        <a:pt x="3027" y="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Freeform 77"/>
                <p:cNvSpPr/>
                <p:nvPr/>
              </p:nvSpPr>
              <p:spPr bwMode="auto">
                <a:xfrm>
                  <a:off x="816" y="2819"/>
                  <a:ext cx="3021" cy="1"/>
                </a:xfrm>
                <a:custGeom>
                  <a:avLst/>
                  <a:gdLst>
                    <a:gd name="T0" fmla="*/ 0 w 3021"/>
                    <a:gd name="T1" fmla="*/ 0 h 1"/>
                    <a:gd name="T2" fmla="*/ 3021 w 3021"/>
                    <a:gd name="T3" fmla="*/ 0 h 1"/>
                    <a:gd name="T4" fmla="*/ 0 60000 65536"/>
                    <a:gd name="T5" fmla="*/ 0 60000 65536"/>
                    <a:gd name="T6" fmla="*/ 0 w 3021"/>
                    <a:gd name="T7" fmla="*/ 0 h 1"/>
                    <a:gd name="T8" fmla="*/ 3021 w 3021"/>
                    <a:gd name="T9" fmla="*/ 1 h 1"/>
                  </a:gdLst>
                  <a:ahLst/>
                  <a:cxnLst>
                    <a:cxn ang="T4">
                      <a:pos x="T0" y="T1"/>
                    </a:cxn>
                    <a:cxn ang="T5">
                      <a:pos x="T2" y="T3"/>
                    </a:cxn>
                  </a:cxnLst>
                  <a:rect l="T6" t="T7" r="T8" b="T9"/>
                  <a:pathLst>
                    <a:path w="3021" h="1">
                      <a:moveTo>
                        <a:pt x="0" y="0"/>
                      </a:moveTo>
                      <a:lnTo>
                        <a:pt x="3021" y="0"/>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78"/>
                <p:cNvSpPr/>
                <p:nvPr/>
              </p:nvSpPr>
              <p:spPr bwMode="auto">
                <a:xfrm>
                  <a:off x="816" y="2541"/>
                  <a:ext cx="1" cy="275"/>
                </a:xfrm>
                <a:custGeom>
                  <a:avLst/>
                  <a:gdLst>
                    <a:gd name="T0" fmla="*/ 0 w 1"/>
                    <a:gd name="T1" fmla="*/ 0 h 275"/>
                    <a:gd name="T2" fmla="*/ 0 w 1"/>
                    <a:gd name="T3" fmla="*/ 275 h 275"/>
                    <a:gd name="T4" fmla="*/ 0 60000 65536"/>
                    <a:gd name="T5" fmla="*/ 0 60000 65536"/>
                    <a:gd name="T6" fmla="*/ 0 w 1"/>
                    <a:gd name="T7" fmla="*/ 0 h 275"/>
                    <a:gd name="T8" fmla="*/ 1 w 1"/>
                    <a:gd name="T9" fmla="*/ 275 h 275"/>
                  </a:gdLst>
                  <a:ahLst/>
                  <a:cxnLst>
                    <a:cxn ang="T4">
                      <a:pos x="T0" y="T1"/>
                    </a:cxn>
                    <a:cxn ang="T5">
                      <a:pos x="T2" y="T3"/>
                    </a:cxn>
                  </a:cxnLst>
                  <a:rect l="T6" t="T7" r="T8" b="T9"/>
                  <a:pathLst>
                    <a:path w="1" h="275">
                      <a:moveTo>
                        <a:pt x="0" y="0"/>
                      </a:moveTo>
                      <a:lnTo>
                        <a:pt x="0" y="275"/>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Line 79"/>
                <p:cNvSpPr>
                  <a:spLocks noChangeShapeType="1"/>
                </p:cNvSpPr>
                <p:nvPr/>
              </p:nvSpPr>
              <p:spPr bwMode="auto">
                <a:xfrm>
                  <a:off x="1942" y="2541"/>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80"/>
                <p:cNvSpPr>
                  <a:spLocks noChangeShapeType="1"/>
                </p:cNvSpPr>
                <p:nvPr/>
              </p:nvSpPr>
              <p:spPr bwMode="auto">
                <a:xfrm>
                  <a:off x="2832" y="2541"/>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Freeform 81"/>
                <p:cNvSpPr/>
                <p:nvPr/>
              </p:nvSpPr>
              <p:spPr bwMode="auto">
                <a:xfrm>
                  <a:off x="3837" y="2540"/>
                  <a:ext cx="4" cy="279"/>
                </a:xfrm>
                <a:custGeom>
                  <a:avLst/>
                  <a:gdLst>
                    <a:gd name="T0" fmla="*/ 0 w 4"/>
                    <a:gd name="T1" fmla="*/ 0 h 279"/>
                    <a:gd name="T2" fmla="*/ 4 w 4"/>
                    <a:gd name="T3" fmla="*/ 279 h 279"/>
                    <a:gd name="T4" fmla="*/ 0 60000 65536"/>
                    <a:gd name="T5" fmla="*/ 0 60000 65536"/>
                    <a:gd name="T6" fmla="*/ 0 w 4"/>
                    <a:gd name="T7" fmla="*/ 0 h 279"/>
                    <a:gd name="T8" fmla="*/ 4 w 4"/>
                    <a:gd name="T9" fmla="*/ 279 h 279"/>
                  </a:gdLst>
                  <a:ahLst/>
                  <a:cxnLst>
                    <a:cxn ang="T4">
                      <a:pos x="T0" y="T1"/>
                    </a:cxn>
                    <a:cxn ang="T5">
                      <a:pos x="T2" y="T3"/>
                    </a:cxn>
                  </a:cxnLst>
                  <a:rect l="T6" t="T7" r="T8" b="T9"/>
                  <a:pathLst>
                    <a:path w="4" h="279">
                      <a:moveTo>
                        <a:pt x="0" y="0"/>
                      </a:moveTo>
                      <a:lnTo>
                        <a:pt x="4" y="279"/>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Text Box 82"/>
                <p:cNvSpPr txBox="1">
                  <a:spLocks noChangeArrowheads="1"/>
                </p:cNvSpPr>
                <p:nvPr/>
              </p:nvSpPr>
              <p:spPr bwMode="auto">
                <a:xfrm>
                  <a:off x="912" y="2857"/>
                  <a:ext cx="8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s</a:t>
                  </a:r>
                  <a:r>
                    <a:rPr lang="en-US" altLang="zh-CN" sz="2000" b="1"/>
                    <a:t> = </a:t>
                  </a:r>
                  <a:r>
                    <a:rPr lang="en-US" altLang="zh-CN" sz="2000" b="1" i="1"/>
                    <a:t>t</a:t>
                  </a:r>
                  <a:r>
                    <a:rPr lang="en-US" altLang="zh-CN" sz="2000" b="1"/>
                    <a:t> +</a:t>
                  </a:r>
                  <a:r>
                    <a:rPr lang="en-US" altLang="zh-CN" sz="2000" b="1" i="1"/>
                    <a:t> r</a:t>
                  </a:r>
                  <a:r>
                    <a:rPr lang="en-US" altLang="zh-CN" sz="2000" b="1"/>
                    <a:t>  </a:t>
                  </a:r>
                  <a:r>
                    <a:rPr lang="zh-CN" altLang="en-US" sz="2000" b="1"/>
                    <a:t>位</a:t>
                  </a:r>
                </a:p>
              </p:txBody>
            </p:sp>
            <p:sp>
              <p:nvSpPr>
                <p:cNvPr id="28" name="Text Box 83"/>
                <p:cNvSpPr txBox="1">
                  <a:spLocks noChangeArrowheads="1"/>
                </p:cNvSpPr>
                <p:nvPr/>
              </p:nvSpPr>
              <p:spPr bwMode="auto">
                <a:xfrm>
                  <a:off x="1920" y="2819"/>
                  <a:ext cx="8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q</a:t>
                  </a:r>
                  <a:r>
                    <a:rPr lang="en-US" altLang="zh-CN" b="1"/>
                    <a:t> =</a:t>
                  </a:r>
                  <a:r>
                    <a:rPr lang="en-US" altLang="zh-CN" sz="2000" b="1"/>
                    <a:t> </a:t>
                  </a:r>
                  <a:r>
                    <a:rPr lang="en-US" altLang="zh-CN" sz="2000" b="1" i="1"/>
                    <a:t>c</a:t>
                  </a:r>
                  <a:r>
                    <a:rPr lang="en-US" altLang="zh-CN" sz="1600" b="1"/>
                    <a:t>－</a:t>
                  </a:r>
                  <a:r>
                    <a:rPr lang="en-US" altLang="zh-CN" sz="2000" b="1" i="1"/>
                    <a:t>r</a:t>
                  </a:r>
                  <a:r>
                    <a:rPr lang="en-US" altLang="zh-CN" sz="2000" b="1"/>
                    <a:t> </a:t>
                  </a:r>
                  <a:r>
                    <a:rPr lang="zh-CN" altLang="en-US" sz="2000" b="1"/>
                    <a:t>位</a:t>
                  </a:r>
                </a:p>
              </p:txBody>
            </p:sp>
            <p:sp>
              <p:nvSpPr>
                <p:cNvPr id="29" name="Text Box 84"/>
                <p:cNvSpPr txBox="1">
                  <a:spLocks noChangeArrowheads="1"/>
                </p:cNvSpPr>
                <p:nvPr/>
              </p:nvSpPr>
              <p:spPr bwMode="auto">
                <a:xfrm>
                  <a:off x="3120" y="2850"/>
                  <a:ext cx="3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en-US" altLang="zh-CN" sz="2000" b="1"/>
                    <a:t> </a:t>
                  </a:r>
                  <a:r>
                    <a:rPr lang="zh-CN" altLang="en-US" sz="2000" b="1"/>
                    <a:t>位</a:t>
                  </a:r>
                </a:p>
              </p:txBody>
            </p:sp>
            <p:sp>
              <p:nvSpPr>
                <p:cNvPr id="30" name="Text Box 85"/>
                <p:cNvSpPr txBox="1">
                  <a:spLocks noChangeArrowheads="1"/>
                </p:cNvSpPr>
                <p:nvPr/>
              </p:nvSpPr>
              <p:spPr bwMode="auto">
                <a:xfrm>
                  <a:off x="758" y="70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组</a:t>
                  </a:r>
                </a:p>
              </p:txBody>
            </p:sp>
            <p:sp>
              <p:nvSpPr>
                <p:cNvPr id="31" name="Text Box 86"/>
                <p:cNvSpPr txBox="1">
                  <a:spLocks noChangeArrowheads="1"/>
                </p:cNvSpPr>
                <p:nvPr/>
              </p:nvSpPr>
              <p:spPr bwMode="auto">
                <a:xfrm>
                  <a:off x="806" y="10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32" name="Text Box 87"/>
                <p:cNvSpPr txBox="1">
                  <a:spLocks noChangeArrowheads="1"/>
                </p:cNvSpPr>
                <p:nvPr/>
              </p:nvSpPr>
              <p:spPr bwMode="auto">
                <a:xfrm>
                  <a:off x="806"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a:t>
                  </a:r>
                </a:p>
              </p:txBody>
            </p:sp>
            <p:sp>
              <p:nvSpPr>
                <p:cNvPr id="33" name="Text Box 88"/>
                <p:cNvSpPr txBox="1">
                  <a:spLocks noChangeArrowheads="1"/>
                </p:cNvSpPr>
                <p:nvPr/>
              </p:nvSpPr>
              <p:spPr bwMode="auto">
                <a:xfrm>
                  <a:off x="438" y="2003"/>
                  <a:ext cx="5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2</a:t>
                  </a:r>
                  <a:r>
                    <a:rPr lang="en-US" altLang="zh-CN" sz="2000" b="1" i="1" baseline="50000"/>
                    <a:t>c</a:t>
                  </a:r>
                  <a:r>
                    <a:rPr lang="en-US" altLang="zh-CN" sz="2000" b="1" baseline="50000"/>
                    <a:t>-</a:t>
                  </a:r>
                  <a:r>
                    <a:rPr lang="en-US" altLang="zh-CN" sz="2000" b="1" i="1" baseline="50000"/>
                    <a:t>r</a:t>
                  </a:r>
                  <a:r>
                    <a:rPr lang="en-US" altLang="zh-CN" sz="2000" b="1"/>
                    <a:t>－1</a:t>
                  </a:r>
                  <a:endParaRPr lang="zh-CN" altLang="en-US" b="1"/>
                </a:p>
              </p:txBody>
            </p:sp>
            <p:sp>
              <p:nvSpPr>
                <p:cNvPr id="34" name="Text Box 89"/>
                <p:cNvSpPr txBox="1">
                  <a:spLocks noChangeArrowheads="1"/>
                </p:cNvSpPr>
                <p:nvPr/>
              </p:nvSpPr>
              <p:spPr bwMode="auto">
                <a:xfrm>
                  <a:off x="1344" y="2291"/>
                  <a:ext cx="7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主存地址</a:t>
                  </a:r>
                </a:p>
              </p:txBody>
            </p:sp>
            <p:sp>
              <p:nvSpPr>
                <p:cNvPr id="35" name="Text Box 90"/>
                <p:cNvSpPr txBox="1">
                  <a:spLocks noChangeArrowheads="1"/>
                </p:cNvSpPr>
                <p:nvPr/>
              </p:nvSpPr>
              <p:spPr bwMode="auto">
                <a:xfrm>
                  <a:off x="1088" y="689"/>
                  <a:ext cx="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a:t>
                  </a:r>
                </a:p>
              </p:txBody>
            </p:sp>
            <p:sp>
              <p:nvSpPr>
                <p:cNvPr id="36" name="Text Box 91"/>
                <p:cNvSpPr txBox="1">
                  <a:spLocks noChangeArrowheads="1"/>
                </p:cNvSpPr>
                <p:nvPr/>
              </p:nvSpPr>
              <p:spPr bwMode="auto">
                <a:xfrm>
                  <a:off x="4560" y="611"/>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主存储器</a:t>
                  </a:r>
                </a:p>
              </p:txBody>
            </p:sp>
            <p:sp>
              <p:nvSpPr>
                <p:cNvPr id="37" name="Freeform 92"/>
                <p:cNvSpPr/>
                <p:nvPr/>
              </p:nvSpPr>
              <p:spPr bwMode="auto">
                <a:xfrm>
                  <a:off x="813" y="2813"/>
                  <a:ext cx="1" cy="490"/>
                </a:xfrm>
                <a:custGeom>
                  <a:avLst/>
                  <a:gdLst>
                    <a:gd name="T0" fmla="*/ 0 w 1"/>
                    <a:gd name="T1" fmla="*/ 0 h 490"/>
                    <a:gd name="T2" fmla="*/ 0 w 1"/>
                    <a:gd name="T3" fmla="*/ 490 h 490"/>
                    <a:gd name="T4" fmla="*/ 0 60000 65536"/>
                    <a:gd name="T5" fmla="*/ 0 60000 65536"/>
                    <a:gd name="T6" fmla="*/ 0 w 1"/>
                    <a:gd name="T7" fmla="*/ 0 h 490"/>
                    <a:gd name="T8" fmla="*/ 1 w 1"/>
                    <a:gd name="T9" fmla="*/ 490 h 490"/>
                  </a:gdLst>
                  <a:ahLst/>
                  <a:cxnLst>
                    <a:cxn ang="T4">
                      <a:pos x="T0" y="T1"/>
                    </a:cxn>
                    <a:cxn ang="T5">
                      <a:pos x="T2" y="T3"/>
                    </a:cxn>
                  </a:cxnLst>
                  <a:rect l="T6" t="T7" r="T8" b="T9"/>
                  <a:pathLst>
                    <a:path w="1" h="490">
                      <a:moveTo>
                        <a:pt x="0" y="0"/>
                      </a:moveTo>
                      <a:lnTo>
                        <a:pt x="0" y="49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93"/>
                <p:cNvSpPr/>
                <p:nvPr/>
              </p:nvSpPr>
              <p:spPr bwMode="auto">
                <a:xfrm>
                  <a:off x="2832" y="2825"/>
                  <a:ext cx="1" cy="474"/>
                </a:xfrm>
                <a:custGeom>
                  <a:avLst/>
                  <a:gdLst>
                    <a:gd name="T0" fmla="*/ 0 w 1"/>
                    <a:gd name="T1" fmla="*/ 0 h 474"/>
                    <a:gd name="T2" fmla="*/ 1 w 1"/>
                    <a:gd name="T3" fmla="*/ 474 h 474"/>
                    <a:gd name="T4" fmla="*/ 0 60000 65536"/>
                    <a:gd name="T5" fmla="*/ 0 60000 65536"/>
                    <a:gd name="T6" fmla="*/ 0 w 1"/>
                    <a:gd name="T7" fmla="*/ 0 h 474"/>
                    <a:gd name="T8" fmla="*/ 1 w 1"/>
                    <a:gd name="T9" fmla="*/ 474 h 474"/>
                  </a:gdLst>
                  <a:ahLst/>
                  <a:cxnLst>
                    <a:cxn ang="T4">
                      <a:pos x="T0" y="T1"/>
                    </a:cxn>
                    <a:cxn ang="T5">
                      <a:pos x="T2" y="T3"/>
                    </a:cxn>
                  </a:cxnLst>
                  <a:rect l="T6" t="T7" r="T8" b="T9"/>
                  <a:pathLst>
                    <a:path w="1" h="474">
                      <a:moveTo>
                        <a:pt x="0" y="0"/>
                      </a:moveTo>
                      <a:lnTo>
                        <a:pt x="1" y="47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Line 94"/>
                <p:cNvSpPr>
                  <a:spLocks noChangeShapeType="1"/>
                </p:cNvSpPr>
                <p:nvPr/>
              </p:nvSpPr>
              <p:spPr bwMode="auto">
                <a:xfrm>
                  <a:off x="2208" y="3203"/>
                  <a:ext cx="62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95"/>
                <p:cNvSpPr>
                  <a:spLocks noChangeShapeType="1"/>
                </p:cNvSpPr>
                <p:nvPr/>
              </p:nvSpPr>
              <p:spPr bwMode="auto">
                <a:xfrm rot="10800000">
                  <a:off x="816" y="3203"/>
                  <a:ext cx="62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Text Box 96"/>
                <p:cNvSpPr txBox="1">
                  <a:spLocks noChangeArrowheads="1"/>
                </p:cNvSpPr>
                <p:nvPr/>
              </p:nvSpPr>
              <p:spPr bwMode="auto">
                <a:xfrm>
                  <a:off x="1614" y="3059"/>
                  <a:ext cx="4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en-US" altLang="zh-CN" sz="2000" b="1"/>
                    <a:t> </a:t>
                  </a:r>
                  <a:r>
                    <a:rPr lang="zh-CN" altLang="en-US" sz="2000" b="1"/>
                    <a:t>位</a:t>
                  </a:r>
                </a:p>
              </p:txBody>
            </p:sp>
          </p:grpSp>
          <p:sp>
            <p:nvSpPr>
              <p:cNvPr id="7" name="Text Box 97"/>
              <p:cNvSpPr txBox="1">
                <a:spLocks noChangeArrowheads="1"/>
              </p:cNvSpPr>
              <p:nvPr/>
            </p:nvSpPr>
            <p:spPr bwMode="auto">
              <a:xfrm>
                <a:off x="1736" y="720"/>
                <a:ext cx="248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共 </a:t>
                </a:r>
                <a:r>
                  <a:rPr lang="en-US" altLang="zh-CN" b="1" i="1">
                    <a:solidFill>
                      <a:schemeClr val="folHlink"/>
                    </a:solidFill>
                  </a:rPr>
                  <a:t>Q</a:t>
                </a:r>
                <a:r>
                  <a:rPr lang="en-US" altLang="zh-CN" b="1">
                    <a:solidFill>
                      <a:schemeClr val="folHlink"/>
                    </a:solidFill>
                  </a:rPr>
                  <a:t> </a:t>
                </a:r>
                <a:r>
                  <a:rPr lang="zh-CN" altLang="en-US" b="1">
                    <a:solidFill>
                      <a:schemeClr val="folHlink"/>
                    </a:solidFill>
                  </a:rPr>
                  <a:t>组</a:t>
                </a:r>
                <a:r>
                  <a:rPr lang="zh-CN" altLang="en-US" b="1"/>
                  <a:t>，每组内</a:t>
                </a:r>
                <a:r>
                  <a:rPr lang="en-US" altLang="zh-CN" b="1"/>
                  <a:t>2</a:t>
                </a:r>
                <a:r>
                  <a:rPr lang="en-US" altLang="zh-CN" b="1" baseline="30000"/>
                  <a:t>r</a:t>
                </a:r>
                <a:r>
                  <a:rPr lang="zh-CN" altLang="en-US" b="1"/>
                  <a:t>块（</a:t>
                </a:r>
                <a:r>
                  <a:rPr lang="en-US" altLang="zh-CN" b="1" i="1"/>
                  <a:t>r</a:t>
                </a:r>
                <a:r>
                  <a:rPr lang="en-US" altLang="zh-CN" b="1"/>
                  <a:t> = 1)</a:t>
                </a:r>
              </a:p>
            </p:txBody>
          </p:sp>
        </p:grpSp>
        <p:sp>
          <p:nvSpPr>
            <p:cNvPr id="5" name="Text Box 98"/>
            <p:cNvSpPr txBox="1">
              <a:spLocks noChangeArrowheads="1"/>
            </p:cNvSpPr>
            <p:nvPr/>
          </p:nvSpPr>
          <p:spPr bwMode="auto">
            <a:xfrm>
              <a:off x="5214" y="16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grpSp>
      <p:sp>
        <p:nvSpPr>
          <p:cNvPr id="100" name="Text Box 99"/>
          <p:cNvSpPr txBox="1">
            <a:spLocks noChangeArrowheads="1"/>
          </p:cNvSpPr>
          <p:nvPr/>
        </p:nvSpPr>
        <p:spPr bwMode="auto">
          <a:xfrm>
            <a:off x="1457325" y="6034088"/>
            <a:ext cx="85877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某一主存块</a:t>
            </a:r>
            <a:r>
              <a:rPr lang="zh-CN" altLang="en-US" sz="2800" b="1"/>
              <a:t> </a:t>
            </a:r>
            <a:r>
              <a:rPr lang="en-US" altLang="zh-CN" sz="2800" b="1" i="1">
                <a:solidFill>
                  <a:schemeClr val="folHlink"/>
                </a:solidFill>
              </a:rPr>
              <a:t>j</a:t>
            </a:r>
            <a:r>
              <a:rPr lang="en-US" altLang="zh-CN" sz="2800" b="1"/>
              <a:t> </a:t>
            </a:r>
            <a:r>
              <a:rPr lang="zh-CN" altLang="en-US" sz="2800" b="1"/>
              <a:t>按模 </a:t>
            </a:r>
            <a:r>
              <a:rPr lang="en-US" altLang="zh-CN" sz="2800" b="1" i="1">
                <a:solidFill>
                  <a:schemeClr val="folHlink"/>
                </a:solidFill>
              </a:rPr>
              <a:t>Q</a:t>
            </a:r>
            <a:r>
              <a:rPr lang="en-US" altLang="zh-CN" sz="2800" b="1"/>
              <a:t> </a:t>
            </a:r>
            <a:r>
              <a:rPr lang="zh-CN" altLang="en-US" sz="2800" b="1"/>
              <a:t>映射到 </a:t>
            </a:r>
            <a:r>
              <a:rPr lang="zh-CN" altLang="en-US" sz="2800" b="1">
                <a:solidFill>
                  <a:schemeClr val="folHlink"/>
                </a:solidFill>
              </a:rPr>
              <a:t>缓存 </a:t>
            </a:r>
            <a:r>
              <a:rPr lang="zh-CN" altLang="en-US" sz="2800" b="1"/>
              <a:t>的第 </a:t>
            </a:r>
            <a:r>
              <a:rPr lang="en-US" altLang="zh-CN" sz="2800" b="1" i="1">
                <a:solidFill>
                  <a:schemeClr val="folHlink"/>
                </a:solidFill>
              </a:rPr>
              <a:t>i</a:t>
            </a:r>
            <a:r>
              <a:rPr lang="en-US" altLang="zh-CN" sz="2800" b="1"/>
              <a:t> </a:t>
            </a:r>
            <a:r>
              <a:rPr lang="zh-CN" altLang="en-US" sz="2800" b="1">
                <a:solidFill>
                  <a:schemeClr val="folHlink"/>
                </a:solidFill>
              </a:rPr>
              <a:t>组</a:t>
            </a:r>
            <a:r>
              <a:rPr lang="zh-CN" altLang="en-US" sz="2800" b="1"/>
              <a:t>中的 </a:t>
            </a:r>
            <a:r>
              <a:rPr lang="zh-CN" altLang="en-US" sz="2800" b="1">
                <a:solidFill>
                  <a:schemeClr val="folHlink"/>
                </a:solidFill>
              </a:rPr>
              <a:t>任一块</a:t>
            </a:r>
          </a:p>
        </p:txBody>
      </p:sp>
      <p:sp>
        <p:nvSpPr>
          <p:cNvPr id="101" name="Text Box 100"/>
          <p:cNvSpPr txBox="1">
            <a:spLocks noChangeArrowheads="1"/>
          </p:cNvSpPr>
          <p:nvPr/>
        </p:nvSpPr>
        <p:spPr bwMode="auto">
          <a:xfrm>
            <a:off x="1533525" y="5348288"/>
            <a:ext cx="1771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chemeClr val="folHlink"/>
                </a:solidFill>
              </a:rPr>
              <a:t>i</a:t>
            </a:r>
            <a:r>
              <a:rPr lang="en-US" altLang="zh-CN" sz="2800" b="1">
                <a:solidFill>
                  <a:schemeClr val="folHlink"/>
                </a:solidFill>
              </a:rPr>
              <a:t> = </a:t>
            </a:r>
            <a:r>
              <a:rPr lang="en-US" altLang="zh-CN" sz="2800" b="1" i="1">
                <a:solidFill>
                  <a:schemeClr val="folHlink"/>
                </a:solidFill>
              </a:rPr>
              <a:t>j</a:t>
            </a:r>
            <a:r>
              <a:rPr lang="en-US" altLang="zh-CN" sz="2800" b="1">
                <a:solidFill>
                  <a:schemeClr val="folHlink"/>
                </a:solidFill>
              </a:rPr>
              <a:t> </a:t>
            </a:r>
            <a:r>
              <a:rPr lang="en-US" altLang="zh-CN" b="1">
                <a:solidFill>
                  <a:schemeClr val="folHlink"/>
                </a:solidFill>
              </a:rPr>
              <a:t>mod</a:t>
            </a:r>
            <a:r>
              <a:rPr lang="en-US" altLang="zh-CN" sz="2800" b="1">
                <a:solidFill>
                  <a:schemeClr val="folHlink"/>
                </a:solidFill>
              </a:rPr>
              <a:t> </a:t>
            </a:r>
            <a:r>
              <a:rPr lang="en-US" altLang="zh-CN" sz="2800" b="1" i="1">
                <a:solidFill>
                  <a:schemeClr val="folHlink"/>
                </a:solidFill>
              </a:rPr>
              <a:t>Q</a:t>
            </a:r>
          </a:p>
        </p:txBody>
      </p:sp>
      <p:grpSp>
        <p:nvGrpSpPr>
          <p:cNvPr id="102" name="Group 101"/>
          <p:cNvGrpSpPr/>
          <p:nvPr/>
        </p:nvGrpSpPr>
        <p:grpSpPr bwMode="auto">
          <a:xfrm>
            <a:off x="3571875" y="5195888"/>
            <a:ext cx="3805238" cy="914400"/>
            <a:chOff x="1620" y="3408"/>
            <a:chExt cx="2397" cy="576"/>
          </a:xfrm>
        </p:grpSpPr>
        <p:sp>
          <p:nvSpPr>
            <p:cNvPr id="103" name="Freeform 102"/>
            <p:cNvSpPr/>
            <p:nvPr/>
          </p:nvSpPr>
          <p:spPr bwMode="auto">
            <a:xfrm>
              <a:off x="1620" y="3600"/>
              <a:ext cx="876" cy="369"/>
            </a:xfrm>
            <a:custGeom>
              <a:avLst/>
              <a:gdLst>
                <a:gd name="T0" fmla="*/ 0 w 876"/>
                <a:gd name="T1" fmla="*/ 369 h 369"/>
                <a:gd name="T2" fmla="*/ 876 w 876"/>
                <a:gd name="T3" fmla="*/ 0 h 369"/>
                <a:gd name="T4" fmla="*/ 0 60000 65536"/>
                <a:gd name="T5" fmla="*/ 0 60000 65536"/>
                <a:gd name="T6" fmla="*/ 0 w 876"/>
                <a:gd name="T7" fmla="*/ 0 h 369"/>
                <a:gd name="T8" fmla="*/ 876 w 876"/>
                <a:gd name="T9" fmla="*/ 369 h 369"/>
              </a:gdLst>
              <a:ahLst/>
              <a:cxnLst>
                <a:cxn ang="T4">
                  <a:pos x="T0" y="T1"/>
                </a:cxn>
                <a:cxn ang="T5">
                  <a:pos x="T2" y="T3"/>
                </a:cxn>
              </a:cxnLst>
              <a:rect l="T6" t="T7" r="T8" b="T9"/>
              <a:pathLst>
                <a:path w="876" h="369">
                  <a:moveTo>
                    <a:pt x="0" y="369"/>
                  </a:moveTo>
                  <a:lnTo>
                    <a:pt x="876" y="0"/>
                  </a:lnTo>
                </a:path>
              </a:pathLst>
            </a:custGeom>
            <a:noFill/>
            <a:ln w="28575">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Freeform 103"/>
            <p:cNvSpPr/>
            <p:nvPr/>
          </p:nvSpPr>
          <p:spPr bwMode="auto">
            <a:xfrm>
              <a:off x="3354" y="3627"/>
              <a:ext cx="663" cy="357"/>
            </a:xfrm>
            <a:custGeom>
              <a:avLst/>
              <a:gdLst>
                <a:gd name="T0" fmla="*/ 663 w 663"/>
                <a:gd name="T1" fmla="*/ 357 h 357"/>
                <a:gd name="T2" fmla="*/ 0 w 663"/>
                <a:gd name="T3" fmla="*/ 0 h 357"/>
                <a:gd name="T4" fmla="*/ 0 60000 65536"/>
                <a:gd name="T5" fmla="*/ 0 60000 65536"/>
                <a:gd name="T6" fmla="*/ 0 w 663"/>
                <a:gd name="T7" fmla="*/ 0 h 357"/>
                <a:gd name="T8" fmla="*/ 663 w 663"/>
                <a:gd name="T9" fmla="*/ 357 h 357"/>
              </a:gdLst>
              <a:ahLst/>
              <a:cxnLst>
                <a:cxn ang="T4">
                  <a:pos x="T0" y="T1"/>
                </a:cxn>
                <a:cxn ang="T5">
                  <a:pos x="T2" y="T3"/>
                </a:cxn>
              </a:cxnLst>
              <a:rect l="T6" t="T7" r="T8" b="T9"/>
              <a:pathLst>
                <a:path w="663" h="357">
                  <a:moveTo>
                    <a:pt x="663" y="357"/>
                  </a:moveTo>
                  <a:lnTo>
                    <a:pt x="0" y="0"/>
                  </a:lnTo>
                </a:path>
              </a:pathLst>
            </a:custGeom>
            <a:noFill/>
            <a:ln w="28575">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Text Box 104"/>
            <p:cNvSpPr txBox="1">
              <a:spLocks noChangeArrowheads="1"/>
            </p:cNvSpPr>
            <p:nvPr/>
          </p:nvSpPr>
          <p:spPr bwMode="auto">
            <a:xfrm>
              <a:off x="2400" y="340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直接映射</a:t>
              </a:r>
            </a:p>
          </p:txBody>
        </p:sp>
      </p:grpSp>
      <p:grpSp>
        <p:nvGrpSpPr>
          <p:cNvPr id="106" name="Group 105"/>
          <p:cNvGrpSpPr/>
          <p:nvPr/>
        </p:nvGrpSpPr>
        <p:grpSpPr bwMode="auto">
          <a:xfrm>
            <a:off x="3590925" y="5240338"/>
            <a:ext cx="5257800" cy="869950"/>
            <a:chOff x="1632" y="3388"/>
            <a:chExt cx="3312" cy="548"/>
          </a:xfrm>
        </p:grpSpPr>
        <p:sp>
          <p:nvSpPr>
            <p:cNvPr id="107" name="Text Box 106"/>
            <p:cNvSpPr txBox="1">
              <a:spLocks noChangeArrowheads="1"/>
            </p:cNvSpPr>
            <p:nvPr/>
          </p:nvSpPr>
          <p:spPr bwMode="auto">
            <a:xfrm>
              <a:off x="2736" y="3388"/>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全相联映射</a:t>
              </a:r>
            </a:p>
          </p:txBody>
        </p:sp>
        <p:sp>
          <p:nvSpPr>
            <p:cNvPr id="108" name="Line 107"/>
            <p:cNvSpPr>
              <a:spLocks noChangeShapeType="1"/>
            </p:cNvSpPr>
            <p:nvPr/>
          </p:nvSpPr>
          <p:spPr bwMode="auto">
            <a:xfrm flipV="1">
              <a:off x="1632" y="3600"/>
              <a:ext cx="1152" cy="336"/>
            </a:xfrm>
            <a:prstGeom prst="line">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08"/>
            <p:cNvSpPr>
              <a:spLocks noChangeShapeType="1"/>
            </p:cNvSpPr>
            <p:nvPr/>
          </p:nvSpPr>
          <p:spPr bwMode="auto">
            <a:xfrm flipH="1" flipV="1">
              <a:off x="3936" y="3600"/>
              <a:ext cx="1008" cy="336"/>
            </a:xfrm>
            <a:prstGeom prst="line">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1" name="Group 111"/>
          <p:cNvGrpSpPr/>
          <p:nvPr/>
        </p:nvGrpSpPr>
        <p:grpSpPr bwMode="auto">
          <a:xfrm>
            <a:off x="2824163" y="1347788"/>
            <a:ext cx="6788150" cy="3557587"/>
            <a:chOff x="1149" y="891"/>
            <a:chExt cx="4276" cy="2241"/>
          </a:xfrm>
        </p:grpSpPr>
        <p:grpSp>
          <p:nvGrpSpPr>
            <p:cNvPr id="112" name="Group 112"/>
            <p:cNvGrpSpPr/>
            <p:nvPr/>
          </p:nvGrpSpPr>
          <p:grpSpPr bwMode="auto">
            <a:xfrm>
              <a:off x="4512" y="899"/>
              <a:ext cx="912" cy="249"/>
              <a:chOff x="4512" y="899"/>
              <a:chExt cx="912" cy="249"/>
            </a:xfrm>
          </p:grpSpPr>
          <p:sp>
            <p:nvSpPr>
              <p:cNvPr id="153" name="Rectangle 113"/>
              <p:cNvSpPr>
                <a:spLocks noChangeArrowheads="1"/>
              </p:cNvSpPr>
              <p:nvPr/>
            </p:nvSpPr>
            <p:spPr bwMode="auto">
              <a:xfrm>
                <a:off x="4512" y="899"/>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字块0</a:t>
                </a:r>
              </a:p>
            </p:txBody>
          </p:sp>
          <p:sp>
            <p:nvSpPr>
              <p:cNvPr id="154" name="Line 114"/>
              <p:cNvSpPr>
                <a:spLocks noChangeShapeType="1"/>
              </p:cNvSpPr>
              <p:nvPr/>
            </p:nvSpPr>
            <p:spPr bwMode="auto">
              <a:xfrm>
                <a:off x="4512" y="899"/>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5" name="Line 115"/>
              <p:cNvSpPr>
                <a:spLocks noChangeShapeType="1"/>
              </p:cNvSpPr>
              <p:nvPr/>
            </p:nvSpPr>
            <p:spPr bwMode="auto">
              <a:xfrm>
                <a:off x="4512" y="1148"/>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3" name="Group 116"/>
            <p:cNvGrpSpPr/>
            <p:nvPr/>
          </p:nvGrpSpPr>
          <p:grpSpPr bwMode="auto">
            <a:xfrm>
              <a:off x="1152" y="1043"/>
              <a:ext cx="2688" cy="249"/>
              <a:chOff x="1152" y="1043"/>
              <a:chExt cx="2688" cy="249"/>
            </a:xfrm>
          </p:grpSpPr>
          <p:sp>
            <p:nvSpPr>
              <p:cNvPr id="147" name="Rectangle 117"/>
              <p:cNvSpPr>
                <a:spLocks noChangeArrowheads="1"/>
              </p:cNvSpPr>
              <p:nvPr/>
            </p:nvSpPr>
            <p:spPr bwMode="auto">
              <a:xfrm>
                <a:off x="2976" y="1043"/>
                <a:ext cx="864" cy="249"/>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1</a:t>
                </a:r>
              </a:p>
            </p:txBody>
          </p:sp>
          <p:sp>
            <p:nvSpPr>
              <p:cNvPr id="148" name="Line 118"/>
              <p:cNvSpPr>
                <a:spLocks noChangeShapeType="1"/>
              </p:cNvSpPr>
              <p:nvPr/>
            </p:nvSpPr>
            <p:spPr bwMode="auto">
              <a:xfrm>
                <a:off x="2496"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9" name="Line 119"/>
              <p:cNvSpPr>
                <a:spLocks noChangeShapeType="1"/>
              </p:cNvSpPr>
              <p:nvPr/>
            </p:nvSpPr>
            <p:spPr bwMode="auto">
              <a:xfrm>
                <a:off x="2496"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0" name="Rectangle 120"/>
              <p:cNvSpPr>
                <a:spLocks noChangeArrowheads="1"/>
              </p:cNvSpPr>
              <p:nvPr/>
            </p:nvSpPr>
            <p:spPr bwMode="auto">
              <a:xfrm>
                <a:off x="1632" y="1043"/>
                <a:ext cx="864" cy="249"/>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0</a:t>
                </a:r>
              </a:p>
            </p:txBody>
          </p:sp>
          <p:sp>
            <p:nvSpPr>
              <p:cNvPr id="151" name="Line 121"/>
              <p:cNvSpPr>
                <a:spLocks noChangeShapeType="1"/>
              </p:cNvSpPr>
              <p:nvPr/>
            </p:nvSpPr>
            <p:spPr bwMode="auto">
              <a:xfrm>
                <a:off x="1152"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Line 122"/>
              <p:cNvSpPr>
                <a:spLocks noChangeShapeType="1"/>
              </p:cNvSpPr>
              <p:nvPr/>
            </p:nvSpPr>
            <p:spPr bwMode="auto">
              <a:xfrm>
                <a:off x="1152"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 name="Line 123"/>
            <p:cNvSpPr>
              <a:spLocks noChangeShapeType="1"/>
            </p:cNvSpPr>
            <p:nvPr/>
          </p:nvSpPr>
          <p:spPr bwMode="auto">
            <a:xfrm>
              <a:off x="3840" y="1139"/>
              <a:ext cx="672" cy="86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24"/>
            <p:cNvSpPr>
              <a:spLocks noChangeShapeType="1"/>
            </p:cNvSpPr>
            <p:nvPr/>
          </p:nvSpPr>
          <p:spPr bwMode="auto">
            <a:xfrm>
              <a:off x="3840" y="1139"/>
              <a:ext cx="672" cy="18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 name="Group 125"/>
            <p:cNvGrpSpPr/>
            <p:nvPr/>
          </p:nvGrpSpPr>
          <p:grpSpPr bwMode="auto">
            <a:xfrm>
              <a:off x="1149" y="891"/>
              <a:ext cx="4276" cy="414"/>
              <a:chOff x="1149" y="891"/>
              <a:chExt cx="4276" cy="414"/>
            </a:xfrm>
          </p:grpSpPr>
          <p:sp>
            <p:nvSpPr>
              <p:cNvPr id="131" name="Line 126"/>
              <p:cNvSpPr>
                <a:spLocks noChangeShapeType="1"/>
              </p:cNvSpPr>
              <p:nvPr/>
            </p:nvSpPr>
            <p:spPr bwMode="auto">
              <a:xfrm flipV="1">
                <a:off x="3840" y="995"/>
                <a:ext cx="672" cy="14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32" name="Group 127"/>
              <p:cNvGrpSpPr/>
              <p:nvPr/>
            </p:nvGrpSpPr>
            <p:grpSpPr bwMode="auto">
              <a:xfrm>
                <a:off x="4512" y="891"/>
                <a:ext cx="913" cy="267"/>
                <a:chOff x="4512" y="891"/>
                <a:chExt cx="913" cy="267"/>
              </a:xfrm>
            </p:grpSpPr>
            <p:sp>
              <p:nvSpPr>
                <p:cNvPr id="143" name="Line 128"/>
                <p:cNvSpPr>
                  <a:spLocks noChangeShapeType="1"/>
                </p:cNvSpPr>
                <p:nvPr/>
              </p:nvSpPr>
              <p:spPr bwMode="auto">
                <a:xfrm>
                  <a:off x="4512" y="899"/>
                  <a:ext cx="912"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129"/>
                <p:cNvSpPr>
                  <a:spLocks noChangeShapeType="1"/>
                </p:cNvSpPr>
                <p:nvPr/>
              </p:nvSpPr>
              <p:spPr bwMode="auto">
                <a:xfrm>
                  <a:off x="4512" y="1148"/>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5" name="Freeform 130"/>
                <p:cNvSpPr/>
                <p:nvPr/>
              </p:nvSpPr>
              <p:spPr bwMode="auto">
                <a:xfrm>
                  <a:off x="4512" y="891"/>
                  <a:ext cx="1" cy="267"/>
                </a:xfrm>
                <a:custGeom>
                  <a:avLst/>
                  <a:gdLst>
                    <a:gd name="T0" fmla="*/ 0 w 1"/>
                    <a:gd name="T1" fmla="*/ 0 h 267"/>
                    <a:gd name="T2" fmla="*/ 0 w 1"/>
                    <a:gd name="T3" fmla="*/ 26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Freeform 131"/>
                <p:cNvSpPr/>
                <p:nvPr/>
              </p:nvSpPr>
              <p:spPr bwMode="auto">
                <a:xfrm>
                  <a:off x="5424" y="891"/>
                  <a:ext cx="1" cy="267"/>
                </a:xfrm>
                <a:custGeom>
                  <a:avLst/>
                  <a:gdLst>
                    <a:gd name="T0" fmla="*/ 0 w 1"/>
                    <a:gd name="T1" fmla="*/ 0 h 267"/>
                    <a:gd name="T2" fmla="*/ 0 w 1"/>
                    <a:gd name="T3" fmla="*/ 26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 name="Group 132"/>
              <p:cNvGrpSpPr/>
              <p:nvPr/>
            </p:nvGrpSpPr>
            <p:grpSpPr bwMode="auto">
              <a:xfrm>
                <a:off x="1149" y="1035"/>
                <a:ext cx="2691" cy="270"/>
                <a:chOff x="1149" y="1035"/>
                <a:chExt cx="2691" cy="270"/>
              </a:xfrm>
            </p:grpSpPr>
            <p:sp>
              <p:nvSpPr>
                <p:cNvPr id="134" name="Line 133"/>
                <p:cNvSpPr>
                  <a:spLocks noChangeShapeType="1"/>
                </p:cNvSpPr>
                <p:nvPr/>
              </p:nvSpPr>
              <p:spPr bwMode="auto">
                <a:xfrm>
                  <a:off x="2496" y="1043"/>
                  <a:ext cx="1344"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5" name="Line 134"/>
                <p:cNvSpPr>
                  <a:spLocks noChangeShapeType="1"/>
                </p:cNvSpPr>
                <p:nvPr/>
              </p:nvSpPr>
              <p:spPr bwMode="auto">
                <a:xfrm>
                  <a:off x="2496" y="1292"/>
                  <a:ext cx="1344"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6" name="Line 135"/>
                <p:cNvSpPr>
                  <a:spLocks noChangeShapeType="1"/>
                </p:cNvSpPr>
                <p:nvPr/>
              </p:nvSpPr>
              <p:spPr bwMode="auto">
                <a:xfrm>
                  <a:off x="1152" y="1043"/>
                  <a:ext cx="1344"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7" name="Line 136"/>
                <p:cNvSpPr>
                  <a:spLocks noChangeShapeType="1"/>
                </p:cNvSpPr>
                <p:nvPr/>
              </p:nvSpPr>
              <p:spPr bwMode="auto">
                <a:xfrm>
                  <a:off x="1152" y="1292"/>
                  <a:ext cx="1344"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8" name="Freeform 137"/>
                <p:cNvSpPr/>
                <p:nvPr/>
              </p:nvSpPr>
              <p:spPr bwMode="auto">
                <a:xfrm>
                  <a:off x="1149" y="1035"/>
                  <a:ext cx="3" cy="270"/>
                </a:xfrm>
                <a:custGeom>
                  <a:avLst/>
                  <a:gdLst>
                    <a:gd name="T0" fmla="*/ 0 w 3"/>
                    <a:gd name="T1" fmla="*/ 0 h 270"/>
                    <a:gd name="T2" fmla="*/ 3 w 3"/>
                    <a:gd name="T3" fmla="*/ 270 h 270"/>
                    <a:gd name="T4" fmla="*/ 0 60000 65536"/>
                    <a:gd name="T5" fmla="*/ 0 60000 65536"/>
                    <a:gd name="T6" fmla="*/ 0 w 3"/>
                    <a:gd name="T7" fmla="*/ 0 h 270"/>
                    <a:gd name="T8" fmla="*/ 3 w 3"/>
                    <a:gd name="T9" fmla="*/ 270 h 270"/>
                  </a:gdLst>
                  <a:ahLst/>
                  <a:cxnLst>
                    <a:cxn ang="T4">
                      <a:pos x="T0" y="T1"/>
                    </a:cxn>
                    <a:cxn ang="T5">
                      <a:pos x="T2" y="T3"/>
                    </a:cxn>
                  </a:cxnLst>
                  <a:rect l="T6" t="T7" r="T8" b="T9"/>
                  <a:pathLst>
                    <a:path w="3" h="270">
                      <a:moveTo>
                        <a:pt x="0" y="0"/>
                      </a:moveTo>
                      <a:lnTo>
                        <a:pt x="3" y="27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Line 138"/>
                <p:cNvSpPr>
                  <a:spLocks noChangeShapeType="1"/>
                </p:cNvSpPr>
                <p:nvPr/>
              </p:nvSpPr>
              <p:spPr bwMode="auto">
                <a:xfrm>
                  <a:off x="1632" y="1056"/>
                  <a:ext cx="0" cy="24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0" name="Line 139"/>
                <p:cNvSpPr>
                  <a:spLocks noChangeShapeType="1"/>
                </p:cNvSpPr>
                <p:nvPr/>
              </p:nvSpPr>
              <p:spPr bwMode="auto">
                <a:xfrm>
                  <a:off x="2496" y="1056"/>
                  <a:ext cx="0" cy="24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1" name="Freeform 140"/>
                <p:cNvSpPr/>
                <p:nvPr/>
              </p:nvSpPr>
              <p:spPr bwMode="auto">
                <a:xfrm>
                  <a:off x="2973" y="1041"/>
                  <a:ext cx="3" cy="261"/>
                </a:xfrm>
                <a:custGeom>
                  <a:avLst/>
                  <a:gdLst>
                    <a:gd name="T0" fmla="*/ 3 w 3"/>
                    <a:gd name="T1" fmla="*/ 0 h 261"/>
                    <a:gd name="T2" fmla="*/ 0 w 3"/>
                    <a:gd name="T3" fmla="*/ 261 h 261"/>
                    <a:gd name="T4" fmla="*/ 0 60000 65536"/>
                    <a:gd name="T5" fmla="*/ 0 60000 65536"/>
                    <a:gd name="T6" fmla="*/ 0 w 3"/>
                    <a:gd name="T7" fmla="*/ 0 h 261"/>
                    <a:gd name="T8" fmla="*/ 3 w 3"/>
                    <a:gd name="T9" fmla="*/ 261 h 261"/>
                  </a:gdLst>
                  <a:ahLst/>
                  <a:cxnLst>
                    <a:cxn ang="T4">
                      <a:pos x="T0" y="T1"/>
                    </a:cxn>
                    <a:cxn ang="T5">
                      <a:pos x="T2" y="T3"/>
                    </a:cxn>
                  </a:cxnLst>
                  <a:rect l="T6" t="T7" r="T8" b="T9"/>
                  <a:pathLst>
                    <a:path w="3" h="261">
                      <a:moveTo>
                        <a:pt x="3" y="0"/>
                      </a:moveTo>
                      <a:lnTo>
                        <a:pt x="0" y="261"/>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Freeform 141"/>
                <p:cNvSpPr/>
                <p:nvPr/>
              </p:nvSpPr>
              <p:spPr bwMode="auto">
                <a:xfrm>
                  <a:off x="3837" y="1038"/>
                  <a:ext cx="3" cy="261"/>
                </a:xfrm>
                <a:custGeom>
                  <a:avLst/>
                  <a:gdLst>
                    <a:gd name="T0" fmla="*/ 0 w 3"/>
                    <a:gd name="T1" fmla="*/ 0 h 261"/>
                    <a:gd name="T2" fmla="*/ 3 w 3"/>
                    <a:gd name="T3" fmla="*/ 261 h 261"/>
                    <a:gd name="T4" fmla="*/ 0 60000 65536"/>
                    <a:gd name="T5" fmla="*/ 0 60000 65536"/>
                    <a:gd name="T6" fmla="*/ 0 w 3"/>
                    <a:gd name="T7" fmla="*/ 0 h 261"/>
                    <a:gd name="T8" fmla="*/ 3 w 3"/>
                    <a:gd name="T9" fmla="*/ 261 h 261"/>
                  </a:gdLst>
                  <a:ahLst/>
                  <a:cxnLst>
                    <a:cxn ang="T4">
                      <a:pos x="T0" y="T1"/>
                    </a:cxn>
                    <a:cxn ang="T5">
                      <a:pos x="T2" y="T3"/>
                    </a:cxn>
                  </a:cxnLst>
                  <a:rect l="T6" t="T7" r="T8" b="T9"/>
                  <a:pathLst>
                    <a:path w="3" h="261">
                      <a:moveTo>
                        <a:pt x="0" y="0"/>
                      </a:moveTo>
                      <a:lnTo>
                        <a:pt x="3" y="261"/>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7" name="Group 142"/>
            <p:cNvGrpSpPr/>
            <p:nvPr/>
          </p:nvGrpSpPr>
          <p:grpSpPr bwMode="auto">
            <a:xfrm>
              <a:off x="4509" y="1863"/>
              <a:ext cx="916" cy="273"/>
              <a:chOff x="4509" y="1863"/>
              <a:chExt cx="916" cy="273"/>
            </a:xfrm>
          </p:grpSpPr>
          <p:sp>
            <p:nvSpPr>
              <p:cNvPr id="125" name="Rectangle 143"/>
              <p:cNvSpPr>
                <a:spLocks noChangeArrowheads="1"/>
              </p:cNvSpPr>
              <p:nvPr/>
            </p:nvSpPr>
            <p:spPr bwMode="auto">
              <a:xfrm>
                <a:off x="4512" y="1876"/>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字块2</a:t>
                </a:r>
                <a:r>
                  <a:rPr lang="en-US" altLang="zh-CN" sz="2000" b="1" i="1" baseline="30000">
                    <a:solidFill>
                      <a:schemeClr val="bg2"/>
                    </a:solidFill>
                  </a:rPr>
                  <a:t>c</a:t>
                </a:r>
                <a:r>
                  <a:rPr lang="en-US" altLang="zh-CN" sz="2000" b="1" baseline="30000">
                    <a:solidFill>
                      <a:schemeClr val="bg2"/>
                    </a:solidFill>
                  </a:rPr>
                  <a:t>-</a:t>
                </a:r>
                <a:r>
                  <a:rPr lang="en-US" altLang="zh-CN" sz="2000" b="1" i="1" baseline="30000">
                    <a:solidFill>
                      <a:schemeClr val="bg2"/>
                    </a:solidFill>
                  </a:rPr>
                  <a:t>r</a:t>
                </a:r>
                <a:endParaRPr lang="zh-CN" altLang="en-US" sz="2000" b="1" i="1" baseline="30000">
                  <a:solidFill>
                    <a:schemeClr val="bg2"/>
                  </a:solidFill>
                </a:endParaRPr>
              </a:p>
            </p:txBody>
          </p:sp>
          <p:grpSp>
            <p:nvGrpSpPr>
              <p:cNvPr id="126" name="Group 144"/>
              <p:cNvGrpSpPr/>
              <p:nvPr/>
            </p:nvGrpSpPr>
            <p:grpSpPr bwMode="auto">
              <a:xfrm>
                <a:off x="4509" y="1863"/>
                <a:ext cx="916" cy="273"/>
                <a:chOff x="4509" y="1863"/>
                <a:chExt cx="916" cy="273"/>
              </a:xfrm>
            </p:grpSpPr>
            <p:sp>
              <p:nvSpPr>
                <p:cNvPr id="127" name="Line 145"/>
                <p:cNvSpPr>
                  <a:spLocks noChangeShapeType="1"/>
                </p:cNvSpPr>
                <p:nvPr/>
              </p:nvSpPr>
              <p:spPr bwMode="auto">
                <a:xfrm>
                  <a:off x="4512" y="1876"/>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8" name="Line 146"/>
                <p:cNvSpPr>
                  <a:spLocks noChangeShapeType="1"/>
                </p:cNvSpPr>
                <p:nvPr/>
              </p:nvSpPr>
              <p:spPr bwMode="auto">
                <a:xfrm>
                  <a:off x="4512" y="2125"/>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9" name="Freeform 147"/>
                <p:cNvSpPr/>
                <p:nvPr/>
              </p:nvSpPr>
              <p:spPr bwMode="auto">
                <a:xfrm>
                  <a:off x="5424" y="1866"/>
                  <a:ext cx="1" cy="270"/>
                </a:xfrm>
                <a:custGeom>
                  <a:avLst/>
                  <a:gdLst>
                    <a:gd name="T0" fmla="*/ 0 w 1"/>
                    <a:gd name="T1" fmla="*/ 0 h 270"/>
                    <a:gd name="T2" fmla="*/ 0 w 1"/>
                    <a:gd name="T3" fmla="*/ 270 h 270"/>
                    <a:gd name="T4" fmla="*/ 0 60000 65536"/>
                    <a:gd name="T5" fmla="*/ 0 60000 65536"/>
                    <a:gd name="T6" fmla="*/ 0 w 1"/>
                    <a:gd name="T7" fmla="*/ 0 h 270"/>
                    <a:gd name="T8" fmla="*/ 1 w 1"/>
                    <a:gd name="T9" fmla="*/ 270 h 270"/>
                  </a:gdLst>
                  <a:ahLst/>
                  <a:cxnLst>
                    <a:cxn ang="T4">
                      <a:pos x="T0" y="T1"/>
                    </a:cxn>
                    <a:cxn ang="T5">
                      <a:pos x="T2" y="T3"/>
                    </a:cxn>
                  </a:cxnLst>
                  <a:rect l="T6" t="T7" r="T8" b="T9"/>
                  <a:pathLst>
                    <a:path w="1" h="270">
                      <a:moveTo>
                        <a:pt x="0" y="0"/>
                      </a:moveTo>
                      <a:lnTo>
                        <a:pt x="0" y="270"/>
                      </a:lnTo>
                    </a:path>
                  </a:pathLst>
                </a:custGeom>
                <a:solidFill>
                  <a:schemeClr val="folHlink"/>
                </a:solidFill>
                <a:ln w="38100">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Freeform 148"/>
                <p:cNvSpPr/>
                <p:nvPr/>
              </p:nvSpPr>
              <p:spPr bwMode="auto">
                <a:xfrm>
                  <a:off x="4509" y="1863"/>
                  <a:ext cx="3" cy="273"/>
                </a:xfrm>
                <a:custGeom>
                  <a:avLst/>
                  <a:gdLst>
                    <a:gd name="T0" fmla="*/ 3 w 3"/>
                    <a:gd name="T1" fmla="*/ 0 h 273"/>
                    <a:gd name="T2" fmla="*/ 0 w 3"/>
                    <a:gd name="T3" fmla="*/ 273 h 273"/>
                    <a:gd name="T4" fmla="*/ 0 60000 65536"/>
                    <a:gd name="T5" fmla="*/ 0 60000 65536"/>
                    <a:gd name="T6" fmla="*/ 0 w 3"/>
                    <a:gd name="T7" fmla="*/ 0 h 273"/>
                    <a:gd name="T8" fmla="*/ 3 w 3"/>
                    <a:gd name="T9" fmla="*/ 273 h 273"/>
                  </a:gdLst>
                  <a:ahLst/>
                  <a:cxnLst>
                    <a:cxn ang="T4">
                      <a:pos x="T0" y="T1"/>
                    </a:cxn>
                    <a:cxn ang="T5">
                      <a:pos x="T2" y="T3"/>
                    </a:cxn>
                  </a:cxnLst>
                  <a:rect l="T6" t="T7" r="T8" b="T9"/>
                  <a:pathLst>
                    <a:path w="3" h="273">
                      <a:moveTo>
                        <a:pt x="3" y="0"/>
                      </a:moveTo>
                      <a:lnTo>
                        <a:pt x="0" y="273"/>
                      </a:lnTo>
                    </a:path>
                  </a:pathLst>
                </a:custGeom>
                <a:solidFill>
                  <a:schemeClr val="folHlink"/>
                </a:solidFill>
                <a:ln w="38100">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8" name="Group 149"/>
            <p:cNvGrpSpPr/>
            <p:nvPr/>
          </p:nvGrpSpPr>
          <p:grpSpPr bwMode="auto">
            <a:xfrm>
              <a:off x="4512" y="2856"/>
              <a:ext cx="913" cy="276"/>
              <a:chOff x="4512" y="2856"/>
              <a:chExt cx="913" cy="276"/>
            </a:xfrm>
          </p:grpSpPr>
          <p:sp>
            <p:nvSpPr>
              <p:cNvPr id="119" name="Rectangle 150"/>
              <p:cNvSpPr>
                <a:spLocks noChangeArrowheads="1"/>
              </p:cNvSpPr>
              <p:nvPr/>
            </p:nvSpPr>
            <p:spPr bwMode="auto">
              <a:xfrm>
                <a:off x="4512" y="2872"/>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字块2</a:t>
                </a:r>
                <a:r>
                  <a:rPr lang="en-US" altLang="zh-CN" sz="2000" b="1" i="1" baseline="30000">
                    <a:solidFill>
                      <a:schemeClr val="bg2"/>
                    </a:solidFill>
                  </a:rPr>
                  <a:t>c</a:t>
                </a:r>
                <a:r>
                  <a:rPr lang="en-US" altLang="zh-CN" sz="2000" b="1" baseline="30000">
                    <a:solidFill>
                      <a:schemeClr val="bg2"/>
                    </a:solidFill>
                  </a:rPr>
                  <a:t>-</a:t>
                </a:r>
                <a:r>
                  <a:rPr lang="en-US" altLang="zh-CN" sz="2000" b="1" i="1" baseline="30000">
                    <a:solidFill>
                      <a:schemeClr val="bg2"/>
                    </a:solidFill>
                  </a:rPr>
                  <a:t>r</a:t>
                </a:r>
                <a:r>
                  <a:rPr lang="en-US" altLang="zh-CN" sz="2000" b="1" baseline="30000">
                    <a:solidFill>
                      <a:schemeClr val="bg2"/>
                    </a:solidFill>
                  </a:rPr>
                  <a:t>+1</a:t>
                </a:r>
                <a:endParaRPr lang="zh-CN" altLang="en-US" sz="2000" b="1" baseline="30000">
                  <a:solidFill>
                    <a:schemeClr val="bg2"/>
                  </a:solidFill>
                </a:endParaRPr>
              </a:p>
            </p:txBody>
          </p:sp>
          <p:grpSp>
            <p:nvGrpSpPr>
              <p:cNvPr id="120" name="Group 151"/>
              <p:cNvGrpSpPr/>
              <p:nvPr/>
            </p:nvGrpSpPr>
            <p:grpSpPr bwMode="auto">
              <a:xfrm>
                <a:off x="4512" y="2856"/>
                <a:ext cx="913" cy="276"/>
                <a:chOff x="4512" y="2856"/>
                <a:chExt cx="913" cy="276"/>
              </a:xfrm>
            </p:grpSpPr>
            <p:sp>
              <p:nvSpPr>
                <p:cNvPr id="121" name="Line 152"/>
                <p:cNvSpPr>
                  <a:spLocks noChangeShapeType="1"/>
                </p:cNvSpPr>
                <p:nvPr/>
              </p:nvSpPr>
              <p:spPr bwMode="auto">
                <a:xfrm>
                  <a:off x="4512" y="2872"/>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2" name="Line 153"/>
                <p:cNvSpPr>
                  <a:spLocks noChangeShapeType="1"/>
                </p:cNvSpPr>
                <p:nvPr/>
              </p:nvSpPr>
              <p:spPr bwMode="auto">
                <a:xfrm>
                  <a:off x="4512" y="3121"/>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 name="Freeform 154"/>
                <p:cNvSpPr/>
                <p:nvPr/>
              </p:nvSpPr>
              <p:spPr bwMode="auto">
                <a:xfrm>
                  <a:off x="4512" y="2856"/>
                  <a:ext cx="1" cy="276"/>
                </a:xfrm>
                <a:custGeom>
                  <a:avLst/>
                  <a:gdLst>
                    <a:gd name="T0" fmla="*/ 0 w 1"/>
                    <a:gd name="T1" fmla="*/ 0 h 276"/>
                    <a:gd name="T2" fmla="*/ 0 w 1"/>
                    <a:gd name="T3" fmla="*/ 276 h 276"/>
                    <a:gd name="T4" fmla="*/ 0 60000 65536"/>
                    <a:gd name="T5" fmla="*/ 0 60000 65536"/>
                    <a:gd name="T6" fmla="*/ 0 w 1"/>
                    <a:gd name="T7" fmla="*/ 0 h 276"/>
                    <a:gd name="T8" fmla="*/ 1 w 1"/>
                    <a:gd name="T9" fmla="*/ 276 h 276"/>
                  </a:gdLst>
                  <a:ahLst/>
                  <a:cxnLst>
                    <a:cxn ang="T4">
                      <a:pos x="T0" y="T1"/>
                    </a:cxn>
                    <a:cxn ang="T5">
                      <a:pos x="T2" y="T3"/>
                    </a:cxn>
                  </a:cxnLst>
                  <a:rect l="T6" t="T7" r="T8" b="T9"/>
                  <a:pathLst>
                    <a:path w="1" h="276">
                      <a:moveTo>
                        <a:pt x="0" y="0"/>
                      </a:moveTo>
                      <a:lnTo>
                        <a:pt x="0" y="27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Freeform 155"/>
                <p:cNvSpPr/>
                <p:nvPr/>
              </p:nvSpPr>
              <p:spPr bwMode="auto">
                <a:xfrm>
                  <a:off x="5424" y="2859"/>
                  <a:ext cx="1" cy="273"/>
                </a:xfrm>
                <a:custGeom>
                  <a:avLst/>
                  <a:gdLst>
                    <a:gd name="T0" fmla="*/ 0 w 1"/>
                    <a:gd name="T1" fmla="*/ 0 h 273"/>
                    <a:gd name="T2" fmla="*/ 0 w 1"/>
                    <a:gd name="T3" fmla="*/ 273 h 273"/>
                    <a:gd name="T4" fmla="*/ 0 60000 65536"/>
                    <a:gd name="T5" fmla="*/ 0 60000 65536"/>
                    <a:gd name="T6" fmla="*/ 0 w 1"/>
                    <a:gd name="T7" fmla="*/ 0 h 273"/>
                    <a:gd name="T8" fmla="*/ 1 w 1"/>
                    <a:gd name="T9" fmla="*/ 273 h 273"/>
                  </a:gdLst>
                  <a:ahLst/>
                  <a:cxnLst>
                    <a:cxn ang="T4">
                      <a:pos x="T0" y="T1"/>
                    </a:cxn>
                    <a:cxn ang="T5">
                      <a:pos x="T2" y="T3"/>
                    </a:cxn>
                  </a:cxnLst>
                  <a:rect l="T6" t="T7" r="T8" b="T9"/>
                  <a:pathLst>
                    <a:path w="1" h="273">
                      <a:moveTo>
                        <a:pt x="0" y="0"/>
                      </a:moveTo>
                      <a:lnTo>
                        <a:pt x="0" y="273"/>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strips(downLeft)">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blinds(horizontal)">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linds(horizontal)">
                                      <p:cBhvr>
                                        <p:cTn id="22" dur="5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blinds(horizontal)">
                                      <p:cBhvr>
                                        <p:cTn id="2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P spid="10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例</a:t>
            </a:r>
            <a:r>
              <a:rPr lang="en-US" altLang="zh-CN"/>
              <a:t>4.8</a:t>
            </a:r>
          </a:p>
        </p:txBody>
      </p:sp>
      <p:sp>
        <p:nvSpPr>
          <p:cNvPr id="4" name="内容占位符 3"/>
          <p:cNvSpPr>
            <a:spLocks noGrp="1"/>
          </p:cNvSpPr>
          <p:nvPr>
            <p:ph idx="1"/>
          </p:nvPr>
        </p:nvSpPr>
        <p:spPr/>
        <p:txBody>
          <a:bodyPr>
            <a:noAutofit/>
          </a:bodyPr>
          <a:lstStyle/>
          <a:p>
            <a:pPr marL="0" indent="0" eaLnBrk="1" hangingPunct="1">
              <a:lnSpc>
                <a:spcPct val="125000"/>
              </a:lnSpc>
              <a:spcBef>
                <a:spcPts val="20"/>
              </a:spcBef>
              <a:spcAft>
                <a:spcPts val="0"/>
              </a:spcAft>
              <a:buNone/>
            </a:pPr>
            <a:r>
              <a:rPr lang="en-US" altLang="zh-CN"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假设主存容量为</a:t>
            </a:r>
            <a:r>
              <a:rPr lang="en-US" altLang="zh-CN" dirty="0">
                <a:latin typeface="Times New Roman" panose="02020603050405020304" pitchFamily="18" charset="0"/>
                <a:cs typeface="Times New Roman" panose="02020603050405020304" pitchFamily="18" charset="0"/>
                <a:sym typeface="+mn-ea"/>
              </a:rPr>
              <a:t>512KB</a:t>
            </a:r>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容量为</a:t>
            </a:r>
            <a:r>
              <a:rPr lang="en-US" altLang="zh-CN" dirty="0">
                <a:latin typeface="Times New Roman" panose="02020603050405020304" pitchFamily="18" charset="0"/>
                <a:cs typeface="Times New Roman" panose="02020603050405020304" pitchFamily="18" charset="0"/>
                <a:sym typeface="+mn-ea"/>
              </a:rPr>
              <a:t>4KB</a:t>
            </a:r>
            <a:r>
              <a:rPr lang="zh-CN" altLang="en-US" dirty="0">
                <a:latin typeface="Times New Roman" panose="02020603050405020304" pitchFamily="18" charset="0"/>
                <a:cs typeface="Times New Roman" panose="02020603050405020304" pitchFamily="18" charset="0"/>
                <a:sym typeface="+mn-ea"/>
              </a:rPr>
              <a:t>，每个字块为</a:t>
            </a:r>
            <a:r>
              <a:rPr lang="en-US" altLang="zh-CN" dirty="0">
                <a:latin typeface="Times New Roman" panose="02020603050405020304" pitchFamily="18" charset="0"/>
                <a:cs typeface="Times New Roman" panose="02020603050405020304" pitchFamily="18" charset="0"/>
                <a:sym typeface="+mn-ea"/>
              </a:rPr>
              <a:t> 16</a:t>
            </a:r>
            <a:r>
              <a:rPr lang="zh-CN" altLang="en-US" dirty="0">
                <a:latin typeface="Times New Roman" panose="02020603050405020304" pitchFamily="18" charset="0"/>
                <a:cs typeface="Times New Roman" panose="02020603050405020304" pitchFamily="18" charset="0"/>
                <a:sym typeface="+mn-ea"/>
              </a:rPr>
              <a:t>个字，每个字</a:t>
            </a:r>
            <a:r>
              <a:rPr lang="en-US" altLang="zh-CN" dirty="0">
                <a:latin typeface="Times New Roman" panose="02020603050405020304" pitchFamily="18" charset="0"/>
                <a:cs typeface="Times New Roman" panose="02020603050405020304" pitchFamily="18" charset="0"/>
                <a:sym typeface="+mn-ea"/>
              </a:rPr>
              <a:t>32</a:t>
            </a:r>
            <a:r>
              <a:rPr lang="zh-CN" altLang="en-US" dirty="0">
                <a:latin typeface="Times New Roman" panose="02020603050405020304" pitchFamily="18" charset="0"/>
                <a:cs typeface="Times New Roman" panose="02020603050405020304" pitchFamily="18" charset="0"/>
                <a:sym typeface="+mn-ea"/>
              </a:rPr>
              <a:t>位。</a:t>
            </a:r>
          </a:p>
          <a:p>
            <a:pPr marL="0" indent="0" eaLnBrk="1" hangingPunct="1">
              <a:lnSpc>
                <a:spcPct val="125000"/>
              </a:lnSpc>
              <a:spcBef>
                <a:spcPts val="20"/>
              </a:spcBef>
              <a:spcAft>
                <a:spcPts val="0"/>
              </a:spcAft>
              <a:buNone/>
            </a:pPr>
            <a:r>
              <a:rPr lang="en-US" altLang="zh-CN" dirty="0">
                <a:latin typeface="Times New Roman" panose="02020603050405020304" pitchFamily="18" charset="0"/>
                <a:cs typeface="Times New Roman" panose="02020603050405020304" pitchFamily="18" charset="0"/>
                <a:sym typeface="+mn-ea"/>
              </a:rPr>
              <a:t>   1) Cache </a:t>
            </a:r>
            <a:r>
              <a:rPr lang="zh-CN" altLang="en-US" dirty="0">
                <a:latin typeface="Times New Roman" panose="02020603050405020304" pitchFamily="18" charset="0"/>
                <a:cs typeface="Times New Roman" panose="02020603050405020304" pitchFamily="18" charset="0"/>
                <a:sym typeface="+mn-ea"/>
              </a:rPr>
              <a:t>地址有多少位？可容纳多少块？</a:t>
            </a:r>
          </a:p>
          <a:p>
            <a:pPr marL="0" indent="0" eaLnBrk="1" hangingPunct="1">
              <a:lnSpc>
                <a:spcPct val="125000"/>
              </a:lnSpc>
              <a:spcBef>
                <a:spcPts val="20"/>
              </a:spcBef>
              <a:spcAft>
                <a:spcPts val="0"/>
              </a:spcAft>
              <a:buNone/>
            </a:pPr>
            <a:r>
              <a:rPr lang="en-US" altLang="zh-CN" sz="2800" dirty="0">
                <a:latin typeface="Times New Roman" panose="02020603050405020304" pitchFamily="18" charset="0"/>
                <a:cs typeface="Times New Roman" panose="02020603050405020304" pitchFamily="18" charset="0"/>
                <a:sym typeface="+mn-ea"/>
              </a:rPr>
              <a:t>           Cache </a:t>
            </a:r>
            <a:r>
              <a:rPr lang="zh-CN" altLang="en-US" sz="2800" dirty="0">
                <a:latin typeface="Times New Roman" panose="02020603050405020304" pitchFamily="18" charset="0"/>
                <a:cs typeface="Times New Roman" panose="02020603050405020304" pitchFamily="18" charset="0"/>
                <a:sym typeface="+mn-ea"/>
              </a:rPr>
              <a:t>容量 </a:t>
            </a:r>
            <a:r>
              <a:rPr lang="en-US" altLang="zh-CN" sz="2800" dirty="0">
                <a:latin typeface="Times New Roman" panose="02020603050405020304" pitchFamily="18" charset="0"/>
                <a:cs typeface="Times New Roman" panose="02020603050405020304" pitchFamily="18" charset="0"/>
                <a:sym typeface="+mn-ea"/>
              </a:rPr>
              <a:t>4KB—&gt;</a:t>
            </a:r>
            <a:r>
              <a:rPr lang="zh-CN" altLang="en-US" sz="2800" dirty="0">
                <a:latin typeface="Times New Roman" panose="02020603050405020304" pitchFamily="18" charset="0"/>
                <a:cs typeface="Times New Roman" panose="02020603050405020304" pitchFamily="18" charset="0"/>
                <a:sym typeface="+mn-ea"/>
              </a:rPr>
              <a:t>地址 </a:t>
            </a:r>
            <a:r>
              <a:rPr lang="en-US" altLang="zh-CN" sz="2800" b="1" dirty="0">
                <a:latin typeface="Times New Roman" panose="02020603050405020304" pitchFamily="18" charset="0"/>
                <a:cs typeface="Times New Roman" panose="02020603050405020304" pitchFamily="18" charset="0"/>
                <a:sym typeface="+mn-ea"/>
              </a:rPr>
              <a:t>12</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位。  </a:t>
            </a:r>
            <a:r>
              <a:rPr lang="en-US" altLang="zh-CN" sz="2800" dirty="0">
                <a:latin typeface="Times New Roman" panose="02020603050405020304" pitchFamily="18" charset="0"/>
                <a:cs typeface="Times New Roman" panose="02020603050405020304" pitchFamily="18" charset="0"/>
                <a:sym typeface="+mn-ea"/>
              </a:rPr>
              <a:t>4KB/(4B*16) =</a:t>
            </a:r>
            <a:r>
              <a:rPr lang="en-US" altLang="zh-CN" sz="2800" b="1" dirty="0">
                <a:latin typeface="Times New Roman" panose="02020603050405020304" pitchFamily="18" charset="0"/>
                <a:cs typeface="Times New Roman" panose="02020603050405020304" pitchFamily="18" charset="0"/>
                <a:sym typeface="+mn-ea"/>
              </a:rPr>
              <a:t>64</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块</a:t>
            </a:r>
          </a:p>
          <a:p>
            <a:pPr marL="0" indent="0" eaLnBrk="1" hangingPunct="1">
              <a:lnSpc>
                <a:spcPct val="125000"/>
              </a:lnSpc>
              <a:spcBef>
                <a:spcPts val="20"/>
              </a:spcBef>
              <a:spcAft>
                <a:spcPts val="0"/>
              </a:spcAft>
              <a:buNone/>
            </a:pPr>
            <a:r>
              <a:rPr lang="en-US" altLang="zh-CN" dirty="0">
                <a:latin typeface="Times New Roman" panose="02020603050405020304" pitchFamily="18" charset="0"/>
                <a:cs typeface="Times New Roman" panose="02020603050405020304" pitchFamily="18" charset="0"/>
                <a:sym typeface="+mn-ea"/>
              </a:rPr>
              <a:t>   2) </a:t>
            </a:r>
            <a:r>
              <a:rPr lang="zh-CN" altLang="en-US" dirty="0">
                <a:latin typeface="Times New Roman" panose="02020603050405020304" pitchFamily="18" charset="0"/>
                <a:cs typeface="Times New Roman" panose="02020603050405020304" pitchFamily="18" charset="0"/>
                <a:sym typeface="+mn-ea"/>
              </a:rPr>
              <a:t>主存地址有多少位？可容纳多少块？</a:t>
            </a:r>
          </a:p>
          <a:p>
            <a:pPr marL="0" indent="0" eaLnBrk="1" hangingPunct="1">
              <a:lnSpc>
                <a:spcPct val="125000"/>
              </a:lnSpc>
              <a:spcBef>
                <a:spcPts val="20"/>
              </a:spcBef>
              <a:spcAft>
                <a:spcPts val="0"/>
              </a:spcAft>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512KB—&gt;</a:t>
            </a:r>
            <a:r>
              <a:rPr lang="zh-CN" altLang="en-US" sz="2800" dirty="0">
                <a:latin typeface="Times New Roman" panose="02020603050405020304" pitchFamily="18" charset="0"/>
                <a:cs typeface="Times New Roman" panose="02020603050405020304" pitchFamily="18" charset="0"/>
                <a:sym typeface="+mn-ea"/>
              </a:rPr>
              <a:t>主存地址</a:t>
            </a:r>
            <a:r>
              <a:rPr lang="en-US" altLang="zh-CN" sz="2800" b="1" dirty="0">
                <a:latin typeface="Times New Roman" panose="02020603050405020304" pitchFamily="18" charset="0"/>
                <a:cs typeface="Times New Roman" panose="02020603050405020304" pitchFamily="18" charset="0"/>
                <a:sym typeface="+mn-ea"/>
              </a:rPr>
              <a:t>19</a:t>
            </a:r>
            <a:r>
              <a:rPr lang="zh-CN" altLang="en-US" sz="2800" dirty="0">
                <a:latin typeface="Times New Roman" panose="02020603050405020304" pitchFamily="18" charset="0"/>
                <a:cs typeface="Times New Roman" panose="02020603050405020304" pitchFamily="18" charset="0"/>
                <a:sym typeface="+mn-ea"/>
              </a:rPr>
              <a:t>位。      </a:t>
            </a:r>
            <a:r>
              <a:rPr lang="en-US" altLang="zh-CN" sz="2800" dirty="0">
                <a:latin typeface="Times New Roman" panose="02020603050405020304" pitchFamily="18" charset="0"/>
                <a:cs typeface="Times New Roman" panose="02020603050405020304" pitchFamily="18" charset="0"/>
                <a:sym typeface="+mn-ea"/>
              </a:rPr>
              <a:t> 512KB/(4B*16) = </a:t>
            </a:r>
            <a:r>
              <a:rPr lang="en-US" altLang="zh-CN" sz="2800" b="1" dirty="0">
                <a:latin typeface="Times New Roman" panose="02020603050405020304" pitchFamily="18" charset="0"/>
                <a:cs typeface="Times New Roman" panose="02020603050405020304" pitchFamily="18" charset="0"/>
                <a:sym typeface="+mn-ea"/>
              </a:rPr>
              <a:t>8192</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块。</a:t>
            </a:r>
          </a:p>
          <a:p>
            <a:pPr marL="0" indent="0" eaLnBrk="1" hangingPunct="1">
              <a:lnSpc>
                <a:spcPct val="125000"/>
              </a:lnSpc>
              <a:spcBef>
                <a:spcPts val="20"/>
              </a:spcBef>
              <a:spcAft>
                <a:spcPts val="0"/>
              </a:spcAft>
              <a:buNone/>
            </a:pPr>
            <a:r>
              <a:rPr lang="en-US" altLang="zh-CN" dirty="0">
                <a:latin typeface="Times New Roman" panose="02020603050405020304" pitchFamily="18" charset="0"/>
                <a:cs typeface="Times New Roman" panose="02020603050405020304" pitchFamily="18" charset="0"/>
                <a:sym typeface="+mn-ea"/>
              </a:rPr>
              <a:t>    3)</a:t>
            </a:r>
            <a:r>
              <a:rPr lang="en-US" altLang="zh-CN" sz="3600"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在直接映射方式下，主存的第几块映射到 </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中的第</a:t>
            </a:r>
            <a:r>
              <a:rPr lang="en-US" altLang="zh-CN" dirty="0">
                <a:latin typeface="Times New Roman" panose="02020603050405020304" pitchFamily="18" charset="0"/>
                <a:cs typeface="Times New Roman" panose="02020603050405020304" pitchFamily="18" charset="0"/>
                <a:sym typeface="+mn-ea"/>
              </a:rPr>
              <a:t>5 </a:t>
            </a:r>
            <a:r>
              <a:rPr lang="zh-CN" altLang="en-US" dirty="0">
                <a:latin typeface="Times New Roman" panose="02020603050405020304" pitchFamily="18" charset="0"/>
                <a:cs typeface="Times New Roman" panose="02020603050405020304" pitchFamily="18" charset="0"/>
                <a:sym typeface="+mn-ea"/>
              </a:rPr>
              <a:t>块（设起始字块为第 </a:t>
            </a:r>
            <a:r>
              <a:rPr lang="en-US" altLang="zh-CN" dirty="0">
                <a:latin typeface="Times New Roman" panose="02020603050405020304" pitchFamily="18" charset="0"/>
                <a:cs typeface="Times New Roman" panose="02020603050405020304" pitchFamily="18" charset="0"/>
                <a:sym typeface="+mn-ea"/>
              </a:rPr>
              <a:t>1 </a:t>
            </a:r>
            <a:r>
              <a:rPr lang="zh-CN" altLang="en-US" dirty="0">
                <a:latin typeface="Times New Roman" panose="02020603050405020304" pitchFamily="18" charset="0"/>
                <a:cs typeface="Times New Roman" panose="02020603050405020304" pitchFamily="18" charset="0"/>
                <a:sym typeface="+mn-ea"/>
              </a:rPr>
              <a:t>块）？</a:t>
            </a:r>
            <a:endParaRPr lang="zh-CN" altLang="en-US" sz="2800" dirty="0">
              <a:latin typeface="Times New Roman" panose="02020603050405020304" pitchFamily="18" charset="0"/>
              <a:cs typeface="Times New Roman" panose="02020603050405020304" pitchFamily="18" charset="0"/>
            </a:endParaRPr>
          </a:p>
          <a:p>
            <a:pPr marL="0" indent="0" eaLnBrk="1" hangingPunct="1">
              <a:lnSpc>
                <a:spcPct val="125000"/>
              </a:lnSpc>
              <a:spcBef>
                <a:spcPts val="20"/>
              </a:spcBef>
              <a:spcAft>
                <a:spcPts val="0"/>
              </a:spcAft>
              <a:buNone/>
            </a:pPr>
            <a:r>
              <a:rPr lang="zh-CN" altLang="en-US" sz="2800" dirty="0">
                <a:latin typeface="Times New Roman" panose="02020603050405020304" pitchFamily="18" charset="0"/>
                <a:cs typeface="Times New Roman" panose="02020603050405020304" pitchFamily="18" charset="0"/>
                <a:sym typeface="+mn-ea"/>
              </a:rPr>
              <a:t>          主存的第 </a:t>
            </a:r>
            <a:r>
              <a:rPr lang="en-US" altLang="zh-CN" sz="2800" dirty="0">
                <a:latin typeface="Times New Roman" panose="02020603050405020304" pitchFamily="18" charset="0"/>
                <a:cs typeface="Times New Roman" panose="02020603050405020304" pitchFamily="18" charset="0"/>
                <a:sym typeface="+mn-ea"/>
              </a:rPr>
              <a:t>5</a:t>
            </a:r>
            <a:r>
              <a:rPr lang="zh-CN" altLang="en-US" sz="2800" dirty="0">
                <a:latin typeface="Times New Roman" panose="02020603050405020304" pitchFamily="18" charset="0"/>
                <a:cs typeface="Times New Roman" panose="02020603050405020304" pitchFamily="18" charset="0"/>
                <a:sym typeface="+mn-ea"/>
              </a:rPr>
              <a:t>，</a:t>
            </a:r>
            <a:r>
              <a:rPr lang="en-US" altLang="zh-CN" sz="2800" dirty="0">
                <a:latin typeface="Times New Roman" panose="02020603050405020304" pitchFamily="18" charset="0"/>
                <a:cs typeface="Times New Roman" panose="02020603050405020304" pitchFamily="18" charset="0"/>
                <a:sym typeface="+mn-ea"/>
              </a:rPr>
              <a:t>64 </a:t>
            </a:r>
            <a:r>
              <a:rPr lang="en-US" altLang="zh-CN" sz="2800" b="1" dirty="0">
                <a:latin typeface="Times New Roman" panose="02020603050405020304" pitchFamily="18" charset="0"/>
                <a:cs typeface="Times New Roman" panose="02020603050405020304" pitchFamily="18" charset="0"/>
                <a:sym typeface="+mn-ea"/>
              </a:rPr>
              <a:t>+ 5</a:t>
            </a:r>
            <a:r>
              <a:rPr lang="zh-CN" altLang="en-US" sz="2800" dirty="0">
                <a:latin typeface="Times New Roman" panose="02020603050405020304" pitchFamily="18" charset="0"/>
                <a:cs typeface="Times New Roman" panose="02020603050405020304" pitchFamily="18" charset="0"/>
                <a:sym typeface="+mn-ea"/>
              </a:rPr>
              <a:t>，</a:t>
            </a:r>
            <a:r>
              <a:rPr lang="en-US" altLang="zh-CN" sz="2800" dirty="0">
                <a:latin typeface="Times New Roman" panose="02020603050405020304" pitchFamily="18" charset="0"/>
                <a:cs typeface="Times New Roman" panose="02020603050405020304" pitchFamily="18" charset="0"/>
                <a:sym typeface="+mn-ea"/>
              </a:rPr>
              <a:t>2×64</a:t>
            </a:r>
            <a:r>
              <a:rPr lang="en-US" altLang="zh-CN" sz="2800" b="1" dirty="0">
                <a:latin typeface="Times New Roman" panose="02020603050405020304" pitchFamily="18" charset="0"/>
                <a:cs typeface="Times New Roman" panose="02020603050405020304" pitchFamily="18" charset="0"/>
                <a:sym typeface="+mn-ea"/>
              </a:rPr>
              <a:t> + 5</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8192 – 64 </a:t>
            </a:r>
            <a:r>
              <a:rPr lang="en-US" altLang="zh-CN" sz="2800" b="1" dirty="0">
                <a:latin typeface="Times New Roman" panose="02020603050405020304" pitchFamily="18" charset="0"/>
                <a:cs typeface="Times New Roman" panose="02020603050405020304" pitchFamily="18" charset="0"/>
                <a:sym typeface="+mn-ea"/>
              </a:rPr>
              <a:t>+ 5  </a:t>
            </a:r>
            <a:r>
              <a:rPr lang="zh-CN" altLang="en-US" sz="2800" dirty="0">
                <a:latin typeface="Times New Roman" panose="02020603050405020304" pitchFamily="18" charset="0"/>
                <a:cs typeface="Times New Roman" panose="02020603050405020304" pitchFamily="18" charset="0"/>
                <a:sym typeface="+mn-ea"/>
              </a:rPr>
              <a:t>块</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例</a:t>
            </a:r>
            <a:r>
              <a:rPr lang="en-US" altLang="zh-CN"/>
              <a:t>4.8——</a:t>
            </a:r>
            <a:r>
              <a:rPr lang="zh-CN" altLang="en-US"/>
              <a:t>续</a:t>
            </a:r>
          </a:p>
        </p:txBody>
      </p:sp>
      <p:sp>
        <p:nvSpPr>
          <p:cNvPr id="4" name="内容占位符 3"/>
          <p:cNvSpPr>
            <a:spLocks noGrp="1"/>
          </p:cNvSpPr>
          <p:nvPr>
            <p:ph idx="1"/>
          </p:nvPr>
        </p:nvSpPr>
        <p:spPr/>
        <p:txBody>
          <a:bodyPr/>
          <a:lstStyle/>
          <a:p>
            <a:pPr marL="0" indent="0">
              <a:lnSpc>
                <a:spcPct val="110000"/>
              </a:lnSpc>
              <a:spcBef>
                <a:spcPct val="20000"/>
              </a:spcBef>
              <a:buNone/>
            </a:pPr>
            <a:r>
              <a:rPr lang="en-US" altLang="zh-CN"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主存</a:t>
            </a:r>
            <a:r>
              <a:rPr lang="en-US" altLang="zh-CN" dirty="0">
                <a:latin typeface="Times New Roman" panose="02020603050405020304" pitchFamily="18" charset="0"/>
                <a:cs typeface="Times New Roman" panose="02020603050405020304" pitchFamily="18" charset="0"/>
                <a:sym typeface="+mn-ea"/>
              </a:rPr>
              <a:t>512KB</a:t>
            </a:r>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4KB</a:t>
            </a:r>
            <a:r>
              <a:rPr lang="zh-CN" altLang="en-US" dirty="0">
                <a:latin typeface="Times New Roman" panose="02020603050405020304" pitchFamily="18" charset="0"/>
                <a:cs typeface="Times New Roman" panose="02020603050405020304" pitchFamily="18" charset="0"/>
                <a:sym typeface="+mn-ea"/>
              </a:rPr>
              <a:t>，每个字块</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个字，每个字</a:t>
            </a:r>
            <a:r>
              <a:rPr lang="en-US" altLang="zh-CN" dirty="0">
                <a:latin typeface="Times New Roman" panose="02020603050405020304" pitchFamily="18" charset="0"/>
                <a:cs typeface="Times New Roman" panose="02020603050405020304" pitchFamily="18" charset="0"/>
                <a:sym typeface="+mn-ea"/>
              </a:rPr>
              <a:t>32</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sym typeface="+mn-ea"/>
            </a:endParaRPr>
          </a:p>
          <a:p>
            <a:pPr marL="0" indent="0">
              <a:lnSpc>
                <a:spcPct val="110000"/>
              </a:lnSpc>
              <a:spcBef>
                <a:spcPct val="20000"/>
              </a:spcBef>
              <a:buNone/>
            </a:pP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）画出直接映射方式下主存地址字段中各段的位数</a:t>
            </a:r>
          </a:p>
          <a:p>
            <a:pPr marL="0" indent="0">
              <a:lnSpc>
                <a:spcPct val="110000"/>
              </a:lnSpc>
              <a:spcBef>
                <a:spcPct val="20000"/>
              </a:spcBef>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主存字块标记</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缓存字块地址</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字块内地址</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10000"/>
              </a:lnSpc>
              <a:spcBef>
                <a:spcPct val="20000"/>
              </a:spcBef>
              <a:buNone/>
            </a:pPr>
            <a:r>
              <a:rPr lang="zh-CN" altLang="en-US" sz="2800" dirty="0">
                <a:latin typeface="Times New Roman" panose="02020603050405020304" pitchFamily="18" charset="0"/>
                <a:cs typeface="Times New Roman" panose="02020603050405020304" pitchFamily="18" charset="0"/>
                <a:sym typeface="+mn-ea"/>
              </a:rPr>
              <a:t>    字块内地址为 </a:t>
            </a:r>
            <a:r>
              <a:rPr lang="en-US" altLang="zh-CN" sz="2800" b="1" dirty="0">
                <a:latin typeface="Times New Roman" panose="02020603050405020304" pitchFamily="18" charset="0"/>
                <a:cs typeface="Times New Roman" panose="02020603050405020304" pitchFamily="18" charset="0"/>
                <a:sym typeface="+mn-ea"/>
              </a:rPr>
              <a:t>6 </a:t>
            </a:r>
            <a:r>
              <a:rPr lang="zh-CN" altLang="en-US" sz="2800" dirty="0">
                <a:latin typeface="Times New Roman" panose="02020603050405020304" pitchFamily="18" charset="0"/>
                <a:cs typeface="Times New Roman" panose="02020603050405020304" pitchFamily="18" charset="0"/>
                <a:sym typeface="+mn-ea"/>
              </a:rPr>
              <a:t>位（字块大小为：</a:t>
            </a:r>
            <a:r>
              <a:rPr lang="en-US" altLang="zh-CN" sz="2800" dirty="0">
                <a:latin typeface="Times New Roman" panose="02020603050405020304" pitchFamily="18" charset="0"/>
                <a:cs typeface="Times New Roman" panose="02020603050405020304" pitchFamily="18" charset="0"/>
                <a:sym typeface="+mn-ea"/>
              </a:rPr>
              <a:t>4B*16=64B</a:t>
            </a:r>
            <a:r>
              <a:rPr lang="zh-CN" altLang="en-US" sz="2800" dirty="0">
                <a:latin typeface="Times New Roman" panose="02020603050405020304" pitchFamily="18" charset="0"/>
                <a:cs typeface="Times New Roman" panose="02020603050405020304" pitchFamily="18" charset="0"/>
                <a:sym typeface="+mn-ea"/>
              </a:rPr>
              <a:t>）</a:t>
            </a:r>
          </a:p>
          <a:p>
            <a:pPr marL="0" indent="0" eaLnBrk="1" hangingPunct="1">
              <a:lnSpc>
                <a:spcPct val="110000"/>
              </a:lnSpc>
              <a:spcBef>
                <a:spcPct val="20000"/>
              </a:spcBef>
              <a:buNone/>
            </a:pPr>
            <a:r>
              <a:rPr lang="zh-CN" altLang="en-US" sz="2800" dirty="0">
                <a:latin typeface="Times New Roman" panose="02020603050405020304" pitchFamily="18" charset="0"/>
                <a:cs typeface="Times New Roman" panose="02020603050405020304" pitchFamily="18" charset="0"/>
                <a:sym typeface="+mn-ea"/>
              </a:rPr>
              <a:t>    缓存共 </a:t>
            </a:r>
            <a:r>
              <a:rPr lang="en-US" altLang="zh-CN" sz="2800" dirty="0">
                <a:latin typeface="Times New Roman" panose="02020603050405020304" pitchFamily="18" charset="0"/>
                <a:cs typeface="Times New Roman" panose="02020603050405020304" pitchFamily="18" charset="0"/>
                <a:sym typeface="+mn-ea"/>
              </a:rPr>
              <a:t>64 </a:t>
            </a:r>
            <a:r>
              <a:rPr lang="zh-CN" altLang="en-US" sz="2800" dirty="0">
                <a:latin typeface="Times New Roman" panose="02020603050405020304" pitchFamily="18" charset="0"/>
                <a:cs typeface="Times New Roman" panose="02020603050405020304" pitchFamily="18" charset="0"/>
                <a:sym typeface="+mn-ea"/>
              </a:rPr>
              <a:t>块，故缓存字块地址为 </a:t>
            </a:r>
            <a:r>
              <a:rPr lang="en-US" altLang="zh-CN" sz="2800" b="1" dirty="0">
                <a:latin typeface="Times New Roman" panose="02020603050405020304" pitchFamily="18" charset="0"/>
                <a:cs typeface="Times New Roman" panose="02020603050405020304" pitchFamily="18" charset="0"/>
                <a:sym typeface="+mn-ea"/>
              </a:rPr>
              <a:t>6 </a:t>
            </a:r>
            <a:r>
              <a:rPr lang="zh-CN" altLang="en-US" sz="2800" dirty="0">
                <a:latin typeface="Times New Roman" panose="02020603050405020304" pitchFamily="18" charset="0"/>
                <a:cs typeface="Times New Roman" panose="02020603050405020304" pitchFamily="18" charset="0"/>
                <a:sym typeface="+mn-ea"/>
              </a:rPr>
              <a:t>位</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10000"/>
              </a:lnSpc>
              <a:spcBef>
                <a:spcPct val="20000"/>
              </a:spcBef>
              <a:buNone/>
            </a:pPr>
            <a:r>
              <a:rPr lang="zh-CN" altLang="en-US" sz="2800" dirty="0">
                <a:latin typeface="Times New Roman" panose="02020603050405020304" pitchFamily="18" charset="0"/>
                <a:cs typeface="Times New Roman" panose="02020603050405020304" pitchFamily="18" charset="0"/>
                <a:sym typeface="+mn-ea"/>
              </a:rPr>
              <a:t>    主存字块标记为主存地址与</a:t>
            </a:r>
            <a:r>
              <a:rPr lang="en-US" altLang="zh-CN" sz="2800" dirty="0">
                <a:latin typeface="Times New Roman" panose="02020603050405020304" pitchFamily="18" charset="0"/>
                <a:cs typeface="Times New Roman" panose="02020603050405020304" pitchFamily="18" charset="0"/>
                <a:sym typeface="+mn-ea"/>
              </a:rPr>
              <a:t>Cache </a:t>
            </a:r>
            <a:r>
              <a:rPr lang="zh-CN" altLang="en-US" sz="2800" dirty="0">
                <a:latin typeface="Times New Roman" panose="02020603050405020304" pitchFamily="18" charset="0"/>
                <a:cs typeface="Times New Roman" panose="02020603050405020304" pitchFamily="18" charset="0"/>
                <a:sym typeface="+mn-ea"/>
              </a:rPr>
              <a:t>地址长度之差</a:t>
            </a:r>
            <a:r>
              <a:rPr lang="en-US" altLang="zh-CN" sz="2800" b="1" dirty="0">
                <a:latin typeface="Times New Roman" panose="02020603050405020304" pitchFamily="18" charset="0"/>
                <a:cs typeface="Times New Roman" panose="02020603050405020304" pitchFamily="18" charset="0"/>
                <a:sym typeface="+mn-ea"/>
              </a:rPr>
              <a:t>19-12=7</a:t>
            </a:r>
            <a:r>
              <a:rPr lang="zh-CN" altLang="en-US" sz="2800" dirty="0">
                <a:latin typeface="Times New Roman" panose="02020603050405020304" pitchFamily="18" charset="0"/>
                <a:cs typeface="Times New Roman" panose="02020603050405020304" pitchFamily="18" charset="0"/>
                <a:sym typeface="+mn-ea"/>
              </a:rPr>
              <a:t>位。</a:t>
            </a:r>
            <a:r>
              <a:rPr lang="zh-CN" altLang="en-US" dirty="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118</a:t>
            </a:fld>
            <a:endParaRPr lang="zh-CN" altLang="en-US" dirty="0"/>
          </a:p>
        </p:txBody>
      </p:sp>
      <p:graphicFrame>
        <p:nvGraphicFramePr>
          <p:cNvPr id="4098" name="Object 2"/>
          <p:cNvGraphicFramePr>
            <a:graphicFrameLocks noChangeAspect="1"/>
          </p:cNvGraphicFramePr>
          <p:nvPr>
            <p:extLst>
              <p:ext uri="{D42A27DB-BD31-4B8C-83A1-F6EECF244321}">
                <p14:modId xmlns:p14="http://schemas.microsoft.com/office/powerpoint/2010/main" val="3791559911"/>
              </p:ext>
            </p:extLst>
          </p:nvPr>
        </p:nvGraphicFramePr>
        <p:xfrm>
          <a:off x="1335675" y="4800600"/>
          <a:ext cx="8698450" cy="1793631"/>
        </p:xfrm>
        <a:graphic>
          <a:graphicData uri="http://schemas.openxmlformats.org/presentationml/2006/ole">
            <mc:AlternateContent xmlns:mc="http://schemas.openxmlformats.org/markup-compatibility/2006">
              <mc:Choice xmlns:v="urn:schemas-microsoft-com:vml" Requires="v">
                <p:oleObj spid="_x0000_s15421" name="Visio" r:id="rId3" imgW="3314587" imgH="647559" progId="Visio.Drawing.11">
                  <p:embed/>
                </p:oleObj>
              </mc:Choice>
              <mc:Fallback>
                <p:oleObj name="Visio" r:id="rId3" imgW="3314587" imgH="647559" progId="Visio.Drawing.11">
                  <p:embed/>
                  <p:pic>
                    <p:nvPicPr>
                      <p:cNvPr id="4098" name="Object 2"/>
                      <p:cNvPicPr/>
                      <p:nvPr/>
                    </p:nvPicPr>
                    <p:blipFill>
                      <a:blip r:embed="rId4"/>
                      <a:stretch>
                        <a:fillRect/>
                      </a:stretch>
                    </p:blipFill>
                    <p:spPr>
                      <a:xfrm>
                        <a:off x="1335675" y="4800600"/>
                        <a:ext cx="8698450" cy="1793631"/>
                      </a:xfrm>
                      <a:prstGeom prst="rect">
                        <a:avLst/>
                      </a:prstGeom>
                      <a:solidFill>
                        <a:schemeClr val="accent6">
                          <a:lumMod val="20000"/>
                          <a:lumOff val="80000"/>
                        </a:schemeClr>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a:sym typeface="+mn-ea"/>
              </a:rPr>
              <a:t>例子</a:t>
            </a:r>
            <a:r>
              <a:rPr lang="en-US" altLang="zh-CN" b="1">
                <a:sym typeface="+mn-ea"/>
              </a:rPr>
              <a:t>4.9</a:t>
            </a:r>
            <a:endParaRPr lang="zh-CN" altLang="en-US"/>
          </a:p>
        </p:txBody>
      </p:sp>
      <p:sp>
        <p:nvSpPr>
          <p:cNvPr id="10" name="内容占位符 9"/>
          <p:cNvSpPr>
            <a:spLocks noGrp="1"/>
          </p:cNvSpPr>
          <p:nvPr>
            <p:ph idx="1"/>
          </p:nvPr>
        </p:nvSpPr>
        <p:spPr/>
        <p:txBody>
          <a:bodyPr>
            <a:normAutofit/>
          </a:bodyPr>
          <a:lstStyle/>
          <a:p>
            <a:pPr eaLnBrk="1" hangingPunct="1">
              <a:lnSpc>
                <a:spcPct val="100000"/>
              </a:lnSpc>
              <a:spcBef>
                <a:spcPts val="20"/>
              </a:spcBef>
              <a:spcAft>
                <a:spcPts val="0"/>
              </a:spcAft>
            </a:pPr>
            <a:r>
              <a:rPr lang="zh-CN" altLang="en-US" dirty="0">
                <a:latin typeface="Times New Roman" panose="02020603050405020304" pitchFamily="18" charset="0"/>
                <a:cs typeface="Times New Roman" panose="02020603050405020304" pitchFamily="18" charset="0"/>
                <a:sym typeface="+mn-ea"/>
              </a:rPr>
              <a:t>假设主存容量 </a:t>
            </a:r>
            <a:r>
              <a:rPr lang="en-US" altLang="zh-CN" dirty="0">
                <a:latin typeface="Times New Roman" panose="02020603050405020304" pitchFamily="18" charset="0"/>
                <a:cs typeface="Times New Roman" panose="02020603050405020304" pitchFamily="18" charset="0"/>
                <a:sym typeface="+mn-ea"/>
              </a:rPr>
              <a:t>512K×16 </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 </a:t>
            </a:r>
            <a:r>
              <a:rPr lang="en-US" altLang="zh-CN" dirty="0">
                <a:latin typeface="Times New Roman" panose="02020603050405020304" pitchFamily="18" charset="0"/>
                <a:cs typeface="Times New Roman" panose="02020603050405020304" pitchFamily="18" charset="0"/>
                <a:sym typeface="+mn-ea"/>
              </a:rPr>
              <a:t>4096×16 </a:t>
            </a:r>
            <a:r>
              <a:rPr lang="zh-CN" altLang="en-US" dirty="0">
                <a:latin typeface="Times New Roman" panose="02020603050405020304" pitchFamily="18" charset="0"/>
                <a:cs typeface="Times New Roman" panose="02020603050405020304" pitchFamily="18" charset="0"/>
                <a:sym typeface="+mn-ea"/>
              </a:rPr>
              <a:t>位，         每个块为</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位的字，访存地址为</a:t>
            </a:r>
            <a:r>
              <a:rPr lang="zh-CN" altLang="en-US" dirty="0">
                <a:solidFill>
                  <a:srgbClr val="FF0000"/>
                </a:solidFill>
                <a:latin typeface="Times New Roman" panose="02020603050405020304" pitchFamily="18" charset="0"/>
                <a:cs typeface="Times New Roman" panose="02020603050405020304" pitchFamily="18" charset="0"/>
                <a:sym typeface="+mn-ea"/>
              </a:rPr>
              <a:t>字地址</a:t>
            </a:r>
            <a:r>
              <a:rPr lang="zh-CN" altLang="en-US" dirty="0">
                <a:latin typeface="Times New Roman" panose="02020603050405020304" pitchFamily="18" charset="0"/>
                <a:cs typeface="Times New Roman" panose="02020603050405020304" pitchFamily="18" charset="0"/>
                <a:sym typeface="+mn-ea"/>
              </a:rPr>
              <a:t>。</a:t>
            </a:r>
          </a:p>
          <a:p>
            <a:pPr marL="0" indent="0" eaLnBrk="1" hangingPunct="1">
              <a:lnSpc>
                <a:spcPct val="100000"/>
              </a:lnSpc>
              <a:spcBef>
                <a:spcPts val="20"/>
              </a:spcBef>
              <a:spcAft>
                <a:spcPts val="0"/>
              </a:spcAft>
              <a:buNone/>
            </a:pPr>
            <a:r>
              <a:rPr lang="en-US" altLang="zh-CN" b="1" dirty="0">
                <a:latin typeface="Times New Roman" panose="02020603050405020304" pitchFamily="18" charset="0"/>
                <a:cs typeface="Times New Roman" panose="02020603050405020304" pitchFamily="18" charset="0"/>
                <a:sym typeface="+mn-ea"/>
              </a:rPr>
              <a:t>1</a:t>
            </a:r>
            <a:r>
              <a:rPr lang="zh-CN" altLang="en-US" b="1"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在直接映射方式下，设计主存的地址格式。</a:t>
            </a:r>
          </a:p>
          <a:p>
            <a:pPr marL="0" indent="0" eaLnBrk="1" hangingPunct="1">
              <a:lnSpc>
                <a:spcPct val="120000"/>
              </a:lnSpc>
              <a:spcBef>
                <a:spcPts val="20"/>
              </a:spcBef>
              <a:spcAft>
                <a:spcPts val="0"/>
              </a:spcAft>
              <a:buNone/>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根据 </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容量为 </a:t>
            </a:r>
            <a:r>
              <a:rPr lang="en-US" altLang="zh-CN" dirty="0">
                <a:latin typeface="Times New Roman" panose="02020603050405020304" pitchFamily="18" charset="0"/>
                <a:cs typeface="Times New Roman" panose="02020603050405020304" pitchFamily="18" charset="0"/>
                <a:sym typeface="+mn-ea"/>
              </a:rPr>
              <a:t>4K</a:t>
            </a:r>
            <a:r>
              <a:rPr lang="zh-CN" altLang="en-US" dirty="0">
                <a:latin typeface="Times New Roman" panose="02020603050405020304" pitchFamily="18" charset="0"/>
                <a:cs typeface="Times New Roman" panose="02020603050405020304" pitchFamily="18" charset="0"/>
                <a:sym typeface="+mn-ea"/>
              </a:rPr>
              <a:t>字，得 </a:t>
            </a:r>
            <a:r>
              <a:rPr lang="en-US" altLang="zh-CN" b="1" dirty="0">
                <a:latin typeface="Times New Roman" panose="02020603050405020304" pitchFamily="18" charset="0"/>
                <a:cs typeface="Times New Roman" panose="02020603050405020304" pitchFamily="18" charset="0"/>
                <a:sym typeface="+mn-ea"/>
              </a:rPr>
              <a:t>Cache </a:t>
            </a:r>
            <a:r>
              <a:rPr lang="zh-CN" altLang="en-US" b="1" dirty="0">
                <a:latin typeface="Times New Roman" panose="02020603050405020304" pitchFamily="18" charset="0"/>
                <a:cs typeface="Times New Roman" panose="02020603050405020304" pitchFamily="18" charset="0"/>
                <a:sym typeface="+mn-ea"/>
              </a:rPr>
              <a:t>字地址为 </a:t>
            </a:r>
            <a:r>
              <a:rPr lang="en-US" altLang="zh-CN" b="1" dirty="0">
                <a:latin typeface="Times New Roman" panose="02020603050405020304" pitchFamily="18" charset="0"/>
                <a:cs typeface="Times New Roman" panose="02020603050405020304" pitchFamily="18" charset="0"/>
                <a:sym typeface="+mn-ea"/>
              </a:rPr>
              <a:t>12 </a:t>
            </a:r>
            <a:r>
              <a:rPr lang="zh-CN" altLang="en-US" b="1"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marL="0" indent="0" eaLnBrk="1" hangingPunct="1">
              <a:lnSpc>
                <a:spcPct val="120000"/>
              </a:lnSpc>
              <a:spcBef>
                <a:spcPts val="20"/>
              </a:spcBef>
              <a:spcAft>
                <a:spcPts val="0"/>
              </a:spcAft>
              <a:buNone/>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根据块长为 </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按字访问，得字块内地址 </a:t>
            </a:r>
            <a:r>
              <a:rPr lang="en-US" altLang="zh-CN" b="1" dirty="0">
                <a:latin typeface="Times New Roman" panose="02020603050405020304" pitchFamily="18" charset="0"/>
                <a:cs typeface="Times New Roman" panose="02020603050405020304" pitchFamily="18" charset="0"/>
                <a:sym typeface="+mn-ea"/>
              </a:rPr>
              <a:t>2 </a:t>
            </a:r>
            <a:r>
              <a:rPr lang="zh-CN" altLang="en-US" b="1"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marL="0" indent="0" eaLnBrk="1" hangingPunct="1">
              <a:lnSpc>
                <a:spcPct val="120000"/>
              </a:lnSpc>
              <a:spcBef>
                <a:spcPts val="20"/>
              </a:spcBef>
              <a:spcAft>
                <a:spcPts val="0"/>
              </a:spcAft>
              <a:buNone/>
            </a:pPr>
            <a:r>
              <a:rPr lang="en-US" altLang="zh-CN" b="1" dirty="0">
                <a:latin typeface="Times New Roman" panose="02020603050405020304" pitchFamily="18" charset="0"/>
                <a:cs typeface="Times New Roman" panose="02020603050405020304" pitchFamily="18" charset="0"/>
                <a:sym typeface="+mn-ea"/>
              </a:rPr>
              <a:t>          Cache </a:t>
            </a:r>
            <a:r>
              <a:rPr lang="zh-CN" altLang="en-US" b="1" dirty="0">
                <a:latin typeface="Times New Roman" panose="02020603050405020304" pitchFamily="18" charset="0"/>
                <a:cs typeface="Times New Roman" panose="02020603050405020304" pitchFamily="18" charset="0"/>
                <a:sym typeface="+mn-ea"/>
              </a:rPr>
              <a:t>共有</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4K/4 =</a:t>
            </a:r>
            <a:r>
              <a:rPr lang="en-US" altLang="zh-CN" b="1" dirty="0">
                <a:latin typeface="Times New Roman" panose="02020603050405020304" pitchFamily="18" charset="0"/>
                <a:cs typeface="Times New Roman" panose="02020603050405020304" pitchFamily="18" charset="0"/>
                <a:sym typeface="+mn-ea"/>
              </a:rPr>
              <a:t> 1024 </a:t>
            </a:r>
            <a:r>
              <a:rPr lang="zh-CN" altLang="en-US" b="1" dirty="0">
                <a:latin typeface="Times New Roman" panose="02020603050405020304" pitchFamily="18" charset="0"/>
                <a:cs typeface="Times New Roman" panose="02020603050405020304" pitchFamily="18" charset="0"/>
                <a:sym typeface="+mn-ea"/>
              </a:rPr>
              <a:t>块（</a:t>
            </a:r>
            <a:r>
              <a:rPr lang="en-US" altLang="zh-CN" b="1" dirty="0">
                <a:latin typeface="Times New Roman" panose="02020603050405020304" pitchFamily="18" charset="0"/>
                <a:cs typeface="Times New Roman" panose="02020603050405020304" pitchFamily="18" charset="0"/>
                <a:sym typeface="+mn-ea"/>
              </a:rPr>
              <a:t>10</a:t>
            </a:r>
            <a:r>
              <a:rPr lang="zh-CN" altLang="en-US" b="1"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marL="0" indent="0" eaLnBrk="1" hangingPunct="1">
              <a:lnSpc>
                <a:spcPct val="120000"/>
              </a:lnSpc>
              <a:spcBef>
                <a:spcPts val="20"/>
              </a:spcBef>
              <a:spcAft>
                <a:spcPts val="0"/>
              </a:spcAft>
              <a:buNone/>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根据主存容量为 </a:t>
            </a:r>
            <a:r>
              <a:rPr lang="en-US" altLang="zh-CN" dirty="0">
                <a:latin typeface="Times New Roman" panose="02020603050405020304" pitchFamily="18" charset="0"/>
                <a:cs typeface="Times New Roman" panose="02020603050405020304" pitchFamily="18" charset="0"/>
                <a:sym typeface="+mn-ea"/>
              </a:rPr>
              <a:t>512K</a:t>
            </a:r>
            <a:r>
              <a:rPr lang="zh-CN" altLang="en-US" dirty="0">
                <a:latin typeface="Times New Roman" panose="02020603050405020304" pitchFamily="18" charset="0"/>
                <a:cs typeface="Times New Roman" panose="02020603050405020304" pitchFamily="18" charset="0"/>
                <a:sym typeface="+mn-ea"/>
              </a:rPr>
              <a:t>，得</a:t>
            </a:r>
            <a:r>
              <a:rPr lang="zh-CN" altLang="en-US" b="1" dirty="0">
                <a:latin typeface="Times New Roman" panose="02020603050405020304" pitchFamily="18" charset="0"/>
                <a:cs typeface="Times New Roman" panose="02020603050405020304" pitchFamily="18" charset="0"/>
                <a:sym typeface="+mn-ea"/>
              </a:rPr>
              <a:t>主存字地址 </a:t>
            </a:r>
            <a:r>
              <a:rPr lang="en-US" altLang="zh-CN" b="1" dirty="0">
                <a:latin typeface="Times New Roman" panose="02020603050405020304" pitchFamily="18" charset="0"/>
                <a:cs typeface="Times New Roman" panose="02020603050405020304" pitchFamily="18" charset="0"/>
                <a:sym typeface="+mn-ea"/>
              </a:rPr>
              <a:t>19 </a:t>
            </a:r>
            <a:r>
              <a:rPr lang="zh-CN" altLang="en-US" b="1" dirty="0">
                <a:latin typeface="Times New Roman" panose="02020603050405020304" pitchFamily="18" charset="0"/>
                <a:cs typeface="Times New Roman" panose="02020603050405020304" pitchFamily="18" charset="0"/>
                <a:sym typeface="+mn-ea"/>
              </a:rPr>
              <a:t>位。</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119</a:t>
            </a:fld>
            <a:endParaRPr lang="zh-CN" altLang="en-US" dirty="0"/>
          </a:p>
        </p:txBody>
      </p:sp>
      <p:graphicFrame>
        <p:nvGraphicFramePr>
          <p:cNvPr id="7" name="Object 2"/>
          <p:cNvGraphicFramePr>
            <a:graphicFrameLocks noChangeAspect="1"/>
          </p:cNvGraphicFramePr>
          <p:nvPr>
            <p:extLst>
              <p:ext uri="{D42A27DB-BD31-4B8C-83A1-F6EECF244321}">
                <p14:modId xmlns:p14="http://schemas.microsoft.com/office/powerpoint/2010/main" val="2442617715"/>
              </p:ext>
            </p:extLst>
          </p:nvPr>
        </p:nvGraphicFramePr>
        <p:xfrm>
          <a:off x="983615" y="4954905"/>
          <a:ext cx="8998585" cy="1766570"/>
        </p:xfrm>
        <a:graphic>
          <a:graphicData uri="http://schemas.openxmlformats.org/presentationml/2006/ole">
            <mc:AlternateContent xmlns:mc="http://schemas.openxmlformats.org/markup-compatibility/2006">
              <mc:Choice xmlns:v="urn:schemas-microsoft-com:vml" Requires="v">
                <p:oleObj spid="_x0000_s16444" name="Visio" r:id="rId3" imgW="3095622" imgH="657385" progId="Visio.Drawing.11">
                  <p:embed/>
                </p:oleObj>
              </mc:Choice>
              <mc:Fallback>
                <p:oleObj name="Visio" r:id="rId3" imgW="3095622" imgH="657385" progId="Visio.Drawing.11">
                  <p:embed/>
                  <p:pic>
                    <p:nvPicPr>
                      <p:cNvPr id="7" name="Object 2"/>
                      <p:cNvPicPr>
                        <a:picLocks noChangeAspect="1" noChangeArrowheads="1"/>
                      </p:cNvPicPr>
                      <p:nvPr/>
                    </p:nvPicPr>
                    <p:blipFill>
                      <a:blip r:embed="rId4"/>
                      <a:srcRect/>
                      <a:stretch>
                        <a:fillRect/>
                      </a:stretch>
                    </p:blipFill>
                    <p:spPr bwMode="auto">
                      <a:xfrm>
                        <a:off x="983615" y="4954905"/>
                        <a:ext cx="8998585" cy="1766570"/>
                      </a:xfrm>
                      <a:prstGeom prst="rect">
                        <a:avLst/>
                      </a:prstGeom>
                      <a:solidFill>
                        <a:schemeClr val="accent6">
                          <a:lumMod val="20000"/>
                          <a:lumOff val="80000"/>
                        </a:schemeClr>
                      </a:solid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38200" y="1065730"/>
            <a:ext cx="10515600" cy="4873029"/>
          </a:xfrm>
        </p:spPr>
        <p:txBody>
          <a:bodyPr>
            <a:normAutofit/>
          </a:bodyPr>
          <a:lstStyle/>
          <a:p>
            <a:pPr marL="457200" lvl="1" indent="0">
              <a:buNone/>
            </a:pPr>
            <a:r>
              <a:rPr lang="en-US" altLang="zh-CN" sz="3200" b="1" dirty="0">
                <a:latin typeface="Times New Roman" panose="02020603050405020304" pitchFamily="18" charset="0"/>
                <a:sym typeface="+mn-ea"/>
              </a:rPr>
              <a:t>3. </a:t>
            </a:r>
            <a:r>
              <a:rPr lang="zh-CN" altLang="en-US" sz="3200" b="1" dirty="0">
                <a:latin typeface="Times New Roman" panose="02020603050405020304" pitchFamily="18" charset="0"/>
                <a:sym typeface="+mn-ea"/>
              </a:rPr>
              <a:t>主存中存储单元地址的分配</a:t>
            </a:r>
            <a:endParaRPr lang="en-US" altLang="zh-CN" sz="3200" dirty="0"/>
          </a:p>
        </p:txBody>
      </p:sp>
      <p:sp>
        <p:nvSpPr>
          <p:cNvPr id="11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12</a:t>
            </a:fld>
            <a:endParaRPr lang="zh-CN" altLang="en-US" dirty="0"/>
          </a:p>
        </p:txBody>
      </p:sp>
      <p:sp>
        <p:nvSpPr>
          <p:cNvPr id="119" name="Text Box 2"/>
          <p:cNvSpPr txBox="1">
            <a:spLocks noChangeArrowheads="1"/>
          </p:cNvSpPr>
          <p:nvPr/>
        </p:nvSpPr>
        <p:spPr bwMode="auto">
          <a:xfrm>
            <a:off x="1076325" y="2062729"/>
            <a:ext cx="9389109"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dirty="0">
                <a:latin typeface="宋体" panose="02010600030101010101" pitchFamily="2" charset="-122"/>
              </a:rPr>
              <a:t>例：给定一个十六进制数</a:t>
            </a:r>
            <a:r>
              <a:rPr lang="en-US" altLang="zh-CN" sz="2800" b="1" dirty="0">
                <a:solidFill>
                  <a:srgbClr val="9900FF"/>
                </a:solidFill>
                <a:latin typeface="宋体" panose="02010600030101010101" pitchFamily="2" charset="-122"/>
              </a:rPr>
              <a:t>87654321</a:t>
            </a:r>
            <a:r>
              <a:rPr lang="en-US" altLang="zh-CN" sz="2800" b="1" dirty="0">
                <a:latin typeface="宋体" panose="02010600030101010101" pitchFamily="2" charset="-122"/>
              </a:rPr>
              <a:t>H</a:t>
            </a:r>
            <a:r>
              <a:rPr lang="zh-CN" altLang="en-US" sz="2800" b="1" dirty="0">
                <a:latin typeface="宋体" panose="02010600030101010101" pitchFamily="2" charset="-122"/>
              </a:rPr>
              <a:t>，其存储格式分别是：</a:t>
            </a:r>
          </a:p>
        </p:txBody>
      </p:sp>
      <p:sp>
        <p:nvSpPr>
          <p:cNvPr id="3" name="文本框 2">
            <a:extLst>
              <a:ext uri="{FF2B5EF4-FFF2-40B4-BE49-F238E27FC236}">
                <a16:creationId xmlns:a16="http://schemas.microsoft.com/office/drawing/2014/main" id="{7151BC75-B0FA-44A0-BD11-2F545983FAD7}"/>
              </a:ext>
            </a:extLst>
          </p:cNvPr>
          <p:cNvSpPr txBox="1"/>
          <p:nvPr/>
        </p:nvSpPr>
        <p:spPr>
          <a:xfrm>
            <a:off x="1076325" y="2770073"/>
            <a:ext cx="4536117" cy="1200329"/>
          </a:xfrm>
          <a:prstGeom prst="rect">
            <a:avLst/>
          </a:prstGeom>
          <a:noFill/>
        </p:spPr>
        <p:txBody>
          <a:bodyPr wrap="square" rtlCol="0">
            <a:spAutoFit/>
          </a:bodyPr>
          <a:lstStyle/>
          <a:p>
            <a:pPr algn="just"/>
            <a:r>
              <a:rPr lang="en-US" altLang="zh-CN" sz="2400" dirty="0"/>
              <a:t>1</a:t>
            </a:r>
            <a:r>
              <a:rPr lang="zh-CN" altLang="en-US" sz="2400" dirty="0"/>
              <a:t>）</a:t>
            </a:r>
            <a:r>
              <a:rPr lang="zh-CN" altLang="en-US" sz="2400" b="1" dirty="0">
                <a:solidFill>
                  <a:srgbClr val="FF0000"/>
                </a:solidFill>
              </a:rPr>
              <a:t>大端（大尾）模式</a:t>
            </a:r>
            <a:r>
              <a:rPr lang="zh-CN" altLang="en-US" sz="2400" dirty="0"/>
              <a:t>：字数据的高字节存储在低地址中。而字数据的低字节则存放在高地址中。</a:t>
            </a:r>
          </a:p>
        </p:txBody>
      </p:sp>
      <p:grpSp>
        <p:nvGrpSpPr>
          <p:cNvPr id="68" name="Group 10">
            <a:extLst>
              <a:ext uri="{FF2B5EF4-FFF2-40B4-BE49-F238E27FC236}">
                <a16:creationId xmlns:a16="http://schemas.microsoft.com/office/drawing/2014/main" id="{B8DDE11F-068C-41C6-9C22-26633F14F585}"/>
              </a:ext>
            </a:extLst>
          </p:cNvPr>
          <p:cNvGrpSpPr/>
          <p:nvPr/>
        </p:nvGrpSpPr>
        <p:grpSpPr bwMode="auto">
          <a:xfrm>
            <a:off x="1076325" y="4114819"/>
            <a:ext cx="3970337" cy="1489076"/>
            <a:chOff x="235" y="1370"/>
            <a:chExt cx="2501" cy="938"/>
          </a:xfrm>
        </p:grpSpPr>
        <p:sp>
          <p:nvSpPr>
            <p:cNvPr id="69" name="Text Box 11">
              <a:extLst>
                <a:ext uri="{FF2B5EF4-FFF2-40B4-BE49-F238E27FC236}">
                  <a16:creationId xmlns:a16="http://schemas.microsoft.com/office/drawing/2014/main" id="{D8D1841F-9EE5-4680-BD73-5625E0929AE7}"/>
                </a:ext>
              </a:extLst>
            </p:cNvPr>
            <p:cNvSpPr txBox="1">
              <a:spLocks noChangeArrowheads="1"/>
            </p:cNvSpPr>
            <p:nvPr/>
          </p:nvSpPr>
          <p:spPr bwMode="auto">
            <a:xfrm>
              <a:off x="235" y="1725"/>
              <a:ext cx="79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solidFill>
                    <a:srgbClr val="FF0000"/>
                  </a:solidFill>
                </a:rPr>
                <a:t>字地址</a:t>
              </a:r>
            </a:p>
          </p:txBody>
        </p:sp>
        <p:sp>
          <p:nvSpPr>
            <p:cNvPr id="70" name="Text Box 12">
              <a:extLst>
                <a:ext uri="{FF2B5EF4-FFF2-40B4-BE49-F238E27FC236}">
                  <a16:creationId xmlns:a16="http://schemas.microsoft.com/office/drawing/2014/main" id="{19E92996-7C26-4AFE-8912-A44D76024577}"/>
                </a:ext>
              </a:extLst>
            </p:cNvPr>
            <p:cNvSpPr txBox="1">
              <a:spLocks noChangeArrowheads="1"/>
            </p:cNvSpPr>
            <p:nvPr/>
          </p:nvSpPr>
          <p:spPr bwMode="auto">
            <a:xfrm>
              <a:off x="1440" y="1370"/>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solidFill>
                    <a:srgbClr val="0000FF"/>
                  </a:solidFill>
                </a:rPr>
                <a:t>字节地址</a:t>
              </a:r>
            </a:p>
          </p:txBody>
        </p:sp>
        <p:sp>
          <p:nvSpPr>
            <p:cNvPr id="71" name="AutoShape 13">
              <a:extLst>
                <a:ext uri="{FF2B5EF4-FFF2-40B4-BE49-F238E27FC236}">
                  <a16:creationId xmlns:a16="http://schemas.microsoft.com/office/drawing/2014/main" id="{DD559121-CB4F-4422-8CE6-7859034D324A}"/>
                </a:ext>
              </a:extLst>
            </p:cNvPr>
            <p:cNvSpPr/>
            <p:nvPr/>
          </p:nvSpPr>
          <p:spPr bwMode="auto">
            <a:xfrm rot="5400000">
              <a:off x="1746" y="776"/>
              <a:ext cx="144" cy="1836"/>
            </a:xfrm>
            <a:prstGeom prst="leftBrace">
              <a:avLst>
                <a:gd name="adj1" fmla="val 10625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grpSp>
          <p:nvGrpSpPr>
            <p:cNvPr id="72" name="Group 14">
              <a:extLst>
                <a:ext uri="{FF2B5EF4-FFF2-40B4-BE49-F238E27FC236}">
                  <a16:creationId xmlns:a16="http://schemas.microsoft.com/office/drawing/2014/main" id="{58188C12-3EB6-4CC2-833E-A75593165447}"/>
                </a:ext>
              </a:extLst>
            </p:cNvPr>
            <p:cNvGrpSpPr/>
            <p:nvPr/>
          </p:nvGrpSpPr>
          <p:grpSpPr bwMode="auto">
            <a:xfrm>
              <a:off x="911" y="1712"/>
              <a:ext cx="1825" cy="596"/>
              <a:chOff x="911" y="1968"/>
              <a:chExt cx="1825" cy="596"/>
            </a:xfrm>
          </p:grpSpPr>
          <p:sp>
            <p:nvSpPr>
              <p:cNvPr id="80" name="Rectangle 19">
                <a:extLst>
                  <a:ext uri="{FF2B5EF4-FFF2-40B4-BE49-F238E27FC236}">
                    <a16:creationId xmlns:a16="http://schemas.microsoft.com/office/drawing/2014/main" id="{60ECC7BA-4C18-42B1-9E16-B6B82D6EDF24}"/>
                  </a:ext>
                </a:extLst>
              </p:cNvPr>
              <p:cNvSpPr>
                <a:spLocks noChangeArrowheads="1"/>
              </p:cNvSpPr>
              <p:nvPr/>
            </p:nvSpPr>
            <p:spPr bwMode="auto">
              <a:xfrm>
                <a:off x="2280" y="225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b="1" dirty="0"/>
              </a:p>
            </p:txBody>
          </p:sp>
          <p:sp>
            <p:nvSpPr>
              <p:cNvPr id="84" name="Rectangle 23">
                <a:extLst>
                  <a:ext uri="{FF2B5EF4-FFF2-40B4-BE49-F238E27FC236}">
                    <a16:creationId xmlns:a16="http://schemas.microsoft.com/office/drawing/2014/main" id="{7CB5FE92-0D2C-40F3-B874-361056B9F3B0}"/>
                  </a:ext>
                </a:extLst>
              </p:cNvPr>
              <p:cNvSpPr>
                <a:spLocks noChangeArrowheads="1"/>
              </p:cNvSpPr>
              <p:nvPr/>
            </p:nvSpPr>
            <p:spPr bwMode="auto">
              <a:xfrm>
                <a:off x="2280"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3</a:t>
                </a:r>
              </a:p>
            </p:txBody>
          </p:sp>
          <p:sp>
            <p:nvSpPr>
              <p:cNvPr id="85" name="Rectangle 24">
                <a:extLst>
                  <a:ext uri="{FF2B5EF4-FFF2-40B4-BE49-F238E27FC236}">
                    <a16:creationId xmlns:a16="http://schemas.microsoft.com/office/drawing/2014/main" id="{0D916656-7441-4F6C-B197-4DBFAAAC2055}"/>
                  </a:ext>
                </a:extLst>
              </p:cNvPr>
              <p:cNvSpPr>
                <a:spLocks noChangeArrowheads="1"/>
              </p:cNvSpPr>
              <p:nvPr/>
            </p:nvSpPr>
            <p:spPr bwMode="auto">
              <a:xfrm>
                <a:off x="1824"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2</a:t>
                </a:r>
              </a:p>
            </p:txBody>
          </p:sp>
          <p:sp>
            <p:nvSpPr>
              <p:cNvPr id="86" name="Rectangle 25">
                <a:extLst>
                  <a:ext uri="{FF2B5EF4-FFF2-40B4-BE49-F238E27FC236}">
                    <a16:creationId xmlns:a16="http://schemas.microsoft.com/office/drawing/2014/main" id="{4C580652-BE5D-4F4E-9B48-8CCF38899472}"/>
                  </a:ext>
                </a:extLst>
              </p:cNvPr>
              <p:cNvSpPr>
                <a:spLocks noChangeArrowheads="1"/>
              </p:cNvSpPr>
              <p:nvPr/>
            </p:nvSpPr>
            <p:spPr bwMode="auto">
              <a:xfrm>
                <a:off x="1368"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1</a:t>
                </a:r>
              </a:p>
            </p:txBody>
          </p:sp>
          <p:sp>
            <p:nvSpPr>
              <p:cNvPr id="87" name="Rectangle 26">
                <a:extLst>
                  <a:ext uri="{FF2B5EF4-FFF2-40B4-BE49-F238E27FC236}">
                    <a16:creationId xmlns:a16="http://schemas.microsoft.com/office/drawing/2014/main" id="{A6A0931F-D7AB-43F0-A627-FE6A1E6BFEB6}"/>
                  </a:ext>
                </a:extLst>
              </p:cNvPr>
              <p:cNvSpPr>
                <a:spLocks noChangeArrowheads="1"/>
              </p:cNvSpPr>
              <p:nvPr/>
            </p:nvSpPr>
            <p:spPr bwMode="auto">
              <a:xfrm>
                <a:off x="912"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0</a:t>
                </a:r>
              </a:p>
            </p:txBody>
          </p:sp>
          <p:sp>
            <p:nvSpPr>
              <p:cNvPr id="88" name="Line 27">
                <a:extLst>
                  <a:ext uri="{FF2B5EF4-FFF2-40B4-BE49-F238E27FC236}">
                    <a16:creationId xmlns:a16="http://schemas.microsoft.com/office/drawing/2014/main" id="{8716945D-4606-482E-B706-2F349F996465}"/>
                  </a:ext>
                </a:extLst>
              </p:cNvPr>
              <p:cNvSpPr>
                <a:spLocks noChangeShapeType="1"/>
              </p:cNvSpPr>
              <p:nvPr/>
            </p:nvSpPr>
            <p:spPr bwMode="auto">
              <a:xfrm>
                <a:off x="912" y="2255"/>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90" name="Line 29">
                <a:extLst>
                  <a:ext uri="{FF2B5EF4-FFF2-40B4-BE49-F238E27FC236}">
                    <a16:creationId xmlns:a16="http://schemas.microsoft.com/office/drawing/2014/main" id="{57C15EA4-4768-494F-A8A7-4373CDE6A553}"/>
                  </a:ext>
                </a:extLst>
              </p:cNvPr>
              <p:cNvSpPr>
                <a:spLocks noChangeShapeType="1"/>
              </p:cNvSpPr>
              <p:nvPr/>
            </p:nvSpPr>
            <p:spPr bwMode="auto">
              <a:xfrm>
                <a:off x="912" y="2552"/>
                <a:ext cx="182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91" name="Line 30">
                <a:extLst>
                  <a:ext uri="{FF2B5EF4-FFF2-40B4-BE49-F238E27FC236}">
                    <a16:creationId xmlns:a16="http://schemas.microsoft.com/office/drawing/2014/main" id="{E70036BD-AB6C-4A9A-B026-A13F40F32AB9}"/>
                  </a:ext>
                </a:extLst>
              </p:cNvPr>
              <p:cNvSpPr>
                <a:spLocks noChangeShapeType="1"/>
              </p:cNvSpPr>
              <p:nvPr/>
            </p:nvSpPr>
            <p:spPr bwMode="auto">
              <a:xfrm>
                <a:off x="911" y="2255"/>
                <a:ext cx="1" cy="29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92" name="Line 31">
                <a:extLst>
                  <a:ext uri="{FF2B5EF4-FFF2-40B4-BE49-F238E27FC236}">
                    <a16:creationId xmlns:a16="http://schemas.microsoft.com/office/drawing/2014/main" id="{B7F11C2F-A1B7-4279-BD49-DBD1DC4B44B1}"/>
                  </a:ext>
                </a:extLst>
              </p:cNvPr>
              <p:cNvSpPr>
                <a:spLocks noChangeShapeType="1"/>
              </p:cNvSpPr>
              <p:nvPr/>
            </p:nvSpPr>
            <p:spPr bwMode="auto">
              <a:xfrm>
                <a:off x="1368" y="2248"/>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sp>
            <p:nvSpPr>
              <p:cNvPr id="97" name="Line 31">
                <a:extLst>
                  <a:ext uri="{FF2B5EF4-FFF2-40B4-BE49-F238E27FC236}">
                    <a16:creationId xmlns:a16="http://schemas.microsoft.com/office/drawing/2014/main" id="{1A834554-E2DE-42D9-BC42-BA84A2FDE972}"/>
                  </a:ext>
                </a:extLst>
              </p:cNvPr>
              <p:cNvSpPr>
                <a:spLocks noChangeShapeType="1"/>
              </p:cNvSpPr>
              <p:nvPr/>
            </p:nvSpPr>
            <p:spPr bwMode="auto">
              <a:xfrm>
                <a:off x="1827" y="2248"/>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sp>
            <p:nvSpPr>
              <p:cNvPr id="98" name="Line 31">
                <a:extLst>
                  <a:ext uri="{FF2B5EF4-FFF2-40B4-BE49-F238E27FC236}">
                    <a16:creationId xmlns:a16="http://schemas.microsoft.com/office/drawing/2014/main" id="{F30DF19D-8276-45E3-831C-B889BF80F29C}"/>
                  </a:ext>
                </a:extLst>
              </p:cNvPr>
              <p:cNvSpPr>
                <a:spLocks noChangeShapeType="1"/>
              </p:cNvSpPr>
              <p:nvPr/>
            </p:nvSpPr>
            <p:spPr bwMode="auto">
              <a:xfrm>
                <a:off x="2291" y="2255"/>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sp>
            <p:nvSpPr>
              <p:cNvPr id="99" name="Line 31">
                <a:extLst>
                  <a:ext uri="{FF2B5EF4-FFF2-40B4-BE49-F238E27FC236}">
                    <a16:creationId xmlns:a16="http://schemas.microsoft.com/office/drawing/2014/main" id="{0C05D156-F04B-48F6-B2E7-BC137E59FBB0}"/>
                  </a:ext>
                </a:extLst>
              </p:cNvPr>
              <p:cNvSpPr>
                <a:spLocks noChangeShapeType="1"/>
              </p:cNvSpPr>
              <p:nvPr/>
            </p:nvSpPr>
            <p:spPr bwMode="auto">
              <a:xfrm>
                <a:off x="2735" y="2248"/>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grpSp>
        <p:sp>
          <p:nvSpPr>
            <p:cNvPr id="74" name="Rectangle 37">
              <a:extLst>
                <a:ext uri="{FF2B5EF4-FFF2-40B4-BE49-F238E27FC236}">
                  <a16:creationId xmlns:a16="http://schemas.microsoft.com/office/drawing/2014/main" id="{9362D350-B6D7-41F2-80B0-5C6F0820EB51}"/>
                </a:ext>
              </a:extLst>
            </p:cNvPr>
            <p:cNvSpPr>
              <a:spLocks noChangeArrowheads="1"/>
            </p:cNvSpPr>
            <p:nvPr/>
          </p:nvSpPr>
          <p:spPr bwMode="auto">
            <a:xfrm>
              <a:off x="384" y="1999"/>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b="1" dirty="0">
                  <a:solidFill>
                    <a:srgbClr val="FF0000"/>
                  </a:solidFill>
                </a:rPr>
                <a:t>0</a:t>
              </a:r>
              <a:endParaRPr lang="zh-CN" altLang="en-US" b="1" dirty="0">
                <a:solidFill>
                  <a:srgbClr val="FF0000"/>
                </a:solidFill>
              </a:endParaRPr>
            </a:p>
          </p:txBody>
        </p:sp>
      </p:grpSp>
      <p:sp>
        <p:nvSpPr>
          <p:cNvPr id="100" name="Rectangle 24">
            <a:extLst>
              <a:ext uri="{FF2B5EF4-FFF2-40B4-BE49-F238E27FC236}">
                <a16:creationId xmlns:a16="http://schemas.microsoft.com/office/drawing/2014/main" id="{146AF2A0-1F67-4B45-9DCF-52A14D9E9215}"/>
              </a:ext>
            </a:extLst>
          </p:cNvPr>
          <p:cNvSpPr>
            <a:spLocks noChangeArrowheads="1"/>
          </p:cNvSpPr>
          <p:nvPr/>
        </p:nvSpPr>
        <p:spPr bwMode="auto">
          <a:xfrm>
            <a:off x="2153505" y="5119828"/>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87</a:t>
            </a:r>
            <a:endParaRPr lang="zh-CN" altLang="en-US" sz="2000" b="1" dirty="0"/>
          </a:p>
        </p:txBody>
      </p:sp>
      <p:sp>
        <p:nvSpPr>
          <p:cNvPr id="101" name="Rectangle 24">
            <a:extLst>
              <a:ext uri="{FF2B5EF4-FFF2-40B4-BE49-F238E27FC236}">
                <a16:creationId xmlns:a16="http://schemas.microsoft.com/office/drawing/2014/main" id="{25890AB7-09AB-4169-970F-3D8A010403E3}"/>
              </a:ext>
            </a:extLst>
          </p:cNvPr>
          <p:cNvSpPr>
            <a:spLocks noChangeArrowheads="1"/>
          </p:cNvSpPr>
          <p:nvPr/>
        </p:nvSpPr>
        <p:spPr bwMode="auto">
          <a:xfrm>
            <a:off x="2884488" y="5116545"/>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65</a:t>
            </a:r>
            <a:endParaRPr lang="zh-CN" altLang="en-US" sz="2000" b="1" dirty="0"/>
          </a:p>
        </p:txBody>
      </p:sp>
      <p:sp>
        <p:nvSpPr>
          <p:cNvPr id="102" name="Rectangle 24">
            <a:extLst>
              <a:ext uri="{FF2B5EF4-FFF2-40B4-BE49-F238E27FC236}">
                <a16:creationId xmlns:a16="http://schemas.microsoft.com/office/drawing/2014/main" id="{7D9FFC50-AC9A-4162-9799-484A0ED3B368}"/>
              </a:ext>
            </a:extLst>
          </p:cNvPr>
          <p:cNvSpPr>
            <a:spLocks noChangeArrowheads="1"/>
          </p:cNvSpPr>
          <p:nvPr/>
        </p:nvSpPr>
        <p:spPr bwMode="auto">
          <a:xfrm>
            <a:off x="3625117" y="5111035"/>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43</a:t>
            </a:r>
            <a:endParaRPr lang="zh-CN" altLang="en-US" sz="2000" b="1" dirty="0"/>
          </a:p>
        </p:txBody>
      </p:sp>
      <p:sp>
        <p:nvSpPr>
          <p:cNvPr id="103" name="Rectangle 24">
            <a:extLst>
              <a:ext uri="{FF2B5EF4-FFF2-40B4-BE49-F238E27FC236}">
                <a16:creationId xmlns:a16="http://schemas.microsoft.com/office/drawing/2014/main" id="{4BCE0025-5A42-4EEB-AAEC-4F95E943F752}"/>
              </a:ext>
            </a:extLst>
          </p:cNvPr>
          <p:cNvSpPr>
            <a:spLocks noChangeArrowheads="1"/>
          </p:cNvSpPr>
          <p:nvPr/>
        </p:nvSpPr>
        <p:spPr bwMode="auto">
          <a:xfrm>
            <a:off x="4326730" y="5110180"/>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21</a:t>
            </a:r>
            <a:endParaRPr lang="zh-CN" altLang="en-US" sz="2000" b="1" dirty="0"/>
          </a:p>
        </p:txBody>
      </p:sp>
      <p:sp>
        <p:nvSpPr>
          <p:cNvPr id="104" name="文本框 103">
            <a:extLst>
              <a:ext uri="{FF2B5EF4-FFF2-40B4-BE49-F238E27FC236}">
                <a16:creationId xmlns:a16="http://schemas.microsoft.com/office/drawing/2014/main" id="{5B367FA1-8B8F-4665-9325-B72EC27F5037}"/>
              </a:ext>
            </a:extLst>
          </p:cNvPr>
          <p:cNvSpPr txBox="1"/>
          <p:nvPr/>
        </p:nvSpPr>
        <p:spPr>
          <a:xfrm>
            <a:off x="6433185" y="2757346"/>
            <a:ext cx="4536117" cy="1200329"/>
          </a:xfrm>
          <a:prstGeom prst="rect">
            <a:avLst/>
          </a:prstGeom>
          <a:noFill/>
        </p:spPr>
        <p:txBody>
          <a:bodyPr wrap="square" rtlCol="0">
            <a:spAutoFit/>
          </a:bodyPr>
          <a:lstStyle/>
          <a:p>
            <a:pPr algn="just"/>
            <a:r>
              <a:rPr lang="en-US" altLang="zh-CN" sz="2400" dirty="0"/>
              <a:t>2</a:t>
            </a:r>
            <a:r>
              <a:rPr lang="zh-CN" altLang="en-US" sz="2400" dirty="0"/>
              <a:t>）</a:t>
            </a:r>
            <a:r>
              <a:rPr lang="zh-CN" altLang="en-US" sz="2400" b="1" dirty="0">
                <a:solidFill>
                  <a:srgbClr val="FF0000"/>
                </a:solidFill>
              </a:rPr>
              <a:t>小端（小尾）模式</a:t>
            </a:r>
            <a:r>
              <a:rPr lang="zh-CN" altLang="en-US" sz="2400" dirty="0"/>
              <a:t>：字数据的高字节存储在高地址中。而字数据的低字节则存放在低地址中。</a:t>
            </a:r>
          </a:p>
        </p:txBody>
      </p:sp>
      <p:grpSp>
        <p:nvGrpSpPr>
          <p:cNvPr id="105" name="Group 10">
            <a:extLst>
              <a:ext uri="{FF2B5EF4-FFF2-40B4-BE49-F238E27FC236}">
                <a16:creationId xmlns:a16="http://schemas.microsoft.com/office/drawing/2014/main" id="{9900BE0C-3384-4083-8B10-270344D91CFD}"/>
              </a:ext>
            </a:extLst>
          </p:cNvPr>
          <p:cNvGrpSpPr/>
          <p:nvPr/>
        </p:nvGrpSpPr>
        <p:grpSpPr bwMode="auto">
          <a:xfrm>
            <a:off x="6482714" y="4067512"/>
            <a:ext cx="3970337" cy="1489076"/>
            <a:chOff x="235" y="1370"/>
            <a:chExt cx="2501" cy="938"/>
          </a:xfrm>
        </p:grpSpPr>
        <p:sp>
          <p:nvSpPr>
            <p:cNvPr id="106" name="Text Box 11">
              <a:extLst>
                <a:ext uri="{FF2B5EF4-FFF2-40B4-BE49-F238E27FC236}">
                  <a16:creationId xmlns:a16="http://schemas.microsoft.com/office/drawing/2014/main" id="{8E702C08-AC61-4304-B8F2-2732E7712C19}"/>
                </a:ext>
              </a:extLst>
            </p:cNvPr>
            <p:cNvSpPr txBox="1">
              <a:spLocks noChangeArrowheads="1"/>
            </p:cNvSpPr>
            <p:nvPr/>
          </p:nvSpPr>
          <p:spPr bwMode="auto">
            <a:xfrm>
              <a:off x="235" y="1725"/>
              <a:ext cx="79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solidFill>
                    <a:srgbClr val="FF0000"/>
                  </a:solidFill>
                </a:rPr>
                <a:t>字地址</a:t>
              </a:r>
            </a:p>
          </p:txBody>
        </p:sp>
        <p:sp>
          <p:nvSpPr>
            <p:cNvPr id="107" name="Text Box 12">
              <a:extLst>
                <a:ext uri="{FF2B5EF4-FFF2-40B4-BE49-F238E27FC236}">
                  <a16:creationId xmlns:a16="http://schemas.microsoft.com/office/drawing/2014/main" id="{653A9B0E-C079-4B7B-B56D-8A425A91BD91}"/>
                </a:ext>
              </a:extLst>
            </p:cNvPr>
            <p:cNvSpPr txBox="1">
              <a:spLocks noChangeArrowheads="1"/>
            </p:cNvSpPr>
            <p:nvPr/>
          </p:nvSpPr>
          <p:spPr bwMode="auto">
            <a:xfrm>
              <a:off x="1440" y="1370"/>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solidFill>
                    <a:srgbClr val="0000FF"/>
                  </a:solidFill>
                </a:rPr>
                <a:t>字节地址</a:t>
              </a:r>
            </a:p>
          </p:txBody>
        </p:sp>
        <p:sp>
          <p:nvSpPr>
            <p:cNvPr id="108" name="AutoShape 13">
              <a:extLst>
                <a:ext uri="{FF2B5EF4-FFF2-40B4-BE49-F238E27FC236}">
                  <a16:creationId xmlns:a16="http://schemas.microsoft.com/office/drawing/2014/main" id="{D34EEA98-C69E-422B-9C88-A91B247AA000}"/>
                </a:ext>
              </a:extLst>
            </p:cNvPr>
            <p:cNvSpPr/>
            <p:nvPr/>
          </p:nvSpPr>
          <p:spPr bwMode="auto">
            <a:xfrm rot="5400000">
              <a:off x="1746" y="776"/>
              <a:ext cx="144" cy="1836"/>
            </a:xfrm>
            <a:prstGeom prst="leftBrace">
              <a:avLst>
                <a:gd name="adj1" fmla="val 10625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FF"/>
                </a:solidFill>
              </a:endParaRPr>
            </a:p>
          </p:txBody>
        </p:sp>
        <p:grpSp>
          <p:nvGrpSpPr>
            <p:cNvPr id="109" name="Group 14">
              <a:extLst>
                <a:ext uri="{FF2B5EF4-FFF2-40B4-BE49-F238E27FC236}">
                  <a16:creationId xmlns:a16="http://schemas.microsoft.com/office/drawing/2014/main" id="{092098FF-A2B1-4C68-8B0E-DB657E487C25}"/>
                </a:ext>
              </a:extLst>
            </p:cNvPr>
            <p:cNvGrpSpPr/>
            <p:nvPr/>
          </p:nvGrpSpPr>
          <p:grpSpPr bwMode="auto">
            <a:xfrm>
              <a:off x="911" y="1712"/>
              <a:ext cx="1825" cy="596"/>
              <a:chOff x="911" y="1968"/>
              <a:chExt cx="1825" cy="596"/>
            </a:xfrm>
          </p:grpSpPr>
          <p:sp>
            <p:nvSpPr>
              <p:cNvPr id="111" name="Rectangle 19">
                <a:extLst>
                  <a:ext uri="{FF2B5EF4-FFF2-40B4-BE49-F238E27FC236}">
                    <a16:creationId xmlns:a16="http://schemas.microsoft.com/office/drawing/2014/main" id="{6A34E6D3-003F-425A-A264-530E6030D5D8}"/>
                  </a:ext>
                </a:extLst>
              </p:cNvPr>
              <p:cNvSpPr>
                <a:spLocks noChangeArrowheads="1"/>
              </p:cNvSpPr>
              <p:nvPr/>
            </p:nvSpPr>
            <p:spPr bwMode="auto">
              <a:xfrm>
                <a:off x="2280" y="2255"/>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b="1" dirty="0"/>
              </a:p>
            </p:txBody>
          </p:sp>
          <p:sp>
            <p:nvSpPr>
              <p:cNvPr id="112" name="Rectangle 23">
                <a:extLst>
                  <a:ext uri="{FF2B5EF4-FFF2-40B4-BE49-F238E27FC236}">
                    <a16:creationId xmlns:a16="http://schemas.microsoft.com/office/drawing/2014/main" id="{05C064CD-C11A-474E-B74A-D0A2FB82A229}"/>
                  </a:ext>
                </a:extLst>
              </p:cNvPr>
              <p:cNvSpPr>
                <a:spLocks noChangeArrowheads="1"/>
              </p:cNvSpPr>
              <p:nvPr/>
            </p:nvSpPr>
            <p:spPr bwMode="auto">
              <a:xfrm>
                <a:off x="2280"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3</a:t>
                </a:r>
              </a:p>
            </p:txBody>
          </p:sp>
          <p:sp>
            <p:nvSpPr>
              <p:cNvPr id="113" name="Rectangle 24">
                <a:extLst>
                  <a:ext uri="{FF2B5EF4-FFF2-40B4-BE49-F238E27FC236}">
                    <a16:creationId xmlns:a16="http://schemas.microsoft.com/office/drawing/2014/main" id="{23AA7AF5-2953-46EB-9205-C0F202C7AF2A}"/>
                  </a:ext>
                </a:extLst>
              </p:cNvPr>
              <p:cNvSpPr>
                <a:spLocks noChangeArrowheads="1"/>
              </p:cNvSpPr>
              <p:nvPr/>
            </p:nvSpPr>
            <p:spPr bwMode="auto">
              <a:xfrm>
                <a:off x="1824"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2</a:t>
                </a:r>
              </a:p>
            </p:txBody>
          </p:sp>
          <p:sp>
            <p:nvSpPr>
              <p:cNvPr id="114" name="Rectangle 25">
                <a:extLst>
                  <a:ext uri="{FF2B5EF4-FFF2-40B4-BE49-F238E27FC236}">
                    <a16:creationId xmlns:a16="http://schemas.microsoft.com/office/drawing/2014/main" id="{E75C265D-8665-4FA7-9C4B-3D5603D3D749}"/>
                  </a:ext>
                </a:extLst>
              </p:cNvPr>
              <p:cNvSpPr>
                <a:spLocks noChangeArrowheads="1"/>
              </p:cNvSpPr>
              <p:nvPr/>
            </p:nvSpPr>
            <p:spPr bwMode="auto">
              <a:xfrm>
                <a:off x="1368"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1</a:t>
                </a:r>
              </a:p>
            </p:txBody>
          </p:sp>
          <p:sp>
            <p:nvSpPr>
              <p:cNvPr id="115" name="Rectangle 26">
                <a:extLst>
                  <a:ext uri="{FF2B5EF4-FFF2-40B4-BE49-F238E27FC236}">
                    <a16:creationId xmlns:a16="http://schemas.microsoft.com/office/drawing/2014/main" id="{8513D6A4-BB8D-463B-9D63-67BB00C875B2}"/>
                  </a:ext>
                </a:extLst>
              </p:cNvPr>
              <p:cNvSpPr>
                <a:spLocks noChangeArrowheads="1"/>
              </p:cNvSpPr>
              <p:nvPr/>
            </p:nvSpPr>
            <p:spPr bwMode="auto">
              <a:xfrm>
                <a:off x="912" y="1968"/>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b="1" dirty="0">
                    <a:solidFill>
                      <a:srgbClr val="0000FF"/>
                    </a:solidFill>
                  </a:rPr>
                  <a:t>0</a:t>
                </a:r>
              </a:p>
            </p:txBody>
          </p:sp>
          <p:sp>
            <p:nvSpPr>
              <p:cNvPr id="116" name="Line 27">
                <a:extLst>
                  <a:ext uri="{FF2B5EF4-FFF2-40B4-BE49-F238E27FC236}">
                    <a16:creationId xmlns:a16="http://schemas.microsoft.com/office/drawing/2014/main" id="{51D7DC7A-171E-44B8-95BD-DED176EC8C49}"/>
                  </a:ext>
                </a:extLst>
              </p:cNvPr>
              <p:cNvSpPr>
                <a:spLocks noChangeShapeType="1"/>
              </p:cNvSpPr>
              <p:nvPr/>
            </p:nvSpPr>
            <p:spPr bwMode="auto">
              <a:xfrm>
                <a:off x="912" y="2255"/>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17" name="Line 29">
                <a:extLst>
                  <a:ext uri="{FF2B5EF4-FFF2-40B4-BE49-F238E27FC236}">
                    <a16:creationId xmlns:a16="http://schemas.microsoft.com/office/drawing/2014/main" id="{8DF47C22-9DE0-4797-97EF-4E94BC288F2A}"/>
                  </a:ext>
                </a:extLst>
              </p:cNvPr>
              <p:cNvSpPr>
                <a:spLocks noChangeShapeType="1"/>
              </p:cNvSpPr>
              <p:nvPr/>
            </p:nvSpPr>
            <p:spPr bwMode="auto">
              <a:xfrm>
                <a:off x="912" y="2552"/>
                <a:ext cx="182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80" name="Line 30">
                <a:extLst>
                  <a:ext uri="{FF2B5EF4-FFF2-40B4-BE49-F238E27FC236}">
                    <a16:creationId xmlns:a16="http://schemas.microsoft.com/office/drawing/2014/main" id="{711AC4E6-20A3-4CE9-9E20-433D3B22295B}"/>
                  </a:ext>
                </a:extLst>
              </p:cNvPr>
              <p:cNvSpPr>
                <a:spLocks noChangeShapeType="1"/>
              </p:cNvSpPr>
              <p:nvPr/>
            </p:nvSpPr>
            <p:spPr bwMode="auto">
              <a:xfrm>
                <a:off x="911" y="2255"/>
                <a:ext cx="1" cy="29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181" name="Line 31">
                <a:extLst>
                  <a:ext uri="{FF2B5EF4-FFF2-40B4-BE49-F238E27FC236}">
                    <a16:creationId xmlns:a16="http://schemas.microsoft.com/office/drawing/2014/main" id="{80D3102C-2248-4231-AA16-296E770C8B34}"/>
                  </a:ext>
                </a:extLst>
              </p:cNvPr>
              <p:cNvSpPr>
                <a:spLocks noChangeShapeType="1"/>
              </p:cNvSpPr>
              <p:nvPr/>
            </p:nvSpPr>
            <p:spPr bwMode="auto">
              <a:xfrm>
                <a:off x="1368" y="2248"/>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sp>
            <p:nvSpPr>
              <p:cNvPr id="182" name="Line 31">
                <a:extLst>
                  <a:ext uri="{FF2B5EF4-FFF2-40B4-BE49-F238E27FC236}">
                    <a16:creationId xmlns:a16="http://schemas.microsoft.com/office/drawing/2014/main" id="{2236660B-2005-4AA9-925B-921A587F14AB}"/>
                  </a:ext>
                </a:extLst>
              </p:cNvPr>
              <p:cNvSpPr>
                <a:spLocks noChangeShapeType="1"/>
              </p:cNvSpPr>
              <p:nvPr/>
            </p:nvSpPr>
            <p:spPr bwMode="auto">
              <a:xfrm>
                <a:off x="1827" y="2248"/>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sp>
            <p:nvSpPr>
              <p:cNvPr id="183" name="Line 31">
                <a:extLst>
                  <a:ext uri="{FF2B5EF4-FFF2-40B4-BE49-F238E27FC236}">
                    <a16:creationId xmlns:a16="http://schemas.microsoft.com/office/drawing/2014/main" id="{15197052-2019-4A4D-B8FD-ABE8374BEA84}"/>
                  </a:ext>
                </a:extLst>
              </p:cNvPr>
              <p:cNvSpPr>
                <a:spLocks noChangeShapeType="1"/>
              </p:cNvSpPr>
              <p:nvPr/>
            </p:nvSpPr>
            <p:spPr bwMode="auto">
              <a:xfrm>
                <a:off x="2291" y="2255"/>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sp>
            <p:nvSpPr>
              <p:cNvPr id="184" name="Line 31">
                <a:extLst>
                  <a:ext uri="{FF2B5EF4-FFF2-40B4-BE49-F238E27FC236}">
                    <a16:creationId xmlns:a16="http://schemas.microsoft.com/office/drawing/2014/main" id="{679AE94A-8807-4566-8A06-9AC2DE9101CC}"/>
                  </a:ext>
                </a:extLst>
              </p:cNvPr>
              <p:cNvSpPr>
                <a:spLocks noChangeShapeType="1"/>
              </p:cNvSpPr>
              <p:nvPr/>
            </p:nvSpPr>
            <p:spPr bwMode="auto">
              <a:xfrm>
                <a:off x="2735" y="2248"/>
                <a:ext cx="0" cy="30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dirty="0"/>
              </a:p>
            </p:txBody>
          </p:sp>
        </p:grpSp>
        <p:sp>
          <p:nvSpPr>
            <p:cNvPr id="110" name="Rectangle 37">
              <a:extLst>
                <a:ext uri="{FF2B5EF4-FFF2-40B4-BE49-F238E27FC236}">
                  <a16:creationId xmlns:a16="http://schemas.microsoft.com/office/drawing/2014/main" id="{6FC5836C-5536-4AB5-9F22-591E3A8DFF43}"/>
                </a:ext>
              </a:extLst>
            </p:cNvPr>
            <p:cNvSpPr>
              <a:spLocks noChangeArrowheads="1"/>
            </p:cNvSpPr>
            <p:nvPr/>
          </p:nvSpPr>
          <p:spPr bwMode="auto">
            <a:xfrm>
              <a:off x="384" y="1999"/>
              <a:ext cx="4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b="1" dirty="0">
                  <a:solidFill>
                    <a:srgbClr val="FF0000"/>
                  </a:solidFill>
                </a:rPr>
                <a:t>0</a:t>
              </a:r>
              <a:endParaRPr lang="zh-CN" altLang="en-US" b="1" dirty="0">
                <a:solidFill>
                  <a:srgbClr val="FF0000"/>
                </a:solidFill>
              </a:endParaRPr>
            </a:p>
          </p:txBody>
        </p:sp>
      </p:grpSp>
      <p:sp>
        <p:nvSpPr>
          <p:cNvPr id="185" name="Rectangle 24">
            <a:extLst>
              <a:ext uri="{FF2B5EF4-FFF2-40B4-BE49-F238E27FC236}">
                <a16:creationId xmlns:a16="http://schemas.microsoft.com/office/drawing/2014/main" id="{9D089C88-A80A-40EA-87B7-00D02B274DBF}"/>
              </a:ext>
            </a:extLst>
          </p:cNvPr>
          <p:cNvSpPr>
            <a:spLocks noChangeArrowheads="1"/>
          </p:cNvSpPr>
          <p:nvPr/>
        </p:nvSpPr>
        <p:spPr bwMode="auto">
          <a:xfrm>
            <a:off x="7551102" y="5077797"/>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21</a:t>
            </a:r>
            <a:endParaRPr lang="zh-CN" altLang="en-US" sz="2000" b="1" dirty="0"/>
          </a:p>
        </p:txBody>
      </p:sp>
      <p:sp>
        <p:nvSpPr>
          <p:cNvPr id="186" name="Rectangle 24">
            <a:extLst>
              <a:ext uri="{FF2B5EF4-FFF2-40B4-BE49-F238E27FC236}">
                <a16:creationId xmlns:a16="http://schemas.microsoft.com/office/drawing/2014/main" id="{BAFEF133-F861-4A2C-9310-A09D6A78D80F}"/>
              </a:ext>
            </a:extLst>
          </p:cNvPr>
          <p:cNvSpPr>
            <a:spLocks noChangeArrowheads="1"/>
          </p:cNvSpPr>
          <p:nvPr/>
        </p:nvSpPr>
        <p:spPr bwMode="auto">
          <a:xfrm>
            <a:off x="8290877" y="5092098"/>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43</a:t>
            </a:r>
            <a:endParaRPr lang="zh-CN" altLang="en-US" sz="2000" b="1" dirty="0"/>
          </a:p>
        </p:txBody>
      </p:sp>
      <p:sp>
        <p:nvSpPr>
          <p:cNvPr id="187" name="Rectangle 24">
            <a:extLst>
              <a:ext uri="{FF2B5EF4-FFF2-40B4-BE49-F238E27FC236}">
                <a16:creationId xmlns:a16="http://schemas.microsoft.com/office/drawing/2014/main" id="{2CBE3C9D-F0F4-4CD8-AED1-9FE11C882F12}"/>
              </a:ext>
            </a:extLst>
          </p:cNvPr>
          <p:cNvSpPr>
            <a:spLocks noChangeArrowheads="1"/>
          </p:cNvSpPr>
          <p:nvPr/>
        </p:nvSpPr>
        <p:spPr bwMode="auto">
          <a:xfrm>
            <a:off x="9022714" y="5077796"/>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65</a:t>
            </a:r>
            <a:endParaRPr lang="zh-CN" altLang="en-US" sz="2000" b="1" dirty="0"/>
          </a:p>
        </p:txBody>
      </p:sp>
      <p:sp>
        <p:nvSpPr>
          <p:cNvPr id="188" name="Rectangle 24">
            <a:extLst>
              <a:ext uri="{FF2B5EF4-FFF2-40B4-BE49-F238E27FC236}">
                <a16:creationId xmlns:a16="http://schemas.microsoft.com/office/drawing/2014/main" id="{46CB21F8-0063-493D-AF5D-852004E296F4}"/>
              </a:ext>
            </a:extLst>
          </p:cNvPr>
          <p:cNvSpPr>
            <a:spLocks noChangeArrowheads="1"/>
          </p:cNvSpPr>
          <p:nvPr/>
        </p:nvSpPr>
        <p:spPr bwMode="auto">
          <a:xfrm>
            <a:off x="9733119" y="5085733"/>
            <a:ext cx="7239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en-US" altLang="zh-CN" sz="2000" b="1" dirty="0"/>
              <a:t>87</a:t>
            </a:r>
            <a:endParaRPr lang="zh-CN" altLang="en-US" sz="2000" b="1" dirty="0"/>
          </a:p>
        </p:txBody>
      </p:sp>
    </p:spTree>
    <p:extLst>
      <p:ext uri="{BB962C8B-B14F-4D97-AF65-F5344CB8AC3E}">
        <p14:creationId xmlns:p14="http://schemas.microsoft.com/office/powerpoint/2010/main" val="39241516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例</a:t>
            </a:r>
            <a:r>
              <a:rPr lang="en-US" altLang="zh-CN"/>
              <a:t>4.9 </a:t>
            </a:r>
            <a:r>
              <a:rPr lang="zh-CN" altLang="en-US"/>
              <a:t>续</a:t>
            </a:r>
          </a:p>
        </p:txBody>
      </p:sp>
      <p:sp>
        <p:nvSpPr>
          <p:cNvPr id="6" name="内容占位符 5"/>
          <p:cNvSpPr>
            <a:spLocks noGrp="1"/>
          </p:cNvSpPr>
          <p:nvPr>
            <p:ph idx="1"/>
          </p:nvPr>
        </p:nvSpPr>
        <p:spPr/>
        <p:txBody>
          <a:bodyPr/>
          <a:lstStyle/>
          <a:p>
            <a:pPr>
              <a:lnSpc>
                <a:spcPct val="100000"/>
              </a:lnSpc>
            </a:pPr>
            <a:r>
              <a:rPr lang="zh-CN" altLang="en-US" dirty="0">
                <a:latin typeface="Times New Roman" panose="02020603050405020304" pitchFamily="18" charset="0"/>
                <a:cs typeface="Times New Roman" panose="02020603050405020304" pitchFamily="18" charset="0"/>
                <a:sym typeface="+mn-ea"/>
              </a:rPr>
              <a:t>假设主存容量 </a:t>
            </a:r>
            <a:r>
              <a:rPr lang="en-US" altLang="zh-CN" dirty="0">
                <a:latin typeface="Times New Roman" panose="02020603050405020304" pitchFamily="18" charset="0"/>
                <a:cs typeface="Times New Roman" panose="02020603050405020304" pitchFamily="18" charset="0"/>
                <a:sym typeface="+mn-ea"/>
              </a:rPr>
              <a:t>512K×16 </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 </a:t>
            </a:r>
            <a:r>
              <a:rPr lang="en-US" altLang="zh-CN" dirty="0">
                <a:latin typeface="Times New Roman" panose="02020603050405020304" pitchFamily="18" charset="0"/>
                <a:cs typeface="Times New Roman" panose="02020603050405020304" pitchFamily="18" charset="0"/>
                <a:sym typeface="+mn-ea"/>
              </a:rPr>
              <a:t>4096×16 </a:t>
            </a:r>
            <a:r>
              <a:rPr lang="zh-CN" altLang="en-US" dirty="0">
                <a:latin typeface="Times New Roman" panose="02020603050405020304" pitchFamily="18" charset="0"/>
                <a:cs typeface="Times New Roman" panose="02020603050405020304" pitchFamily="18" charset="0"/>
                <a:sym typeface="+mn-ea"/>
              </a:rPr>
              <a:t>位，         每个块为</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位的字，访存地址为</a:t>
            </a:r>
            <a:r>
              <a:rPr lang="zh-CN" altLang="en-US" dirty="0">
                <a:solidFill>
                  <a:srgbClr val="FF0000"/>
                </a:solidFill>
                <a:latin typeface="Times New Roman" panose="02020603050405020304" pitchFamily="18" charset="0"/>
                <a:cs typeface="Times New Roman" panose="02020603050405020304" pitchFamily="18" charset="0"/>
                <a:sym typeface="+mn-ea"/>
              </a:rPr>
              <a:t>字地址</a:t>
            </a:r>
            <a:r>
              <a:rPr lang="zh-CN" altLang="en-US" dirty="0">
                <a:latin typeface="Times New Roman" panose="02020603050405020304" pitchFamily="18" charset="0"/>
                <a:cs typeface="Times New Roman" panose="02020603050405020304" pitchFamily="18" charset="0"/>
                <a:sym typeface="+mn-ea"/>
              </a:rPr>
              <a:t>。</a:t>
            </a:r>
          </a:p>
          <a:p>
            <a:pPr marL="0" indent="0">
              <a:lnSpc>
                <a:spcPct val="100000"/>
              </a:lnSpc>
              <a:buNone/>
            </a:pPr>
            <a:r>
              <a:rPr lang="en-US" altLang="zh-CN" b="1" dirty="0">
                <a:latin typeface="Times New Roman" panose="02020603050405020304" pitchFamily="18" charset="0"/>
                <a:cs typeface="Times New Roman" panose="02020603050405020304" pitchFamily="18" charset="0"/>
                <a:sym typeface="+mn-ea"/>
              </a:rPr>
              <a:t>2</a:t>
            </a:r>
            <a:r>
              <a:rPr lang="zh-CN" altLang="en-US" b="1" dirty="0">
                <a:latin typeface="Times New Roman" panose="02020603050405020304" pitchFamily="18" charset="0"/>
                <a:cs typeface="Times New Roman" panose="02020603050405020304" pitchFamily="18" charset="0"/>
                <a:sym typeface="+mn-ea"/>
              </a:rPr>
              <a:t>）在全相联映射方式下，设计主存的地址格式。</a:t>
            </a:r>
            <a:endParaRPr lang="zh-CN" altLang="en-US" b="1" dirty="0">
              <a:latin typeface="Times New Roman" panose="02020603050405020304" pitchFamily="18" charset="0"/>
              <a:cs typeface="Times New Roman" panose="02020603050405020304" pitchFamily="18" charset="0"/>
            </a:endParaRPr>
          </a:p>
          <a:p>
            <a:pPr marL="0" indent="0">
              <a:lnSpc>
                <a:spcPct val="100000"/>
              </a:lnSpc>
              <a:buNone/>
            </a:pPr>
            <a:r>
              <a:rPr lang="zh-CN" altLang="en-US" dirty="0">
                <a:latin typeface="Times New Roman" panose="02020603050405020304" pitchFamily="18" charset="0"/>
                <a:cs typeface="Times New Roman" panose="02020603050405020304" pitchFamily="18" charset="0"/>
              </a:rPr>
              <a:t>    字块内地址</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位</a:t>
            </a:r>
            <a:r>
              <a:rPr lang="zh-CN" altLang="en-US" dirty="0">
                <a:latin typeface="Times New Roman" panose="02020603050405020304" pitchFamily="18" charset="0"/>
                <a:cs typeface="Times New Roman" panose="02020603050405020304" pitchFamily="18" charset="0"/>
              </a:rPr>
              <a:t>，其余</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17 </a:t>
            </a:r>
            <a:r>
              <a:rPr lang="zh-CN" altLang="en-US" b="1" dirty="0">
                <a:latin typeface="Times New Roman" panose="02020603050405020304" pitchFamily="18" charset="0"/>
                <a:cs typeface="Times New Roman" panose="02020603050405020304" pitchFamily="18" charset="0"/>
              </a:rPr>
              <a:t>位</a:t>
            </a:r>
            <a:r>
              <a:rPr lang="zh-CN" altLang="en-US" dirty="0">
                <a:latin typeface="Times New Roman" panose="02020603050405020304" pitchFamily="18" charset="0"/>
                <a:cs typeface="Times New Roman" panose="02020603050405020304" pitchFamily="18" charset="0"/>
              </a:rPr>
              <a:t>为主存字块标记</a:t>
            </a:r>
          </a:p>
          <a:p>
            <a:pPr marL="0" indent="0">
              <a:lnSpc>
                <a:spcPct val="100000"/>
              </a:lnSpc>
              <a:buNone/>
            </a:pPr>
            <a:r>
              <a:rPr lang="en-US" altLang="zh-CN" b="1" dirty="0">
                <a:latin typeface="Times New Roman" panose="02020603050405020304" pitchFamily="18" charset="0"/>
                <a:cs typeface="Times New Roman" panose="02020603050405020304" pitchFamily="18" charset="0"/>
                <a:sym typeface="+mn-ea"/>
              </a:rPr>
              <a:t>3</a:t>
            </a:r>
            <a:r>
              <a:rPr lang="zh-CN" altLang="en-US" b="1"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在二路组相联映射方式下，设计主存的地址格式。</a:t>
            </a:r>
            <a:endParaRPr lang="zh-CN" altLang="en-US" b="1" dirty="0">
              <a:latin typeface="Times New Roman" panose="02020603050405020304" pitchFamily="18" charset="0"/>
              <a:cs typeface="Times New Roman" panose="02020603050405020304" pitchFamily="18" charset="0"/>
            </a:endParaRPr>
          </a:p>
          <a:p>
            <a:pPr marL="0" indent="0" eaLnBrk="1" hangingPunct="1">
              <a:lnSpc>
                <a:spcPct val="120000"/>
              </a:lnSpc>
              <a:spcBef>
                <a:spcPct val="20000"/>
              </a:spcBef>
              <a:buNone/>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一组内有 </a:t>
            </a:r>
            <a:r>
              <a:rPr lang="en-US" altLang="zh-CN" b="1" dirty="0">
                <a:latin typeface="Times New Roman" panose="02020603050405020304" pitchFamily="18" charset="0"/>
                <a:cs typeface="Times New Roman" panose="02020603050405020304" pitchFamily="18" charset="0"/>
                <a:sym typeface="+mn-ea"/>
              </a:rPr>
              <a:t>2 </a:t>
            </a:r>
            <a:r>
              <a:rPr lang="zh-CN" altLang="en-US" dirty="0">
                <a:latin typeface="Times New Roman" panose="02020603050405020304" pitchFamily="18" charset="0"/>
                <a:cs typeface="Times New Roman" panose="02020603050405020304" pitchFamily="18" charset="0"/>
                <a:sym typeface="+mn-ea"/>
              </a:rPr>
              <a:t>块，</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有</a:t>
            </a:r>
            <a:r>
              <a:rPr lang="en-US" altLang="zh-CN" b="1" dirty="0">
                <a:latin typeface="Times New Roman" panose="02020603050405020304" pitchFamily="18" charset="0"/>
                <a:cs typeface="Times New Roman" panose="02020603050405020304" pitchFamily="18" charset="0"/>
                <a:sym typeface="+mn-ea"/>
              </a:rPr>
              <a:t>1024</a:t>
            </a:r>
            <a:r>
              <a:rPr lang="zh-CN" altLang="en-US" b="1" dirty="0">
                <a:latin typeface="Times New Roman" panose="02020603050405020304" pitchFamily="18" charset="0"/>
                <a:cs typeface="Times New Roman" panose="02020603050405020304" pitchFamily="18" charset="0"/>
                <a:sym typeface="+mn-ea"/>
              </a:rPr>
              <a:t>块</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——&gt;</a:t>
            </a:r>
            <a:r>
              <a:rPr lang="zh-CN" altLang="en-US" dirty="0">
                <a:latin typeface="Times New Roman" panose="02020603050405020304" pitchFamily="18" charset="0"/>
                <a:cs typeface="Times New Roman" panose="02020603050405020304" pitchFamily="18" charset="0"/>
                <a:sym typeface="+mn-ea"/>
              </a:rPr>
              <a:t>组地址</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9 </a:t>
            </a:r>
            <a:r>
              <a:rPr lang="zh-CN" altLang="en-US"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marL="0" indent="0">
              <a:lnSpc>
                <a:spcPct val="100000"/>
              </a:lnSpc>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120</a:t>
            </a:fld>
            <a:endParaRPr lang="zh-CN" altLang="en-US" dirty="0"/>
          </a:p>
        </p:txBody>
      </p:sp>
      <p:graphicFrame>
        <p:nvGraphicFramePr>
          <p:cNvPr id="11" name="Object 3"/>
          <p:cNvGraphicFramePr>
            <a:graphicFrameLocks noChangeAspect="1"/>
          </p:cNvGraphicFramePr>
          <p:nvPr>
            <p:extLst>
              <p:ext uri="{D42A27DB-BD31-4B8C-83A1-F6EECF244321}">
                <p14:modId xmlns:p14="http://schemas.microsoft.com/office/powerpoint/2010/main" val="4219194581"/>
              </p:ext>
            </p:extLst>
          </p:nvPr>
        </p:nvGraphicFramePr>
        <p:xfrm>
          <a:off x="1186961" y="4721470"/>
          <a:ext cx="8028271" cy="1793630"/>
        </p:xfrm>
        <a:graphic>
          <a:graphicData uri="http://schemas.openxmlformats.org/presentationml/2006/ole">
            <mc:AlternateContent xmlns:mc="http://schemas.openxmlformats.org/markup-compatibility/2006">
              <mc:Choice xmlns:v="urn:schemas-microsoft-com:vml" Requires="v">
                <p:oleObj spid="_x0000_s17468" name="Visio" r:id="rId3" imgW="3095622" imgH="657385" progId="Visio.Drawing.11">
                  <p:embed/>
                </p:oleObj>
              </mc:Choice>
              <mc:Fallback>
                <p:oleObj name="Visio" r:id="rId3" imgW="3095622" imgH="657385" progId="Visio.Drawing.11">
                  <p:embed/>
                  <p:pic>
                    <p:nvPicPr>
                      <p:cNvPr id="11" name="Object 3"/>
                      <p:cNvPicPr>
                        <a:picLocks noChangeAspect="1" noChangeArrowheads="1"/>
                      </p:cNvPicPr>
                      <p:nvPr/>
                    </p:nvPicPr>
                    <p:blipFill>
                      <a:blip r:embed="rId4"/>
                      <a:srcRect/>
                      <a:stretch>
                        <a:fillRect/>
                      </a:stretch>
                    </p:blipFill>
                    <p:spPr bwMode="auto">
                      <a:xfrm>
                        <a:off x="1186961" y="4721470"/>
                        <a:ext cx="8028271" cy="1793630"/>
                      </a:xfrm>
                      <a:prstGeom prst="rect">
                        <a:avLst/>
                      </a:prstGeom>
                      <a:solidFill>
                        <a:schemeClr val="accent6">
                          <a:lumMod val="20000"/>
                          <a:lumOff val="80000"/>
                        </a:schemeClr>
                      </a:solid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例</a:t>
            </a:r>
            <a:r>
              <a:rPr lang="en-US" altLang="zh-CN"/>
              <a:t>4.9 </a:t>
            </a:r>
            <a:r>
              <a:rPr lang="zh-CN" altLang="en-US"/>
              <a:t>续</a:t>
            </a:r>
          </a:p>
        </p:txBody>
      </p:sp>
      <p:sp>
        <p:nvSpPr>
          <p:cNvPr id="6" name="内容占位符 5"/>
          <p:cNvSpPr>
            <a:spLocks noGrp="1"/>
          </p:cNvSpPr>
          <p:nvPr>
            <p:ph idx="1"/>
          </p:nvPr>
        </p:nvSpPr>
        <p:spPr/>
        <p:txBody>
          <a:bodyPr/>
          <a:lstStyle/>
          <a:p>
            <a:pPr>
              <a:lnSpc>
                <a:spcPct val="100000"/>
              </a:lnSpc>
            </a:pPr>
            <a:r>
              <a:rPr lang="zh-CN" altLang="en-US" dirty="0">
                <a:latin typeface="Times New Roman" panose="02020603050405020304" pitchFamily="18" charset="0"/>
                <a:cs typeface="Times New Roman" panose="02020603050405020304" pitchFamily="18" charset="0"/>
                <a:sym typeface="+mn-ea"/>
              </a:rPr>
              <a:t>假设主存容量 </a:t>
            </a:r>
            <a:r>
              <a:rPr lang="en-US" altLang="zh-CN" dirty="0">
                <a:latin typeface="Times New Roman" panose="02020603050405020304" pitchFamily="18" charset="0"/>
                <a:cs typeface="Times New Roman" panose="02020603050405020304" pitchFamily="18" charset="0"/>
                <a:sym typeface="+mn-ea"/>
              </a:rPr>
              <a:t>512K×16 </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 </a:t>
            </a:r>
            <a:r>
              <a:rPr lang="en-US" altLang="zh-CN" dirty="0">
                <a:latin typeface="Times New Roman" panose="02020603050405020304" pitchFamily="18" charset="0"/>
                <a:cs typeface="Times New Roman" panose="02020603050405020304" pitchFamily="18" charset="0"/>
                <a:sym typeface="+mn-ea"/>
              </a:rPr>
              <a:t>4096×16 </a:t>
            </a:r>
            <a:r>
              <a:rPr lang="zh-CN" altLang="en-US" dirty="0">
                <a:latin typeface="Times New Roman" panose="02020603050405020304" pitchFamily="18" charset="0"/>
                <a:cs typeface="Times New Roman" panose="02020603050405020304" pitchFamily="18" charset="0"/>
                <a:sym typeface="+mn-ea"/>
              </a:rPr>
              <a:t>位，         每个块为</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位的字，访存地址为</a:t>
            </a:r>
            <a:r>
              <a:rPr lang="zh-CN" altLang="en-US" dirty="0">
                <a:solidFill>
                  <a:srgbClr val="FF0000"/>
                </a:solidFill>
                <a:latin typeface="Times New Roman" panose="02020603050405020304" pitchFamily="18" charset="0"/>
                <a:cs typeface="Times New Roman" panose="02020603050405020304" pitchFamily="18" charset="0"/>
                <a:sym typeface="+mn-ea"/>
              </a:rPr>
              <a:t>字地址</a:t>
            </a:r>
            <a:r>
              <a:rPr lang="zh-CN" altLang="en-US" dirty="0">
                <a:latin typeface="Times New Roman" panose="02020603050405020304" pitchFamily="18" charset="0"/>
                <a:cs typeface="Times New Roman" panose="02020603050405020304" pitchFamily="18" charset="0"/>
                <a:sym typeface="+mn-ea"/>
              </a:rPr>
              <a:t>。</a:t>
            </a:r>
          </a:p>
          <a:p>
            <a:pPr marL="0" indent="0">
              <a:lnSpc>
                <a:spcPct val="100000"/>
              </a:lnSpc>
              <a:buNone/>
            </a:pPr>
            <a:r>
              <a:rPr lang="en-US" altLang="zh-CN" sz="2800" b="1" dirty="0">
                <a:latin typeface="Times New Roman" panose="02020603050405020304" pitchFamily="18" charset="0"/>
                <a:cs typeface="Times New Roman" panose="02020603050405020304" pitchFamily="18" charset="0"/>
                <a:sym typeface="+mn-ea"/>
              </a:rPr>
              <a:t>4</a:t>
            </a:r>
            <a:r>
              <a:rPr lang="zh-CN" altLang="en-US" sz="2800" b="1"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在四路组相联映射方式下，设计主存的地址格式</a:t>
            </a:r>
            <a:r>
              <a:rPr lang="zh-CN" altLang="en-US" sz="2800" b="1" dirty="0">
                <a:latin typeface="Times New Roman" panose="02020603050405020304" pitchFamily="18" charset="0"/>
                <a:cs typeface="Times New Roman" panose="02020603050405020304" pitchFamily="18" charset="0"/>
                <a:sym typeface="+mn-ea"/>
              </a:rPr>
              <a:t>。</a:t>
            </a:r>
            <a:endParaRPr lang="zh-CN" altLang="en-US" sz="2800" b="1"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800" dirty="0">
                <a:latin typeface="Times New Roman" panose="02020603050405020304" pitchFamily="18" charset="0"/>
                <a:cs typeface="Times New Roman" panose="02020603050405020304" pitchFamily="18" charset="0"/>
                <a:sym typeface="+mn-ea"/>
              </a:rPr>
              <a:t> 一组内有 </a:t>
            </a:r>
            <a:r>
              <a:rPr lang="en-US" altLang="zh-CN" sz="2800" b="1" dirty="0">
                <a:latin typeface="Times New Roman" panose="02020603050405020304" pitchFamily="18" charset="0"/>
                <a:cs typeface="Times New Roman" panose="02020603050405020304" pitchFamily="18" charset="0"/>
                <a:sym typeface="+mn-ea"/>
              </a:rPr>
              <a:t>4 </a:t>
            </a:r>
            <a:r>
              <a:rPr lang="zh-CN" altLang="en-US" sz="2800" dirty="0">
                <a:latin typeface="Times New Roman" panose="02020603050405020304" pitchFamily="18" charset="0"/>
                <a:cs typeface="Times New Roman" panose="02020603050405020304" pitchFamily="18" charset="0"/>
                <a:sym typeface="+mn-ea"/>
              </a:rPr>
              <a:t>块</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mn-ea"/>
              </a:rPr>
              <a:t>Cache</a:t>
            </a:r>
            <a:r>
              <a:rPr lang="zh-CN" altLang="en-US" sz="2800" dirty="0">
                <a:latin typeface="Times New Roman" panose="02020603050405020304" pitchFamily="18" charset="0"/>
                <a:cs typeface="Times New Roman" panose="02020603050405020304" pitchFamily="18" charset="0"/>
                <a:sym typeface="+mn-ea"/>
              </a:rPr>
              <a:t>有</a:t>
            </a:r>
            <a:r>
              <a:rPr lang="en-US" altLang="zh-CN" sz="2800" b="1" dirty="0">
                <a:latin typeface="Times New Roman" panose="02020603050405020304" pitchFamily="18" charset="0"/>
                <a:cs typeface="Times New Roman" panose="02020603050405020304" pitchFamily="18" charset="0"/>
                <a:sym typeface="+mn-ea"/>
              </a:rPr>
              <a:t>1024</a:t>
            </a:r>
            <a:r>
              <a:rPr lang="zh-CN" altLang="en-US" sz="2800" b="1" dirty="0">
                <a:latin typeface="Times New Roman" panose="02020603050405020304" pitchFamily="18" charset="0"/>
                <a:cs typeface="Times New Roman" panose="02020603050405020304" pitchFamily="18" charset="0"/>
                <a:sym typeface="+mn-ea"/>
              </a:rPr>
              <a:t>块</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——&gt;</a:t>
            </a:r>
            <a:r>
              <a:rPr lang="zh-CN" altLang="en-US" sz="2800" dirty="0">
                <a:latin typeface="Times New Roman" panose="02020603050405020304" pitchFamily="18" charset="0"/>
                <a:cs typeface="Times New Roman" panose="02020603050405020304" pitchFamily="18" charset="0"/>
                <a:sym typeface="+mn-ea"/>
              </a:rPr>
              <a:t>组地址</a:t>
            </a:r>
            <a:r>
              <a:rPr lang="zh-CN" altLang="en-US" sz="2800" b="1" dirty="0">
                <a:latin typeface="Times New Roman" panose="02020603050405020304" pitchFamily="18" charset="0"/>
                <a:cs typeface="Times New Roman" panose="02020603050405020304" pitchFamily="18" charset="0"/>
                <a:sym typeface="+mn-ea"/>
              </a:rPr>
              <a:t> </a:t>
            </a:r>
            <a:r>
              <a:rPr lang="en-US" altLang="zh-CN" sz="2800" b="1" dirty="0">
                <a:latin typeface="Times New Roman" panose="02020603050405020304" pitchFamily="18" charset="0"/>
                <a:cs typeface="Times New Roman" panose="02020603050405020304" pitchFamily="18" charset="0"/>
                <a:sym typeface="+mn-ea"/>
              </a:rPr>
              <a:t>8 </a:t>
            </a:r>
            <a:r>
              <a:rPr lang="zh-CN" altLang="en-US" sz="2800" dirty="0">
                <a:latin typeface="Times New Roman" panose="02020603050405020304" pitchFamily="18" charset="0"/>
                <a:cs typeface="Times New Roman" panose="02020603050405020304" pitchFamily="18" charset="0"/>
                <a:sym typeface="+mn-ea"/>
              </a:rPr>
              <a:t>位</a:t>
            </a:r>
            <a:endParaRPr lang="en-US" altLang="zh-CN" sz="2800" dirty="0">
              <a:latin typeface="Times New Roman" panose="02020603050405020304" pitchFamily="18" charset="0"/>
              <a:cs typeface="Times New Roman" panose="02020603050405020304" pitchFamily="18" charset="0"/>
              <a:sym typeface="+mn-ea"/>
            </a:endParaRPr>
          </a:p>
          <a:p>
            <a:pPr marL="0" indent="0">
              <a:lnSpc>
                <a:spcPct val="100000"/>
              </a:lnSpc>
              <a:buNone/>
            </a:pPr>
            <a:endParaRPr lang="en-US" altLang="zh-CN" sz="2800" dirty="0">
              <a:latin typeface="Times New Roman" panose="02020603050405020304" pitchFamily="18" charset="0"/>
              <a:cs typeface="Times New Roman" panose="02020603050405020304" pitchFamily="18" charset="0"/>
              <a:sym typeface="+mn-ea"/>
            </a:endParaRPr>
          </a:p>
          <a:p>
            <a:pPr marL="0" indent="0">
              <a:lnSpc>
                <a:spcPct val="100000"/>
              </a:lnSpc>
              <a:buNone/>
            </a:pPr>
            <a:endParaRPr lang="zh-CN" altLang="en-US" sz="28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800" b="1" dirty="0">
                <a:latin typeface="Times New Roman" panose="02020603050405020304" pitchFamily="18" charset="0"/>
                <a:cs typeface="Times New Roman" panose="02020603050405020304" pitchFamily="18" charset="0"/>
                <a:sym typeface="+mn-ea"/>
              </a:rPr>
              <a:t>5</a:t>
            </a:r>
            <a:r>
              <a:rPr lang="zh-CN" altLang="en-US" sz="2800" b="1"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在八路组相联映射方式下，设计主存的地址格式。</a:t>
            </a:r>
            <a:endParaRPr lang="zh-CN" altLang="en-US" sz="2800" b="1" dirty="0">
              <a:latin typeface="Times New Roman" panose="02020603050405020304" pitchFamily="18" charset="0"/>
              <a:cs typeface="Times New Roman" panose="02020603050405020304" pitchFamily="18" charset="0"/>
            </a:endParaRPr>
          </a:p>
          <a:p>
            <a:pPr marL="0" indent="0" eaLnBrk="1" hangingPunct="1">
              <a:lnSpc>
                <a:spcPct val="120000"/>
              </a:lnSpc>
              <a:spcBef>
                <a:spcPct val="20000"/>
              </a:spcBef>
              <a:buNone/>
            </a:pPr>
            <a:r>
              <a:rPr lang="zh-CN" altLang="en-US" sz="2800" b="1"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一组内有 </a:t>
            </a:r>
            <a:r>
              <a:rPr lang="en-US" altLang="zh-CN" sz="2800" b="1" dirty="0">
                <a:latin typeface="Times New Roman" panose="02020603050405020304" pitchFamily="18" charset="0"/>
                <a:cs typeface="Times New Roman" panose="02020603050405020304" pitchFamily="18" charset="0"/>
                <a:sym typeface="+mn-ea"/>
              </a:rPr>
              <a:t>8 </a:t>
            </a:r>
            <a:r>
              <a:rPr lang="zh-CN" altLang="en-US" sz="2800" dirty="0">
                <a:latin typeface="Times New Roman" panose="02020603050405020304" pitchFamily="18" charset="0"/>
                <a:cs typeface="Times New Roman" panose="02020603050405020304" pitchFamily="18" charset="0"/>
                <a:sym typeface="+mn-ea"/>
              </a:rPr>
              <a:t>块，</a:t>
            </a:r>
            <a:r>
              <a:rPr lang="en-US" altLang="zh-CN" sz="2800" dirty="0">
                <a:latin typeface="Times New Roman" panose="02020603050405020304" pitchFamily="18" charset="0"/>
                <a:cs typeface="Times New Roman" panose="02020603050405020304" pitchFamily="18" charset="0"/>
                <a:sym typeface="+mn-ea"/>
              </a:rPr>
              <a:t>Cache</a:t>
            </a:r>
            <a:r>
              <a:rPr lang="zh-CN" altLang="en-US" sz="2800" dirty="0">
                <a:latin typeface="Times New Roman" panose="02020603050405020304" pitchFamily="18" charset="0"/>
                <a:cs typeface="Times New Roman" panose="02020603050405020304" pitchFamily="18" charset="0"/>
                <a:sym typeface="+mn-ea"/>
              </a:rPr>
              <a:t>有</a:t>
            </a:r>
            <a:r>
              <a:rPr lang="en-US" altLang="zh-CN" sz="2800" b="1" dirty="0">
                <a:latin typeface="Times New Roman" panose="02020603050405020304" pitchFamily="18" charset="0"/>
                <a:cs typeface="Times New Roman" panose="02020603050405020304" pitchFamily="18" charset="0"/>
                <a:sym typeface="+mn-ea"/>
              </a:rPr>
              <a:t>1024</a:t>
            </a:r>
            <a:r>
              <a:rPr lang="zh-CN" altLang="en-US" sz="2800" b="1" dirty="0">
                <a:latin typeface="Times New Roman" panose="02020603050405020304" pitchFamily="18" charset="0"/>
                <a:cs typeface="Times New Roman" panose="02020603050405020304" pitchFamily="18" charset="0"/>
                <a:sym typeface="+mn-ea"/>
              </a:rPr>
              <a:t>块</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——&gt;</a:t>
            </a:r>
            <a:r>
              <a:rPr lang="zh-CN" altLang="en-US" sz="2800" dirty="0">
                <a:latin typeface="Times New Roman" panose="02020603050405020304" pitchFamily="18" charset="0"/>
                <a:cs typeface="Times New Roman" panose="02020603050405020304" pitchFamily="18" charset="0"/>
                <a:sym typeface="+mn-ea"/>
              </a:rPr>
              <a:t>组地址</a:t>
            </a:r>
            <a:r>
              <a:rPr lang="zh-CN" altLang="en-US" sz="2800" b="1" dirty="0">
                <a:latin typeface="Times New Roman" panose="02020603050405020304" pitchFamily="18" charset="0"/>
                <a:cs typeface="Times New Roman" panose="02020603050405020304" pitchFamily="18" charset="0"/>
                <a:sym typeface="+mn-ea"/>
              </a:rPr>
              <a:t> </a:t>
            </a:r>
            <a:r>
              <a:rPr lang="en-US" altLang="zh-CN" sz="2800" b="1" dirty="0">
                <a:latin typeface="Times New Roman" panose="02020603050405020304" pitchFamily="18" charset="0"/>
                <a:cs typeface="Times New Roman" panose="02020603050405020304" pitchFamily="18" charset="0"/>
                <a:sym typeface="+mn-ea"/>
              </a:rPr>
              <a:t>7 </a:t>
            </a:r>
            <a:r>
              <a:rPr lang="zh-CN" altLang="en-US" sz="2800" dirty="0">
                <a:latin typeface="Times New Roman" panose="02020603050405020304" pitchFamily="18" charset="0"/>
                <a:cs typeface="Times New Roman" panose="02020603050405020304" pitchFamily="18" charset="0"/>
                <a:sym typeface="+mn-ea"/>
              </a:rPr>
              <a:t>位</a:t>
            </a:r>
            <a:endParaRPr lang="zh-CN" altLang="en-US" sz="2800" b="1" dirty="0">
              <a:latin typeface="Times New Roman" panose="02020603050405020304" pitchFamily="18" charset="0"/>
              <a:cs typeface="Times New Roman" panose="02020603050405020304" pitchFamily="18" charset="0"/>
            </a:endParaRPr>
          </a:p>
          <a:p>
            <a:pPr marL="0" indent="0">
              <a:lnSpc>
                <a:spcPct val="100000"/>
              </a:lnSpc>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121</a:t>
            </a:fld>
            <a:endParaRPr lang="zh-CN" altLang="en-US" dirty="0"/>
          </a:p>
        </p:txBody>
      </p:sp>
      <p:graphicFrame>
        <p:nvGraphicFramePr>
          <p:cNvPr id="11" name="Object 3"/>
          <p:cNvGraphicFramePr>
            <a:graphicFrameLocks noChangeAspect="1"/>
          </p:cNvGraphicFramePr>
          <p:nvPr>
            <p:extLst>
              <p:ext uri="{D42A27DB-BD31-4B8C-83A1-F6EECF244321}">
                <p14:modId xmlns:p14="http://schemas.microsoft.com/office/powerpoint/2010/main" val="3561877511"/>
              </p:ext>
            </p:extLst>
          </p:nvPr>
        </p:nvGraphicFramePr>
        <p:xfrm>
          <a:off x="2293474" y="3193998"/>
          <a:ext cx="5540473" cy="1300049"/>
        </p:xfrm>
        <a:graphic>
          <a:graphicData uri="http://schemas.openxmlformats.org/presentationml/2006/ole">
            <mc:AlternateContent xmlns:mc="http://schemas.openxmlformats.org/markup-compatibility/2006">
              <mc:Choice xmlns:v="urn:schemas-microsoft-com:vml" Requires="v">
                <p:oleObj spid="_x0000_s19525" name="Visio" r:id="rId3" imgW="3095622" imgH="657385" progId="Visio.Drawing.11">
                  <p:embed/>
                </p:oleObj>
              </mc:Choice>
              <mc:Fallback>
                <p:oleObj name="Visio" r:id="rId3" imgW="3095622" imgH="657385" progId="Visio.Drawing.11">
                  <p:embed/>
                  <p:pic>
                    <p:nvPicPr>
                      <p:cNvPr id="11" name="Object 3"/>
                      <p:cNvPicPr>
                        <a:picLocks noChangeAspect="1" noChangeArrowheads="1"/>
                      </p:cNvPicPr>
                      <p:nvPr/>
                    </p:nvPicPr>
                    <p:blipFill>
                      <a:blip r:embed="rId4"/>
                      <a:srcRect/>
                      <a:stretch>
                        <a:fillRect/>
                      </a:stretch>
                    </p:blipFill>
                    <p:spPr bwMode="auto">
                      <a:xfrm>
                        <a:off x="2293474" y="3193998"/>
                        <a:ext cx="5540473" cy="1300049"/>
                      </a:xfrm>
                      <a:prstGeom prst="rect">
                        <a:avLst/>
                      </a:prstGeom>
                      <a:solidFill>
                        <a:schemeClr val="accent6">
                          <a:lumMod val="20000"/>
                          <a:lumOff val="80000"/>
                        </a:schemeClr>
                      </a:solidFill>
                      <a:ln>
                        <a:noFill/>
                      </a:ln>
                      <a:extLst/>
                    </p:spPr>
                  </p:pic>
                </p:oleObj>
              </mc:Fallback>
            </mc:AlternateContent>
          </a:graphicData>
        </a:graphic>
      </p:graphicFrame>
      <p:graphicFrame>
        <p:nvGraphicFramePr>
          <p:cNvPr id="7" name="Object 3">
            <a:extLst>
              <a:ext uri="{FF2B5EF4-FFF2-40B4-BE49-F238E27FC236}">
                <a16:creationId xmlns:a16="http://schemas.microsoft.com/office/drawing/2014/main" id="{FB88EE0A-C113-4AAE-8469-0D6A41FFFE72}"/>
              </a:ext>
            </a:extLst>
          </p:cNvPr>
          <p:cNvGraphicFramePr>
            <a:graphicFrameLocks noChangeAspect="1"/>
          </p:cNvGraphicFramePr>
          <p:nvPr>
            <p:extLst>
              <p:ext uri="{D42A27DB-BD31-4B8C-83A1-F6EECF244321}">
                <p14:modId xmlns:p14="http://schemas.microsoft.com/office/powerpoint/2010/main" val="3831588227"/>
              </p:ext>
            </p:extLst>
          </p:nvPr>
        </p:nvGraphicFramePr>
        <p:xfrm>
          <a:off x="2390190" y="5463084"/>
          <a:ext cx="5443757" cy="1368942"/>
        </p:xfrm>
        <a:graphic>
          <a:graphicData uri="http://schemas.openxmlformats.org/presentationml/2006/ole">
            <mc:AlternateContent xmlns:mc="http://schemas.openxmlformats.org/markup-compatibility/2006">
              <mc:Choice xmlns:v="urn:schemas-microsoft-com:vml" Requires="v">
                <p:oleObj spid="_x0000_s19526" name="Visio" r:id="rId5" imgW="3095622" imgH="657385" progId="Visio.Drawing.11">
                  <p:embed/>
                </p:oleObj>
              </mc:Choice>
              <mc:Fallback>
                <p:oleObj name="Visio" r:id="rId5" imgW="3095622" imgH="657385" progId="Visio.Drawing.11">
                  <p:embed/>
                  <p:pic>
                    <p:nvPicPr>
                      <p:cNvPr id="11" name="Object 3"/>
                      <p:cNvPicPr>
                        <a:picLocks noChangeAspect="1" noChangeArrowheads="1"/>
                      </p:cNvPicPr>
                      <p:nvPr/>
                    </p:nvPicPr>
                    <p:blipFill>
                      <a:blip r:embed="rId6"/>
                      <a:srcRect/>
                      <a:stretch>
                        <a:fillRect/>
                      </a:stretch>
                    </p:blipFill>
                    <p:spPr bwMode="auto">
                      <a:xfrm>
                        <a:off x="2390190" y="5463084"/>
                        <a:ext cx="5443757" cy="1368942"/>
                      </a:xfrm>
                      <a:prstGeom prst="rect">
                        <a:avLst/>
                      </a:prstGeom>
                      <a:solidFill>
                        <a:schemeClr val="accent6">
                          <a:lumMod val="20000"/>
                          <a:lumOff val="80000"/>
                        </a:schemeClr>
                      </a:solidFill>
                      <a:ln>
                        <a:noFill/>
                      </a:ln>
                      <a:extLst/>
                    </p:spPr>
                  </p:pic>
                </p:oleObj>
              </mc:Fallback>
            </mc:AlternateContent>
          </a:graphicData>
        </a:graphic>
      </p:graphicFrame>
    </p:spTree>
    <p:extLst>
      <p:ext uri="{BB962C8B-B14F-4D97-AF65-F5344CB8AC3E}">
        <p14:creationId xmlns:p14="http://schemas.microsoft.com/office/powerpoint/2010/main" val="322214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122</a:t>
            </a:fld>
            <a:endParaRPr lang="zh-CN" altLang="en-US" dirty="0"/>
          </a:p>
        </p:txBody>
      </p:sp>
      <p:sp>
        <p:nvSpPr>
          <p:cNvPr id="6" name="文本框 5"/>
          <p:cNvSpPr txBox="1"/>
          <p:nvPr>
            <p:custDataLst>
              <p:tags r:id="rId2"/>
            </p:custDataLst>
          </p:nvPr>
        </p:nvSpPr>
        <p:spPr>
          <a:xfrm>
            <a:off x="1219200" y="755015"/>
            <a:ext cx="9753600" cy="4972050"/>
          </a:xfrm>
          <a:prstGeom prst="rect">
            <a:avLst/>
          </a:prstGeom>
          <a:noFill/>
        </p:spPr>
        <p:txBody>
          <a:bodyPr wrap="square" rtlCol="0" anchor="ctr" anchorCtr="0">
            <a:noAutofit/>
          </a:bodyPr>
          <a:lstStyle/>
          <a:p>
            <a:pPr>
              <a:lnSpc>
                <a:spcPct val="140000"/>
              </a:lnSpc>
            </a:pP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假设主存容量 512K×</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32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位，Cache 容量 4096×16 位，每个块为4个</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16位的字</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，访存地址为</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字地址</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nSpc>
                <a:spcPct val="140000"/>
              </a:lnSpc>
            </a:pP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在四路组相联映射方式下，</a:t>
            </a:r>
          </a:p>
          <a:p>
            <a:pPr>
              <a:lnSpc>
                <a:spcPct val="140000"/>
              </a:lnSpc>
            </a:pP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1.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主存地址为</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[填空1]</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a:p>
            <a:pPr>
              <a:lnSpc>
                <a:spcPct val="140000"/>
              </a:lnSpc>
            </a:pP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2.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字块内地址为 </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[填空2]</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a:p>
            <a:pPr>
              <a:lnSpc>
                <a:spcPct val="140000"/>
              </a:lnSpc>
            </a:pP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3.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组地址为 </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[填空3]</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a:p>
            <a:pPr>
              <a:lnSpc>
                <a:spcPct val="140000"/>
              </a:lnSpc>
            </a:pP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4.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主存字块标记为</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[填空4]</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p:txBody>
      </p:sp>
      <p:sp>
        <p:nvSpPr>
          <p:cNvPr id="7" name="圆角矩形 6"/>
          <p:cNvSpPr/>
          <p:nvPr>
            <p:custDataLst>
              <p:tags r:id="rId3"/>
            </p:custDataLst>
          </p:nvPr>
        </p:nvSpPr>
        <p:spPr>
          <a:xfrm>
            <a:off x="8915400" y="621474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作答</a:t>
            </a:r>
          </a:p>
        </p:txBody>
      </p:sp>
      <p:sp>
        <p:nvSpPr>
          <p:cNvPr id="13" name="矩形 12"/>
          <p:cNvSpPr/>
          <p:nvPr>
            <p:custDataLst>
              <p:tags r:id="rId4"/>
            </p:custDataLst>
          </p:nvPr>
        </p:nvSpPr>
        <p:spPr>
          <a:xfrm>
            <a:off x="0" y="5727065"/>
            <a:ext cx="12192000" cy="487680"/>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cap="flat" cmpd="sng" algn="ctr">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lvl="0" algn="l">
              <a:buNone/>
            </a:pPr>
            <a:r>
              <a:rPr lang="zh-CN" altLang="en-US" sz="1600">
                <a:solidFill>
                  <a:srgbClr val="F84F41"/>
                </a:solidFill>
                <a:latin typeface="微软雅黑" panose="020B0503020204020204" charset="-122"/>
                <a:ea typeface="微软雅黑" panose="020B0503020204020204" charset="-122"/>
                <a:cs typeface="微软雅黑" panose="020B0503020204020204" charset="-122"/>
              </a:rPr>
              <a:t>正常使用填空题需3.0以上版本雨课堂</a:t>
            </a:r>
          </a:p>
        </p:txBody>
      </p:sp>
      <p:grpSp>
        <p:nvGrpSpPr>
          <p:cNvPr id="12" name="组合 11"/>
          <p:cNvGrpSpPr/>
          <p:nvPr>
            <p:custDataLst>
              <p:tags r:id="rId5"/>
            </p:custDataLst>
          </p:nvPr>
        </p:nvGrpSpPr>
        <p:grpSpPr>
          <a:xfrm>
            <a:off x="0" y="0"/>
            <a:ext cx="12192000" cy="635000"/>
            <a:chOff x="0" y="0"/>
            <a:chExt cx="19200" cy="1000"/>
          </a:xfrm>
        </p:grpSpPr>
        <p:sp>
          <p:nvSpPr>
            <p:cNvPr id="8" name="TitleBackground"/>
            <p:cNvSpPr/>
            <p:nvPr>
              <p:custDataLst>
                <p:tags r:id="rId7"/>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cap="flat" cmpd="sng" algn="ctr">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8"/>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cap="flat" cmpd="sng" algn="ctr">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9"/>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填空题</a:t>
              </a:r>
            </a:p>
          </p:txBody>
        </p:sp>
        <p:sp>
          <p:nvSpPr>
            <p:cNvPr id="11" name="TipText"/>
            <p:cNvSpPr txBox="1"/>
            <p:nvPr>
              <p:custDataLst>
                <p:tags r:id="rId10"/>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4分</a:t>
              </a:r>
            </a:p>
          </p:txBody>
        </p:sp>
      </p:grpSp>
      <p:pic>
        <p:nvPicPr>
          <p:cNvPr id="5" name="图片 4" descr="tmp5E16"/>
          <p:cNvPicPr>
            <a:picLocks noChangeAspect="1"/>
          </p:cNvPicPr>
          <p:nvPr>
            <p:custDataLst>
              <p:tags r:id="rId6"/>
            </p:custDataLst>
          </p:nvPr>
        </p:nvPicPr>
        <p:blipFill>
          <a:blip r:embed="rId12"/>
          <a:stretch>
            <a:fillRect/>
          </a:stretch>
        </p:blipFill>
        <p:spPr>
          <a:xfrm>
            <a:off x="10642600" y="63500"/>
            <a:ext cx="1422400" cy="508000"/>
          </a:xfrm>
          <a:prstGeom prst="rect">
            <a:avLst/>
          </a:prstGeom>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t>练习解析</a:t>
            </a:r>
          </a:p>
        </p:txBody>
      </p:sp>
      <p:sp>
        <p:nvSpPr>
          <p:cNvPr id="6" name="内容占位符 5"/>
          <p:cNvSpPr>
            <a:spLocks noGrp="1"/>
          </p:cNvSpPr>
          <p:nvPr>
            <p:ph idx="1"/>
          </p:nvPr>
        </p:nvSpPr>
        <p:spPr/>
        <p:txBody>
          <a:bodyPr>
            <a:noAutofit/>
          </a:bodyPr>
          <a:lstStyle/>
          <a:p>
            <a:pPr>
              <a:lnSpc>
                <a:spcPct val="100000"/>
              </a:lnSpc>
            </a:pPr>
            <a:r>
              <a:rPr lang="zh-CN" altLang="en-US">
                <a:latin typeface="Times New Roman" panose="02020603050405020304" pitchFamily="18" charset="0"/>
                <a:cs typeface="Times New Roman" panose="02020603050405020304" pitchFamily="18" charset="0"/>
                <a:sym typeface="+mn-ea"/>
              </a:rPr>
              <a:t>假设主存容量 </a:t>
            </a:r>
            <a:r>
              <a:rPr lang="en-US" altLang="zh-CN">
                <a:latin typeface="Times New Roman" panose="02020603050405020304" pitchFamily="18" charset="0"/>
                <a:cs typeface="Times New Roman" panose="02020603050405020304" pitchFamily="18" charset="0"/>
                <a:sym typeface="+mn-ea"/>
              </a:rPr>
              <a:t>512K×</a:t>
            </a:r>
            <a:r>
              <a:rPr lang="en-US" altLang="zh-CN" b="1">
                <a:solidFill>
                  <a:srgbClr val="FF0000"/>
                </a:solidFill>
                <a:latin typeface="Times New Roman" panose="02020603050405020304" pitchFamily="18" charset="0"/>
                <a:cs typeface="Times New Roman" panose="02020603050405020304" pitchFamily="18" charset="0"/>
                <a:sym typeface="+mn-ea"/>
              </a:rPr>
              <a:t>32 </a:t>
            </a:r>
            <a:r>
              <a:rPr lang="zh-CN" altLang="en-US">
                <a:latin typeface="Times New Roman" panose="02020603050405020304" pitchFamily="18" charset="0"/>
                <a:cs typeface="Times New Roman" panose="02020603050405020304" pitchFamily="18" charset="0"/>
                <a:sym typeface="+mn-ea"/>
              </a:rPr>
              <a:t>位，</a:t>
            </a:r>
            <a:r>
              <a:rPr lang="en-US" altLang="zh-CN">
                <a:latin typeface="Times New Roman" panose="02020603050405020304" pitchFamily="18" charset="0"/>
                <a:cs typeface="Times New Roman" panose="02020603050405020304" pitchFamily="18" charset="0"/>
                <a:sym typeface="+mn-ea"/>
              </a:rPr>
              <a:t>Cache </a:t>
            </a:r>
            <a:r>
              <a:rPr lang="zh-CN" altLang="en-US">
                <a:latin typeface="Times New Roman" panose="02020603050405020304" pitchFamily="18" charset="0"/>
                <a:cs typeface="Times New Roman" panose="02020603050405020304" pitchFamily="18" charset="0"/>
                <a:sym typeface="+mn-ea"/>
              </a:rPr>
              <a:t>容量 </a:t>
            </a:r>
            <a:r>
              <a:rPr lang="en-US" altLang="zh-CN">
                <a:latin typeface="Times New Roman" panose="02020603050405020304" pitchFamily="18" charset="0"/>
                <a:cs typeface="Times New Roman" panose="02020603050405020304" pitchFamily="18" charset="0"/>
                <a:sym typeface="+mn-ea"/>
              </a:rPr>
              <a:t>4096×16 </a:t>
            </a:r>
            <a:r>
              <a:rPr lang="zh-CN" altLang="en-US">
                <a:latin typeface="Times New Roman" panose="02020603050405020304" pitchFamily="18" charset="0"/>
                <a:cs typeface="Times New Roman" panose="02020603050405020304" pitchFamily="18" charset="0"/>
                <a:sym typeface="+mn-ea"/>
              </a:rPr>
              <a:t>位，         每个块为</a:t>
            </a:r>
            <a:r>
              <a:rPr lang="en-US" altLang="zh-CN">
                <a:latin typeface="Times New Roman" panose="02020603050405020304" pitchFamily="18" charset="0"/>
                <a:cs typeface="Times New Roman" panose="02020603050405020304" pitchFamily="18" charset="0"/>
                <a:sym typeface="+mn-ea"/>
              </a:rPr>
              <a:t>4</a:t>
            </a:r>
            <a:r>
              <a:rPr lang="zh-CN" altLang="en-US">
                <a:latin typeface="Times New Roman" panose="02020603050405020304" pitchFamily="18" charset="0"/>
                <a:cs typeface="Times New Roman" panose="02020603050405020304" pitchFamily="18" charset="0"/>
                <a:sym typeface="+mn-ea"/>
              </a:rPr>
              <a:t>个</a:t>
            </a:r>
            <a:r>
              <a:rPr lang="en-US" altLang="zh-CN">
                <a:latin typeface="Times New Roman" panose="02020603050405020304" pitchFamily="18" charset="0"/>
                <a:cs typeface="Times New Roman" panose="02020603050405020304" pitchFamily="18" charset="0"/>
                <a:sym typeface="+mn-ea"/>
              </a:rPr>
              <a:t>16</a:t>
            </a:r>
            <a:r>
              <a:rPr lang="zh-CN" altLang="en-US">
                <a:latin typeface="Times New Roman" panose="02020603050405020304" pitchFamily="18" charset="0"/>
                <a:cs typeface="Times New Roman" panose="02020603050405020304" pitchFamily="18" charset="0"/>
                <a:sym typeface="+mn-ea"/>
              </a:rPr>
              <a:t>位的字，访存地址为</a:t>
            </a:r>
            <a:r>
              <a:rPr lang="zh-CN" altLang="en-US" b="1">
                <a:solidFill>
                  <a:srgbClr val="FF0000"/>
                </a:solidFill>
                <a:latin typeface="Times New Roman" panose="02020603050405020304" pitchFamily="18" charset="0"/>
                <a:cs typeface="Times New Roman" panose="02020603050405020304" pitchFamily="18" charset="0"/>
                <a:sym typeface="+mn-ea"/>
              </a:rPr>
              <a:t>字地址</a:t>
            </a:r>
            <a:r>
              <a:rPr lang="zh-CN" altLang="en-US">
                <a:latin typeface="Times New Roman" panose="02020603050405020304" pitchFamily="18" charset="0"/>
                <a:cs typeface="Times New Roman" panose="02020603050405020304" pitchFamily="18" charset="0"/>
                <a:sym typeface="+mn-ea"/>
              </a:rPr>
              <a:t>。</a:t>
            </a:r>
          </a:p>
          <a:p>
            <a:pPr marL="0" indent="0" eaLnBrk="1" hangingPunct="1">
              <a:lnSpc>
                <a:spcPct val="120000"/>
              </a:lnSpc>
              <a:spcBef>
                <a:spcPct val="20000"/>
              </a:spcBef>
              <a:buNone/>
            </a:pPr>
            <a:r>
              <a:rPr lang="zh-CN" altLang="en-US" b="1">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sym typeface="+mn-ea"/>
              </a:rPr>
              <a:t>在四路组相联映射方式下，设计主存的地址格式。</a:t>
            </a:r>
          </a:p>
          <a:p>
            <a:pPr marL="0" indent="0" eaLnBrk="1" hangingPunct="1">
              <a:lnSpc>
                <a:spcPct val="120000"/>
              </a:lnSpc>
              <a:spcBef>
                <a:spcPct val="20000"/>
              </a:spcBef>
              <a:buNone/>
            </a:pPr>
            <a:r>
              <a:rPr lang="zh-CN" altLang="en-US">
                <a:latin typeface="Times New Roman" panose="02020603050405020304" pitchFamily="18" charset="0"/>
                <a:cs typeface="Times New Roman" panose="02020603050405020304" pitchFamily="18" charset="0"/>
                <a:sym typeface="+mn-ea"/>
              </a:rPr>
              <a:t> 解：每块</a:t>
            </a:r>
            <a:r>
              <a:rPr lang="en-US" altLang="zh-CN">
                <a:latin typeface="Times New Roman" panose="02020603050405020304" pitchFamily="18" charset="0"/>
                <a:cs typeface="Times New Roman" panose="02020603050405020304" pitchFamily="18" charset="0"/>
                <a:sym typeface="+mn-ea"/>
              </a:rPr>
              <a:t>4</a:t>
            </a:r>
            <a:r>
              <a:rPr lang="zh-CN" altLang="en-US">
                <a:latin typeface="Times New Roman" panose="02020603050405020304" pitchFamily="18" charset="0"/>
                <a:cs typeface="Times New Roman" panose="02020603050405020304" pitchFamily="18" charset="0"/>
                <a:sym typeface="+mn-ea"/>
              </a:rPr>
              <a:t>个字</a:t>
            </a:r>
            <a:r>
              <a:rPr lang="en-US" altLang="zh-CN" sz="3000" b="1" dirty="0">
                <a:latin typeface="Times New Roman" panose="02020603050405020304" pitchFamily="18" charset="0"/>
                <a:cs typeface="Times New Roman" panose="02020603050405020304" pitchFamily="18" charset="0"/>
                <a:sym typeface="+mn-ea"/>
              </a:rPr>
              <a:t>—&gt;</a:t>
            </a:r>
            <a:r>
              <a:rPr lang="zh-CN" altLang="en-US" sz="3000" b="1" dirty="0">
                <a:latin typeface="Times New Roman" panose="02020603050405020304" pitchFamily="18" charset="0"/>
                <a:cs typeface="Times New Roman" panose="02020603050405020304" pitchFamily="18" charset="0"/>
                <a:sym typeface="+mn-ea"/>
              </a:rPr>
              <a:t>字块内地址为2位</a:t>
            </a:r>
            <a:endParaRPr lang="zh-CN" altLang="en-US" sz="3000" b="1">
              <a:latin typeface="Times New Roman" panose="02020603050405020304" pitchFamily="18" charset="0"/>
              <a:cs typeface="Times New Roman" panose="02020603050405020304" pitchFamily="18" charset="0"/>
            </a:endParaRPr>
          </a:p>
          <a:p>
            <a:pPr marL="0" indent="0" eaLnBrk="1" hangingPunct="1">
              <a:lnSpc>
                <a:spcPct val="120000"/>
              </a:lnSpc>
              <a:spcBef>
                <a:spcPct val="20000"/>
              </a:spcBef>
              <a:buNone/>
            </a:pPr>
            <a:r>
              <a:rPr lang="zh-CN" altLang="en-US" sz="3000" b="1" dirty="0">
                <a:latin typeface="Times New Roman" panose="02020603050405020304" pitchFamily="18" charset="0"/>
                <a:cs typeface="Times New Roman" panose="02020603050405020304" pitchFamily="18" charset="0"/>
                <a:sym typeface="+mn-ea"/>
              </a:rPr>
              <a:t>   主存容量 </a:t>
            </a:r>
            <a:r>
              <a:rPr lang="en-US" altLang="zh-CN" sz="3000" b="1" dirty="0">
                <a:solidFill>
                  <a:srgbClr val="FF0000"/>
                </a:solidFill>
                <a:latin typeface="Times New Roman" panose="02020603050405020304" pitchFamily="18" charset="0"/>
                <a:cs typeface="Times New Roman" panose="02020603050405020304" pitchFamily="18" charset="0"/>
                <a:sym typeface="+mn-ea"/>
              </a:rPr>
              <a:t>512K×32 </a:t>
            </a:r>
            <a:r>
              <a:rPr lang="zh-CN" altLang="en-US" sz="3000" b="1" dirty="0">
                <a:latin typeface="Times New Roman" panose="02020603050405020304" pitchFamily="18" charset="0"/>
                <a:cs typeface="Times New Roman" panose="02020603050405020304" pitchFamily="18" charset="0"/>
                <a:sym typeface="+mn-ea"/>
              </a:rPr>
              <a:t>位</a:t>
            </a:r>
            <a:r>
              <a:rPr lang="en-US" altLang="zh-CN" sz="3000" b="1" dirty="0">
                <a:latin typeface="Times New Roman" panose="02020603050405020304" pitchFamily="18" charset="0"/>
                <a:cs typeface="Times New Roman" panose="02020603050405020304" pitchFamily="18" charset="0"/>
                <a:sym typeface="+mn-ea"/>
              </a:rPr>
              <a:t>—&gt;</a:t>
            </a:r>
            <a:r>
              <a:rPr lang="en-US" altLang="zh-CN" sz="3000" b="1" dirty="0">
                <a:solidFill>
                  <a:srgbClr val="FF0000"/>
                </a:solidFill>
                <a:latin typeface="Times New Roman" panose="02020603050405020304" pitchFamily="18" charset="0"/>
                <a:cs typeface="Times New Roman" panose="02020603050405020304" pitchFamily="18" charset="0"/>
                <a:sym typeface="+mn-ea"/>
              </a:rPr>
              <a:t>1M×16 </a:t>
            </a:r>
            <a:r>
              <a:rPr lang="zh-CN" altLang="en-US" sz="3000" b="1" dirty="0">
                <a:latin typeface="Times New Roman" panose="02020603050405020304" pitchFamily="18" charset="0"/>
                <a:cs typeface="Times New Roman" panose="02020603050405020304" pitchFamily="18" charset="0"/>
                <a:sym typeface="+mn-ea"/>
              </a:rPr>
              <a:t>位 </a:t>
            </a:r>
            <a:r>
              <a:rPr lang="en-US" altLang="zh-CN" sz="3000" b="1" dirty="0">
                <a:latin typeface="Times New Roman" panose="02020603050405020304" pitchFamily="18" charset="0"/>
                <a:cs typeface="Times New Roman" panose="02020603050405020304" pitchFamily="18" charset="0"/>
                <a:sym typeface="+mn-ea"/>
              </a:rPr>
              <a:t>—&gt;</a:t>
            </a:r>
            <a:r>
              <a:rPr lang="zh-CN" altLang="en-US" sz="3000" b="1" dirty="0">
                <a:latin typeface="Times New Roman" panose="02020603050405020304" pitchFamily="18" charset="0"/>
                <a:cs typeface="Times New Roman" panose="02020603050405020304" pitchFamily="18" charset="0"/>
                <a:sym typeface="+mn-ea"/>
              </a:rPr>
              <a:t>主存地址 </a:t>
            </a:r>
            <a:r>
              <a:rPr lang="en-US" altLang="zh-CN" sz="3000" b="1" dirty="0">
                <a:latin typeface="Times New Roman" panose="02020603050405020304" pitchFamily="18" charset="0"/>
                <a:cs typeface="Times New Roman" panose="02020603050405020304" pitchFamily="18" charset="0"/>
                <a:sym typeface="+mn-ea"/>
              </a:rPr>
              <a:t>20 </a:t>
            </a:r>
            <a:r>
              <a:rPr lang="zh-CN" altLang="en-US" sz="3000" b="1" dirty="0">
                <a:latin typeface="Times New Roman" panose="02020603050405020304" pitchFamily="18" charset="0"/>
                <a:cs typeface="Times New Roman" panose="02020603050405020304" pitchFamily="18" charset="0"/>
                <a:sym typeface="+mn-ea"/>
              </a:rPr>
              <a:t>位</a:t>
            </a:r>
          </a:p>
          <a:p>
            <a:pPr marL="0" indent="0" eaLnBrk="1" hangingPunct="1">
              <a:lnSpc>
                <a:spcPct val="120000"/>
              </a:lnSpc>
              <a:spcBef>
                <a:spcPct val="20000"/>
              </a:spcBef>
              <a:buNone/>
            </a:pPr>
            <a:r>
              <a:rPr lang="zh-CN" altLang="en-US" sz="3000" b="1" dirty="0">
                <a:latin typeface="Times New Roman" panose="02020603050405020304" pitchFamily="18" charset="0"/>
                <a:cs typeface="Times New Roman" panose="02020603050405020304" pitchFamily="18" charset="0"/>
                <a:sym typeface="+mn-ea"/>
              </a:rPr>
              <a:t>   四路组相联，一组内</a:t>
            </a:r>
            <a:r>
              <a:rPr lang="en-US" altLang="zh-CN" sz="3000" b="1" dirty="0">
                <a:latin typeface="Times New Roman" panose="02020603050405020304" pitchFamily="18" charset="0"/>
                <a:cs typeface="Times New Roman" panose="02020603050405020304" pitchFamily="18" charset="0"/>
                <a:sym typeface="+mn-ea"/>
              </a:rPr>
              <a:t>4</a:t>
            </a:r>
            <a:r>
              <a:rPr lang="zh-CN" altLang="en-US" sz="3000" b="1" dirty="0">
                <a:latin typeface="Times New Roman" panose="02020603050405020304" pitchFamily="18" charset="0"/>
                <a:cs typeface="Times New Roman" panose="02020603050405020304" pitchFamily="18" charset="0"/>
                <a:sym typeface="+mn-ea"/>
              </a:rPr>
              <a:t>块，</a:t>
            </a:r>
            <a:r>
              <a:rPr lang="en-US" altLang="zh-CN" sz="3000" b="1" dirty="0">
                <a:latin typeface="Times New Roman" panose="02020603050405020304" pitchFamily="18" charset="0"/>
                <a:cs typeface="Times New Roman" panose="02020603050405020304" pitchFamily="18" charset="0"/>
                <a:sym typeface="+mn-ea"/>
              </a:rPr>
              <a:t>Cache</a:t>
            </a:r>
            <a:r>
              <a:rPr lang="zh-CN" altLang="en-US" sz="3000" b="1" dirty="0">
                <a:latin typeface="Times New Roman" panose="02020603050405020304" pitchFamily="18" charset="0"/>
                <a:cs typeface="Times New Roman" panose="02020603050405020304" pitchFamily="18" charset="0"/>
                <a:sym typeface="+mn-ea"/>
              </a:rPr>
              <a:t>共有</a:t>
            </a:r>
            <a:r>
              <a:rPr lang="en-US" altLang="zh-CN" sz="3000" b="1" dirty="0">
                <a:latin typeface="Times New Roman" panose="02020603050405020304" pitchFamily="18" charset="0"/>
                <a:cs typeface="Times New Roman" panose="02020603050405020304" pitchFamily="18" charset="0"/>
                <a:sym typeface="+mn-ea"/>
              </a:rPr>
              <a:t>1024/4 = 256 </a:t>
            </a:r>
            <a:r>
              <a:rPr lang="zh-CN" altLang="en-US" sz="3000" b="1" dirty="0">
                <a:latin typeface="Times New Roman" panose="02020603050405020304" pitchFamily="18" charset="0"/>
                <a:cs typeface="Times New Roman" panose="02020603050405020304" pitchFamily="18" charset="0"/>
                <a:sym typeface="+mn-ea"/>
              </a:rPr>
              <a:t>组</a:t>
            </a:r>
            <a:r>
              <a:rPr lang="en-US" altLang="zh-CN" sz="3000" b="1" dirty="0">
                <a:latin typeface="Times New Roman" panose="02020603050405020304" pitchFamily="18" charset="0"/>
                <a:cs typeface="Times New Roman" panose="02020603050405020304" pitchFamily="18" charset="0"/>
                <a:sym typeface="+mn-ea"/>
              </a:rPr>
              <a:t>—&gt;8</a:t>
            </a:r>
            <a:r>
              <a:rPr lang="zh-CN" altLang="en-US" sz="3000" b="1" dirty="0">
                <a:latin typeface="Times New Roman" panose="02020603050405020304" pitchFamily="18" charset="0"/>
                <a:cs typeface="Times New Roman" panose="02020603050405020304" pitchFamily="18" charset="0"/>
                <a:sym typeface="+mn-ea"/>
              </a:rPr>
              <a:t>位</a:t>
            </a:r>
            <a:endParaRPr lang="zh-CN" altLang="en-US" sz="30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123</a:t>
            </a:fld>
            <a:endParaRPr lang="zh-CN" altLang="en-US" dirty="0"/>
          </a:p>
        </p:txBody>
      </p:sp>
      <p:graphicFrame>
        <p:nvGraphicFramePr>
          <p:cNvPr id="9" name="Object 2"/>
          <p:cNvGraphicFramePr>
            <a:graphicFrameLocks noChangeAspect="1"/>
          </p:cNvGraphicFramePr>
          <p:nvPr>
            <p:extLst>
              <p:ext uri="{D42A27DB-BD31-4B8C-83A1-F6EECF244321}">
                <p14:modId xmlns:p14="http://schemas.microsoft.com/office/powerpoint/2010/main" val="1776864482"/>
              </p:ext>
            </p:extLst>
          </p:nvPr>
        </p:nvGraphicFramePr>
        <p:xfrm>
          <a:off x="1802423" y="4889500"/>
          <a:ext cx="7359162" cy="1831975"/>
        </p:xfrm>
        <a:graphic>
          <a:graphicData uri="http://schemas.openxmlformats.org/presentationml/2006/ole">
            <mc:AlternateContent xmlns:mc="http://schemas.openxmlformats.org/markup-compatibility/2006">
              <mc:Choice xmlns:v="urn:schemas-microsoft-com:vml" Requires="v">
                <p:oleObj spid="_x0000_s18492" name="Visio" r:id="rId3" imgW="3095622" imgH="657385" progId="Visio.Drawing.11">
                  <p:embed/>
                </p:oleObj>
              </mc:Choice>
              <mc:Fallback>
                <p:oleObj name="Visio" r:id="rId3" imgW="3095622" imgH="657385" progId="Visio.Drawing.11">
                  <p:embed/>
                  <p:pic>
                    <p:nvPicPr>
                      <p:cNvPr id="9" name="Object 2"/>
                      <p:cNvPicPr>
                        <a:picLocks noChangeAspect="1" noChangeArrowheads="1"/>
                      </p:cNvPicPr>
                      <p:nvPr/>
                    </p:nvPicPr>
                    <p:blipFill>
                      <a:blip r:embed="rId4"/>
                      <a:srcRect/>
                      <a:stretch>
                        <a:fillRect/>
                      </a:stretch>
                    </p:blipFill>
                    <p:spPr bwMode="auto">
                      <a:xfrm>
                        <a:off x="1802423" y="4889500"/>
                        <a:ext cx="7359162" cy="1831975"/>
                      </a:xfrm>
                      <a:prstGeom prst="rect">
                        <a:avLst/>
                      </a:prstGeom>
                      <a:solidFill>
                        <a:schemeClr val="accent6">
                          <a:lumMod val="20000"/>
                          <a:lumOff val="80000"/>
                        </a:schemeClr>
                      </a:solid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4.3</a:t>
            </a:r>
            <a:r>
              <a:rPr lang="zh-CN" altLang="en-US" b="1" dirty="0">
                <a:sym typeface="+mn-ea"/>
              </a:rPr>
              <a:t>高速缓冲存储器</a:t>
            </a:r>
            <a:r>
              <a:rPr lang="en-US" altLang="zh-CN" b="1" dirty="0">
                <a:sym typeface="+mn-ea"/>
              </a:rPr>
              <a:t>——</a:t>
            </a:r>
            <a:r>
              <a:rPr lang="zh-CN" altLang="en-US" b="1" dirty="0">
                <a:sym typeface="+mn-ea"/>
              </a:rPr>
              <a:t>缓存替换算法</a:t>
            </a:r>
          </a:p>
        </p:txBody>
      </p:sp>
      <p:sp>
        <p:nvSpPr>
          <p:cNvPr id="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124</a:t>
            </a:fld>
            <a:endParaRPr lang="zh-CN" altLang="en-US" dirty="0">
              <a:latin typeface="宋体" panose="02010600030101010101" pitchFamily="2" charset="-122"/>
              <a:ea typeface="宋体" panose="02010600030101010101" pitchFamily="2" charset="-122"/>
            </a:endParaRPr>
          </a:p>
        </p:txBody>
      </p:sp>
      <p:sp>
        <p:nvSpPr>
          <p:cNvPr id="5" name="内容占位符 4"/>
          <p:cNvSpPr>
            <a:spLocks noGrp="1"/>
          </p:cNvSpPr>
          <p:nvPr>
            <p:ph idx="1"/>
          </p:nvPr>
        </p:nvSpPr>
        <p:spPr/>
        <p:txBody>
          <a:bodyPr/>
          <a:lstStyle/>
          <a:p>
            <a:pPr>
              <a:lnSpc>
                <a:spcPct val="170000"/>
              </a:lnSpc>
            </a:pPr>
            <a:r>
              <a:rPr lang="zh-CN" altLang="en-US" b="1">
                <a:latin typeface="Times New Roman" panose="02020603050405020304" pitchFamily="18" charset="0"/>
                <a:cs typeface="Times New Roman" panose="02020603050405020304" pitchFamily="18" charset="0"/>
                <a:sym typeface="+mn-ea"/>
              </a:rPr>
              <a:t>先进先出法（</a:t>
            </a:r>
            <a:r>
              <a:rPr lang="en-US" altLang="zh-CN" b="1">
                <a:latin typeface="Times New Roman" panose="02020603050405020304" pitchFamily="18" charset="0"/>
                <a:cs typeface="Times New Roman" panose="02020603050405020304" pitchFamily="18" charset="0"/>
                <a:sym typeface="+mn-ea"/>
              </a:rPr>
              <a:t>FIFO</a:t>
            </a:r>
            <a:r>
              <a:rPr lang="zh-CN" altLang="en-US" b="1">
                <a:latin typeface="Times New Roman" panose="02020603050405020304" pitchFamily="18" charset="0"/>
                <a:cs typeface="Times New Roman" panose="02020603050405020304" pitchFamily="18" charset="0"/>
                <a:sym typeface="+mn-ea"/>
              </a:rPr>
              <a:t>：</a:t>
            </a:r>
            <a:r>
              <a:rPr lang="en-US" altLang="zh-CN" b="1">
                <a:latin typeface="Times New Roman" panose="02020603050405020304" pitchFamily="18" charset="0"/>
                <a:cs typeface="Times New Roman" panose="02020603050405020304" pitchFamily="18" charset="0"/>
                <a:sym typeface="+mn-ea"/>
              </a:rPr>
              <a:t>First In First Out）</a:t>
            </a:r>
          </a:p>
          <a:p>
            <a:pPr>
              <a:lnSpc>
                <a:spcPct val="170000"/>
              </a:lnSpc>
            </a:pPr>
            <a:r>
              <a:rPr lang="zh-CN" altLang="en-US" b="1">
                <a:latin typeface="Times New Roman" panose="02020603050405020304" pitchFamily="18" charset="0"/>
                <a:cs typeface="Times New Roman" panose="02020603050405020304" pitchFamily="18" charset="0"/>
                <a:sym typeface="+mn-ea"/>
              </a:rPr>
              <a:t>近期最少使用法（</a:t>
            </a:r>
            <a:r>
              <a:rPr lang="en-US" altLang="zh-CN" b="1">
                <a:latin typeface="Times New Roman" panose="02020603050405020304" pitchFamily="18" charset="0"/>
                <a:cs typeface="Times New Roman" panose="02020603050405020304" pitchFamily="18" charset="0"/>
                <a:sym typeface="+mn-ea"/>
              </a:rPr>
              <a:t>LRU</a:t>
            </a:r>
            <a:r>
              <a:rPr lang="zh-CN" altLang="en-US" b="1">
                <a:latin typeface="Times New Roman" panose="02020603050405020304" pitchFamily="18" charset="0"/>
                <a:cs typeface="Times New Roman" panose="02020603050405020304" pitchFamily="18" charset="0"/>
                <a:sym typeface="+mn-ea"/>
              </a:rPr>
              <a:t>：</a:t>
            </a:r>
            <a:r>
              <a:rPr lang="en-US" altLang="zh-CN" b="1">
                <a:latin typeface="Times New Roman" panose="02020603050405020304" pitchFamily="18" charset="0"/>
                <a:cs typeface="Times New Roman" panose="02020603050405020304" pitchFamily="18" charset="0"/>
                <a:sym typeface="+mn-ea"/>
              </a:rPr>
              <a:t>Least Recently Used）</a:t>
            </a:r>
            <a:endParaRPr lang="zh-CN" altLang="en-US" b="1">
              <a:latin typeface="Times New Roman" panose="02020603050405020304" pitchFamily="18" charset="0"/>
              <a:cs typeface="Times New Roman" panose="02020603050405020304" pitchFamily="18" charset="0"/>
            </a:endParaRPr>
          </a:p>
          <a:p>
            <a:pPr>
              <a:lnSpc>
                <a:spcPct val="170000"/>
              </a:lnSpc>
            </a:pPr>
            <a:r>
              <a:rPr lang="zh-CN" altLang="en-US" b="1">
                <a:latin typeface="Times New Roman" panose="02020603050405020304" pitchFamily="18" charset="0"/>
                <a:cs typeface="Times New Roman" panose="02020603050405020304" pitchFamily="18" charset="0"/>
                <a:sym typeface="+mn-ea"/>
              </a:rPr>
              <a:t>最不经常使用法（</a:t>
            </a:r>
            <a:r>
              <a:rPr lang="en-US" altLang="zh-CN" b="1">
                <a:latin typeface="Times New Roman" panose="02020603050405020304" pitchFamily="18" charset="0"/>
                <a:cs typeface="Times New Roman" panose="02020603050405020304" pitchFamily="18" charset="0"/>
                <a:sym typeface="+mn-ea"/>
              </a:rPr>
              <a:t>LFU</a:t>
            </a:r>
            <a:r>
              <a:rPr lang="zh-CN" altLang="en-US" b="1">
                <a:latin typeface="Times New Roman" panose="02020603050405020304" pitchFamily="18" charset="0"/>
                <a:cs typeface="Times New Roman" panose="02020603050405020304" pitchFamily="18" charset="0"/>
                <a:sym typeface="+mn-ea"/>
              </a:rPr>
              <a:t>：</a:t>
            </a:r>
            <a:r>
              <a:rPr lang="en-US" altLang="zh-CN" b="1">
                <a:latin typeface="Times New Roman" panose="02020603050405020304" pitchFamily="18" charset="0"/>
                <a:cs typeface="Times New Roman" panose="02020603050405020304" pitchFamily="18" charset="0"/>
                <a:sym typeface="+mn-ea"/>
              </a:rPr>
              <a:t>Least Frequently Used）</a:t>
            </a:r>
          </a:p>
          <a:p>
            <a:pPr>
              <a:lnSpc>
                <a:spcPct val="170000"/>
              </a:lnSpc>
            </a:pPr>
            <a:r>
              <a:rPr lang="zh-CN" altLang="en-US" b="1">
                <a:latin typeface="Times New Roman" panose="02020603050405020304" pitchFamily="18" charset="0"/>
                <a:cs typeface="Times New Roman" panose="02020603050405020304" pitchFamily="18" charset="0"/>
                <a:sym typeface="+mn-ea"/>
              </a:rPr>
              <a:t>随机替换法</a:t>
            </a:r>
          </a:p>
          <a:p>
            <a:pPr marL="0" indent="0">
              <a:lnSpc>
                <a:spcPct val="170000"/>
              </a:lnSpc>
              <a:buNone/>
            </a:pPr>
            <a:r>
              <a:rPr lang="zh-CN" altLang="en-US" b="1">
                <a:latin typeface="Times New Roman" panose="02020603050405020304" pitchFamily="18" charset="0"/>
                <a:cs typeface="Times New Roman" panose="02020603050405020304" pitchFamily="18" charset="0"/>
                <a:sym typeface="+mn-ea"/>
              </a:rPr>
              <a:t> </a:t>
            </a:r>
            <a:endParaRPr lang="zh-CN" altLang="en-US" b="1">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4.3</a:t>
            </a:r>
            <a:r>
              <a:rPr lang="zh-CN" altLang="en-US" b="1" dirty="0">
                <a:sym typeface="+mn-ea"/>
              </a:rPr>
              <a:t>高速缓冲存储器</a:t>
            </a:r>
            <a:r>
              <a:rPr lang="en-US" altLang="zh-CN" b="1" dirty="0">
                <a:sym typeface="+mn-ea"/>
              </a:rPr>
              <a:t>——</a:t>
            </a:r>
            <a:r>
              <a:rPr lang="zh-CN" altLang="en-US" b="1" dirty="0">
                <a:sym typeface="+mn-ea"/>
              </a:rPr>
              <a:t>小结</a:t>
            </a:r>
          </a:p>
        </p:txBody>
      </p:sp>
      <p:sp>
        <p:nvSpPr>
          <p:cNvPr id="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125</a:t>
            </a:fld>
            <a:endParaRPr lang="zh-CN" altLang="en-US" dirty="0">
              <a:latin typeface="宋体" panose="02010600030101010101" pitchFamily="2" charset="-122"/>
              <a:ea typeface="宋体" panose="02010600030101010101" pitchFamily="2" charset="-122"/>
            </a:endParaRPr>
          </a:p>
        </p:txBody>
      </p:sp>
      <p:sp>
        <p:nvSpPr>
          <p:cNvPr id="5" name="内容占位符 4"/>
          <p:cNvSpPr>
            <a:spLocks noGrp="1"/>
          </p:cNvSpPr>
          <p:nvPr>
            <p:ph idx="1"/>
          </p:nvPr>
        </p:nvSpPr>
        <p:spPr>
          <a:xfrm>
            <a:off x="838200" y="1054935"/>
            <a:ext cx="10515600" cy="4873029"/>
          </a:xfrm>
        </p:spPr>
        <p:txBody>
          <a:bodyPr/>
          <a:lstStyle/>
          <a:p>
            <a:r>
              <a:rPr lang="zh-CN" altLang="en-US" sz="3200" b="1" dirty="0">
                <a:solidFill>
                  <a:srgbClr val="C00000"/>
                </a:solidFill>
                <a:sym typeface="+mn-ea"/>
              </a:rPr>
              <a:t>实际应用：</a:t>
            </a:r>
            <a:r>
              <a:rPr lang="zh-CN" altLang="en-US" sz="3200" dirty="0">
                <a:sym typeface="+mn-ea"/>
              </a:rPr>
              <a:t>块设备缓存、硬盘缓存、</a:t>
            </a:r>
            <a:r>
              <a:rPr lang="en-US" altLang="zh-CN" sz="3200" dirty="0">
                <a:sym typeface="+mn-ea"/>
              </a:rPr>
              <a:t>web cache...  </a:t>
            </a:r>
            <a:endParaRPr lang="zh-CN" altLang="en-US" dirty="0"/>
          </a:p>
        </p:txBody>
      </p:sp>
      <p:sp>
        <p:nvSpPr>
          <p:cNvPr id="21" name="Text Box 6"/>
          <p:cNvSpPr txBox="1">
            <a:spLocks noChangeArrowheads="1"/>
          </p:cNvSpPr>
          <p:nvPr/>
        </p:nvSpPr>
        <p:spPr bwMode="auto">
          <a:xfrm>
            <a:off x="3164205" y="2651125"/>
            <a:ext cx="82772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 </a:t>
            </a:r>
            <a:r>
              <a:rPr lang="zh-CN" altLang="en-US" sz="3200" b="1">
                <a:solidFill>
                  <a:schemeClr val="folHlink"/>
                </a:solidFill>
              </a:rPr>
              <a:t>只能固定 </a:t>
            </a:r>
            <a:r>
              <a:rPr lang="zh-CN" altLang="en-US" sz="3200" b="1"/>
              <a:t>映射到 </a:t>
            </a:r>
            <a:r>
              <a:rPr lang="zh-CN" altLang="en-US" sz="3200" b="1">
                <a:solidFill>
                  <a:schemeClr val="folHlink"/>
                </a:solidFill>
              </a:rPr>
              <a:t>某一 </a:t>
            </a:r>
            <a:r>
              <a:rPr lang="zh-CN" altLang="en-US" sz="3200" b="1"/>
              <a:t>缓存块</a:t>
            </a:r>
          </a:p>
        </p:txBody>
      </p:sp>
      <p:grpSp>
        <p:nvGrpSpPr>
          <p:cNvPr id="22" name="Group 7"/>
          <p:cNvGrpSpPr/>
          <p:nvPr/>
        </p:nvGrpSpPr>
        <p:grpSpPr bwMode="auto">
          <a:xfrm>
            <a:off x="717868" y="2650886"/>
            <a:ext cx="2224087" cy="2871788"/>
            <a:chOff x="96" y="2268"/>
            <a:chExt cx="1401" cy="1809"/>
          </a:xfrm>
        </p:grpSpPr>
        <p:sp>
          <p:nvSpPr>
            <p:cNvPr id="23" name="Text Box 8"/>
            <p:cNvSpPr txBox="1">
              <a:spLocks noChangeArrowheads="1"/>
            </p:cNvSpPr>
            <p:nvPr/>
          </p:nvSpPr>
          <p:spPr bwMode="auto">
            <a:xfrm>
              <a:off x="96" y="2268"/>
              <a:ext cx="11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直接映射</a:t>
              </a:r>
            </a:p>
          </p:txBody>
        </p:sp>
        <p:sp>
          <p:nvSpPr>
            <p:cNvPr id="24" name="Text Box 9"/>
            <p:cNvSpPr txBox="1">
              <a:spLocks noChangeArrowheads="1"/>
            </p:cNvSpPr>
            <p:nvPr/>
          </p:nvSpPr>
          <p:spPr bwMode="auto">
            <a:xfrm>
              <a:off x="96" y="2990"/>
              <a:ext cx="14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3200" b="1"/>
                <a:t>全相联</a:t>
              </a:r>
              <a:r>
                <a:rPr lang="zh-CN" altLang="en-US" sz="3200" b="1">
                  <a:sym typeface="+mn-ea"/>
                </a:rPr>
                <a:t>映射</a:t>
              </a:r>
              <a:endParaRPr lang="zh-CN" altLang="en-US" sz="3200" b="1"/>
            </a:p>
          </p:txBody>
        </p:sp>
        <p:sp>
          <p:nvSpPr>
            <p:cNvPr id="25" name="Text Box 10"/>
            <p:cNvSpPr txBox="1">
              <a:spLocks noChangeArrowheads="1"/>
            </p:cNvSpPr>
            <p:nvPr/>
          </p:nvSpPr>
          <p:spPr bwMode="auto">
            <a:xfrm>
              <a:off x="96" y="3709"/>
              <a:ext cx="14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3200" b="1"/>
                <a:t>组相联</a:t>
              </a:r>
              <a:r>
                <a:rPr lang="zh-CN" altLang="en-US" sz="3200" b="1">
                  <a:sym typeface="+mn-ea"/>
                </a:rPr>
                <a:t>映射</a:t>
              </a:r>
              <a:endParaRPr lang="zh-CN" altLang="en-US" sz="3200" b="1"/>
            </a:p>
          </p:txBody>
        </p:sp>
      </p:grpSp>
      <p:sp>
        <p:nvSpPr>
          <p:cNvPr id="26" name="Text Box 11"/>
          <p:cNvSpPr txBox="1">
            <a:spLocks noChangeArrowheads="1"/>
          </p:cNvSpPr>
          <p:nvPr/>
        </p:nvSpPr>
        <p:spPr bwMode="auto">
          <a:xfrm>
            <a:off x="3164205" y="3798570"/>
            <a:ext cx="76104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 </a:t>
            </a:r>
            <a:r>
              <a:rPr lang="zh-CN" altLang="en-US" sz="3200" b="1">
                <a:solidFill>
                  <a:schemeClr val="folHlink"/>
                </a:solidFill>
              </a:rPr>
              <a:t>能</a:t>
            </a:r>
            <a:r>
              <a:rPr lang="zh-CN" altLang="en-US" sz="3200" b="1"/>
              <a:t> 映射到 </a:t>
            </a:r>
            <a:r>
              <a:rPr lang="zh-CN" altLang="en-US" sz="3200" b="1">
                <a:solidFill>
                  <a:schemeClr val="folHlink"/>
                </a:solidFill>
              </a:rPr>
              <a:t>任一 </a:t>
            </a:r>
            <a:r>
              <a:rPr lang="zh-CN" altLang="en-US" sz="3200" b="1"/>
              <a:t>缓存块</a:t>
            </a:r>
          </a:p>
        </p:txBody>
      </p:sp>
      <p:sp>
        <p:nvSpPr>
          <p:cNvPr id="27" name="Text Box 12"/>
          <p:cNvSpPr txBox="1">
            <a:spLocks noChangeArrowheads="1"/>
          </p:cNvSpPr>
          <p:nvPr/>
        </p:nvSpPr>
        <p:spPr bwMode="auto">
          <a:xfrm>
            <a:off x="3164205" y="4939030"/>
            <a:ext cx="82772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a:t>
            </a:r>
            <a:r>
              <a:rPr lang="zh-CN" altLang="en-US" sz="3200" b="1">
                <a:solidFill>
                  <a:schemeClr val="folHlink"/>
                </a:solidFill>
              </a:rPr>
              <a:t>只能</a:t>
            </a:r>
            <a:r>
              <a:rPr lang="zh-CN" altLang="en-US" sz="3200" b="1"/>
              <a:t>映射</a:t>
            </a:r>
            <a:r>
              <a:rPr lang="zh-CN" altLang="en-US" sz="3200" b="1">
                <a:solidFill>
                  <a:schemeClr val="folHlink"/>
                </a:solidFill>
              </a:rPr>
              <a:t>某一</a:t>
            </a:r>
            <a:r>
              <a:rPr lang="zh-CN" altLang="en-US" sz="3200" b="1"/>
              <a:t>缓存</a:t>
            </a:r>
            <a:r>
              <a:rPr lang="zh-CN" altLang="en-US" sz="3200" b="1">
                <a:solidFill>
                  <a:schemeClr val="folHlink"/>
                </a:solidFill>
              </a:rPr>
              <a:t>组</a:t>
            </a:r>
            <a:r>
              <a:rPr lang="zh-CN" altLang="en-US" sz="3200" b="1"/>
              <a:t>中的</a:t>
            </a:r>
            <a:r>
              <a:rPr lang="zh-CN" altLang="en-US" sz="3200" b="1">
                <a:solidFill>
                  <a:schemeClr val="folHlink"/>
                </a:solidFill>
              </a:rPr>
              <a:t>任一块</a:t>
            </a:r>
          </a:p>
        </p:txBody>
      </p:sp>
      <p:sp>
        <p:nvSpPr>
          <p:cNvPr id="28" name="AutoShape 13"/>
          <p:cNvSpPr>
            <a:spLocks noChangeArrowheads="1"/>
          </p:cNvSpPr>
          <p:nvPr/>
        </p:nvSpPr>
        <p:spPr bwMode="auto">
          <a:xfrm>
            <a:off x="3063875" y="1854914"/>
            <a:ext cx="1478173" cy="646699"/>
          </a:xfrm>
          <a:prstGeom prst="wedgeRoundRectCallout">
            <a:avLst>
              <a:gd name="adj1" fmla="val -137721"/>
              <a:gd name="adj2" fmla="val 7547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不灵活</a:t>
            </a:r>
          </a:p>
        </p:txBody>
      </p:sp>
      <p:sp>
        <p:nvSpPr>
          <p:cNvPr id="29" name="AutoShape 14"/>
          <p:cNvSpPr>
            <a:spLocks noChangeArrowheads="1"/>
          </p:cNvSpPr>
          <p:nvPr/>
        </p:nvSpPr>
        <p:spPr bwMode="auto">
          <a:xfrm>
            <a:off x="2978785" y="5709046"/>
            <a:ext cx="1478173" cy="646705"/>
          </a:xfrm>
          <a:prstGeom prst="wedgeRoundRectCallout">
            <a:avLst>
              <a:gd name="adj1" fmla="val -95492"/>
              <a:gd name="adj2" fmla="val -26301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成本高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6" grpId="0" autoUpdateAnimBg="0"/>
      <p:bldP spid="27" grpId="0" autoUpdateAnimBg="0"/>
      <p:bldP spid="28" grpId="0" bldLvl="0" animBg="1" autoUpdateAnimBg="0"/>
      <p:bldP spid="29" grpId="0" bldLvl="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dirty="0">
                <a:sym typeface="+mn-ea"/>
              </a:rPr>
              <a:t>4.1 </a:t>
            </a:r>
            <a:r>
              <a:rPr lang="zh-CN" altLang="en-US" sz="3200" dirty="0">
                <a:sym typeface="+mn-ea"/>
              </a:rPr>
              <a:t>存储器概述</a:t>
            </a:r>
            <a:endParaRPr lang="en-US" altLang="zh-CN" sz="3200" dirty="0"/>
          </a:p>
          <a:p>
            <a:pPr marL="0" indent="0">
              <a:lnSpc>
                <a:spcPct val="150000"/>
              </a:lnSpc>
              <a:spcBef>
                <a:spcPct val="0"/>
              </a:spcBef>
              <a:buNone/>
            </a:pPr>
            <a:r>
              <a:rPr lang="en-US" altLang="zh-CN" sz="3200" dirty="0">
                <a:sym typeface="+mn-ea"/>
              </a:rPr>
              <a:t>4.2 </a:t>
            </a:r>
            <a:r>
              <a:rPr lang="zh-CN" altLang="en-US" sz="3200" dirty="0">
                <a:sym typeface="+mn-ea"/>
              </a:rPr>
              <a:t>主存储器</a:t>
            </a:r>
            <a:endParaRPr lang="en-US" altLang="zh-CN" sz="3200" dirty="0"/>
          </a:p>
          <a:p>
            <a:pPr marL="0" indent="0">
              <a:lnSpc>
                <a:spcPct val="150000"/>
              </a:lnSpc>
              <a:spcBef>
                <a:spcPct val="0"/>
              </a:spcBef>
              <a:buNone/>
            </a:pPr>
            <a:r>
              <a:rPr lang="en-US" altLang="zh-CN" sz="3200" dirty="0">
                <a:sym typeface="+mn-ea"/>
              </a:rPr>
              <a:t>4.3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sz="3200" b="1" dirty="0">
                <a:sym typeface="+mn-ea"/>
              </a:rPr>
              <a:t>4.4 </a:t>
            </a:r>
            <a:r>
              <a:rPr lang="zh-CN" altLang="en-US" sz="3200" b="1" dirty="0">
                <a:latin typeface="Times New Roman" panose="02020603050405020304" pitchFamily="18" charset="0"/>
                <a:sym typeface="+mn-ea"/>
              </a:rPr>
              <a:t>虚拟存储器</a:t>
            </a:r>
            <a:endParaRPr lang="en-US" altLang="zh-CN" sz="3200" b="1" dirty="0"/>
          </a:p>
          <a:p>
            <a:pPr marL="0" indent="0">
              <a:lnSpc>
                <a:spcPct val="150000"/>
              </a:lnSpc>
              <a:spcBef>
                <a:spcPct val="0"/>
              </a:spcBef>
              <a:buNone/>
            </a:pPr>
            <a:r>
              <a:rPr lang="en-US" altLang="zh-CN" sz="3200" dirty="0"/>
              <a:t>4.5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126</a:t>
            </a:fld>
            <a:endParaRPr lang="en-US" altLang="zh-CN" dirty="0">
              <a:solidFill>
                <a:schemeClr val="tx1"/>
              </a:solidFill>
              <a:latin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Autofit/>
          </a:bodyPr>
          <a:lstStyle/>
          <a:p>
            <a:pPr fontAlgn="auto">
              <a:lnSpc>
                <a:spcPct val="100000"/>
              </a:lnSpc>
            </a:pPr>
            <a:r>
              <a:rPr lang="zh-CN" altLang="en-US" b="1" dirty="0">
                <a:latin typeface="Times New Roman" panose="02020603050405020304" pitchFamily="18" charset="0"/>
                <a:cs typeface="Times New Roman" panose="02020603050405020304" pitchFamily="18" charset="0"/>
                <a:sym typeface="+mn-ea"/>
              </a:rPr>
              <a:t>“</a:t>
            </a:r>
            <a:r>
              <a:rPr b="1" dirty="0">
                <a:latin typeface="Times New Roman" panose="02020603050405020304" pitchFamily="18" charset="0"/>
                <a:cs typeface="Times New Roman" panose="02020603050405020304" pitchFamily="18" charset="0"/>
                <a:sym typeface="+mn-ea"/>
              </a:rPr>
              <a:t>640K ought to be enough for anybody</a:t>
            </a:r>
            <a:r>
              <a:rPr lang="zh-CN" altLang="en-US" b="1" dirty="0">
                <a:latin typeface="Times New Roman" panose="02020603050405020304" pitchFamily="18" charset="0"/>
                <a:cs typeface="Times New Roman" panose="02020603050405020304" pitchFamily="18" charset="0"/>
                <a:sym typeface="+mn-ea"/>
              </a:rPr>
              <a:t>”</a:t>
            </a:r>
            <a:r>
              <a:rPr lang="zh-CN" altLang="en-US" sz="2800" b="1" dirty="0">
                <a:latin typeface="Times New Roman" panose="02020603050405020304" pitchFamily="18" charset="0"/>
                <a:cs typeface="Times New Roman" panose="02020603050405020304" pitchFamily="18" charset="0"/>
                <a:sym typeface="+mn-ea"/>
              </a:rPr>
              <a:t>比尔</a:t>
            </a:r>
            <a:r>
              <a:rPr lang="en-US" altLang="zh-CN" sz="2800" b="1" dirty="0">
                <a:latin typeface="Times New Roman" panose="02020603050405020304" pitchFamily="18" charset="0"/>
                <a:cs typeface="Times New Roman" panose="02020603050405020304" pitchFamily="18" charset="0"/>
                <a:sym typeface="+mn-ea"/>
              </a:rPr>
              <a:t>·</a:t>
            </a:r>
            <a:r>
              <a:rPr lang="zh-CN" altLang="en-US" sz="2800" b="1" dirty="0">
                <a:latin typeface="Times New Roman" panose="02020603050405020304" pitchFamily="18" charset="0"/>
                <a:cs typeface="Times New Roman" panose="02020603050405020304" pitchFamily="18" charset="0"/>
                <a:sym typeface="+mn-ea"/>
              </a:rPr>
              <a:t>盖茨？</a:t>
            </a:r>
            <a:r>
              <a:rPr lang="en-US" altLang="zh-CN" sz="2800" b="1" dirty="0">
                <a:latin typeface="Times New Roman" panose="02020603050405020304" pitchFamily="18" charset="0"/>
                <a:cs typeface="Times New Roman" panose="02020603050405020304" pitchFamily="18" charset="0"/>
                <a:sym typeface="+mn-ea"/>
              </a:rPr>
              <a:t>(1981)</a:t>
            </a:r>
            <a:endParaRPr lang="en-US" altLang="zh-CN" b="1" dirty="0">
              <a:latin typeface="Times New Roman" panose="02020603050405020304" pitchFamily="18" charset="0"/>
              <a:cs typeface="Times New Roman" panose="02020603050405020304" pitchFamily="18" charset="0"/>
              <a:sym typeface="+mn-ea"/>
            </a:endParaRPr>
          </a:p>
          <a:p>
            <a:pPr fontAlgn="auto">
              <a:lnSpc>
                <a:spcPct val="100000"/>
              </a:lnSpc>
            </a:pPr>
            <a:r>
              <a:rPr lang="zh-CN" altLang="en-US" dirty="0">
                <a:latin typeface="Times New Roman" panose="02020603050405020304" pitchFamily="18" charset="0"/>
                <a:cs typeface="Times New Roman" panose="02020603050405020304" pitchFamily="18" charset="0"/>
                <a:sym typeface="+mn-ea"/>
              </a:rPr>
              <a:t>如何在有限的主存空间运行</a:t>
            </a:r>
            <a:r>
              <a:rPr lang="zh-CN" altLang="en-US" b="1" dirty="0">
                <a:solidFill>
                  <a:srgbClr val="FF0000"/>
                </a:solidFill>
                <a:latin typeface="Times New Roman" panose="02020603050405020304" pitchFamily="18" charset="0"/>
                <a:cs typeface="Times New Roman" panose="02020603050405020304" pitchFamily="18" charset="0"/>
                <a:sym typeface="+mn-ea"/>
              </a:rPr>
              <a:t>较多</a:t>
            </a:r>
            <a:r>
              <a:rPr lang="zh-CN" altLang="en-US" dirty="0">
                <a:latin typeface="Times New Roman" panose="02020603050405020304" pitchFamily="18" charset="0"/>
                <a:cs typeface="Times New Roman" panose="02020603050405020304" pitchFamily="18" charset="0"/>
                <a:sym typeface="+mn-ea"/>
              </a:rPr>
              <a:t>的</a:t>
            </a:r>
            <a:r>
              <a:rPr lang="zh-CN" altLang="en-US" b="1" dirty="0">
                <a:solidFill>
                  <a:srgbClr val="FF0000"/>
                </a:solidFill>
                <a:latin typeface="Times New Roman" panose="02020603050405020304" pitchFamily="18" charset="0"/>
                <a:cs typeface="Times New Roman" panose="02020603050405020304" pitchFamily="18" charset="0"/>
                <a:sym typeface="+mn-ea"/>
              </a:rPr>
              <a:t>较大</a:t>
            </a:r>
            <a:r>
              <a:rPr lang="zh-CN" altLang="en-US" dirty="0">
                <a:latin typeface="Times New Roman" panose="02020603050405020304" pitchFamily="18" charset="0"/>
                <a:cs typeface="Times New Roman" panose="02020603050405020304" pitchFamily="18" charset="0"/>
                <a:sym typeface="+mn-ea"/>
              </a:rPr>
              <a:t>的用户程序？</a:t>
            </a:r>
          </a:p>
          <a:p>
            <a:pPr lvl="1" fontAlgn="auto">
              <a:lnSpc>
                <a:spcPct val="100000"/>
              </a:lnSpc>
            </a:pPr>
            <a:r>
              <a:rPr lang="zh-CN" altLang="en-US" dirty="0">
                <a:latin typeface="Times New Roman" panose="02020603050405020304" pitchFamily="18" charset="0"/>
                <a:cs typeface="Times New Roman" panose="02020603050405020304" pitchFamily="18" charset="0"/>
                <a:sym typeface="+mn-ea"/>
              </a:rPr>
              <a:t>初衷</a:t>
            </a:r>
            <a:r>
              <a:rPr lang="en-US" altLang="zh-CN"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采用虚存来扩大寻址空间</a:t>
            </a:r>
          </a:p>
          <a:p>
            <a:pPr lvl="1" fontAlgn="auto">
              <a:lnSpc>
                <a:spcPct val="100000"/>
              </a:lnSpc>
            </a:pPr>
            <a:r>
              <a:rPr lang="zh-CN" altLang="en-US" dirty="0">
                <a:latin typeface="Times New Roman" panose="02020603050405020304" pitchFamily="18" charset="0"/>
                <a:cs typeface="Times New Roman" panose="02020603050405020304" pitchFamily="18" charset="0"/>
                <a:sym typeface="+mn-ea"/>
              </a:rPr>
              <a:t>现在</a:t>
            </a:r>
            <a:r>
              <a:rPr lang="en-US" altLang="zh-CN"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主要用于存储保护，程序共享</a:t>
            </a:r>
          </a:p>
          <a:p>
            <a:pPr lvl="0" fontAlgn="auto">
              <a:lnSpc>
                <a:spcPct val="100000"/>
              </a:lnSpc>
            </a:pPr>
            <a:r>
              <a:rPr lang="zh-CN" altLang="en-US" dirty="0">
                <a:latin typeface="Times New Roman" panose="02020603050405020304" pitchFamily="18" charset="0"/>
                <a:cs typeface="Times New Roman" panose="02020603050405020304" pitchFamily="18" charset="0"/>
                <a:sym typeface="+mn-ea"/>
              </a:rPr>
              <a:t>主存、辅存在OS和硬件的管理之下，提供比实际大得多的存储空间</a:t>
            </a:r>
          </a:p>
          <a:p>
            <a:pPr lvl="0" fontAlgn="auto">
              <a:lnSpc>
                <a:spcPct val="100000"/>
              </a:lnSpc>
            </a:pPr>
            <a:r>
              <a:rPr lang="zh-CN" altLang="en-US" dirty="0">
                <a:latin typeface="Times New Roman" panose="02020603050405020304" pitchFamily="18" charset="0"/>
                <a:cs typeface="Times New Roman" panose="02020603050405020304" pitchFamily="18" charset="0"/>
                <a:sym typeface="+mn-ea"/>
              </a:rPr>
              <a:t>虚存空间是靠辅存（磁盘）来支持的</a:t>
            </a:r>
            <a:endParaRPr lang="zh-CN" altLang="en-US" dirty="0">
              <a:latin typeface="Times New Roman" panose="02020603050405020304" pitchFamily="18" charset="0"/>
              <a:cs typeface="Times New Roman" panose="02020603050405020304" pitchFamily="18" charset="0"/>
            </a:endParaRPr>
          </a:p>
          <a:p>
            <a:pPr lvl="0" fontAlgn="auto">
              <a:lnSpc>
                <a:spcPct val="100000"/>
              </a:lnSpc>
            </a:pPr>
            <a:r>
              <a:rPr lang="zh-CN" altLang="en-US" dirty="0">
                <a:latin typeface="Times New Roman" panose="02020603050405020304" pitchFamily="18" charset="0"/>
                <a:cs typeface="Times New Roman" panose="02020603050405020304" pitchFamily="18" charset="0"/>
                <a:sym typeface="+mn-ea"/>
              </a:rPr>
              <a:t>虚拟存储采用与</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类似原理，提高速度，降低成本</a:t>
            </a:r>
            <a:endParaRPr lang="en-US" altLang="zh-CN" dirty="0">
              <a:latin typeface="Times New Roman" panose="02020603050405020304" pitchFamily="18" charset="0"/>
              <a:cs typeface="Times New Roman" panose="02020603050405020304" pitchFamily="18" charset="0"/>
            </a:endParaRPr>
          </a:p>
          <a:p>
            <a:pPr lvl="0" fontAlgn="auto">
              <a:lnSpc>
                <a:spcPct val="100000"/>
              </a:lnSpc>
            </a:pPr>
            <a:r>
              <a:rPr lang="zh-CN" altLang="en-US" dirty="0">
                <a:latin typeface="Times New Roman" panose="02020603050405020304" pitchFamily="18" charset="0"/>
                <a:cs typeface="Times New Roman" panose="02020603050405020304" pitchFamily="18" charset="0"/>
                <a:sym typeface="+mn-ea"/>
              </a:rPr>
              <a:t>用户感觉到的是一个速度接近主存而容量极大的存储器</a:t>
            </a:r>
            <a:endParaRPr lang="en-US" altLang="zh-CN" b="1" dirty="0">
              <a:latin typeface="Times New Roman" panose="02020603050405020304" pitchFamily="18" charset="0"/>
              <a:cs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127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linds(horizontal)">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blinds(horizontal)">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blinds(horizontal)">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lnSpcReduction="10000"/>
          </a:bodyPr>
          <a:lstStyle/>
          <a:p>
            <a:pPr fontAlgn="auto">
              <a:lnSpc>
                <a:spcPct val="150000"/>
              </a:lnSpc>
            </a:pPr>
            <a:r>
              <a:rPr lang="en-US" altLang="zh-CN" dirty="0"/>
              <a:t>Linux</a:t>
            </a:r>
          </a:p>
          <a:p>
            <a:pPr lvl="1" fontAlgn="auto">
              <a:lnSpc>
                <a:spcPct val="150000"/>
              </a:lnSpc>
            </a:pPr>
            <a:r>
              <a:rPr lang="zh-CN" altLang="en-US" dirty="0">
                <a:sym typeface="+mn-ea"/>
              </a:rPr>
              <a:t>交换分区</a:t>
            </a:r>
            <a:r>
              <a:rPr lang="en-US" altLang="zh-CN" dirty="0">
                <a:sym typeface="+mn-ea"/>
              </a:rPr>
              <a:t>swap</a:t>
            </a:r>
          </a:p>
          <a:p>
            <a:pPr lvl="1" fontAlgn="auto">
              <a:lnSpc>
                <a:spcPct val="150000"/>
              </a:lnSpc>
            </a:pPr>
            <a:endParaRPr lang="en-US" altLang="zh-CN" dirty="0">
              <a:sym typeface="+mn-ea"/>
            </a:endParaRPr>
          </a:p>
          <a:p>
            <a:pPr lvl="0" fontAlgn="auto">
              <a:lnSpc>
                <a:spcPct val="150000"/>
              </a:lnSpc>
            </a:pPr>
            <a:r>
              <a:rPr lang="en-US" altLang="zh-CN" sz="2800" dirty="0">
                <a:sym typeface="+mn-ea"/>
              </a:rPr>
              <a:t>Windows</a:t>
            </a:r>
          </a:p>
          <a:p>
            <a:pPr lvl="1" fontAlgn="auto">
              <a:lnSpc>
                <a:spcPct val="150000"/>
              </a:lnSpc>
            </a:pPr>
            <a:r>
              <a:rPr lang="zh-CN" altLang="en-US" dirty="0">
                <a:sym typeface="+mn-ea"/>
              </a:rPr>
              <a:t>页面文件</a:t>
            </a: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pic>
        <p:nvPicPr>
          <p:cNvPr id="5" name="图片占位符 4"/>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11575" t="5987" r="10697" b="15592"/>
          <a:stretch>
            <a:fillRect/>
          </a:stretch>
        </p:blipFill>
        <p:spPr>
          <a:xfrm>
            <a:off x="6391275" y="1447165"/>
            <a:ext cx="5800725" cy="4371975"/>
          </a:xfrm>
          <a:prstGeom prst="rect">
            <a:avLst/>
          </a:prstGeom>
        </p:spPr>
      </p:pic>
      <p:sp>
        <p:nvSpPr>
          <p:cNvPr id="8" name="灯片编号占位符 2"/>
          <p:cNvSpPr>
            <a:spLocks noGrp="1"/>
          </p:cNvSpPr>
          <p:nvPr>
            <p:ph type="sldNum" sz="quarter" idx="12"/>
          </p:nvPr>
        </p:nvSpPr>
        <p:spPr/>
        <p:txBody>
          <a:bodyPr/>
          <a:lstStyle/>
          <a:p>
            <a:fld id="{8EE8E787-E6FE-45D8-9039-788B45E44EE7}" type="slidenum">
              <a:rPr lang="zh-CN" altLang="en-US" smtClean="0"/>
              <a:t>128</a:t>
            </a:fld>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74186"/>
            <a:ext cx="4344006" cy="4582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a:sym typeface="+mn-ea"/>
              </a:rPr>
              <a:t>页式虚拟地址空间</a:t>
            </a:r>
            <a:endParaRPr lang="zh-CN" altLang="en-US"/>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grpSp>
        <p:nvGrpSpPr>
          <p:cNvPr id="5" name="Group 30"/>
          <p:cNvGrpSpPr/>
          <p:nvPr/>
        </p:nvGrpSpPr>
        <p:grpSpPr bwMode="auto">
          <a:xfrm flipH="1">
            <a:off x="4654561" y="229003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2942170" y="226654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330757" name="Rectangle 5"/>
          <p:cNvSpPr>
            <a:spLocks noChangeArrowheads="1"/>
          </p:cNvSpPr>
          <p:nvPr/>
        </p:nvSpPr>
        <p:spPr bwMode="auto">
          <a:xfrm>
            <a:off x="2929470" y="22665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p>
        </p:txBody>
      </p:sp>
      <p:sp>
        <p:nvSpPr>
          <p:cNvPr id="330758" name="Rectangle 6"/>
          <p:cNvSpPr>
            <a:spLocks noChangeArrowheads="1"/>
          </p:cNvSpPr>
          <p:nvPr/>
        </p:nvSpPr>
        <p:spPr bwMode="auto">
          <a:xfrm>
            <a:off x="2929470" y="24951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p>
        </p:txBody>
      </p:sp>
      <p:sp>
        <p:nvSpPr>
          <p:cNvPr id="330759" name="Rectangle 7"/>
          <p:cNvSpPr>
            <a:spLocks noChangeArrowheads="1"/>
          </p:cNvSpPr>
          <p:nvPr/>
        </p:nvSpPr>
        <p:spPr bwMode="auto">
          <a:xfrm>
            <a:off x="2929470" y="27237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0" name="Rectangle 8"/>
          <p:cNvSpPr>
            <a:spLocks noChangeArrowheads="1"/>
          </p:cNvSpPr>
          <p:nvPr/>
        </p:nvSpPr>
        <p:spPr bwMode="auto">
          <a:xfrm>
            <a:off x="2929470" y="29523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p>
        </p:txBody>
      </p:sp>
      <p:sp>
        <p:nvSpPr>
          <p:cNvPr id="330761" name="Rectangle 9"/>
          <p:cNvSpPr>
            <a:spLocks noChangeArrowheads="1"/>
          </p:cNvSpPr>
          <p:nvPr/>
        </p:nvSpPr>
        <p:spPr bwMode="auto">
          <a:xfrm>
            <a:off x="2929470" y="31809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2929470" y="34095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2929470" y="36381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4" name="Rectangle 12"/>
          <p:cNvSpPr>
            <a:spLocks noChangeArrowheads="1"/>
          </p:cNvSpPr>
          <p:nvPr/>
        </p:nvSpPr>
        <p:spPr bwMode="auto">
          <a:xfrm>
            <a:off x="2929470" y="38667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2929470" y="43239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6" name="Rectangle 14"/>
          <p:cNvSpPr>
            <a:spLocks noChangeArrowheads="1"/>
          </p:cNvSpPr>
          <p:nvPr/>
        </p:nvSpPr>
        <p:spPr bwMode="auto">
          <a:xfrm>
            <a:off x="2929470" y="45525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7" name="Rectangle 15"/>
          <p:cNvSpPr>
            <a:spLocks noChangeArrowheads="1"/>
          </p:cNvSpPr>
          <p:nvPr/>
        </p:nvSpPr>
        <p:spPr bwMode="auto">
          <a:xfrm>
            <a:off x="2929470" y="47811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2929470" y="56955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2929470" y="59241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2929470" y="61527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2929470" y="63813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3105112" y="1820829"/>
            <a:ext cx="1219200" cy="396875"/>
          </a:xfrm>
          <a:prstGeom prst="rect">
            <a:avLst/>
          </a:prstGeom>
          <a:noFill/>
          <a:ln w="9525">
            <a:noFill/>
            <a:miter lim="800000"/>
          </a:ln>
        </p:spPr>
        <p:txBody>
          <a:bodyPr>
            <a:spAutoFit/>
          </a:bodyPr>
          <a:lstStyle/>
          <a:p>
            <a:pPr algn="ctr"/>
            <a:r>
              <a:rPr lang="zh-CN" altLang="en-US" sz="2000" dirty="0">
                <a:latin typeface="+mn-ea"/>
              </a:rPr>
              <a:t>虚拟空间</a:t>
            </a:r>
          </a:p>
        </p:txBody>
      </p:sp>
      <p:sp>
        <p:nvSpPr>
          <p:cNvPr id="330778" name="Rectangle 26"/>
          <p:cNvSpPr>
            <a:spLocks noChangeArrowheads="1"/>
          </p:cNvSpPr>
          <p:nvPr/>
        </p:nvSpPr>
        <p:spPr bwMode="auto">
          <a:xfrm>
            <a:off x="2929470" y="50097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79" name="Rectangle 27"/>
          <p:cNvSpPr>
            <a:spLocks noChangeArrowheads="1"/>
          </p:cNvSpPr>
          <p:nvPr/>
        </p:nvSpPr>
        <p:spPr bwMode="auto">
          <a:xfrm>
            <a:off x="2929470" y="52383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0" name="Rectangle 28"/>
          <p:cNvSpPr>
            <a:spLocks noChangeArrowheads="1"/>
          </p:cNvSpPr>
          <p:nvPr/>
        </p:nvSpPr>
        <p:spPr bwMode="auto">
          <a:xfrm>
            <a:off x="2929470" y="54669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3" name="Rectangle 48"/>
          <p:cNvSpPr>
            <a:spLocks noChangeArrowheads="1"/>
          </p:cNvSpPr>
          <p:nvPr/>
        </p:nvSpPr>
        <p:spPr bwMode="auto">
          <a:xfrm>
            <a:off x="2929470" y="409534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2" name="组合 1"/>
          <p:cNvGrpSpPr/>
          <p:nvPr/>
        </p:nvGrpSpPr>
        <p:grpSpPr>
          <a:xfrm>
            <a:off x="7150072" y="3262021"/>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ln>
          </p:spPr>
          <p:txBody>
            <a:bodyPr>
              <a:spAutoFit/>
            </a:bodyPr>
            <a:lstStyle/>
            <a:p>
              <a:pPr algn="ctr"/>
              <a:r>
                <a:rPr lang="zh-CN" altLang="en-US">
                  <a:latin typeface="+mn-ea"/>
                </a:rPr>
                <a:t>主存空间</a:t>
              </a:r>
            </a:p>
          </p:txBody>
        </p:sp>
      </p:grpSp>
      <p:grpSp>
        <p:nvGrpSpPr>
          <p:cNvPr id="3" name="组合 2"/>
          <p:cNvGrpSpPr/>
          <p:nvPr/>
        </p:nvGrpSpPr>
        <p:grpSpPr>
          <a:xfrm>
            <a:off x="7155776" y="5009748"/>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ln>
          </p:spPr>
          <p:txBody>
            <a:bodyPr wrap="none" anchor="ctr"/>
            <a:lstStyle/>
            <a:p>
              <a:pPr algn="ctr"/>
              <a:r>
                <a:rPr lang="zh-CN" altLang="en-US">
                  <a:solidFill>
                    <a:srgbClr val="003300"/>
                  </a:solidFill>
                  <a:latin typeface="+mn-ea"/>
                </a:rPr>
                <a:t>磁盘</a:t>
              </a: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ln>
          </p:spPr>
          <p:txBody>
            <a:bodyPr wrap="none" anchor="ctr"/>
            <a:lstStyle/>
            <a:p>
              <a:pPr algn="ctr"/>
              <a:r>
                <a:rPr lang="zh-CN" altLang="en-US" dirty="0">
                  <a:solidFill>
                    <a:srgbClr val="003300"/>
                  </a:solidFill>
                  <a:latin typeface="+mn-ea"/>
                </a:rPr>
                <a:t>部分磁盘</a:t>
              </a:r>
            </a:p>
          </p:txBody>
        </p:sp>
      </p:grpSp>
      <p:sp>
        <p:nvSpPr>
          <p:cNvPr id="7" name="右大括号 6"/>
          <p:cNvSpPr/>
          <p:nvPr/>
        </p:nvSpPr>
        <p:spPr>
          <a:xfrm flipH="1">
            <a:off x="6965949" y="3630409"/>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p:cNvGrpSpPr/>
          <p:nvPr/>
        </p:nvGrpSpPr>
        <p:grpSpPr>
          <a:xfrm>
            <a:off x="7294444" y="2014003"/>
            <a:ext cx="3375355" cy="451006"/>
            <a:chOff x="752517" y="4732302"/>
            <a:chExt cx="1390768" cy="451006"/>
          </a:xfrm>
        </p:grpSpPr>
        <p:sp>
          <p:nvSpPr>
            <p:cNvPr id="48" name="矩形 47"/>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虚拟地址到底在哪里？</a:t>
              </a:r>
              <a:endParaRPr lang="en-US" altLang="zh-CN" sz="2000" b="1" dirty="0">
                <a:solidFill>
                  <a:srgbClr val="FF0000"/>
                </a:solidFill>
                <a:latin typeface="+mn-ea"/>
              </a:endParaRPr>
            </a:p>
          </p:txBody>
        </p:sp>
      </p:grpSp>
      <p:sp>
        <p:nvSpPr>
          <p:cNvPr id="53"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129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2"/>
          <p:cNvSpPr>
            <a:spLocks noChangeArrowheads="1"/>
          </p:cNvSpPr>
          <p:nvPr/>
        </p:nvSpPr>
        <p:spPr bwMode="auto">
          <a:xfrm>
            <a:off x="3986213" y="1466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 name="Group 3"/>
          <p:cNvGrpSpPr/>
          <p:nvPr/>
        </p:nvGrpSpPr>
        <p:grpSpPr bwMode="auto">
          <a:xfrm>
            <a:off x="4375150" y="1031875"/>
            <a:ext cx="1936750" cy="2346325"/>
            <a:chOff x="1874" y="639"/>
            <a:chExt cx="1220" cy="1478"/>
          </a:xfrm>
        </p:grpSpPr>
        <p:sp>
          <p:nvSpPr>
            <p:cNvPr id="67" name="Rectangle 4"/>
            <p:cNvSpPr>
              <a:spLocks noChangeArrowheads="1"/>
            </p:cNvSpPr>
            <p:nvPr/>
          </p:nvSpPr>
          <p:spPr bwMode="auto">
            <a:xfrm>
              <a:off x="2226" y="1427"/>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Rectangle 5"/>
            <p:cNvSpPr>
              <a:spLocks noChangeArrowheads="1"/>
            </p:cNvSpPr>
            <p:nvPr/>
          </p:nvSpPr>
          <p:spPr bwMode="auto">
            <a:xfrm>
              <a:off x="1874"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Rectangle 6"/>
            <p:cNvSpPr>
              <a:spLocks noChangeArrowheads="1"/>
            </p:cNvSpPr>
            <p:nvPr/>
          </p:nvSpPr>
          <p:spPr bwMode="auto">
            <a:xfrm>
              <a:off x="2562"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Rectangle 7"/>
            <p:cNvSpPr>
              <a:spLocks noChangeArrowheads="1"/>
            </p:cNvSpPr>
            <p:nvPr/>
          </p:nvSpPr>
          <p:spPr bwMode="auto">
            <a:xfrm>
              <a:off x="2226" y="1913"/>
              <a:ext cx="5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Rectangle 8"/>
            <p:cNvSpPr>
              <a:spLocks noChangeArrowheads="1"/>
            </p:cNvSpPr>
            <p:nvPr/>
          </p:nvSpPr>
          <p:spPr bwMode="auto">
            <a:xfrm>
              <a:off x="2181" y="639"/>
              <a:ext cx="6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2" name="Group 9"/>
          <p:cNvGrpSpPr/>
          <p:nvPr/>
        </p:nvGrpSpPr>
        <p:grpSpPr bwMode="auto">
          <a:xfrm>
            <a:off x="5334000" y="742950"/>
            <a:ext cx="2016125" cy="2239963"/>
            <a:chOff x="3204" y="2595"/>
            <a:chExt cx="1270" cy="1411"/>
          </a:xfrm>
        </p:grpSpPr>
        <p:sp>
          <p:nvSpPr>
            <p:cNvPr id="73" name="Rectangle 10"/>
            <p:cNvSpPr>
              <a:spLocks noChangeArrowheads="1"/>
            </p:cNvSpPr>
            <p:nvPr/>
          </p:nvSpPr>
          <p:spPr bwMode="auto">
            <a:xfrm>
              <a:off x="3884" y="3193"/>
              <a:ext cx="59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Rectangle 11"/>
            <p:cNvSpPr>
              <a:spLocks noChangeArrowheads="1"/>
            </p:cNvSpPr>
            <p:nvPr/>
          </p:nvSpPr>
          <p:spPr bwMode="auto">
            <a:xfrm>
              <a:off x="3288" y="2595"/>
              <a:ext cx="80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Rectangle 12"/>
            <p:cNvSpPr>
              <a:spLocks noChangeArrowheads="1"/>
            </p:cNvSpPr>
            <p:nvPr/>
          </p:nvSpPr>
          <p:spPr bwMode="auto">
            <a:xfrm>
              <a:off x="3204" y="3069"/>
              <a:ext cx="59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Rectangle 13"/>
            <p:cNvSpPr>
              <a:spLocks noChangeArrowheads="1"/>
            </p:cNvSpPr>
            <p:nvPr/>
          </p:nvSpPr>
          <p:spPr bwMode="auto">
            <a:xfrm>
              <a:off x="3390" y="3823"/>
              <a:ext cx="66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7" name="Text Box 14"/>
          <p:cNvSpPr txBox="1">
            <a:spLocks noChangeArrowheads="1"/>
          </p:cNvSpPr>
          <p:nvPr/>
        </p:nvSpPr>
        <p:spPr bwMode="auto">
          <a:xfrm>
            <a:off x="1003300" y="112713"/>
            <a:ext cx="5329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latin typeface="宋体" panose="02010600030101010101" pitchFamily="2" charset="-122"/>
              </a:rPr>
              <a:t>   如 </a:t>
            </a:r>
            <a:r>
              <a:rPr lang="en-US" altLang="zh-CN" sz="2800" b="1"/>
              <a:t>16 MB </a:t>
            </a:r>
            <a:r>
              <a:rPr lang="zh-CN" altLang="en-US" sz="2800" b="1"/>
              <a:t>（</a:t>
            </a:r>
            <a:r>
              <a:rPr lang="en-US" altLang="zh-CN" sz="2800" b="1"/>
              <a:t>2</a:t>
            </a:r>
            <a:r>
              <a:rPr lang="en-US" altLang="zh-CN" sz="2800" b="1" baseline="50000"/>
              <a:t>27</a:t>
            </a:r>
            <a:r>
              <a:rPr lang="zh-CN" altLang="en-US" sz="2800" b="1"/>
              <a:t>位）</a:t>
            </a:r>
            <a:r>
              <a:rPr lang="zh-CN" altLang="en-US" sz="2800" b="1">
                <a:latin typeface="宋体" panose="02010600030101010101" pitchFamily="2" charset="-122"/>
              </a:rPr>
              <a:t>的存储器</a:t>
            </a:r>
          </a:p>
        </p:txBody>
      </p:sp>
      <p:sp>
        <p:nvSpPr>
          <p:cNvPr id="78" name="Text Box 15"/>
          <p:cNvSpPr txBox="1">
            <a:spLocks noChangeArrowheads="1"/>
          </p:cNvSpPr>
          <p:nvPr/>
        </p:nvSpPr>
        <p:spPr bwMode="auto">
          <a:xfrm>
            <a:off x="1938338" y="1323975"/>
            <a:ext cx="424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字节 </a:t>
            </a:r>
            <a:r>
              <a:rPr lang="zh-CN" altLang="en-US" b="1"/>
              <a:t>寻址</a:t>
            </a:r>
            <a:endParaRPr lang="en-US" altLang="zh-CN" b="1">
              <a:solidFill>
                <a:schemeClr val="folHlink"/>
              </a:solidFill>
            </a:endParaRPr>
          </a:p>
        </p:txBody>
      </p:sp>
      <p:sp>
        <p:nvSpPr>
          <p:cNvPr id="79" name="Text Box 16"/>
          <p:cNvSpPr txBox="1">
            <a:spLocks noChangeArrowheads="1"/>
          </p:cNvSpPr>
          <p:nvPr/>
        </p:nvSpPr>
        <p:spPr bwMode="auto">
          <a:xfrm>
            <a:off x="1938338" y="1857375"/>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a:t>
            </a:r>
            <a:r>
              <a:rPr lang="en-US" altLang="zh-CN" b="1">
                <a:solidFill>
                  <a:schemeClr val="folHlink"/>
                </a:solidFill>
              </a:rPr>
              <a:t>16</a:t>
            </a:r>
            <a:r>
              <a:rPr lang="zh-CN" altLang="en-US" b="1">
                <a:solidFill>
                  <a:schemeClr val="folHlink"/>
                </a:solidFill>
              </a:rPr>
              <a:t>位）</a:t>
            </a:r>
            <a:r>
              <a:rPr lang="zh-CN" altLang="en-US" b="1"/>
              <a:t>寻址</a:t>
            </a:r>
            <a:endParaRPr lang="en-US" altLang="zh-CN" b="1">
              <a:solidFill>
                <a:schemeClr val="folHlink"/>
              </a:solidFill>
            </a:endParaRPr>
          </a:p>
        </p:txBody>
      </p:sp>
      <p:sp>
        <p:nvSpPr>
          <p:cNvPr id="80" name="Text Box 17"/>
          <p:cNvSpPr txBox="1">
            <a:spLocks noChangeArrowheads="1"/>
          </p:cNvSpPr>
          <p:nvPr/>
        </p:nvSpPr>
        <p:spPr bwMode="auto">
          <a:xfrm>
            <a:off x="1938338" y="2389188"/>
            <a:ext cx="540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a:t>
            </a:r>
            <a:r>
              <a:rPr lang="zh-CN" altLang="en-US" b="1"/>
              <a:t> </a:t>
            </a:r>
            <a:r>
              <a:rPr lang="zh-CN" altLang="en-US" b="1">
                <a:solidFill>
                  <a:schemeClr val="folHlink"/>
                </a:solidFill>
                <a:latin typeface="宋体" panose="02010600030101010101" pitchFamily="2" charset="-122"/>
              </a:rPr>
              <a:t>（</a:t>
            </a:r>
            <a:r>
              <a:rPr lang="en-US" altLang="zh-CN" b="1">
                <a:solidFill>
                  <a:schemeClr val="folHlink"/>
                </a:solidFill>
              </a:rPr>
              <a:t>32</a:t>
            </a:r>
            <a:r>
              <a:rPr lang="zh-CN" altLang="en-US" b="1">
                <a:solidFill>
                  <a:schemeClr val="folHlink"/>
                </a:solidFill>
                <a:latin typeface="宋体" panose="02010600030101010101" pitchFamily="2" charset="-122"/>
              </a:rPr>
              <a:t>位）</a:t>
            </a:r>
            <a:r>
              <a:rPr lang="zh-CN" altLang="en-US" b="1">
                <a:latin typeface="宋体" panose="02010600030101010101" pitchFamily="2" charset="-122"/>
              </a:rPr>
              <a:t>寻址</a:t>
            </a:r>
            <a:endParaRPr lang="en-US" altLang="zh-CN" b="1">
              <a:latin typeface="宋体" panose="02010600030101010101" pitchFamily="2" charset="-122"/>
            </a:endParaRPr>
          </a:p>
        </p:txBody>
      </p:sp>
      <p:sp>
        <p:nvSpPr>
          <p:cNvPr id="81" name="Text Box 18"/>
          <p:cNvSpPr txBox="1">
            <a:spLocks noChangeArrowheads="1"/>
          </p:cNvSpPr>
          <p:nvPr/>
        </p:nvSpPr>
        <p:spPr bwMode="auto">
          <a:xfrm>
            <a:off x="5395913" y="132397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2</a:t>
            </a:r>
            <a:r>
              <a:rPr lang="zh-CN" altLang="en-US" b="1" baseline="45000">
                <a:solidFill>
                  <a:schemeClr val="folHlink"/>
                </a:solidFill>
              </a:rPr>
              <a:t>24</a:t>
            </a:r>
            <a:r>
              <a:rPr lang="zh-CN" altLang="en-US" b="1">
                <a:solidFill>
                  <a:schemeClr val="folHlink"/>
                </a:solidFill>
              </a:rPr>
              <a:t>= 16 </a:t>
            </a:r>
            <a:r>
              <a:rPr lang="en-US" altLang="zh-CN" b="1">
                <a:solidFill>
                  <a:schemeClr val="folHlink"/>
                </a:solidFill>
              </a:rPr>
              <a:t>M</a:t>
            </a:r>
            <a:endParaRPr lang="zh-CN" altLang="en-US" b="1">
              <a:solidFill>
                <a:schemeClr val="folHlink"/>
              </a:solidFill>
            </a:endParaRPr>
          </a:p>
        </p:txBody>
      </p:sp>
      <p:sp>
        <p:nvSpPr>
          <p:cNvPr id="82" name="Text Box 19"/>
          <p:cNvSpPr txBox="1">
            <a:spLocks noChangeArrowheads="1"/>
          </p:cNvSpPr>
          <p:nvPr/>
        </p:nvSpPr>
        <p:spPr bwMode="auto">
          <a:xfrm>
            <a:off x="5395913" y="1857375"/>
            <a:ext cx="2992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folHlink"/>
                </a:solidFill>
              </a:rPr>
              <a:t>2</a:t>
            </a:r>
            <a:r>
              <a:rPr lang="en-US" altLang="zh-CN" b="1" baseline="45000">
                <a:solidFill>
                  <a:schemeClr val="folHlink"/>
                </a:solidFill>
              </a:rPr>
              <a:t>23</a:t>
            </a:r>
            <a:r>
              <a:rPr lang="en-US" altLang="zh-CN" sz="800" b="1" baseline="30000">
                <a:solidFill>
                  <a:schemeClr val="folHlink"/>
                </a:solidFill>
              </a:rPr>
              <a:t>  </a:t>
            </a:r>
            <a:r>
              <a:rPr lang="en-US" altLang="zh-CN" b="1">
                <a:solidFill>
                  <a:schemeClr val="folHlink"/>
                </a:solidFill>
              </a:rPr>
              <a:t>= 8 M</a:t>
            </a:r>
            <a:endParaRPr lang="zh-CN" altLang="en-US" b="1">
              <a:solidFill>
                <a:schemeClr val="folHlink"/>
              </a:solidFill>
            </a:endParaRPr>
          </a:p>
        </p:txBody>
      </p:sp>
      <p:sp>
        <p:nvSpPr>
          <p:cNvPr id="83" name="Text Box 20"/>
          <p:cNvSpPr txBox="1">
            <a:spLocks noChangeArrowheads="1"/>
          </p:cNvSpPr>
          <p:nvPr/>
        </p:nvSpPr>
        <p:spPr bwMode="auto">
          <a:xfrm>
            <a:off x="5395913" y="2463800"/>
            <a:ext cx="2992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folHlink"/>
                </a:solidFill>
              </a:rPr>
              <a:t>2</a:t>
            </a:r>
            <a:r>
              <a:rPr lang="en-US" altLang="zh-CN" b="1" baseline="45000">
                <a:solidFill>
                  <a:schemeClr val="folHlink"/>
                </a:solidFill>
              </a:rPr>
              <a:t>22</a:t>
            </a:r>
            <a:r>
              <a:rPr lang="en-US" altLang="zh-CN" sz="800" b="1" baseline="30000">
                <a:solidFill>
                  <a:schemeClr val="folHlink"/>
                </a:solidFill>
              </a:rPr>
              <a:t>  </a:t>
            </a:r>
            <a:r>
              <a:rPr lang="en-US" altLang="zh-CN" b="1">
                <a:solidFill>
                  <a:schemeClr val="folHlink"/>
                </a:solidFill>
              </a:rPr>
              <a:t>= 4 M</a:t>
            </a:r>
            <a:endParaRPr lang="zh-CN" altLang="en-US" b="1">
              <a:solidFill>
                <a:schemeClr val="folHlink"/>
              </a:solidFill>
            </a:endParaRPr>
          </a:p>
        </p:txBody>
      </p:sp>
      <p:sp>
        <p:nvSpPr>
          <p:cNvPr id="84" name="Text Box 21"/>
          <p:cNvSpPr txBox="1">
            <a:spLocks noChangeArrowheads="1"/>
          </p:cNvSpPr>
          <p:nvPr/>
        </p:nvSpPr>
        <p:spPr bwMode="auto">
          <a:xfrm>
            <a:off x="5370513" y="735013"/>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寻址范围</a:t>
            </a:r>
            <a:endParaRPr lang="en-US" altLang="zh-CN" b="1">
              <a:solidFill>
                <a:schemeClr val="folHlink"/>
              </a:solidFill>
            </a:endParaRPr>
          </a:p>
        </p:txBody>
      </p:sp>
      <p:sp>
        <p:nvSpPr>
          <p:cNvPr id="85" name="Text Box 22"/>
          <p:cNvSpPr txBox="1">
            <a:spLocks noChangeArrowheads="1"/>
          </p:cNvSpPr>
          <p:nvPr/>
        </p:nvSpPr>
        <p:spPr bwMode="auto">
          <a:xfrm>
            <a:off x="8059738" y="735013"/>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容量</a:t>
            </a:r>
            <a:endParaRPr lang="en-US" altLang="zh-CN" b="1">
              <a:solidFill>
                <a:schemeClr val="folHlink"/>
              </a:solidFill>
            </a:endParaRPr>
          </a:p>
        </p:txBody>
      </p:sp>
      <p:sp>
        <p:nvSpPr>
          <p:cNvPr id="86" name="Text Box 23"/>
          <p:cNvSpPr txBox="1">
            <a:spLocks noChangeArrowheads="1"/>
          </p:cNvSpPr>
          <p:nvPr/>
        </p:nvSpPr>
        <p:spPr bwMode="auto">
          <a:xfrm>
            <a:off x="7588250" y="1323975"/>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2</a:t>
            </a:r>
            <a:r>
              <a:rPr lang="zh-CN" altLang="en-US" b="1" baseline="45000">
                <a:solidFill>
                  <a:schemeClr val="folHlink"/>
                </a:solidFill>
              </a:rPr>
              <a:t>24</a:t>
            </a:r>
            <a:r>
              <a:rPr lang="zh-CN" altLang="en-US" sz="800" b="1" baseline="45000">
                <a:solidFill>
                  <a:schemeClr val="folHlink"/>
                </a:solidFill>
              </a:rPr>
              <a:t>  </a:t>
            </a:r>
            <a:r>
              <a:rPr lang="en-US" altLang="zh-CN" sz="1600" b="1">
                <a:solidFill>
                  <a:schemeClr val="folHlink"/>
                </a:solidFill>
                <a:latin typeface="宋体" panose="02010600030101010101" pitchFamily="2" charset="-122"/>
              </a:rPr>
              <a:t>×</a:t>
            </a:r>
            <a:r>
              <a:rPr lang="en-US" altLang="zh-CN" sz="800" b="1">
                <a:solidFill>
                  <a:schemeClr val="folHlink"/>
                </a:solidFill>
                <a:latin typeface="宋体" panose="02010600030101010101" pitchFamily="2" charset="-122"/>
              </a:rPr>
              <a:t> </a:t>
            </a:r>
            <a:r>
              <a:rPr lang="zh-CN" altLang="en-US" sz="800" b="1">
                <a:solidFill>
                  <a:schemeClr val="folHlink"/>
                </a:solidFill>
                <a:latin typeface="宋体" panose="02010600030101010101" pitchFamily="2" charset="-122"/>
              </a:rPr>
              <a:t>　　　　</a:t>
            </a:r>
            <a:r>
              <a:rPr lang="en-US" altLang="zh-CN" b="1">
                <a:solidFill>
                  <a:schemeClr val="folHlink"/>
                </a:solidFill>
              </a:rPr>
              <a:t>= 2</a:t>
            </a:r>
            <a:r>
              <a:rPr lang="en-US" altLang="zh-CN" b="1" baseline="45000">
                <a:solidFill>
                  <a:schemeClr val="folHlink"/>
                </a:solidFill>
              </a:rPr>
              <a:t>27</a:t>
            </a:r>
            <a:r>
              <a:rPr lang="zh-CN" altLang="en-US" b="1">
                <a:solidFill>
                  <a:schemeClr val="folHlink"/>
                </a:solidFill>
              </a:rPr>
              <a:t>位 </a:t>
            </a:r>
          </a:p>
        </p:txBody>
      </p:sp>
      <p:sp>
        <p:nvSpPr>
          <p:cNvPr id="87" name="Text Box 24"/>
          <p:cNvSpPr txBox="1">
            <a:spLocks noChangeArrowheads="1"/>
          </p:cNvSpPr>
          <p:nvPr/>
        </p:nvSpPr>
        <p:spPr bwMode="auto">
          <a:xfrm>
            <a:off x="7588250" y="1857375"/>
            <a:ext cx="2992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en-US" b="1" baseline="45000">
                <a:solidFill>
                  <a:schemeClr val="folHlink"/>
                </a:solidFill>
              </a:rPr>
              <a:t>2</a:t>
            </a:r>
            <a:r>
              <a:rPr lang="en-US" altLang="zh-CN" b="1" baseline="45000">
                <a:solidFill>
                  <a:schemeClr val="folHlink"/>
                </a:solidFill>
              </a:rPr>
              <a:t>3</a:t>
            </a:r>
            <a:r>
              <a:rPr lang="en-US" altLang="en-US" b="1">
                <a:solidFill>
                  <a:schemeClr val="folHlink"/>
                </a:solidFill>
              </a:rPr>
              <a:t> </a:t>
            </a:r>
            <a:r>
              <a:rPr lang="en-US" altLang="en-US" sz="1600" b="1">
                <a:solidFill>
                  <a:schemeClr val="folHlink"/>
                </a:solidFill>
              </a:rPr>
              <a:t>×</a:t>
            </a:r>
            <a:r>
              <a:rPr lang="en-US" altLang="en-US" b="1">
                <a:solidFill>
                  <a:schemeClr val="folHlink"/>
                </a:solidFill>
              </a:rPr>
              <a:t> </a:t>
            </a:r>
            <a:r>
              <a:rPr lang="en-US" altLang="zh-CN" b="1">
                <a:solidFill>
                  <a:schemeClr val="folHlink"/>
                </a:solidFill>
              </a:rPr>
              <a:t>　</a:t>
            </a:r>
            <a:r>
              <a:rPr lang="en-US" altLang="en-US" b="1">
                <a:solidFill>
                  <a:schemeClr val="folHlink"/>
                </a:solidFill>
              </a:rPr>
              <a:t>= 2</a:t>
            </a:r>
            <a:r>
              <a:rPr lang="en-US" altLang="en-US" b="1" baseline="45000">
                <a:solidFill>
                  <a:schemeClr val="folHlink"/>
                </a:solidFill>
              </a:rPr>
              <a:t>27</a:t>
            </a:r>
            <a:r>
              <a:rPr lang="en-US" altLang="en-US" b="1">
                <a:solidFill>
                  <a:schemeClr val="folHlink"/>
                </a:solidFill>
              </a:rPr>
              <a:t>位 </a:t>
            </a:r>
            <a:endParaRPr lang="zh-CN" altLang="en-US" b="1">
              <a:solidFill>
                <a:schemeClr val="folHlink"/>
              </a:solidFill>
            </a:endParaRPr>
          </a:p>
        </p:txBody>
      </p:sp>
      <p:sp>
        <p:nvSpPr>
          <p:cNvPr id="88" name="Text Box 25"/>
          <p:cNvSpPr txBox="1">
            <a:spLocks noChangeArrowheads="1"/>
          </p:cNvSpPr>
          <p:nvPr/>
        </p:nvSpPr>
        <p:spPr bwMode="auto">
          <a:xfrm>
            <a:off x="7588250" y="2463800"/>
            <a:ext cx="2992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en-US" b="1" baseline="45000">
                <a:solidFill>
                  <a:schemeClr val="folHlink"/>
                </a:solidFill>
              </a:rPr>
              <a:t>2</a:t>
            </a:r>
            <a:r>
              <a:rPr lang="en-US" altLang="zh-CN" b="1" baseline="45000">
                <a:solidFill>
                  <a:schemeClr val="folHlink"/>
                </a:solidFill>
              </a:rPr>
              <a:t>2</a:t>
            </a:r>
            <a:r>
              <a:rPr lang="en-US" altLang="en-US" b="1">
                <a:solidFill>
                  <a:schemeClr val="folHlink"/>
                </a:solidFill>
              </a:rPr>
              <a:t> </a:t>
            </a:r>
            <a:r>
              <a:rPr lang="en-US" altLang="en-US" sz="1600" b="1">
                <a:solidFill>
                  <a:schemeClr val="folHlink"/>
                </a:solidFill>
              </a:rPr>
              <a:t>×</a:t>
            </a:r>
            <a:r>
              <a:rPr lang="en-US" altLang="en-US" b="1">
                <a:solidFill>
                  <a:schemeClr val="folHlink"/>
                </a:solidFill>
              </a:rPr>
              <a:t> </a:t>
            </a:r>
            <a:r>
              <a:rPr lang="en-US" altLang="zh-CN" sz="900" b="1">
                <a:solidFill>
                  <a:schemeClr val="folHlink"/>
                </a:solidFill>
              </a:rPr>
              <a:t>　</a:t>
            </a:r>
            <a:r>
              <a:rPr lang="zh-CN" altLang="en-US" sz="900" b="1">
                <a:solidFill>
                  <a:schemeClr val="folHlink"/>
                </a:solidFill>
              </a:rPr>
              <a:t>　</a:t>
            </a:r>
            <a:r>
              <a:rPr lang="en-US" altLang="en-US" b="1">
                <a:solidFill>
                  <a:schemeClr val="folHlink"/>
                </a:solidFill>
              </a:rPr>
              <a:t> = 2</a:t>
            </a:r>
            <a:r>
              <a:rPr lang="en-US" altLang="en-US" b="1" baseline="45000">
                <a:solidFill>
                  <a:schemeClr val="folHlink"/>
                </a:solidFill>
              </a:rPr>
              <a:t>27</a:t>
            </a:r>
            <a:r>
              <a:rPr lang="en-US" altLang="en-US" b="1">
                <a:solidFill>
                  <a:schemeClr val="folHlink"/>
                </a:solidFill>
              </a:rPr>
              <a:t>位 </a:t>
            </a:r>
            <a:endParaRPr lang="zh-CN" altLang="en-US" b="1">
              <a:solidFill>
                <a:schemeClr val="folHlink"/>
              </a:solidFill>
            </a:endParaRPr>
          </a:p>
        </p:txBody>
      </p:sp>
      <p:sp>
        <p:nvSpPr>
          <p:cNvPr id="89" name="Text Box 26"/>
          <p:cNvSpPr txBox="1">
            <a:spLocks noChangeArrowheads="1"/>
          </p:cNvSpPr>
          <p:nvPr/>
        </p:nvSpPr>
        <p:spPr bwMode="auto">
          <a:xfrm>
            <a:off x="1938338" y="3568700"/>
            <a:ext cx="173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字节 </a:t>
            </a:r>
            <a:r>
              <a:rPr lang="zh-CN" altLang="en-US" b="1"/>
              <a:t>寻址</a:t>
            </a:r>
            <a:endParaRPr lang="en-US" altLang="zh-CN" b="1">
              <a:solidFill>
                <a:schemeClr val="folHlink"/>
              </a:solidFill>
            </a:endParaRPr>
          </a:p>
        </p:txBody>
      </p:sp>
      <p:sp>
        <p:nvSpPr>
          <p:cNvPr id="90" name="Text Box 27"/>
          <p:cNvSpPr txBox="1">
            <a:spLocks noChangeArrowheads="1"/>
          </p:cNvSpPr>
          <p:nvPr/>
        </p:nvSpPr>
        <p:spPr bwMode="auto">
          <a:xfrm>
            <a:off x="1938338" y="4551363"/>
            <a:ext cx="2665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字（</a:t>
            </a:r>
            <a:r>
              <a:rPr lang="en-US" altLang="zh-CN" b="1">
                <a:solidFill>
                  <a:schemeClr val="folHlink"/>
                </a:solidFill>
              </a:rPr>
              <a:t>16</a:t>
            </a:r>
            <a:r>
              <a:rPr lang="zh-CN" altLang="en-US" b="1">
                <a:solidFill>
                  <a:schemeClr val="folHlink"/>
                </a:solidFill>
              </a:rPr>
              <a:t>位）</a:t>
            </a:r>
            <a:r>
              <a:rPr lang="zh-CN" altLang="en-US" b="1"/>
              <a:t>寻址</a:t>
            </a:r>
            <a:endParaRPr lang="en-US" altLang="zh-CN" b="1">
              <a:solidFill>
                <a:schemeClr val="folHlink"/>
              </a:solidFill>
            </a:endParaRPr>
          </a:p>
        </p:txBody>
      </p:sp>
      <p:sp>
        <p:nvSpPr>
          <p:cNvPr id="91" name="Text Box 28"/>
          <p:cNvSpPr txBox="1">
            <a:spLocks noChangeArrowheads="1"/>
          </p:cNvSpPr>
          <p:nvPr/>
        </p:nvSpPr>
        <p:spPr bwMode="auto">
          <a:xfrm>
            <a:off x="1938338" y="5632450"/>
            <a:ext cx="2738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字</a:t>
            </a:r>
            <a:r>
              <a:rPr lang="zh-CN" altLang="en-US" b="1"/>
              <a:t> </a:t>
            </a:r>
            <a:r>
              <a:rPr lang="zh-CN" altLang="en-US" b="1">
                <a:solidFill>
                  <a:schemeClr val="folHlink"/>
                </a:solidFill>
                <a:latin typeface="宋体" panose="02010600030101010101" pitchFamily="2" charset="-122"/>
              </a:rPr>
              <a:t>（</a:t>
            </a:r>
            <a:r>
              <a:rPr lang="en-US" altLang="zh-CN" b="1">
                <a:solidFill>
                  <a:schemeClr val="folHlink"/>
                </a:solidFill>
              </a:rPr>
              <a:t>32</a:t>
            </a:r>
            <a:r>
              <a:rPr lang="zh-CN" altLang="en-US" b="1">
                <a:solidFill>
                  <a:schemeClr val="folHlink"/>
                </a:solidFill>
                <a:latin typeface="宋体" panose="02010600030101010101" pitchFamily="2" charset="-122"/>
              </a:rPr>
              <a:t>位）</a:t>
            </a:r>
            <a:r>
              <a:rPr lang="zh-CN" altLang="en-US" b="1">
                <a:latin typeface="宋体" panose="02010600030101010101" pitchFamily="2" charset="-122"/>
              </a:rPr>
              <a:t>寻址</a:t>
            </a:r>
            <a:endParaRPr lang="en-US" altLang="zh-CN" b="1">
              <a:latin typeface="宋体" panose="02010600030101010101" pitchFamily="2" charset="-122"/>
            </a:endParaRPr>
          </a:p>
        </p:txBody>
      </p:sp>
      <p:grpSp>
        <p:nvGrpSpPr>
          <p:cNvPr id="92" name="Group 29"/>
          <p:cNvGrpSpPr/>
          <p:nvPr/>
        </p:nvGrpSpPr>
        <p:grpSpPr bwMode="auto">
          <a:xfrm>
            <a:off x="4892675" y="3136900"/>
            <a:ext cx="3240088" cy="863600"/>
            <a:chOff x="2200" y="2024"/>
            <a:chExt cx="2041" cy="544"/>
          </a:xfrm>
        </p:grpSpPr>
        <p:sp>
          <p:nvSpPr>
            <p:cNvPr id="93" name="Rectangle 30"/>
            <p:cNvSpPr>
              <a:spLocks noChangeArrowheads="1"/>
            </p:cNvSpPr>
            <p:nvPr/>
          </p:nvSpPr>
          <p:spPr bwMode="auto">
            <a:xfrm>
              <a:off x="2200" y="2341"/>
              <a:ext cx="2041" cy="227"/>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Line 31"/>
            <p:cNvSpPr>
              <a:spLocks noChangeShapeType="1"/>
            </p:cNvSpPr>
            <p:nvPr/>
          </p:nvSpPr>
          <p:spPr bwMode="auto">
            <a:xfrm>
              <a:off x="2200" y="206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5" name="Line 32"/>
            <p:cNvSpPr>
              <a:spLocks noChangeShapeType="1"/>
            </p:cNvSpPr>
            <p:nvPr/>
          </p:nvSpPr>
          <p:spPr bwMode="auto">
            <a:xfrm>
              <a:off x="4241" y="206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6" name="Line 33"/>
            <p:cNvSpPr>
              <a:spLocks noChangeShapeType="1"/>
            </p:cNvSpPr>
            <p:nvPr/>
          </p:nvSpPr>
          <p:spPr bwMode="auto">
            <a:xfrm>
              <a:off x="3516" y="2160"/>
              <a:ext cx="725" cy="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7" name="Line 34"/>
            <p:cNvSpPr>
              <a:spLocks noChangeShapeType="1"/>
            </p:cNvSpPr>
            <p:nvPr/>
          </p:nvSpPr>
          <p:spPr bwMode="auto">
            <a:xfrm>
              <a:off x="2200" y="2160"/>
              <a:ext cx="725" cy="0"/>
            </a:xfrm>
            <a:prstGeom prst="line">
              <a:avLst/>
            </a:prstGeom>
            <a:noFill/>
            <a:ln w="12700">
              <a:solidFill>
                <a:schemeClr val="tx1"/>
              </a:solidFill>
              <a:round/>
              <a:head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8" name="Text Box 35"/>
            <p:cNvSpPr txBox="1">
              <a:spLocks noChangeArrowheads="1"/>
            </p:cNvSpPr>
            <p:nvPr/>
          </p:nvSpPr>
          <p:spPr bwMode="auto">
            <a:xfrm>
              <a:off x="2970" y="2024"/>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24</a:t>
              </a:r>
              <a:r>
                <a:rPr lang="en-US" altLang="zh-CN" sz="2000" b="1">
                  <a:latin typeface="宋体" panose="02010600030101010101" pitchFamily="2" charset="-122"/>
                </a:rPr>
                <a:t> </a:t>
              </a:r>
              <a:r>
                <a:rPr lang="zh-CN" altLang="en-US" sz="2000" b="1">
                  <a:latin typeface="宋体" panose="02010600030101010101" pitchFamily="2" charset="-122"/>
                </a:rPr>
                <a:t>位</a:t>
              </a:r>
            </a:p>
          </p:txBody>
        </p:sp>
      </p:grpSp>
      <p:grpSp>
        <p:nvGrpSpPr>
          <p:cNvPr id="99" name="Group 36"/>
          <p:cNvGrpSpPr/>
          <p:nvPr/>
        </p:nvGrpSpPr>
        <p:grpSpPr bwMode="auto">
          <a:xfrm>
            <a:off x="4892675" y="4073525"/>
            <a:ext cx="3240088" cy="863600"/>
            <a:chOff x="2200" y="2614"/>
            <a:chExt cx="2041" cy="544"/>
          </a:xfrm>
        </p:grpSpPr>
        <p:sp>
          <p:nvSpPr>
            <p:cNvPr id="100" name="Line 37"/>
            <p:cNvSpPr>
              <a:spLocks noChangeShapeType="1"/>
            </p:cNvSpPr>
            <p:nvPr/>
          </p:nvSpPr>
          <p:spPr bwMode="auto">
            <a:xfrm>
              <a:off x="4014" y="2930"/>
              <a:ext cx="0" cy="22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 name="Rectangle 38"/>
            <p:cNvSpPr>
              <a:spLocks noChangeArrowheads="1"/>
            </p:cNvSpPr>
            <p:nvPr/>
          </p:nvSpPr>
          <p:spPr bwMode="auto">
            <a:xfrm>
              <a:off x="2200" y="2931"/>
              <a:ext cx="2041" cy="227"/>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 name="Line 39"/>
            <p:cNvSpPr>
              <a:spLocks noChangeShapeType="1"/>
            </p:cNvSpPr>
            <p:nvPr/>
          </p:nvSpPr>
          <p:spPr bwMode="auto">
            <a:xfrm>
              <a:off x="2200" y="265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3" name="Line 40"/>
            <p:cNvSpPr>
              <a:spLocks noChangeShapeType="1"/>
            </p:cNvSpPr>
            <p:nvPr/>
          </p:nvSpPr>
          <p:spPr bwMode="auto">
            <a:xfrm>
              <a:off x="4014" y="265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4" name="Text Box 41"/>
            <p:cNvSpPr txBox="1">
              <a:spLocks noChangeArrowheads="1"/>
            </p:cNvSpPr>
            <p:nvPr/>
          </p:nvSpPr>
          <p:spPr bwMode="auto">
            <a:xfrm>
              <a:off x="2835" y="2614"/>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23</a:t>
              </a:r>
              <a:r>
                <a:rPr lang="en-US" altLang="zh-CN" sz="2000" b="1">
                  <a:latin typeface="宋体" panose="02010600030101010101" pitchFamily="2" charset="-122"/>
                </a:rPr>
                <a:t> </a:t>
              </a:r>
              <a:r>
                <a:rPr lang="zh-CN" altLang="en-US" sz="2000" b="1">
                  <a:latin typeface="宋体" panose="02010600030101010101" pitchFamily="2" charset="-122"/>
                </a:rPr>
                <a:t>位</a:t>
              </a:r>
            </a:p>
          </p:txBody>
        </p:sp>
        <p:sp>
          <p:nvSpPr>
            <p:cNvPr id="105" name="Line 42"/>
            <p:cNvSpPr>
              <a:spLocks noChangeShapeType="1"/>
            </p:cNvSpPr>
            <p:nvPr/>
          </p:nvSpPr>
          <p:spPr bwMode="auto">
            <a:xfrm>
              <a:off x="3506" y="2750"/>
              <a:ext cx="499" cy="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6" name="Line 43"/>
            <p:cNvSpPr>
              <a:spLocks noChangeShapeType="1"/>
            </p:cNvSpPr>
            <p:nvPr/>
          </p:nvSpPr>
          <p:spPr bwMode="auto">
            <a:xfrm>
              <a:off x="2200" y="2750"/>
              <a:ext cx="499" cy="0"/>
            </a:xfrm>
            <a:prstGeom prst="line">
              <a:avLst/>
            </a:prstGeom>
            <a:noFill/>
            <a:ln w="12700">
              <a:solidFill>
                <a:schemeClr val="tx1"/>
              </a:solidFill>
              <a:round/>
              <a:head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07" name="Group 44"/>
          <p:cNvGrpSpPr/>
          <p:nvPr/>
        </p:nvGrpSpPr>
        <p:grpSpPr bwMode="auto">
          <a:xfrm>
            <a:off x="4892675" y="5224463"/>
            <a:ext cx="3240088" cy="825500"/>
            <a:chOff x="2200" y="3303"/>
            <a:chExt cx="2041" cy="520"/>
          </a:xfrm>
        </p:grpSpPr>
        <p:sp>
          <p:nvSpPr>
            <p:cNvPr id="108" name="Rectangle 45"/>
            <p:cNvSpPr>
              <a:spLocks noChangeArrowheads="1"/>
            </p:cNvSpPr>
            <p:nvPr/>
          </p:nvSpPr>
          <p:spPr bwMode="auto">
            <a:xfrm>
              <a:off x="2200" y="3596"/>
              <a:ext cx="2041" cy="227"/>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Line 46"/>
            <p:cNvSpPr>
              <a:spLocks noChangeShapeType="1"/>
            </p:cNvSpPr>
            <p:nvPr/>
          </p:nvSpPr>
          <p:spPr bwMode="auto">
            <a:xfrm>
              <a:off x="4014" y="3595"/>
              <a:ext cx="0" cy="22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0" name="Line 47"/>
            <p:cNvSpPr>
              <a:spLocks noChangeShapeType="1"/>
            </p:cNvSpPr>
            <p:nvPr/>
          </p:nvSpPr>
          <p:spPr bwMode="auto">
            <a:xfrm>
              <a:off x="3787" y="3595"/>
              <a:ext cx="0" cy="22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1" name="Line 48"/>
            <p:cNvSpPr>
              <a:spLocks noChangeShapeType="1"/>
            </p:cNvSpPr>
            <p:nvPr/>
          </p:nvSpPr>
          <p:spPr bwMode="auto">
            <a:xfrm>
              <a:off x="2200" y="333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2" name="Line 49"/>
            <p:cNvSpPr>
              <a:spLocks noChangeShapeType="1"/>
            </p:cNvSpPr>
            <p:nvPr/>
          </p:nvSpPr>
          <p:spPr bwMode="auto">
            <a:xfrm>
              <a:off x="3787" y="3339"/>
              <a:ext cx="0" cy="22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 name="Text Box 50"/>
            <p:cNvSpPr txBox="1">
              <a:spLocks noChangeArrowheads="1"/>
            </p:cNvSpPr>
            <p:nvPr/>
          </p:nvSpPr>
          <p:spPr bwMode="auto">
            <a:xfrm>
              <a:off x="2752" y="3303"/>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22 </a:t>
              </a:r>
              <a:r>
                <a:rPr lang="zh-CN" altLang="en-US" sz="2000" b="1">
                  <a:latin typeface="宋体" panose="02010600030101010101" pitchFamily="2" charset="-122"/>
                </a:rPr>
                <a:t>位</a:t>
              </a:r>
            </a:p>
          </p:txBody>
        </p:sp>
        <p:sp>
          <p:nvSpPr>
            <p:cNvPr id="114" name="Line 51"/>
            <p:cNvSpPr>
              <a:spLocks noChangeShapeType="1"/>
            </p:cNvSpPr>
            <p:nvPr/>
          </p:nvSpPr>
          <p:spPr bwMode="auto">
            <a:xfrm>
              <a:off x="3279" y="3430"/>
              <a:ext cx="499" cy="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5" name="Line 52"/>
            <p:cNvSpPr>
              <a:spLocks noChangeShapeType="1"/>
            </p:cNvSpPr>
            <p:nvPr/>
          </p:nvSpPr>
          <p:spPr bwMode="auto">
            <a:xfrm>
              <a:off x="2200" y="3430"/>
              <a:ext cx="499" cy="0"/>
            </a:xfrm>
            <a:prstGeom prst="line">
              <a:avLst/>
            </a:prstGeom>
            <a:noFill/>
            <a:ln w="12700">
              <a:solidFill>
                <a:schemeClr val="tx1"/>
              </a:solidFill>
              <a:round/>
              <a:headEnd type="stealth"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16" name="Freeform 53"/>
          <p:cNvSpPr/>
          <p:nvPr/>
        </p:nvSpPr>
        <p:spPr bwMode="auto">
          <a:xfrm>
            <a:off x="7988300" y="4965700"/>
            <a:ext cx="647700" cy="215900"/>
          </a:xfrm>
          <a:custGeom>
            <a:avLst/>
            <a:gdLst>
              <a:gd name="T0" fmla="*/ 0 w 408"/>
              <a:gd name="T1" fmla="*/ 0 h 136"/>
              <a:gd name="T2" fmla="*/ 0 w 408"/>
              <a:gd name="T3" fmla="*/ 2147483647 h 136"/>
              <a:gd name="T4" fmla="*/ 2147483647 w 408"/>
              <a:gd name="T5" fmla="*/ 2147483647 h 136"/>
              <a:gd name="T6" fmla="*/ 0 60000 65536"/>
              <a:gd name="T7" fmla="*/ 0 60000 65536"/>
              <a:gd name="T8" fmla="*/ 0 60000 65536"/>
              <a:gd name="T9" fmla="*/ 0 w 408"/>
              <a:gd name="T10" fmla="*/ 0 h 136"/>
              <a:gd name="T11" fmla="*/ 408 w 408"/>
              <a:gd name="T12" fmla="*/ 136 h 136"/>
            </a:gdLst>
            <a:ahLst/>
            <a:cxnLst>
              <a:cxn ang="T6">
                <a:pos x="T0" y="T1"/>
              </a:cxn>
              <a:cxn ang="T7">
                <a:pos x="T2" y="T3"/>
              </a:cxn>
              <a:cxn ang="T8">
                <a:pos x="T4" y="T5"/>
              </a:cxn>
            </a:cxnLst>
            <a:rect l="T9" t="T10" r="T11" b="T12"/>
            <a:pathLst>
              <a:path w="408" h="136">
                <a:moveTo>
                  <a:pt x="0" y="0"/>
                </a:moveTo>
                <a:lnTo>
                  <a:pt x="0" y="136"/>
                </a:lnTo>
                <a:lnTo>
                  <a:pt x="408" y="136"/>
                </a:lnTo>
              </a:path>
            </a:pathLst>
          </a:custGeom>
          <a:noFill/>
          <a:ln w="127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Text Box 54"/>
          <p:cNvSpPr txBox="1">
            <a:spLocks noChangeArrowheads="1"/>
          </p:cNvSpPr>
          <p:nvPr/>
        </p:nvSpPr>
        <p:spPr bwMode="auto">
          <a:xfrm>
            <a:off x="8709025" y="4937125"/>
            <a:ext cx="173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字节地址</a:t>
            </a:r>
            <a:endParaRPr lang="en-US" altLang="zh-CN" b="1">
              <a:solidFill>
                <a:schemeClr val="folHlink"/>
              </a:solidFill>
            </a:endParaRPr>
          </a:p>
        </p:txBody>
      </p:sp>
      <p:sp>
        <p:nvSpPr>
          <p:cNvPr id="118" name="AutoShape 55"/>
          <p:cNvSpPr/>
          <p:nvPr/>
        </p:nvSpPr>
        <p:spPr bwMode="auto">
          <a:xfrm rot="16200000">
            <a:off x="7722394" y="5865019"/>
            <a:ext cx="142875" cy="620713"/>
          </a:xfrm>
          <a:prstGeom prst="leftBrace">
            <a:avLst>
              <a:gd name="adj1" fmla="val 36204"/>
              <a:gd name="adj2" fmla="val 50000"/>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Freeform 56"/>
          <p:cNvSpPr/>
          <p:nvPr/>
        </p:nvSpPr>
        <p:spPr bwMode="auto">
          <a:xfrm>
            <a:off x="7786688" y="6289675"/>
            <a:ext cx="647700" cy="215900"/>
          </a:xfrm>
          <a:custGeom>
            <a:avLst/>
            <a:gdLst>
              <a:gd name="T0" fmla="*/ 0 w 408"/>
              <a:gd name="T1" fmla="*/ 0 h 136"/>
              <a:gd name="T2" fmla="*/ 0 w 408"/>
              <a:gd name="T3" fmla="*/ 2147483647 h 136"/>
              <a:gd name="T4" fmla="*/ 2147483647 w 408"/>
              <a:gd name="T5" fmla="*/ 2147483647 h 136"/>
              <a:gd name="T6" fmla="*/ 0 60000 65536"/>
              <a:gd name="T7" fmla="*/ 0 60000 65536"/>
              <a:gd name="T8" fmla="*/ 0 60000 65536"/>
              <a:gd name="T9" fmla="*/ 0 w 408"/>
              <a:gd name="T10" fmla="*/ 0 h 136"/>
              <a:gd name="T11" fmla="*/ 408 w 408"/>
              <a:gd name="T12" fmla="*/ 136 h 136"/>
            </a:gdLst>
            <a:ahLst/>
            <a:cxnLst>
              <a:cxn ang="T6">
                <a:pos x="T0" y="T1"/>
              </a:cxn>
              <a:cxn ang="T7">
                <a:pos x="T2" y="T3"/>
              </a:cxn>
              <a:cxn ang="T8">
                <a:pos x="T4" y="T5"/>
              </a:cxn>
            </a:cxnLst>
            <a:rect l="T9" t="T10" r="T11" b="T12"/>
            <a:pathLst>
              <a:path w="408" h="136">
                <a:moveTo>
                  <a:pt x="0" y="0"/>
                </a:moveTo>
                <a:lnTo>
                  <a:pt x="0" y="136"/>
                </a:lnTo>
                <a:lnTo>
                  <a:pt x="408" y="136"/>
                </a:lnTo>
              </a:path>
            </a:pathLst>
          </a:custGeom>
          <a:noFill/>
          <a:ln w="127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Text Box 57"/>
          <p:cNvSpPr txBox="1">
            <a:spLocks noChangeArrowheads="1"/>
          </p:cNvSpPr>
          <p:nvPr/>
        </p:nvSpPr>
        <p:spPr bwMode="auto">
          <a:xfrm>
            <a:off x="8709025" y="6265863"/>
            <a:ext cx="173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字节地址</a:t>
            </a:r>
            <a:endParaRPr lang="en-US" altLang="zh-CN" b="1">
              <a:solidFill>
                <a:schemeClr val="folHlink"/>
              </a:solidFill>
            </a:endParaRPr>
          </a:p>
        </p:txBody>
      </p:sp>
      <p:sp>
        <p:nvSpPr>
          <p:cNvPr id="121" name="Text Box 58"/>
          <p:cNvSpPr txBox="1">
            <a:spLocks noChangeArrowheads="1"/>
          </p:cNvSpPr>
          <p:nvPr/>
        </p:nvSpPr>
        <p:spPr bwMode="auto">
          <a:xfrm>
            <a:off x="8318500" y="1322388"/>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2</a:t>
            </a:r>
            <a:r>
              <a:rPr lang="en-US" altLang="zh-CN" b="1" baseline="45000">
                <a:solidFill>
                  <a:schemeClr val="folHlink"/>
                </a:solidFill>
              </a:rPr>
              <a:t>3</a:t>
            </a:r>
            <a:r>
              <a:rPr lang="en-US" altLang="zh-CN" sz="800" b="1" baseline="30000">
                <a:solidFill>
                  <a:schemeClr val="folHlink"/>
                </a:solidFill>
              </a:rPr>
              <a:t> </a:t>
            </a:r>
            <a:r>
              <a:rPr lang="zh-CN" altLang="en-US" b="1">
                <a:solidFill>
                  <a:schemeClr val="folHlink"/>
                </a:solidFill>
              </a:rPr>
              <a:t> </a:t>
            </a:r>
          </a:p>
        </p:txBody>
      </p:sp>
      <p:sp>
        <p:nvSpPr>
          <p:cNvPr id="122" name="Text Box 59"/>
          <p:cNvSpPr txBox="1">
            <a:spLocks noChangeArrowheads="1"/>
          </p:cNvSpPr>
          <p:nvPr/>
        </p:nvSpPr>
        <p:spPr bwMode="auto">
          <a:xfrm>
            <a:off x="8318500" y="18573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zh-CN" b="1" baseline="45000">
                <a:solidFill>
                  <a:schemeClr val="folHlink"/>
                </a:solidFill>
              </a:rPr>
              <a:t>4</a:t>
            </a:r>
            <a:r>
              <a:rPr lang="en-US" altLang="en-US" b="1">
                <a:solidFill>
                  <a:schemeClr val="folHlink"/>
                </a:solidFill>
              </a:rPr>
              <a:t>  </a:t>
            </a:r>
            <a:endParaRPr lang="zh-CN" altLang="en-US" b="1">
              <a:solidFill>
                <a:schemeClr val="folHlink"/>
              </a:solidFill>
            </a:endParaRPr>
          </a:p>
        </p:txBody>
      </p:sp>
      <p:sp>
        <p:nvSpPr>
          <p:cNvPr id="123" name="Text Box 60"/>
          <p:cNvSpPr txBox="1">
            <a:spLocks noChangeArrowheads="1"/>
          </p:cNvSpPr>
          <p:nvPr/>
        </p:nvSpPr>
        <p:spPr bwMode="auto">
          <a:xfrm>
            <a:off x="8318500" y="2463800"/>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zh-CN" b="1" baseline="45000">
                <a:solidFill>
                  <a:schemeClr val="folHlink"/>
                </a:solidFill>
              </a:rPr>
              <a:t>5</a:t>
            </a:r>
            <a:endParaRPr lang="zh-CN" altLang="en-US" b="1">
              <a:solidFill>
                <a:schemeClr val="folHlink"/>
              </a:solidFill>
            </a:endParaRPr>
          </a:p>
        </p:txBody>
      </p:sp>
      <p:sp>
        <p:nvSpPr>
          <p:cNvPr id="12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blinds(horizontal)">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blinds(horizontal)">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blinds(horizontal)">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blinds(horizontal)">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blinds(horizontal)">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blinds(horizontal)">
                                      <p:cBhvr>
                                        <p:cTn id="37" dur="500"/>
                                        <p:tgtEl>
                                          <p:spTgt spid="8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92"/>
                                        </p:tgtEl>
                                        <p:attrNameLst>
                                          <p:attrName>style.visibility</p:attrName>
                                        </p:attrNameLst>
                                      </p:cBhvr>
                                      <p:to>
                                        <p:strVal val="visible"/>
                                      </p:to>
                                    </p:set>
                                    <p:animEffect transition="in" filter="barn(outVertical)">
                                      <p:cBhvr>
                                        <p:cTn id="42" dur="500"/>
                                        <p:tgtEl>
                                          <p:spTgt spid="9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blinds(horizontal)">
                                      <p:cBhvr>
                                        <p:cTn id="47" dur="500"/>
                                        <p:tgtEl>
                                          <p:spTgt spid="7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blinds(horizontal)">
                                      <p:cBhvr>
                                        <p:cTn id="52" dur="500"/>
                                        <p:tgtEl>
                                          <p:spTgt spid="12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blinds(horizontal)">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blinds(horizontal)">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blinds(horizontal)">
                                      <p:cBhvr>
                                        <p:cTn id="67" dur="5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nodeType="clickEffect">
                                  <p:stCondLst>
                                    <p:cond delay="0"/>
                                  </p:stCondLst>
                                  <p:childTnLst>
                                    <p:set>
                                      <p:cBhvr>
                                        <p:cTn id="71" dur="1" fill="hold">
                                          <p:stCondLst>
                                            <p:cond delay="0"/>
                                          </p:stCondLst>
                                        </p:cTn>
                                        <p:tgtEl>
                                          <p:spTgt spid="99"/>
                                        </p:tgtEl>
                                        <p:attrNameLst>
                                          <p:attrName>style.visibility</p:attrName>
                                        </p:attrNameLst>
                                      </p:cBhvr>
                                      <p:to>
                                        <p:strVal val="visible"/>
                                      </p:to>
                                    </p:set>
                                    <p:animEffect transition="in" filter="barn(outVertical)">
                                      <p:cBhvr>
                                        <p:cTn id="72" dur="500"/>
                                        <p:tgtEl>
                                          <p:spTgt spid="99"/>
                                        </p:tgtEl>
                                      </p:cBhvr>
                                    </p:animEffect>
                                  </p:childTnLst>
                                </p:cTn>
                              </p:par>
                            </p:childTnLst>
                          </p:cTn>
                        </p:par>
                        <p:par>
                          <p:cTn id="73" fill="hold">
                            <p:stCondLst>
                              <p:cond delay="500"/>
                            </p:stCondLst>
                            <p:childTnLst>
                              <p:par>
                                <p:cTn id="74" presetID="18" presetClass="entr" presetSubtype="6" fill="hold" grpId="0" nodeType="afterEffect">
                                  <p:stCondLst>
                                    <p:cond delay="0"/>
                                  </p:stCondLst>
                                  <p:childTnLst>
                                    <p:set>
                                      <p:cBhvr>
                                        <p:cTn id="75" dur="1" fill="hold">
                                          <p:stCondLst>
                                            <p:cond delay="0"/>
                                          </p:stCondLst>
                                        </p:cTn>
                                        <p:tgtEl>
                                          <p:spTgt spid="116"/>
                                        </p:tgtEl>
                                        <p:attrNameLst>
                                          <p:attrName>style.visibility</p:attrName>
                                        </p:attrNameLst>
                                      </p:cBhvr>
                                      <p:to>
                                        <p:strVal val="visible"/>
                                      </p:to>
                                    </p:set>
                                    <p:animEffect transition="in" filter="strips(downRight)">
                                      <p:cBhvr>
                                        <p:cTn id="76" dur="500"/>
                                        <p:tgtEl>
                                          <p:spTgt spid="116"/>
                                        </p:tgtEl>
                                      </p:cBhvr>
                                    </p:animEffect>
                                  </p:childTnLst>
                                </p:cTn>
                              </p:par>
                            </p:childTnLst>
                          </p:cTn>
                        </p:par>
                        <p:par>
                          <p:cTn id="77" fill="hold">
                            <p:stCondLst>
                              <p:cond delay="1000"/>
                            </p:stCondLst>
                            <p:childTnLst>
                              <p:par>
                                <p:cTn id="78" presetID="3" presetClass="entr" presetSubtype="10" fill="hold" grpId="0" nodeType="afterEffect">
                                  <p:stCondLst>
                                    <p:cond delay="0"/>
                                  </p:stCondLst>
                                  <p:childTnLst>
                                    <p:set>
                                      <p:cBhvr>
                                        <p:cTn id="79" dur="1" fill="hold">
                                          <p:stCondLst>
                                            <p:cond delay="0"/>
                                          </p:stCondLst>
                                        </p:cTn>
                                        <p:tgtEl>
                                          <p:spTgt spid="117"/>
                                        </p:tgtEl>
                                        <p:attrNameLst>
                                          <p:attrName>style.visibility</p:attrName>
                                        </p:attrNameLst>
                                      </p:cBhvr>
                                      <p:to>
                                        <p:strVal val="visible"/>
                                      </p:to>
                                    </p:set>
                                    <p:animEffect transition="in" filter="blinds(horizontal)">
                                      <p:cBhvr>
                                        <p:cTn id="80" dur="500"/>
                                        <p:tgtEl>
                                          <p:spTgt spid="11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blinds(horizontal)">
                                      <p:cBhvr>
                                        <p:cTn id="85" dur="500"/>
                                        <p:tgtEl>
                                          <p:spTgt spid="80"/>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blinds(horizontal)">
                                      <p:cBhvr>
                                        <p:cTn id="90" dur="500"/>
                                        <p:tgtEl>
                                          <p:spTgt spid="123"/>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blinds(horizontal)">
                                      <p:cBhvr>
                                        <p:cTn id="95" dur="500"/>
                                        <p:tgtEl>
                                          <p:spTgt spid="88"/>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blinds(horizontal)">
                                      <p:cBhvr>
                                        <p:cTn id="100" dur="500"/>
                                        <p:tgtEl>
                                          <p:spTgt spid="83"/>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91"/>
                                        </p:tgtEl>
                                        <p:attrNameLst>
                                          <p:attrName>style.visibility</p:attrName>
                                        </p:attrNameLst>
                                      </p:cBhvr>
                                      <p:to>
                                        <p:strVal val="visible"/>
                                      </p:to>
                                    </p:set>
                                    <p:animEffect transition="in" filter="blinds(horizontal)">
                                      <p:cBhvr>
                                        <p:cTn id="105" dur="500"/>
                                        <p:tgtEl>
                                          <p:spTgt spid="91"/>
                                        </p:tgtEl>
                                      </p:cBhvr>
                                    </p:animEffect>
                                  </p:childTnLst>
                                </p:cTn>
                              </p:par>
                            </p:childTnLst>
                          </p:cTn>
                        </p:par>
                      </p:childTnLst>
                    </p:cTn>
                  </p:par>
                  <p:par>
                    <p:cTn id="106" fill="hold">
                      <p:stCondLst>
                        <p:cond delay="indefinite"/>
                      </p:stCondLst>
                      <p:childTnLst>
                        <p:par>
                          <p:cTn id="107" fill="hold">
                            <p:stCondLst>
                              <p:cond delay="0"/>
                            </p:stCondLst>
                            <p:childTnLst>
                              <p:par>
                                <p:cTn id="108" presetID="16" presetClass="entr" presetSubtype="37" fill="hold" nodeType="clickEffect">
                                  <p:stCondLst>
                                    <p:cond delay="0"/>
                                  </p:stCondLst>
                                  <p:childTnLst>
                                    <p:set>
                                      <p:cBhvr>
                                        <p:cTn id="109" dur="1" fill="hold">
                                          <p:stCondLst>
                                            <p:cond delay="0"/>
                                          </p:stCondLst>
                                        </p:cTn>
                                        <p:tgtEl>
                                          <p:spTgt spid="107"/>
                                        </p:tgtEl>
                                        <p:attrNameLst>
                                          <p:attrName>style.visibility</p:attrName>
                                        </p:attrNameLst>
                                      </p:cBhvr>
                                      <p:to>
                                        <p:strVal val="visible"/>
                                      </p:to>
                                    </p:set>
                                    <p:animEffect transition="in" filter="barn(outVertical)">
                                      <p:cBhvr>
                                        <p:cTn id="110" dur="500"/>
                                        <p:tgtEl>
                                          <p:spTgt spid="107"/>
                                        </p:tgtEl>
                                      </p:cBhvr>
                                    </p:animEffect>
                                  </p:childTnLst>
                                </p:cTn>
                              </p:par>
                            </p:childTnLst>
                          </p:cTn>
                        </p:par>
                        <p:par>
                          <p:cTn id="111" fill="hold">
                            <p:stCondLst>
                              <p:cond delay="500"/>
                            </p:stCondLst>
                            <p:childTnLst>
                              <p:par>
                                <p:cTn id="112" presetID="16" presetClass="entr" presetSubtype="37" fill="hold" grpId="0" nodeType="afterEffect">
                                  <p:stCondLst>
                                    <p:cond delay="0"/>
                                  </p:stCondLst>
                                  <p:childTnLst>
                                    <p:set>
                                      <p:cBhvr>
                                        <p:cTn id="113" dur="1" fill="hold">
                                          <p:stCondLst>
                                            <p:cond delay="0"/>
                                          </p:stCondLst>
                                        </p:cTn>
                                        <p:tgtEl>
                                          <p:spTgt spid="118"/>
                                        </p:tgtEl>
                                        <p:attrNameLst>
                                          <p:attrName>style.visibility</p:attrName>
                                        </p:attrNameLst>
                                      </p:cBhvr>
                                      <p:to>
                                        <p:strVal val="visible"/>
                                      </p:to>
                                    </p:set>
                                    <p:animEffect transition="in" filter="barn(outVertical)">
                                      <p:cBhvr>
                                        <p:cTn id="114" dur="500"/>
                                        <p:tgtEl>
                                          <p:spTgt spid="118"/>
                                        </p:tgtEl>
                                      </p:cBhvr>
                                    </p:animEffect>
                                  </p:childTnLst>
                                </p:cTn>
                              </p:par>
                            </p:childTnLst>
                          </p:cTn>
                        </p:par>
                        <p:par>
                          <p:cTn id="115" fill="hold">
                            <p:stCondLst>
                              <p:cond delay="1000"/>
                            </p:stCondLst>
                            <p:childTnLst>
                              <p:par>
                                <p:cTn id="116" presetID="18" presetClass="entr" presetSubtype="6" fill="hold" grpId="0" nodeType="afterEffect">
                                  <p:stCondLst>
                                    <p:cond delay="0"/>
                                  </p:stCondLst>
                                  <p:childTnLst>
                                    <p:set>
                                      <p:cBhvr>
                                        <p:cTn id="117" dur="1" fill="hold">
                                          <p:stCondLst>
                                            <p:cond delay="0"/>
                                          </p:stCondLst>
                                        </p:cTn>
                                        <p:tgtEl>
                                          <p:spTgt spid="119"/>
                                        </p:tgtEl>
                                        <p:attrNameLst>
                                          <p:attrName>style.visibility</p:attrName>
                                        </p:attrNameLst>
                                      </p:cBhvr>
                                      <p:to>
                                        <p:strVal val="visible"/>
                                      </p:to>
                                    </p:set>
                                    <p:animEffect transition="in" filter="strips(downRight)">
                                      <p:cBhvr>
                                        <p:cTn id="118" dur="500"/>
                                        <p:tgtEl>
                                          <p:spTgt spid="119"/>
                                        </p:tgtEl>
                                      </p:cBhvr>
                                    </p:animEffect>
                                  </p:childTnLst>
                                </p:cTn>
                              </p:par>
                            </p:childTnLst>
                          </p:cTn>
                        </p:par>
                        <p:par>
                          <p:cTn id="119" fill="hold">
                            <p:stCondLst>
                              <p:cond delay="1500"/>
                            </p:stCondLst>
                            <p:childTnLst>
                              <p:par>
                                <p:cTn id="120" presetID="3" presetClass="entr" presetSubtype="10" fill="hold" grpId="0" nodeType="afterEffect">
                                  <p:stCondLst>
                                    <p:cond delay="0"/>
                                  </p:stCondLst>
                                  <p:childTnLst>
                                    <p:set>
                                      <p:cBhvr>
                                        <p:cTn id="121" dur="1" fill="hold">
                                          <p:stCondLst>
                                            <p:cond delay="0"/>
                                          </p:stCondLst>
                                        </p:cTn>
                                        <p:tgtEl>
                                          <p:spTgt spid="120"/>
                                        </p:tgtEl>
                                        <p:attrNameLst>
                                          <p:attrName>style.visibility</p:attrName>
                                        </p:attrNameLst>
                                      </p:cBhvr>
                                      <p:to>
                                        <p:strVal val="visible"/>
                                      </p:to>
                                    </p:set>
                                    <p:animEffect transition="in" filter="blinds(horizontal)">
                                      <p:cBhvr>
                                        <p:cTn id="12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utoUpdateAnimBg="0"/>
      <p:bldP spid="79" grpId="0" autoUpdateAnimBg="0"/>
      <p:bldP spid="80" grpId="0" autoUpdateAnimBg="0"/>
      <p:bldP spid="81" grpId="0" autoUpdateAnimBg="0"/>
      <p:bldP spid="82" grpId="0" autoUpdateAnimBg="0"/>
      <p:bldP spid="83" grpId="0" autoUpdateAnimBg="0"/>
      <p:bldP spid="84" grpId="0" autoUpdateAnimBg="0"/>
      <p:bldP spid="85" grpId="0" autoUpdateAnimBg="0"/>
      <p:bldP spid="86" grpId="0" autoUpdateAnimBg="0"/>
      <p:bldP spid="87" grpId="0" autoUpdateAnimBg="0"/>
      <p:bldP spid="88" grpId="0" autoUpdateAnimBg="0"/>
      <p:bldP spid="89" grpId="0" autoUpdateAnimBg="0"/>
      <p:bldP spid="90" grpId="0" autoUpdateAnimBg="0"/>
      <p:bldP spid="116" grpId="0" animBg="1"/>
      <p:bldP spid="117" grpId="0"/>
      <p:bldP spid="118" grpId="0" animBg="1"/>
      <p:bldP spid="119" grpId="0" animBg="1"/>
      <p:bldP spid="120" grpId="0"/>
      <p:bldP spid="121" grpId="0"/>
      <p:bldP spid="122" grpId="0" autoUpdateAnimBg="0"/>
      <p:bldP spid="123"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en-US" altLang="zh-CN" dirty="0">
                <a:sym typeface="+mn-ea"/>
              </a:rPr>
              <a:t>Page table(</a:t>
            </a:r>
            <a:r>
              <a:rPr lang="zh-CN" altLang="en-US" dirty="0">
                <a:sym typeface="+mn-ea"/>
              </a:rPr>
              <a:t>页表，查找表</a:t>
            </a:r>
            <a:r>
              <a:rPr lang="en-US" altLang="zh-CN" dirty="0">
                <a:sym typeface="+mn-ea"/>
              </a:rPr>
              <a:t>)</a:t>
            </a:r>
            <a:endParaRPr lang="zh-CN" altLang="en-US" dirty="0"/>
          </a:p>
          <a:p>
            <a:pPr fontAlgn="auto">
              <a:lnSpc>
                <a:spcPct val="100000"/>
              </a:lnSpc>
            </a:pPr>
            <a:endParaRPr lang="zh-CN" altLang="en-US"/>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pic>
        <p:nvPicPr>
          <p:cNvPr id="331778" name="Picture 2"/>
          <p:cNvPicPr>
            <a:picLocks noChangeAspect="1" noChangeArrowheads="1"/>
          </p:cNvPicPr>
          <p:nvPr/>
        </p:nvPicPr>
        <p:blipFill rotWithShape="1">
          <a:blip r:embed="rId3" cstate="print"/>
          <a:srcRect t="4866" b="10254"/>
          <a:stretch>
            <a:fillRect/>
          </a:stretch>
        </p:blipFill>
        <p:spPr bwMode="auto">
          <a:xfrm>
            <a:off x="3056890" y="1778635"/>
            <a:ext cx="5915025" cy="4189730"/>
          </a:xfrm>
          <a:prstGeom prst="rect">
            <a:avLst/>
          </a:prstGeom>
          <a:noFill/>
          <a:ln w="9525">
            <a:noFill/>
            <a:miter lim="800000"/>
            <a:headEnd/>
            <a:tailEnd/>
          </a:ln>
        </p:spPr>
      </p:pic>
      <p:grpSp>
        <p:nvGrpSpPr>
          <p:cNvPr id="8" name="组合 7"/>
          <p:cNvGrpSpPr/>
          <p:nvPr/>
        </p:nvGrpSpPr>
        <p:grpSpPr>
          <a:xfrm>
            <a:off x="8625205" y="5818505"/>
            <a:ext cx="2273935" cy="438150"/>
            <a:chOff x="747312" y="4732302"/>
            <a:chExt cx="1413294" cy="451006"/>
          </a:xfrm>
        </p:grpSpPr>
        <p:sp>
          <p:nvSpPr>
            <p:cNvPr id="9" name="矩形 8"/>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grpSp>
        <p:nvGrpSpPr>
          <p:cNvPr id="11" name="组合 10"/>
          <p:cNvGrpSpPr/>
          <p:nvPr/>
        </p:nvGrpSpPr>
        <p:grpSpPr>
          <a:xfrm>
            <a:off x="1297940" y="5814695"/>
            <a:ext cx="5849620" cy="442595"/>
            <a:chOff x="728731" y="4732302"/>
            <a:chExt cx="1445616" cy="451006"/>
          </a:xfrm>
        </p:grpSpPr>
        <p:sp>
          <p:nvSpPr>
            <p:cNvPr id="12" name="矩形 11"/>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28731" y="4762714"/>
              <a:ext cx="1445616" cy="390829"/>
            </a:xfrm>
            <a:prstGeom prst="rect">
              <a:avLst/>
            </a:prstGeom>
          </p:spPr>
          <p:txBody>
            <a:bodyPr wrap="square">
              <a:noAutofit/>
            </a:bodyPr>
            <a:lstStyle/>
            <a:p>
              <a:pPr algn="ctr">
                <a:defRPr/>
              </a:pPr>
              <a:r>
                <a:rPr lang="zh-CN" altLang="en-US" sz="2000" b="1">
                  <a:solidFill>
                    <a:schemeClr val="bg1"/>
                  </a:solidFill>
                  <a:latin typeface="+mn-ea"/>
                </a:rPr>
                <a:t>页表大小？页表存放哪里？ 页表有多少个？</a:t>
              </a:r>
            </a:p>
          </p:txBody>
        </p:sp>
      </p:grpSp>
      <p:sp>
        <p:nvSpPr>
          <p:cNvPr id="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1778"/>
                                        </p:tgtEl>
                                        <p:attrNameLst>
                                          <p:attrName>style.visibility</p:attrName>
                                        </p:attrNameLst>
                                      </p:cBhvr>
                                      <p:to>
                                        <p:strVal val="visible"/>
                                      </p:to>
                                    </p:set>
                                    <p:animEffect transition="in" filter="wipe(down)">
                                      <p:cBhvr>
                                        <p:cTn id="12" dur="500"/>
                                        <p:tgtEl>
                                          <p:spTgt spid="3317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dirty="0">
                <a:sym typeface="+mn-ea"/>
              </a:rPr>
              <a:t>页式虚拟存储器结构</a:t>
            </a:r>
            <a:endParaRPr lang="zh-CN" altLang="en-US" dirty="0"/>
          </a:p>
          <a:p>
            <a:pPr fontAlgn="auto">
              <a:lnSpc>
                <a:spcPct val="100000"/>
              </a:lnSpc>
            </a:pPr>
            <a:endParaRPr lang="zh-CN" altLang="en-US" dirty="0"/>
          </a:p>
          <a:p>
            <a:pPr fontAlgn="auto">
              <a:lnSpc>
                <a:spcPct val="100000"/>
              </a:lnSpc>
            </a:pPr>
            <a:endParaRPr lang="zh-CN" altLang="en-US"/>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grpSp>
        <p:nvGrpSpPr>
          <p:cNvPr id="2" name="组合 1"/>
          <p:cNvGrpSpPr/>
          <p:nvPr/>
        </p:nvGrpSpPr>
        <p:grpSpPr>
          <a:xfrm>
            <a:off x="2688273" y="245914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ln>
          </p:spPr>
          <p:txBody>
            <a:bodyPr wrap="none" anchor="ctr" anchorCtr="1"/>
            <a:lstStyle/>
            <a:p>
              <a:pPr algn="ctr"/>
              <a:r>
                <a:rPr lang="zh-CN" altLang="en-US" sz="2400" b="1" dirty="0">
                  <a:ea typeface="宋体" panose="02010600030101010101" pitchFamily="2" charset="-122"/>
                </a:rPr>
                <a:t>＋</a:t>
              </a:r>
            </a:p>
          </p:txBody>
        </p:sp>
        <p:grpSp>
          <p:nvGrpSpPr>
            <p:cNvPr id="3" name="组合 2"/>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tailEnd type="stealth" w="lg" len="lg"/>
              </a:ln>
            </p:spPr>
            <p:txBody>
              <a:bodyPr anchor="ctr" anchorCtr="1"/>
              <a:lstStyle/>
              <a:p>
                <a:endParaRPr lang="zh-CN" altLang="en-US" sz="2400"/>
              </a:p>
            </p:txBody>
          </p:sp>
        </p:grpSp>
      </p:grpSp>
      <p:grpSp>
        <p:nvGrpSpPr>
          <p:cNvPr id="5" name="组合 4"/>
          <p:cNvGrpSpPr/>
          <p:nvPr/>
        </p:nvGrpSpPr>
        <p:grpSpPr>
          <a:xfrm>
            <a:off x="6178310" y="6191466"/>
            <a:ext cx="5481271" cy="516338"/>
            <a:chOff x="4769566" y="5168919"/>
            <a:chExt cx="4449271" cy="419123"/>
          </a:xfrm>
        </p:grpSpPr>
        <p:grpSp>
          <p:nvGrpSpPr>
            <p:cNvPr id="7" name="组合 6"/>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549944" y="5088874"/>
            <a:ext cx="1505077" cy="0"/>
          </a:xfrm>
          <a:prstGeom prst="line">
            <a:avLst/>
          </a:prstGeom>
          <a:noFill/>
          <a:ln w="28575" cap="sq">
            <a:solidFill>
              <a:schemeClr val="tx1"/>
            </a:solidFill>
            <a:round/>
          </a:ln>
        </p:spPr>
        <p:txBody>
          <a:bodyPr anchor="ctr" anchorCtr="1"/>
          <a:lstStyle/>
          <a:p>
            <a:endParaRPr lang="zh-CN" altLang="en-US" sz="2400"/>
          </a:p>
        </p:txBody>
      </p:sp>
      <p:sp>
        <p:nvSpPr>
          <p:cNvPr id="1149982" name="Line 30"/>
          <p:cNvSpPr>
            <a:spLocks noChangeShapeType="1"/>
          </p:cNvSpPr>
          <p:nvPr/>
        </p:nvSpPr>
        <p:spPr bwMode="auto">
          <a:xfrm>
            <a:off x="7055020" y="5112501"/>
            <a:ext cx="0" cy="1034773"/>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83" name="Line 31"/>
          <p:cNvSpPr>
            <a:spLocks noChangeShapeType="1"/>
          </p:cNvSpPr>
          <p:nvPr/>
        </p:nvSpPr>
        <p:spPr bwMode="auto">
          <a:xfrm>
            <a:off x="8828929" y="2459141"/>
            <a:ext cx="0" cy="3688133"/>
          </a:xfrm>
          <a:prstGeom prst="line">
            <a:avLst/>
          </a:prstGeom>
          <a:noFill/>
          <a:ln w="28575">
            <a:solidFill>
              <a:schemeClr val="tx1"/>
            </a:solidFill>
            <a:round/>
            <a:tailEnd type="stealth" w="lg" len="lg"/>
          </a:ln>
        </p:spPr>
        <p:txBody>
          <a:bodyPr anchor="ctr" anchorCtr="1"/>
          <a:lstStyle/>
          <a:p>
            <a:endParaRPr lang="zh-CN" altLang="en-US" sz="2400"/>
          </a:p>
        </p:txBody>
      </p:sp>
      <p:sp>
        <p:nvSpPr>
          <p:cNvPr id="1149984" name="Line 32"/>
          <p:cNvSpPr>
            <a:spLocks noChangeShapeType="1"/>
          </p:cNvSpPr>
          <p:nvPr/>
        </p:nvSpPr>
        <p:spPr bwMode="auto">
          <a:xfrm>
            <a:off x="7951144" y="2469912"/>
            <a:ext cx="0" cy="3722801"/>
          </a:xfrm>
          <a:prstGeom prst="line">
            <a:avLst/>
          </a:prstGeom>
          <a:noFill/>
          <a:ln w="76200">
            <a:solidFill>
              <a:schemeClr val="tx1"/>
            </a:solidFill>
            <a:prstDash val="sysDot"/>
            <a:rou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2884193" y="5112501"/>
            <a:ext cx="952103" cy="0"/>
          </a:xfrm>
          <a:prstGeom prst="line">
            <a:avLst/>
          </a:prstGeom>
          <a:noFill/>
          <a:ln w="28575" cap="sq">
            <a:solidFill>
              <a:schemeClr val="tx1"/>
            </a:solidFill>
            <a:round/>
            <a:tailEnd type="stealth" w="lg" len="lg"/>
          </a:ln>
        </p:spPr>
        <p:txBody>
          <a:bodyPr anchor="ctr" anchorCtr="1"/>
          <a:lstStyle/>
          <a:p>
            <a:endParaRPr lang="zh-CN" altLang="en-US" sz="2400"/>
          </a:p>
        </p:txBody>
      </p:sp>
      <p:grpSp>
        <p:nvGrpSpPr>
          <p:cNvPr id="14" name="组合 13"/>
          <p:cNvGrpSpPr/>
          <p:nvPr/>
        </p:nvGrpSpPr>
        <p:grpSpPr>
          <a:xfrm>
            <a:off x="3724205" y="370786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ln>
          </p:spPr>
          <p:txBody>
            <a:bodyPr wrap="square" anchor="ctr" anchorCtr="1">
              <a:spAutoFit/>
            </a:bodyPr>
            <a:lstStyle/>
            <a:p>
              <a:pPr algn="ctr"/>
              <a:r>
                <a:rPr lang="zh-CN" altLang="en-US" b="1" dirty="0">
                  <a:latin typeface="微软雅黑" panose="020B0503020204020204" charset="-122"/>
                  <a:ea typeface="微软雅黑" panose="020B050302020402020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ln>
          </p:spPr>
          <p:txBody>
            <a:bodyPr anchor="ctr" anchorCtr="1">
              <a:spAutoFit/>
            </a:bodyPr>
            <a:lstStyle/>
            <a:p>
              <a:pPr algn="ctr"/>
              <a:r>
                <a:rPr lang="zh-CN" altLang="en-US" b="1" dirty="0">
                  <a:latin typeface="+mn-ea"/>
                </a:rPr>
                <a:t>主存页面号</a:t>
              </a:r>
            </a:p>
          </p:txBody>
        </p:sp>
        <p:grpSp>
          <p:nvGrpSpPr>
            <p:cNvPr id="15" name="组合 1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anose="02010600030101010101"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anose="02010600030101010101" pitchFamily="2" charset="-122"/>
                  </a:rPr>
                  <a:t>666</a:t>
                </a:r>
                <a:endParaRPr lang="zh-CN" altLang="zh-CN" dirty="0">
                  <a:solidFill>
                    <a:srgbClr val="FF0000"/>
                  </a:solidFill>
                  <a:ea typeface="宋体" panose="02010600030101010101"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anose="02010600030101010101"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ln>
          </p:spPr>
          <p:txBody>
            <a:bodyPr wrap="square" anchor="ctr" anchorCtr="1">
              <a:spAutoFit/>
            </a:bodyPr>
            <a:lstStyle/>
            <a:p>
              <a:pPr algn="ctr"/>
              <a:r>
                <a:rPr lang="en-US" altLang="zh-CN" b="1" dirty="0">
                  <a:ea typeface="宋体" panose="02010600030101010101" pitchFamily="2" charset="-122"/>
                </a:rPr>
                <a:t>V</a:t>
              </a:r>
              <a:endParaRPr lang="zh-CN" altLang="en-US" b="1" dirty="0">
                <a:ea typeface="宋体" panose="02010600030101010101" pitchFamily="2" charset="-122"/>
              </a:endParaRPr>
            </a:p>
          </p:txBody>
        </p:sp>
      </p:grpSp>
      <p:grpSp>
        <p:nvGrpSpPr>
          <p:cNvPr id="16" name="组合 15"/>
          <p:cNvGrpSpPr/>
          <p:nvPr/>
        </p:nvGrpSpPr>
        <p:grpSpPr>
          <a:xfrm>
            <a:off x="1567142" y="372561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ln>
          </p:spPr>
          <p:txBody>
            <a:bodyPr anchor="ctr" anchorCtr="1"/>
            <a:lstStyle/>
            <a:p>
              <a:endParaRPr lang="zh-CN" altLang="en-US" sz="2400" dirty="0"/>
            </a:p>
          </p:txBody>
        </p:sp>
        <p:sp>
          <p:nvSpPr>
            <p:cNvPr id="17" name="文本框 16"/>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488067" y="196322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18" name="组合 17"/>
          <p:cNvGrpSpPr/>
          <p:nvPr/>
        </p:nvGrpSpPr>
        <p:grpSpPr>
          <a:xfrm>
            <a:off x="5575344" y="155905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19" name="组合 18"/>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
        <p:nvSpPr>
          <p:cNvPr id="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bldLvl="0" animBg="1"/>
      <p:bldP spid="1149982" grpId="0" bldLvl="0" animBg="1"/>
      <p:bldP spid="1149983" grpId="0" bldLvl="0" animBg="1"/>
      <p:bldP spid="1149984" grpId="0" bldLvl="0" animBg="1"/>
      <p:bldP spid="1149977" grpId="0" bldLvl="0" animBg="1"/>
      <p:bldP spid="1149971"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a:xfrm>
            <a:off x="838200" y="992705"/>
            <a:ext cx="10515600" cy="4873029"/>
          </a:xfrm>
        </p:spPr>
        <p:txBody>
          <a:bodyPr>
            <a:normAutofit/>
          </a:bodyPr>
          <a:lstStyle/>
          <a:p>
            <a:pPr fontAlgn="auto">
              <a:lnSpc>
                <a:spcPct val="120000"/>
              </a:lnSpc>
            </a:pPr>
            <a:r>
              <a:rPr lang="zh-CN" altLang="en-US" dirty="0">
                <a:latin typeface="Times New Roman" panose="02020603050405020304" pitchFamily="18" charset="0"/>
                <a:cs typeface="Times New Roman" panose="02020603050405020304" pitchFamily="18" charset="0"/>
                <a:sym typeface="+mn-ea"/>
              </a:rPr>
              <a:t>实地址计算机系统</a:t>
            </a:r>
          </a:p>
          <a:p>
            <a:pPr lvl="1" fontAlgn="auto">
              <a:lnSpc>
                <a:spcPct val="120000"/>
              </a:lnSpc>
            </a:pPr>
            <a:r>
              <a:rPr lang="en-US" altLang="zh-CN" dirty="0">
                <a:latin typeface="Times New Roman" panose="02020603050405020304" pitchFamily="18" charset="0"/>
                <a:cs typeface="Times New Roman" panose="02020603050405020304" pitchFamily="18" charset="0"/>
                <a:sym typeface="+mn-ea"/>
              </a:rPr>
              <a:t>CPU</a:t>
            </a:r>
            <a:r>
              <a:rPr lang="zh-CN" altLang="en-US" dirty="0">
                <a:latin typeface="Times New Roman" panose="02020603050405020304" pitchFamily="18" charset="0"/>
                <a:cs typeface="Times New Roman" panose="02020603050405020304" pitchFamily="18" charset="0"/>
                <a:sym typeface="+mn-ea"/>
              </a:rPr>
              <a:t>给出的地址直接访问物理内存</a:t>
            </a:r>
            <a:endParaRPr lang="zh-CN" altLang="en-US" dirty="0">
              <a:latin typeface="Times New Roman" panose="02020603050405020304" pitchFamily="18" charset="0"/>
              <a:cs typeface="Times New Roman" panose="02020603050405020304" pitchFamily="18" charset="0"/>
            </a:endParaRPr>
          </a:p>
          <a:p>
            <a:pPr lvl="1" fontAlgn="auto">
              <a:lnSpc>
                <a:spcPct val="120000"/>
              </a:lnSpc>
            </a:pPr>
            <a:r>
              <a:rPr lang="zh-CN" altLang="en-US" dirty="0">
                <a:latin typeface="Times New Roman" panose="02020603050405020304" pitchFamily="18" charset="0"/>
                <a:cs typeface="Times New Roman" panose="02020603050405020304" pitchFamily="18" charset="0"/>
                <a:sym typeface="+mn-ea"/>
              </a:rPr>
              <a:t>大多数</a:t>
            </a:r>
            <a:r>
              <a:rPr lang="en-US" altLang="zh-CN" dirty="0">
                <a:latin typeface="Times New Roman" panose="02020603050405020304" pitchFamily="18" charset="0"/>
                <a:cs typeface="Times New Roman" panose="02020603050405020304" pitchFamily="18" charset="0"/>
                <a:sym typeface="+mn-ea"/>
              </a:rPr>
              <a:t>Cray</a:t>
            </a:r>
            <a:r>
              <a:rPr lang="zh-CN" altLang="en-US" dirty="0">
                <a:latin typeface="Times New Roman" panose="02020603050405020304" pitchFamily="18" charset="0"/>
                <a:cs typeface="Times New Roman" panose="02020603050405020304" pitchFamily="18" charset="0"/>
                <a:sym typeface="+mn-ea"/>
              </a:rPr>
              <a:t>计算机，早期</a:t>
            </a:r>
            <a:r>
              <a:rPr lang="en-US" altLang="zh-CN" dirty="0">
                <a:latin typeface="Times New Roman" panose="02020603050405020304" pitchFamily="18" charset="0"/>
                <a:cs typeface="Times New Roman" panose="02020603050405020304" pitchFamily="18" charset="0"/>
                <a:sym typeface="+mn-ea"/>
              </a:rPr>
              <a:t>PC</a:t>
            </a:r>
            <a:r>
              <a:rPr lang="zh-CN" altLang="en-US" dirty="0">
                <a:latin typeface="Times New Roman" panose="02020603050405020304" pitchFamily="18" charset="0"/>
                <a:cs typeface="Times New Roman" panose="02020603050405020304" pitchFamily="18" charset="0"/>
                <a:sym typeface="+mn-ea"/>
              </a:rPr>
              <a:t>，大多数嵌入式系统</a:t>
            </a:r>
            <a:endParaRPr lang="en-US" altLang="zh-CN" b="1" dirty="0">
              <a:latin typeface="Times New Roman" panose="02020603050405020304" pitchFamily="18" charset="0"/>
              <a:cs typeface="Times New Roman" panose="02020603050405020304" pitchFamily="18" charset="0"/>
              <a:sym typeface="+mn-ea"/>
            </a:endParaRPr>
          </a:p>
        </p:txBody>
      </p:sp>
      <p:grpSp>
        <p:nvGrpSpPr>
          <p:cNvPr id="8" name="Group 36"/>
          <p:cNvGrpSpPr/>
          <p:nvPr/>
        </p:nvGrpSpPr>
        <p:grpSpPr bwMode="auto">
          <a:xfrm>
            <a:off x="1724979" y="3103245"/>
            <a:ext cx="5387975" cy="3162300"/>
            <a:chOff x="1544" y="1808"/>
            <a:chExt cx="3394" cy="1992"/>
          </a:xfrm>
        </p:grpSpPr>
        <p:sp>
          <p:nvSpPr>
            <p:cNvPr id="9"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0"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1" name="Text Box 10"/>
            <p:cNvSpPr txBox="1">
              <a:spLocks noChangeArrowheads="1"/>
            </p:cNvSpPr>
            <p:nvPr/>
          </p:nvSpPr>
          <p:spPr bwMode="auto">
            <a:xfrm>
              <a:off x="1688" y="2480"/>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sp>
          <p:nvSpPr>
            <p:cNvPr id="12" name="Rectangle 11"/>
            <p:cNvSpPr>
              <a:spLocks noChangeArrowheads="1"/>
            </p:cNvSpPr>
            <p:nvPr/>
          </p:nvSpPr>
          <p:spPr bwMode="auto">
            <a:xfrm>
              <a:off x="3168" y="1856"/>
              <a:ext cx="1056" cy="194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3"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1" name="Text Box 27"/>
            <p:cNvSpPr txBox="1">
              <a:spLocks noChangeArrowheads="1"/>
            </p:cNvSpPr>
            <p:nvPr/>
          </p:nvSpPr>
          <p:spPr bwMode="auto">
            <a:xfrm>
              <a:off x="3264" y="185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32" name="Text Box 28"/>
            <p:cNvSpPr txBox="1">
              <a:spLocks noChangeArrowheads="1"/>
            </p:cNvSpPr>
            <p:nvPr/>
          </p:nvSpPr>
          <p:spPr bwMode="auto">
            <a:xfrm>
              <a:off x="3264" y="200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33" name="Text Box 29"/>
            <p:cNvSpPr txBox="1">
              <a:spLocks noChangeArrowheads="1"/>
            </p:cNvSpPr>
            <p:nvPr/>
          </p:nvSpPr>
          <p:spPr bwMode="auto">
            <a:xfrm>
              <a:off x="3120" y="3440"/>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sp>
          <p:nvSpPr>
            <p:cNvPr id="38" name="Text Box 30"/>
            <p:cNvSpPr txBox="1">
              <a:spLocks noChangeArrowheads="1"/>
            </p:cNvSpPr>
            <p:nvPr/>
          </p:nvSpPr>
          <p:spPr bwMode="auto">
            <a:xfrm>
              <a:off x="4272" y="2216"/>
              <a:ext cx="666"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p>
          </p:txBody>
        </p:sp>
        <p:sp>
          <p:nvSpPr>
            <p:cNvPr id="42" name="Line 31"/>
            <p:cNvSpPr>
              <a:spLocks noChangeShapeType="1"/>
            </p:cNvSpPr>
            <p:nvPr/>
          </p:nvSpPr>
          <p:spPr bwMode="auto">
            <a:xfrm flipV="1">
              <a:off x="2256" y="2288"/>
              <a:ext cx="1152" cy="192"/>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3"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sp>
          <p:nvSpPr>
            <p:cNvPr id="44" name="Text Box 33"/>
            <p:cNvSpPr txBox="1">
              <a:spLocks noChangeArrowheads="1"/>
            </p:cNvSpPr>
            <p:nvPr/>
          </p:nvSpPr>
          <p:spPr bwMode="auto">
            <a:xfrm>
              <a:off x="2200" y="1992"/>
              <a:ext cx="858" cy="33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Physical</a:t>
              </a: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46"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3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dirty="0">
                <a:sym typeface="+mn-ea"/>
              </a:rPr>
              <a:t>虚地址计算机系统</a:t>
            </a:r>
          </a:p>
          <a:p>
            <a:pPr lvl="1" fontAlgn="auto">
              <a:lnSpc>
                <a:spcPct val="100000"/>
              </a:lnSpc>
            </a:pPr>
            <a:r>
              <a:rPr lang="en-US" altLang="zh-CN" dirty="0">
                <a:sym typeface="+mn-ea"/>
              </a:rPr>
              <a:t>CPU</a:t>
            </a:r>
            <a:r>
              <a:rPr lang="zh-CN" altLang="en-US" dirty="0">
                <a:sym typeface="+mn-ea"/>
              </a:rPr>
              <a:t>地址需要虚实变换</a:t>
            </a:r>
          </a:p>
          <a:p>
            <a:pPr lvl="2" fontAlgn="auto">
              <a:lnSpc>
                <a:spcPct val="100000"/>
              </a:lnSpc>
            </a:pPr>
            <a:r>
              <a:rPr lang="zh-CN" altLang="en-US" dirty="0">
                <a:sym typeface="+mn-ea"/>
              </a:rPr>
              <a:t>硬件通过</a:t>
            </a:r>
            <a:r>
              <a:rPr lang="en-US" altLang="zh-CN" dirty="0">
                <a:sym typeface="+mn-ea"/>
              </a:rPr>
              <a:t>OS</a:t>
            </a:r>
            <a:r>
              <a:rPr lang="zh-CN" altLang="en-US" dirty="0">
                <a:sym typeface="+mn-ea"/>
              </a:rPr>
              <a:t>维护的页表将虚拟地址转换为物理地址</a:t>
            </a:r>
            <a:endParaRPr lang="zh-CN" altLang="en-US" dirty="0"/>
          </a:p>
          <a:p>
            <a:pPr lvl="1" fontAlgn="auto">
              <a:lnSpc>
                <a:spcPct val="100000"/>
              </a:lnSpc>
            </a:pPr>
            <a:r>
              <a:rPr lang="zh-CN" altLang="en-US" dirty="0">
                <a:sym typeface="+mn-ea"/>
              </a:rPr>
              <a:t>工作站，服务器，现代</a:t>
            </a:r>
            <a:r>
              <a:rPr lang="en-US" altLang="zh-CN" dirty="0">
                <a:sym typeface="+mn-ea"/>
              </a:rPr>
              <a:t>PC</a:t>
            </a:r>
            <a:endParaRPr lang="en-US" altLang="zh-CN" b="1" dirty="0">
              <a:latin typeface="Times New Roman" panose="02020603050405020304" pitchFamily="18" charset="0"/>
              <a:sym typeface="+mn-ea"/>
            </a:endParaRPr>
          </a:p>
        </p:txBody>
      </p:sp>
      <p:grpSp>
        <p:nvGrpSpPr>
          <p:cNvPr id="2" name="Group 5"/>
          <p:cNvGrpSpPr/>
          <p:nvPr/>
        </p:nvGrpSpPr>
        <p:grpSpPr bwMode="auto">
          <a:xfrm>
            <a:off x="2830506" y="437084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grpSp>
      <p:grpSp>
        <p:nvGrpSpPr>
          <p:cNvPr id="14" name="Group 9"/>
          <p:cNvGrpSpPr/>
          <p:nvPr/>
        </p:nvGrpSpPr>
        <p:grpSpPr bwMode="auto">
          <a:xfrm>
            <a:off x="7935906" y="2999244"/>
            <a:ext cx="1752600" cy="3352800"/>
            <a:chOff x="3024" y="1248"/>
            <a:chExt cx="1104" cy="2112"/>
          </a:xfrm>
        </p:grpSpPr>
        <p:sp>
          <p:nvSpPr>
            <p:cNvPr id="15" name="Rectangle 10"/>
            <p:cNvSpPr>
              <a:spLocks noChangeArrowheads="1"/>
            </p:cNvSpPr>
            <p:nvPr/>
          </p:nvSpPr>
          <p:spPr bwMode="auto">
            <a:xfrm>
              <a:off x="3072" y="1296"/>
              <a:ext cx="1056" cy="206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6"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nvGrpSpPr>
            <p:cNvPr id="17" name="Group 12"/>
            <p:cNvGrpSpPr/>
            <p:nvPr/>
          </p:nvGrpSpPr>
          <p:grpSpPr bwMode="auto">
            <a:xfrm>
              <a:off x="3360" y="1344"/>
              <a:ext cx="576" cy="1872"/>
              <a:chOff x="3360" y="1344"/>
              <a:chExt cx="576" cy="1872"/>
            </a:xfrm>
          </p:grpSpPr>
          <p:sp>
            <p:nvSpPr>
              <p:cNvPr id="18"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9"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4"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5"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6"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7"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9"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0"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1"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5"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7"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8"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9"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50" name="Text Box 26"/>
            <p:cNvSpPr txBox="1">
              <a:spLocks noChangeArrowheads="1"/>
            </p:cNvSpPr>
            <p:nvPr/>
          </p:nvSpPr>
          <p:spPr bwMode="auto">
            <a:xfrm>
              <a:off x="3168" y="129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51" name="Text Box 27"/>
            <p:cNvSpPr txBox="1">
              <a:spLocks noChangeArrowheads="1"/>
            </p:cNvSpPr>
            <p:nvPr/>
          </p:nvSpPr>
          <p:spPr bwMode="auto">
            <a:xfrm>
              <a:off x="3168" y="144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52" name="Text Box 28"/>
            <p:cNvSpPr txBox="1">
              <a:spLocks noChangeArrowheads="1"/>
            </p:cNvSpPr>
            <p:nvPr/>
          </p:nvSpPr>
          <p:spPr bwMode="auto">
            <a:xfrm>
              <a:off x="3024" y="3024"/>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grpSp>
      <p:sp>
        <p:nvSpPr>
          <p:cNvPr id="53" name="Text Box 29"/>
          <p:cNvSpPr txBox="1">
            <a:spLocks noChangeArrowheads="1"/>
          </p:cNvSpPr>
          <p:nvPr/>
        </p:nvSpPr>
        <p:spPr bwMode="auto">
          <a:xfrm>
            <a:off x="8364532" y="6390144"/>
            <a:ext cx="10572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p>
        </p:txBody>
      </p:sp>
      <p:sp>
        <p:nvSpPr>
          <p:cNvPr id="54" name="Rectangle 30"/>
          <p:cNvSpPr>
            <a:spLocks noChangeArrowheads="1"/>
          </p:cNvSpPr>
          <p:nvPr/>
        </p:nvSpPr>
        <p:spPr bwMode="auto">
          <a:xfrm>
            <a:off x="5192706" y="3837444"/>
            <a:ext cx="1219200" cy="2362200"/>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55" name="Rectangle 31"/>
          <p:cNvSpPr>
            <a:spLocks noChangeArrowheads="1"/>
          </p:cNvSpPr>
          <p:nvPr/>
        </p:nvSpPr>
        <p:spPr bwMode="auto">
          <a:xfrm>
            <a:off x="5116506" y="3761244"/>
            <a:ext cx="1219200" cy="2362200"/>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nvGrpSpPr>
          <p:cNvPr id="56" name="Group 32"/>
          <p:cNvGrpSpPr/>
          <p:nvPr/>
        </p:nvGrpSpPr>
        <p:grpSpPr bwMode="auto">
          <a:xfrm>
            <a:off x="5649906" y="3913644"/>
            <a:ext cx="533400" cy="2057400"/>
            <a:chOff x="2688" y="1584"/>
            <a:chExt cx="576" cy="1296"/>
          </a:xfrm>
        </p:grpSpPr>
        <p:sp>
          <p:nvSpPr>
            <p:cNvPr id="57"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58"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59"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0"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1"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2"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3"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4"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5"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66" name="Text Box 42"/>
          <p:cNvSpPr txBox="1">
            <a:spLocks noChangeArrowheads="1"/>
          </p:cNvSpPr>
          <p:nvPr/>
        </p:nvSpPr>
        <p:spPr bwMode="auto">
          <a:xfrm>
            <a:off x="5345107" y="383744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67" name="Text Box 43"/>
          <p:cNvSpPr txBox="1">
            <a:spLocks noChangeArrowheads="1"/>
          </p:cNvSpPr>
          <p:nvPr/>
        </p:nvSpPr>
        <p:spPr bwMode="auto">
          <a:xfrm>
            <a:off x="5345107" y="406604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68" name="Text Box 44"/>
          <p:cNvSpPr txBox="1">
            <a:spLocks noChangeArrowheads="1"/>
          </p:cNvSpPr>
          <p:nvPr/>
        </p:nvSpPr>
        <p:spPr bwMode="auto">
          <a:xfrm>
            <a:off x="5116507" y="5666244"/>
            <a:ext cx="6127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P-1:</a:t>
            </a:r>
            <a:endParaRPr lang="en-US" altLang="zh-CN" sz="2400" b="1">
              <a:latin typeface="Helvetica"/>
              <a:ea typeface="宋体" panose="02010600030101010101" pitchFamily="2" charset="-122"/>
            </a:endParaRPr>
          </a:p>
        </p:txBody>
      </p:sp>
      <p:sp>
        <p:nvSpPr>
          <p:cNvPr id="69" name="Text Box 45"/>
          <p:cNvSpPr txBox="1">
            <a:spLocks noChangeArrowheads="1"/>
          </p:cNvSpPr>
          <p:nvPr/>
        </p:nvSpPr>
        <p:spPr bwMode="auto">
          <a:xfrm>
            <a:off x="5100632" y="3348494"/>
            <a:ext cx="13874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Page Table</a:t>
            </a:r>
          </a:p>
        </p:txBody>
      </p:sp>
      <p:sp>
        <p:nvSpPr>
          <p:cNvPr id="70" name="Line 46"/>
          <p:cNvSpPr>
            <a:spLocks noChangeShapeType="1"/>
          </p:cNvSpPr>
          <p:nvPr/>
        </p:nvSpPr>
        <p:spPr bwMode="auto">
          <a:xfrm flipV="1">
            <a:off x="3973506" y="4523244"/>
            <a:ext cx="1676400" cy="228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71" name="Oval 47"/>
          <p:cNvSpPr>
            <a:spLocks noChangeArrowheads="1"/>
          </p:cNvSpPr>
          <p:nvPr/>
        </p:nvSpPr>
        <p:spPr bwMode="auto">
          <a:xfrm>
            <a:off x="5859456" y="4399419"/>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2" name="Oval 48"/>
          <p:cNvSpPr>
            <a:spLocks noChangeArrowheads="1"/>
          </p:cNvSpPr>
          <p:nvPr/>
        </p:nvSpPr>
        <p:spPr bwMode="auto">
          <a:xfrm>
            <a:off x="5868981" y="5323344"/>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3" name="Line 49"/>
          <p:cNvSpPr>
            <a:spLocks noChangeShapeType="1"/>
          </p:cNvSpPr>
          <p:nvPr/>
        </p:nvSpPr>
        <p:spPr bwMode="auto">
          <a:xfrm>
            <a:off x="5945182" y="4485144"/>
            <a:ext cx="2486025" cy="863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74" name="Line 50"/>
          <p:cNvSpPr>
            <a:spLocks noChangeShapeType="1"/>
          </p:cNvSpPr>
          <p:nvPr/>
        </p:nvSpPr>
        <p:spPr bwMode="auto">
          <a:xfrm flipV="1">
            <a:off x="5954706" y="4218444"/>
            <a:ext cx="2514600" cy="11430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75" name="Line 51"/>
          <p:cNvSpPr>
            <a:spLocks noChangeShapeType="1"/>
          </p:cNvSpPr>
          <p:nvPr/>
        </p:nvSpPr>
        <p:spPr bwMode="auto">
          <a:xfrm flipH="1" flipV="1">
            <a:off x="3973506" y="5056644"/>
            <a:ext cx="1676400" cy="304800"/>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grpSp>
        <p:nvGrpSpPr>
          <p:cNvPr id="76" name="Group 52"/>
          <p:cNvGrpSpPr/>
          <p:nvPr/>
        </p:nvGrpSpPr>
        <p:grpSpPr bwMode="auto">
          <a:xfrm>
            <a:off x="5776906" y="5640844"/>
            <a:ext cx="533400" cy="228600"/>
            <a:chOff x="2496" y="2688"/>
            <a:chExt cx="336" cy="144"/>
          </a:xfrm>
        </p:grpSpPr>
        <p:sp>
          <p:nvSpPr>
            <p:cNvPr id="77" name="Line 53"/>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78" name="Line 54"/>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grpSp>
        <p:nvGrpSpPr>
          <p:cNvPr id="79" name="Group 55"/>
          <p:cNvGrpSpPr/>
          <p:nvPr/>
        </p:nvGrpSpPr>
        <p:grpSpPr bwMode="auto">
          <a:xfrm>
            <a:off x="5776906" y="4955044"/>
            <a:ext cx="533400" cy="228600"/>
            <a:chOff x="2496" y="2688"/>
            <a:chExt cx="336" cy="144"/>
          </a:xfrm>
        </p:grpSpPr>
        <p:sp>
          <p:nvSpPr>
            <p:cNvPr id="80" name="Line 56"/>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81" name="Line 57"/>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sp>
        <p:nvSpPr>
          <p:cNvPr id="82" name="Text Box 65"/>
          <p:cNvSpPr txBox="1">
            <a:spLocks noChangeArrowheads="1"/>
          </p:cNvSpPr>
          <p:nvPr/>
        </p:nvSpPr>
        <p:spPr bwMode="auto">
          <a:xfrm>
            <a:off x="4832344" y="6494920"/>
            <a:ext cx="182806" cy="339067"/>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panose="02010600030101010101" pitchFamily="2" charset="-122"/>
            </a:endParaRPr>
          </a:p>
        </p:txBody>
      </p:sp>
      <p:sp>
        <p:nvSpPr>
          <p:cNvPr id="83" name="Freeform 66"/>
          <p:cNvSpPr/>
          <p:nvPr/>
        </p:nvSpPr>
        <p:spPr bwMode="auto">
          <a:xfrm>
            <a:off x="5926131" y="495187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84" name="Freeform 67"/>
          <p:cNvSpPr/>
          <p:nvPr/>
        </p:nvSpPr>
        <p:spPr bwMode="auto">
          <a:xfrm>
            <a:off x="5916606" y="562814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85" name="Text Box 68"/>
          <p:cNvSpPr txBox="1">
            <a:spLocks noChangeArrowheads="1"/>
          </p:cNvSpPr>
          <p:nvPr/>
        </p:nvSpPr>
        <p:spPr bwMode="auto">
          <a:xfrm>
            <a:off x="3579331" y="360884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Virtual</a:t>
            </a: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86" name="Text Box 69"/>
          <p:cNvSpPr txBox="1">
            <a:spLocks noChangeArrowheads="1"/>
          </p:cNvSpPr>
          <p:nvPr/>
        </p:nvSpPr>
        <p:spPr bwMode="auto">
          <a:xfrm>
            <a:off x="6474931" y="368504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dirty="0">
                <a:latin typeface="Helvetica"/>
                <a:ea typeface="宋体" panose="02010600030101010101" pitchFamily="2" charset="-122"/>
              </a:rPr>
              <a:t>Physical</a:t>
            </a:r>
          </a:p>
          <a:p>
            <a:pPr algn="r" eaLnBrk="0" hangingPunct="0">
              <a:lnSpc>
                <a:spcPct val="80000"/>
              </a:lnSpc>
            </a:pPr>
            <a:r>
              <a:rPr lang="en-US" altLang="zh-CN" b="1" dirty="0">
                <a:latin typeface="Helvetica"/>
                <a:ea typeface="宋体" panose="02010600030101010101" pitchFamily="2" charset="-122"/>
              </a:rPr>
              <a:t>Addresses</a:t>
            </a:r>
            <a:endParaRPr lang="en-US" altLang="zh-CN" sz="2400" b="1" dirty="0">
              <a:latin typeface="Helvetica"/>
              <a:ea typeface="宋体" panose="02010600030101010101" pitchFamily="2" charset="-122"/>
            </a:endParaRPr>
          </a:p>
        </p:txBody>
      </p:sp>
      <p:sp>
        <p:nvSpPr>
          <p:cNvPr id="87" name="AutoShape 70"/>
          <p:cNvSpPr>
            <a:spLocks noChangeArrowheads="1"/>
          </p:cNvSpPr>
          <p:nvPr/>
        </p:nvSpPr>
        <p:spPr bwMode="auto">
          <a:xfrm>
            <a:off x="6330944" y="6267907"/>
            <a:ext cx="1581150" cy="479425"/>
          </a:xfrm>
          <a:prstGeom prst="can">
            <a:avLst>
              <a:gd name="adj" fmla="val 25000"/>
            </a:avLst>
          </a:prstGeom>
          <a:solidFill>
            <a:srgbClr val="CCFF66"/>
          </a:solidFill>
          <a:ln w="9525">
            <a:solidFill>
              <a:schemeClr val="tx1"/>
            </a:solidFill>
            <a:round/>
          </a:ln>
        </p:spPr>
        <p:txBody>
          <a:bodyPr wrap="none" anchor="ctr"/>
          <a:lstStyle/>
          <a:p>
            <a:pPr algn="r" eaLnBrk="0" hangingPunct="0">
              <a:lnSpc>
                <a:spcPct val="90000"/>
              </a:lnSpc>
              <a:spcBef>
                <a:spcPct val="30000"/>
              </a:spcBef>
            </a:pPr>
            <a:r>
              <a:rPr lang="en-US" altLang="zh-CN" b="1">
                <a:latin typeface="Verdana" panose="020B0604030504040204" pitchFamily="34" charset="0"/>
                <a:ea typeface="宋体" panose="02010600030101010101" pitchFamily="2" charset="-122"/>
              </a:rPr>
              <a:t>Part Disk</a:t>
            </a:r>
            <a:endParaRPr lang="en-US" altLang="zh-CN" sz="3800">
              <a:latin typeface="Verdana" panose="020B0604030504040204" pitchFamily="34" charset="0"/>
              <a:ea typeface="宋体" panose="02010600030101010101" pitchFamily="2" charset="-122"/>
            </a:endParaRPr>
          </a:p>
        </p:txBody>
      </p:sp>
      <p:sp>
        <p:nvSpPr>
          <p:cNvPr id="8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dirty="0">
                <a:sym typeface="+mn-ea"/>
              </a:rPr>
              <a:t>缺页 </a:t>
            </a:r>
            <a:r>
              <a:rPr lang="en-US" altLang="zh-CN" dirty="0">
                <a:sym typeface="+mn-ea"/>
              </a:rPr>
              <a:t>Page Faults </a:t>
            </a:r>
            <a:endParaRPr lang="zh-CN" altLang="en-US" dirty="0">
              <a:sym typeface="+mn-ea"/>
            </a:endParaRPr>
          </a:p>
          <a:p>
            <a:pPr lvl="1" fontAlgn="auto">
              <a:lnSpc>
                <a:spcPct val="100000"/>
              </a:lnSpc>
            </a:pPr>
            <a:r>
              <a:rPr lang="zh-CN" altLang="en-US" dirty="0">
                <a:sym typeface="+mn-ea"/>
              </a:rPr>
              <a:t>页表指示虚拟地址不在内存中</a:t>
            </a:r>
          </a:p>
          <a:p>
            <a:pPr lvl="2" fontAlgn="auto">
              <a:lnSpc>
                <a:spcPct val="100000"/>
              </a:lnSpc>
            </a:pPr>
            <a:r>
              <a:rPr lang="zh-CN" altLang="en-US" dirty="0"/>
              <a:t>操作系统负责将数据从磁盘迁移到内存中</a:t>
            </a:r>
          </a:p>
          <a:p>
            <a:pPr lvl="2" fontAlgn="auto">
              <a:lnSpc>
                <a:spcPct val="100000"/>
              </a:lnSpc>
            </a:pPr>
            <a:r>
              <a:rPr lang="zh-CN" altLang="en-US" dirty="0"/>
              <a:t>当前进程挂起</a:t>
            </a:r>
          </a:p>
          <a:p>
            <a:pPr lvl="2" fontAlgn="auto">
              <a:lnSpc>
                <a:spcPct val="100000"/>
              </a:lnSpc>
            </a:pPr>
            <a:r>
              <a:rPr lang="zh-CN" altLang="en-US" dirty="0"/>
              <a:t>操作系统负责所有的替换策略</a:t>
            </a:r>
          </a:p>
          <a:p>
            <a:pPr lvl="2" fontAlgn="auto">
              <a:lnSpc>
                <a:spcPct val="100000"/>
              </a:lnSpc>
            </a:pPr>
            <a:r>
              <a:rPr lang="zh-CN" altLang="en-US" dirty="0"/>
              <a:t>唤醒挂起进程</a:t>
            </a:r>
            <a:endParaRPr lang="en-US" altLang="zh-CN" b="1" dirty="0">
              <a:latin typeface="Times New Roman" panose="02020603050405020304" pitchFamily="18" charset="0"/>
              <a:sym typeface="+mn-ea"/>
            </a:endParaRPr>
          </a:p>
        </p:txBody>
      </p:sp>
      <p:sp>
        <p:nvSpPr>
          <p:cNvPr id="2" name="AutoShape 5"/>
          <p:cNvSpPr>
            <a:spLocks noChangeAspect="1" noChangeArrowheads="1"/>
          </p:cNvSpPr>
          <p:nvPr/>
        </p:nvSpPr>
        <p:spPr bwMode="auto">
          <a:xfrm>
            <a:off x="1825308" y="5242243"/>
            <a:ext cx="684212"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 name="AutoShape 6"/>
          <p:cNvSpPr>
            <a:spLocks noChangeAspect="1" noChangeArrowheads="1"/>
          </p:cNvSpPr>
          <p:nvPr/>
        </p:nvSpPr>
        <p:spPr bwMode="auto">
          <a:xfrm>
            <a:off x="1779271" y="5196206"/>
            <a:ext cx="684213"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3" name="Rectangle 7"/>
          <p:cNvSpPr>
            <a:spLocks noChangeAspect="1" noChangeArrowheads="1"/>
          </p:cNvSpPr>
          <p:nvPr/>
        </p:nvSpPr>
        <p:spPr bwMode="auto">
          <a:xfrm>
            <a:off x="4887595" y="4419919"/>
            <a:ext cx="1004888"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 name="Rectangle 8"/>
          <p:cNvSpPr>
            <a:spLocks noChangeAspect="1" noChangeArrowheads="1"/>
          </p:cNvSpPr>
          <p:nvPr/>
        </p:nvSpPr>
        <p:spPr bwMode="auto">
          <a:xfrm>
            <a:off x="4841559" y="4373881"/>
            <a:ext cx="1004887"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4" name="Rectangle 9"/>
          <p:cNvSpPr>
            <a:spLocks noChangeAspect="1" noChangeArrowheads="1"/>
          </p:cNvSpPr>
          <p:nvPr/>
        </p:nvSpPr>
        <p:spPr bwMode="auto">
          <a:xfrm>
            <a:off x="5160646" y="446595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5" name="Rectangle 10"/>
          <p:cNvSpPr>
            <a:spLocks noChangeAspect="1" noChangeArrowheads="1"/>
          </p:cNvSpPr>
          <p:nvPr/>
        </p:nvSpPr>
        <p:spPr bwMode="auto">
          <a:xfrm>
            <a:off x="5160646" y="460248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6" name="Rectangle 11"/>
          <p:cNvSpPr>
            <a:spLocks noChangeAspect="1" noChangeArrowheads="1"/>
          </p:cNvSpPr>
          <p:nvPr/>
        </p:nvSpPr>
        <p:spPr bwMode="auto">
          <a:xfrm>
            <a:off x="5160646" y="474059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7" name="Rectangle 12"/>
          <p:cNvSpPr>
            <a:spLocks noChangeAspect="1" noChangeArrowheads="1"/>
          </p:cNvSpPr>
          <p:nvPr/>
        </p:nvSpPr>
        <p:spPr bwMode="auto">
          <a:xfrm>
            <a:off x="5160646" y="487711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8" name="Rectangle 13"/>
          <p:cNvSpPr>
            <a:spLocks noChangeAspect="1" noChangeArrowheads="1"/>
          </p:cNvSpPr>
          <p:nvPr/>
        </p:nvSpPr>
        <p:spPr bwMode="auto">
          <a:xfrm>
            <a:off x="5160646" y="501364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9" name="Rectangle 14"/>
          <p:cNvSpPr>
            <a:spLocks noChangeAspect="1" noChangeArrowheads="1"/>
          </p:cNvSpPr>
          <p:nvPr/>
        </p:nvSpPr>
        <p:spPr bwMode="auto">
          <a:xfrm>
            <a:off x="5160646" y="5288281"/>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4" name="Rectangle 15"/>
          <p:cNvSpPr>
            <a:spLocks noChangeAspect="1" noChangeArrowheads="1"/>
          </p:cNvSpPr>
          <p:nvPr/>
        </p:nvSpPr>
        <p:spPr bwMode="auto">
          <a:xfrm>
            <a:off x="5160646" y="515175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5" name="Rectangle 16"/>
          <p:cNvSpPr>
            <a:spLocks noChangeAspect="1" noChangeArrowheads="1"/>
          </p:cNvSpPr>
          <p:nvPr/>
        </p:nvSpPr>
        <p:spPr bwMode="auto">
          <a:xfrm>
            <a:off x="5160646" y="542480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6" name="Rectangle 17"/>
          <p:cNvSpPr>
            <a:spLocks noChangeAspect="1" noChangeArrowheads="1"/>
          </p:cNvSpPr>
          <p:nvPr/>
        </p:nvSpPr>
        <p:spPr bwMode="auto">
          <a:xfrm>
            <a:off x="5160646" y="556133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7" name="Rectangle 18"/>
          <p:cNvSpPr>
            <a:spLocks noChangeAspect="1" noChangeArrowheads="1"/>
          </p:cNvSpPr>
          <p:nvPr/>
        </p:nvSpPr>
        <p:spPr bwMode="auto">
          <a:xfrm>
            <a:off x="5160646" y="569944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9" name="Rectangle 19"/>
          <p:cNvSpPr>
            <a:spLocks noChangeAspect="1" noChangeArrowheads="1"/>
          </p:cNvSpPr>
          <p:nvPr/>
        </p:nvSpPr>
        <p:spPr bwMode="auto">
          <a:xfrm>
            <a:off x="5160646" y="583596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0" name="Rectangle 20"/>
          <p:cNvSpPr>
            <a:spLocks noChangeAspect="1" noChangeArrowheads="1"/>
          </p:cNvSpPr>
          <p:nvPr/>
        </p:nvSpPr>
        <p:spPr bwMode="auto">
          <a:xfrm>
            <a:off x="5160646" y="611060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1" name="Rectangle 21"/>
          <p:cNvSpPr>
            <a:spLocks noChangeAspect="1" noChangeArrowheads="1"/>
          </p:cNvSpPr>
          <p:nvPr/>
        </p:nvSpPr>
        <p:spPr bwMode="auto">
          <a:xfrm>
            <a:off x="5160646" y="597249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5" name="Text Box 22"/>
          <p:cNvSpPr txBox="1">
            <a:spLocks noChangeAspect="1" noChangeArrowheads="1"/>
          </p:cNvSpPr>
          <p:nvPr/>
        </p:nvSpPr>
        <p:spPr bwMode="auto">
          <a:xfrm>
            <a:off x="4955858" y="4091305"/>
            <a:ext cx="862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p>
        </p:txBody>
      </p:sp>
      <p:sp>
        <p:nvSpPr>
          <p:cNvPr id="47" name="Rectangle 23"/>
          <p:cNvSpPr>
            <a:spLocks noChangeAspect="1" noChangeArrowheads="1"/>
          </p:cNvSpPr>
          <p:nvPr/>
        </p:nvSpPr>
        <p:spPr bwMode="auto">
          <a:xfrm>
            <a:off x="3196908" y="487711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8" name="Rectangle 24"/>
          <p:cNvSpPr>
            <a:spLocks noChangeAspect="1" noChangeArrowheads="1"/>
          </p:cNvSpPr>
          <p:nvPr/>
        </p:nvSpPr>
        <p:spPr bwMode="auto">
          <a:xfrm>
            <a:off x="3150870" y="483108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9" name="Rectangle 25"/>
          <p:cNvSpPr>
            <a:spLocks noChangeAspect="1" noChangeArrowheads="1"/>
          </p:cNvSpPr>
          <p:nvPr/>
        </p:nvSpPr>
        <p:spPr bwMode="auto">
          <a:xfrm>
            <a:off x="3469959" y="492315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0" name="Rectangle 26"/>
          <p:cNvSpPr>
            <a:spLocks noChangeAspect="1" noChangeArrowheads="1"/>
          </p:cNvSpPr>
          <p:nvPr/>
        </p:nvSpPr>
        <p:spPr bwMode="auto">
          <a:xfrm>
            <a:off x="3469959" y="5059681"/>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1" name="Rectangle 27"/>
          <p:cNvSpPr>
            <a:spLocks noChangeAspect="1" noChangeArrowheads="1"/>
          </p:cNvSpPr>
          <p:nvPr/>
        </p:nvSpPr>
        <p:spPr bwMode="auto">
          <a:xfrm>
            <a:off x="3469959" y="5197794"/>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2" name="Rectangle 28"/>
          <p:cNvSpPr>
            <a:spLocks noChangeAspect="1" noChangeArrowheads="1"/>
          </p:cNvSpPr>
          <p:nvPr/>
        </p:nvSpPr>
        <p:spPr bwMode="auto">
          <a:xfrm>
            <a:off x="3469959" y="533431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3" name="Rectangle 29"/>
          <p:cNvSpPr>
            <a:spLocks noChangeAspect="1" noChangeArrowheads="1"/>
          </p:cNvSpPr>
          <p:nvPr/>
        </p:nvSpPr>
        <p:spPr bwMode="auto">
          <a:xfrm>
            <a:off x="3469959" y="547084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4" name="Rectangle 30"/>
          <p:cNvSpPr>
            <a:spLocks noChangeAspect="1" noChangeArrowheads="1"/>
          </p:cNvSpPr>
          <p:nvPr/>
        </p:nvSpPr>
        <p:spPr bwMode="auto">
          <a:xfrm>
            <a:off x="3469959" y="5745481"/>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5" name="Rectangle 31"/>
          <p:cNvSpPr>
            <a:spLocks noChangeAspect="1" noChangeArrowheads="1"/>
          </p:cNvSpPr>
          <p:nvPr/>
        </p:nvSpPr>
        <p:spPr bwMode="auto">
          <a:xfrm>
            <a:off x="3469959" y="560895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6" name="Rectangle 32"/>
          <p:cNvSpPr>
            <a:spLocks noChangeAspect="1" noChangeArrowheads="1"/>
          </p:cNvSpPr>
          <p:nvPr/>
        </p:nvSpPr>
        <p:spPr bwMode="auto">
          <a:xfrm>
            <a:off x="3469959" y="5882006"/>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7" name="Rectangle 33"/>
          <p:cNvSpPr>
            <a:spLocks noChangeAspect="1" noChangeArrowheads="1"/>
          </p:cNvSpPr>
          <p:nvPr/>
        </p:nvSpPr>
        <p:spPr bwMode="auto">
          <a:xfrm>
            <a:off x="3469959" y="602011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8" name="Text Box 34"/>
          <p:cNvSpPr txBox="1">
            <a:spLocks noChangeAspect="1" noChangeArrowheads="1"/>
          </p:cNvSpPr>
          <p:nvPr/>
        </p:nvSpPr>
        <p:spPr bwMode="auto">
          <a:xfrm>
            <a:off x="2998471" y="4548505"/>
            <a:ext cx="1116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p>
        </p:txBody>
      </p:sp>
      <p:sp>
        <p:nvSpPr>
          <p:cNvPr id="59" name="Line 35"/>
          <p:cNvSpPr>
            <a:spLocks noChangeAspect="1" noChangeShapeType="1"/>
          </p:cNvSpPr>
          <p:nvPr/>
        </p:nvSpPr>
        <p:spPr bwMode="auto">
          <a:xfrm>
            <a:off x="3647759" y="5264469"/>
            <a:ext cx="1512887"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60" name="Line 36"/>
          <p:cNvSpPr>
            <a:spLocks noChangeAspect="1" noChangeShapeType="1"/>
          </p:cNvSpPr>
          <p:nvPr/>
        </p:nvSpPr>
        <p:spPr bwMode="auto">
          <a:xfrm flipV="1">
            <a:off x="3652521" y="510571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61" name="Line 37"/>
          <p:cNvSpPr>
            <a:spLocks noChangeAspect="1" noChangeShapeType="1"/>
          </p:cNvSpPr>
          <p:nvPr/>
        </p:nvSpPr>
        <p:spPr bwMode="auto">
          <a:xfrm flipV="1">
            <a:off x="3452179" y="591248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63" name="Line 39"/>
          <p:cNvSpPr>
            <a:spLocks noChangeAspect="1" noChangeShapeType="1"/>
          </p:cNvSpPr>
          <p:nvPr/>
        </p:nvSpPr>
        <p:spPr bwMode="auto">
          <a:xfrm flipV="1">
            <a:off x="3469959" y="547084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64" name="Line 40"/>
          <p:cNvSpPr>
            <a:spLocks noChangeAspect="1" noChangeShapeType="1"/>
          </p:cNvSpPr>
          <p:nvPr/>
        </p:nvSpPr>
        <p:spPr bwMode="auto">
          <a:xfrm flipH="1" flipV="1">
            <a:off x="3476309" y="547719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65" name="Freeform 47"/>
          <p:cNvSpPr>
            <a:spLocks noChangeAspect="1"/>
          </p:cNvSpPr>
          <p:nvPr/>
        </p:nvSpPr>
        <p:spPr bwMode="auto">
          <a:xfrm>
            <a:off x="3635059" y="554545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sp>
        <p:nvSpPr>
          <p:cNvPr id="66" name="Freeform 48"/>
          <p:cNvSpPr>
            <a:spLocks noChangeAspect="1"/>
          </p:cNvSpPr>
          <p:nvPr/>
        </p:nvSpPr>
        <p:spPr bwMode="auto">
          <a:xfrm>
            <a:off x="3630295" y="595026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tailEnd type="triangle" w="med" len="med"/>
          </a:ln>
        </p:spPr>
        <p:txBody>
          <a:bodyPr wrap="none" lIns="90487" tIns="44450" rIns="90487" bIns="44450" anchor="ctr"/>
          <a:lstStyle/>
          <a:p>
            <a:pPr algn="ctr"/>
            <a:endParaRPr lang="zh-CN" altLang="en-US"/>
          </a:p>
        </p:txBody>
      </p:sp>
      <p:sp>
        <p:nvSpPr>
          <p:cNvPr id="67" name="Text Box 49"/>
          <p:cNvSpPr txBox="1">
            <a:spLocks noChangeAspect="1" noChangeArrowheads="1"/>
          </p:cNvSpPr>
          <p:nvPr/>
        </p:nvSpPr>
        <p:spPr bwMode="auto">
          <a:xfrm>
            <a:off x="2091462" y="477869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p>
          <a:p>
            <a:pPr algn="ctr" eaLnBrk="0" hangingPunct="0">
              <a:lnSpc>
                <a:spcPct val="80000"/>
              </a:lnSpc>
            </a:pPr>
            <a:r>
              <a:rPr lang="en-US" altLang="zh-CN" sz="1400" b="1">
                <a:latin typeface="Helvetica"/>
                <a:ea typeface="宋体" panose="02010600030101010101" pitchFamily="2" charset="-122"/>
              </a:rPr>
              <a:t>Addresses</a:t>
            </a:r>
          </a:p>
        </p:txBody>
      </p:sp>
      <p:sp>
        <p:nvSpPr>
          <p:cNvPr id="68" name="Text Box 50"/>
          <p:cNvSpPr txBox="1">
            <a:spLocks noChangeAspect="1" noChangeArrowheads="1"/>
          </p:cNvSpPr>
          <p:nvPr/>
        </p:nvSpPr>
        <p:spPr bwMode="auto">
          <a:xfrm>
            <a:off x="3828187" y="482473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p>
          <a:p>
            <a:pPr algn="ctr" eaLnBrk="0" hangingPunct="0">
              <a:lnSpc>
                <a:spcPct val="80000"/>
              </a:lnSpc>
            </a:pPr>
            <a:r>
              <a:rPr lang="en-US" altLang="zh-CN" sz="1400" b="1">
                <a:latin typeface="Helvetica"/>
                <a:ea typeface="宋体" panose="02010600030101010101" pitchFamily="2" charset="-122"/>
              </a:rPr>
              <a:t>Addresses</a:t>
            </a:r>
          </a:p>
        </p:txBody>
      </p:sp>
      <p:sp>
        <p:nvSpPr>
          <p:cNvPr id="69" name="Text Box 95"/>
          <p:cNvSpPr txBox="1">
            <a:spLocks noChangeArrowheads="1"/>
          </p:cNvSpPr>
          <p:nvPr/>
        </p:nvSpPr>
        <p:spPr bwMode="auto">
          <a:xfrm>
            <a:off x="2569422" y="3966741"/>
            <a:ext cx="1893146"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Before fault</a:t>
            </a:r>
          </a:p>
        </p:txBody>
      </p:sp>
      <p:sp>
        <p:nvSpPr>
          <p:cNvPr id="70" name="Line 97"/>
          <p:cNvSpPr>
            <a:spLocks noChangeAspect="1" noChangeShapeType="1"/>
          </p:cNvSpPr>
          <p:nvPr/>
        </p:nvSpPr>
        <p:spPr bwMode="auto">
          <a:xfrm flipH="1" flipV="1">
            <a:off x="2465070" y="5607368"/>
            <a:ext cx="1004888"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71" name="AutoShape 100"/>
          <p:cNvSpPr>
            <a:spLocks noChangeArrowheads="1"/>
          </p:cNvSpPr>
          <p:nvPr/>
        </p:nvSpPr>
        <p:spPr bwMode="auto">
          <a:xfrm>
            <a:off x="3914458" y="6326505"/>
            <a:ext cx="855662" cy="361950"/>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grpSp>
        <p:nvGrpSpPr>
          <p:cNvPr id="72" name="组合 71"/>
          <p:cNvGrpSpPr/>
          <p:nvPr/>
        </p:nvGrpSpPr>
        <p:grpSpPr>
          <a:xfrm>
            <a:off x="6276658" y="3920652"/>
            <a:ext cx="4113212" cy="2812888"/>
            <a:chOff x="4725988" y="3511712"/>
            <a:chExt cx="4113212" cy="2812888"/>
          </a:xfrm>
        </p:grpSpPr>
        <p:sp>
          <p:nvSpPr>
            <p:cNvPr id="73"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4"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75"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6"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7"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8"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9"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0"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1"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2"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3"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4"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5"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6"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7"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8"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9"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0" name="Text Box 68"/>
            <p:cNvSpPr txBox="1">
              <a:spLocks noChangeAspect="1" noChangeArrowheads="1"/>
            </p:cNvSpPr>
            <p:nvPr/>
          </p:nvSpPr>
          <p:spPr bwMode="auto">
            <a:xfrm>
              <a:off x="7848600" y="3781425"/>
              <a:ext cx="862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p>
          </p:txBody>
        </p:sp>
        <p:sp>
          <p:nvSpPr>
            <p:cNvPr id="91"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2"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3"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4"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5"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6"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7"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8"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9"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0"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1"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2" name="Text Box 80"/>
            <p:cNvSpPr txBox="1">
              <a:spLocks noChangeAspect="1" noChangeArrowheads="1"/>
            </p:cNvSpPr>
            <p:nvPr/>
          </p:nvSpPr>
          <p:spPr bwMode="auto">
            <a:xfrm>
              <a:off x="5894388" y="4238625"/>
              <a:ext cx="1116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p>
          </p:txBody>
        </p:sp>
        <p:sp>
          <p:nvSpPr>
            <p:cNvPr id="103"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104"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105" name="Line 83"/>
            <p:cNvSpPr>
              <a:spLocks noChangeAspect="1" noChangeShapeType="1"/>
            </p:cNvSpPr>
            <p:nvPr/>
          </p:nvSpPr>
          <p:spPr bwMode="auto">
            <a:xfrm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106"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107" name="Text Box 92"/>
            <p:cNvSpPr txBox="1">
              <a:spLocks noChangeAspect="1" noChangeArrowheads="1"/>
            </p:cNvSpPr>
            <p:nvPr/>
          </p:nvSpPr>
          <p:spPr bwMode="auto">
            <a:xfrm>
              <a:off x="5038178" y="44688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p>
            <a:p>
              <a:pPr algn="ctr" eaLnBrk="0" hangingPunct="0">
                <a:lnSpc>
                  <a:spcPct val="80000"/>
                </a:lnSpc>
              </a:pPr>
              <a:r>
                <a:rPr lang="en-US" altLang="zh-CN" sz="1400" b="1">
                  <a:latin typeface="Helvetica"/>
                  <a:ea typeface="宋体" panose="02010600030101010101" pitchFamily="2" charset="-122"/>
                </a:rPr>
                <a:t>Addresses</a:t>
              </a:r>
            </a:p>
          </p:txBody>
        </p:sp>
        <p:sp>
          <p:nvSpPr>
            <p:cNvPr id="108" name="Text Box 93"/>
            <p:cNvSpPr txBox="1">
              <a:spLocks noChangeAspect="1" noChangeArrowheads="1"/>
            </p:cNvSpPr>
            <p:nvPr/>
          </p:nvSpPr>
          <p:spPr bwMode="auto">
            <a:xfrm>
              <a:off x="6774903" y="45148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p>
            <a:p>
              <a:pPr algn="ctr" eaLnBrk="0" hangingPunct="0">
                <a:lnSpc>
                  <a:spcPct val="80000"/>
                </a:lnSpc>
              </a:pPr>
              <a:r>
                <a:rPr lang="en-US" altLang="zh-CN" sz="1400" b="1">
                  <a:latin typeface="Helvetica"/>
                  <a:ea typeface="宋体" panose="02010600030101010101" pitchFamily="2" charset="-122"/>
                </a:rPr>
                <a:t>Addresses</a:t>
              </a:r>
            </a:p>
          </p:txBody>
        </p:sp>
        <p:sp>
          <p:nvSpPr>
            <p:cNvPr id="109"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tailEnd type="triangle" w="med" len="med"/>
            </a:ln>
          </p:spPr>
          <p:txBody>
            <a:bodyPr wrap="none" lIns="90487" tIns="44450" rIns="90487" bIns="44450" anchor="ctr"/>
            <a:lstStyle/>
            <a:p>
              <a:pPr algn="ctr"/>
              <a:endParaRPr lang="zh-CN" altLang="en-US"/>
            </a:p>
          </p:txBody>
        </p:sp>
        <p:sp>
          <p:nvSpPr>
            <p:cNvPr id="110" name="Text Box 96"/>
            <p:cNvSpPr txBox="1">
              <a:spLocks noChangeArrowheads="1"/>
            </p:cNvSpPr>
            <p:nvPr/>
          </p:nvSpPr>
          <p:spPr bwMode="auto">
            <a:xfrm>
              <a:off x="5956570" y="3511712"/>
              <a:ext cx="1636665"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After fault</a:t>
              </a:r>
            </a:p>
          </p:txBody>
        </p:sp>
        <p:sp>
          <p:nvSpPr>
            <p:cNvPr id="111"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112"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sp>
          <p:nvSpPr>
            <p:cNvPr id="113"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grpSp>
      <p:sp>
        <p:nvSpPr>
          <p:cNvPr id="1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134</a:t>
            </a:fld>
            <a:endParaRPr lang="zh-CN" altLang="en-US" dirty="0"/>
          </a:p>
        </p:txBody>
      </p:sp>
      <p:sp>
        <p:nvSpPr>
          <p:cNvPr id="8" name="Line 40"/>
          <p:cNvSpPr>
            <a:spLocks noChangeAspect="1" noChangeShapeType="1"/>
          </p:cNvSpPr>
          <p:nvPr/>
        </p:nvSpPr>
        <p:spPr bwMode="auto">
          <a:xfrm flipH="1" flipV="1">
            <a:off x="3446464" y="586962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linds(horizontal)">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down)">
                                      <p:cBhvr>
                                        <p:cTn id="2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dirty="0">
                <a:sym typeface="+mn-ea"/>
              </a:rPr>
              <a:t>层次结构</a:t>
            </a:r>
          </a:p>
          <a:p>
            <a:pPr fontAlgn="auto">
              <a:lnSpc>
                <a:spcPct val="100000"/>
              </a:lnSpc>
            </a:pPr>
            <a:endParaRPr lang="zh-CN" altLang="en-US" dirty="0"/>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pic>
        <p:nvPicPr>
          <p:cNvPr id="2" name="图片 1"/>
          <p:cNvPicPr>
            <a:picLocks noChangeAspect="1"/>
          </p:cNvPicPr>
          <p:nvPr/>
        </p:nvPicPr>
        <p:blipFill>
          <a:blip r:embed="rId3"/>
          <a:stretch>
            <a:fillRect/>
          </a:stretch>
        </p:blipFill>
        <p:spPr>
          <a:xfrm>
            <a:off x="5578475" y="1065530"/>
            <a:ext cx="5304790" cy="5656580"/>
          </a:xfrm>
          <a:prstGeom prst="rect">
            <a:avLst/>
          </a:prstGeom>
        </p:spPr>
      </p:pic>
      <p:sp>
        <p:nvSpPr>
          <p:cNvPr id="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a:xfrm>
            <a:off x="904874" y="1065730"/>
            <a:ext cx="10448925" cy="5477945"/>
          </a:xfrm>
        </p:spPr>
        <p:txBody>
          <a:bodyPr>
            <a:noAutofit/>
          </a:bodyPr>
          <a:lstStyle/>
          <a:p>
            <a:pPr lvl="0" fontAlgn="auto">
              <a:lnSpc>
                <a:spcPct val="100000"/>
              </a:lnSpc>
            </a:pPr>
            <a:r>
              <a:rPr lang="zh-CN" altLang="en-US" sz="2800" dirty="0">
                <a:sym typeface="+mn-ea"/>
              </a:rPr>
              <a:t>虚拟存储器本质</a:t>
            </a:r>
          </a:p>
          <a:p>
            <a:pPr lvl="1" fontAlgn="auto">
              <a:lnSpc>
                <a:spcPct val="100000"/>
              </a:lnSpc>
            </a:pPr>
            <a:r>
              <a:rPr dirty="0">
                <a:sym typeface="+mn-ea"/>
              </a:rPr>
              <a:t>程序员在比实际主存大得多的逻辑地址空间中编程</a:t>
            </a:r>
            <a:endParaRPr lang="zh-CN" altLang="en-US" dirty="0"/>
          </a:p>
          <a:p>
            <a:pPr lvl="1" fontAlgn="auto">
              <a:lnSpc>
                <a:spcPct val="100000"/>
              </a:lnSpc>
            </a:pPr>
            <a:r>
              <a:rPr dirty="0">
                <a:sym typeface="+mn-ea"/>
              </a:rPr>
              <a:t>程序执行时，</a:t>
            </a:r>
            <a:r>
              <a:rPr lang="zh-CN" altLang="en-US" dirty="0">
                <a:sym typeface="+mn-ea"/>
              </a:rPr>
              <a:t>按需载入代码和数据，无需全部载入</a:t>
            </a:r>
            <a:endParaRPr lang="zh-CN" altLang="en-US" dirty="0"/>
          </a:p>
          <a:p>
            <a:pPr lvl="1"/>
            <a:r>
              <a:rPr dirty="0">
                <a:sym typeface="+mn-ea"/>
              </a:rPr>
              <a:t>硬件将逻辑地址（虚拟地址）转化为物理地址（实地址）</a:t>
            </a:r>
          </a:p>
          <a:p>
            <a:pPr lvl="1"/>
            <a:r>
              <a:rPr dirty="0">
                <a:sym typeface="+mn-ea"/>
              </a:rPr>
              <a:t>缺页时，</a:t>
            </a:r>
            <a:r>
              <a:rPr dirty="0">
                <a:solidFill>
                  <a:srgbClr val="FF0000"/>
                </a:solidFill>
                <a:sym typeface="+mn-ea"/>
              </a:rPr>
              <a:t>由</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OS</a:t>
            </a:r>
            <a:r>
              <a:rPr dirty="0">
                <a:sym typeface="+mn-ea"/>
              </a:rPr>
              <a:t>进行主存和磁盘之间的信息交换</a:t>
            </a:r>
          </a:p>
          <a:p>
            <a:pPr lvl="1"/>
            <a:r>
              <a:rPr dirty="0">
                <a:sym typeface="+mn-ea"/>
              </a:rPr>
              <a:t>虚存机制由硬件与操作系统协作实现</a:t>
            </a:r>
          </a:p>
          <a:p>
            <a:pPr lvl="2"/>
            <a:r>
              <a:rPr dirty="0">
                <a:sym typeface="+mn-ea"/>
              </a:rPr>
              <a:t>进程</a:t>
            </a:r>
            <a:r>
              <a:rPr lang="zh-CN" altLang="en-US" dirty="0">
                <a:sym typeface="+mn-ea"/>
              </a:rPr>
              <a:t>及进程</a:t>
            </a:r>
            <a:r>
              <a:rPr dirty="0" err="1">
                <a:sym typeface="+mn-ea"/>
              </a:rPr>
              <a:t>上下文切换</a:t>
            </a:r>
            <a:r>
              <a:rPr lang="zh-CN" altLang="en-US" dirty="0">
                <a:sym typeface="+mn-ea"/>
              </a:rPr>
              <a:t>、</a:t>
            </a:r>
            <a:r>
              <a:rPr dirty="0" err="1">
                <a:sym typeface="+mn-ea"/>
              </a:rPr>
              <a:t>存储器分配</a:t>
            </a:r>
          </a:p>
          <a:p>
            <a:pPr lvl="2"/>
            <a:r>
              <a:rPr dirty="0" err="1">
                <a:sym typeface="+mn-ea"/>
              </a:rPr>
              <a:t>虚拟地址空间管理、缺页处理</a:t>
            </a:r>
          </a:p>
          <a:p>
            <a:pPr lvl="2"/>
            <a:r>
              <a:rPr dirty="0" err="1">
                <a:sym typeface="+mn-ea"/>
              </a:rPr>
              <a:t>存储器保护</a:t>
            </a:r>
            <a:endParaRPr dirty="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500"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500"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500"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a:xfrm>
            <a:off x="714375" y="878079"/>
            <a:ext cx="11049000" cy="5853000"/>
          </a:xfrm>
        </p:spPr>
        <p:txBody>
          <a:bodyPr>
            <a:normAutofit fontScale="90000" lnSpcReduction="20000"/>
          </a:bodyPr>
          <a:lstStyle/>
          <a:p>
            <a:pPr lvl="0" fontAlgn="auto">
              <a:lnSpc>
                <a:spcPct val="170000"/>
              </a:lnSpc>
              <a:spcBef>
                <a:spcPts val="600"/>
              </a:spcBef>
            </a:pPr>
            <a:r>
              <a:rPr lang="zh-CN" altLang="en-US" sz="3900" dirty="0">
                <a:sym typeface="+mn-ea"/>
              </a:rPr>
              <a:t>与</a:t>
            </a:r>
            <a:r>
              <a:rPr lang="en-US" altLang="zh-CN" sz="3900" dirty="0">
                <a:sym typeface="+mn-ea"/>
              </a:rPr>
              <a:t>CPU cache</a:t>
            </a:r>
            <a:r>
              <a:rPr lang="zh-CN" altLang="en-US" sz="3900" dirty="0">
                <a:sym typeface="+mn-ea"/>
              </a:rPr>
              <a:t>的相似之处</a:t>
            </a:r>
          </a:p>
          <a:p>
            <a:pPr lvl="1" fontAlgn="auto">
              <a:lnSpc>
                <a:spcPct val="170000"/>
              </a:lnSpc>
              <a:spcBef>
                <a:spcPts val="600"/>
              </a:spcBef>
            </a:pPr>
            <a:r>
              <a:rPr lang="zh-CN" altLang="en-US" sz="3100" dirty="0">
                <a:sym typeface="+mn-ea"/>
              </a:rPr>
              <a:t>将程序中常用的部分驻留在高速存储器</a:t>
            </a:r>
          </a:p>
          <a:p>
            <a:pPr lvl="2" fontAlgn="auto">
              <a:lnSpc>
                <a:spcPct val="170000"/>
              </a:lnSpc>
              <a:spcBef>
                <a:spcPts val="600"/>
              </a:spcBef>
            </a:pPr>
            <a:r>
              <a:rPr lang="zh-CN" altLang="en-US" sz="3100" dirty="0">
                <a:sym typeface="+mn-ea"/>
              </a:rPr>
              <a:t>程序载入按需载入（不是全部载入）</a:t>
            </a:r>
          </a:p>
          <a:p>
            <a:pPr lvl="2" fontAlgn="auto">
              <a:lnSpc>
                <a:spcPct val="170000"/>
              </a:lnSpc>
              <a:spcBef>
                <a:spcPts val="600"/>
              </a:spcBef>
            </a:pPr>
            <a:r>
              <a:rPr lang="zh-CN" altLang="en-US" sz="3100" dirty="0">
                <a:sym typeface="+mn-ea"/>
              </a:rPr>
              <a:t>高速存储器分块或者分页（粒度问题）</a:t>
            </a:r>
          </a:p>
          <a:p>
            <a:pPr lvl="2" fontAlgn="auto">
              <a:lnSpc>
                <a:spcPct val="170000"/>
              </a:lnSpc>
              <a:spcBef>
                <a:spcPts val="600"/>
              </a:spcBef>
            </a:pPr>
            <a:r>
              <a:rPr lang="zh-CN" altLang="en-US" sz="3100" dirty="0">
                <a:sym typeface="+mn-ea"/>
              </a:rPr>
              <a:t>主存空间满，将不常用程序或数据</a:t>
            </a:r>
            <a:r>
              <a:rPr lang="zh-CN" altLang="en-US" sz="3100" b="1" u="sng" dirty="0">
                <a:solidFill>
                  <a:srgbClr val="FF0000"/>
                </a:solidFill>
                <a:sym typeface="+mn-ea"/>
              </a:rPr>
              <a:t>淘汰</a:t>
            </a:r>
            <a:r>
              <a:rPr lang="zh-CN" altLang="en-US" sz="3100" dirty="0">
                <a:sym typeface="+mn-ea"/>
              </a:rPr>
              <a:t>或</a:t>
            </a:r>
            <a:r>
              <a:rPr lang="zh-CN" altLang="en-US" sz="3100" b="1" u="sng" dirty="0">
                <a:solidFill>
                  <a:srgbClr val="FF0000"/>
                </a:solidFill>
                <a:sym typeface="+mn-ea"/>
              </a:rPr>
              <a:t>交换</a:t>
            </a:r>
            <a:r>
              <a:rPr lang="zh-CN" altLang="en-US" sz="3100" dirty="0">
                <a:sym typeface="+mn-ea"/>
              </a:rPr>
              <a:t>到辅存中</a:t>
            </a:r>
          </a:p>
          <a:p>
            <a:pPr lvl="1" fontAlgn="auto">
              <a:lnSpc>
                <a:spcPct val="170000"/>
              </a:lnSpc>
              <a:spcBef>
                <a:spcPts val="600"/>
              </a:spcBef>
            </a:pPr>
            <a:r>
              <a:rPr lang="zh-CN" altLang="en-US" sz="3100" dirty="0">
                <a:sym typeface="+mn-ea"/>
              </a:rPr>
              <a:t>数据的换入换出由硬件或操作系统完成，对用户透明</a:t>
            </a:r>
            <a:endParaRPr lang="zh-CN" altLang="en-US" sz="3100" dirty="0"/>
          </a:p>
          <a:p>
            <a:pPr lvl="1" fontAlgn="auto">
              <a:lnSpc>
                <a:spcPct val="170000"/>
              </a:lnSpc>
              <a:spcBef>
                <a:spcPts val="600"/>
              </a:spcBef>
            </a:pPr>
            <a:r>
              <a:rPr lang="zh-CN" altLang="en-US" sz="3100" dirty="0">
                <a:sym typeface="+mn-ea"/>
              </a:rPr>
              <a:t>利用程序局部性，使存储系统的性能接近于高速存储器；价格接近于低速存储器，并扩充主存容量</a:t>
            </a:r>
            <a:r>
              <a:rPr lang="en-US" altLang="zh-CN" b="1" dirty="0">
                <a:latin typeface="Times New Roman" panose="02020603050405020304" pitchFamily="18" charset="0"/>
                <a:sym typeface="+mn-ea"/>
              </a:rPr>
              <a:t>	</a:t>
            </a: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500"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30000"/>
              </a:lnSpc>
              <a:spcBef>
                <a:spcPts val="1200"/>
              </a:spcBef>
            </a:pPr>
            <a:r>
              <a:rPr lang="zh-CN" altLang="en-US" dirty="0">
                <a:sym typeface="+mn-ea"/>
              </a:rPr>
              <a:t>与</a:t>
            </a:r>
            <a:r>
              <a:rPr lang="en-US" altLang="zh-CN" dirty="0">
                <a:sym typeface="+mn-ea"/>
              </a:rPr>
              <a:t>CPU Cache</a:t>
            </a:r>
            <a:r>
              <a:rPr lang="zh-CN" altLang="en-US" dirty="0">
                <a:sym typeface="+mn-ea"/>
              </a:rPr>
              <a:t>的差异</a:t>
            </a:r>
          </a:p>
          <a:p>
            <a:pPr lvl="1" fontAlgn="auto">
              <a:lnSpc>
                <a:spcPct val="130000"/>
              </a:lnSpc>
              <a:spcBef>
                <a:spcPts val="1200"/>
              </a:spcBef>
            </a:pPr>
            <a:r>
              <a:rPr lang="zh-CN" altLang="en-US" dirty="0">
                <a:sym typeface="+mn-ea"/>
              </a:rPr>
              <a:t>虚存用于扩大主存容量，</a:t>
            </a:r>
            <a:r>
              <a:rPr lang="en-US" altLang="zh-CN" dirty="0">
                <a:sym typeface="+mn-ea"/>
              </a:rPr>
              <a:t>Cache</a:t>
            </a:r>
            <a:r>
              <a:rPr lang="zh-CN" altLang="en-US" dirty="0">
                <a:sym typeface="+mn-ea"/>
              </a:rPr>
              <a:t>用于加速主存性能</a:t>
            </a:r>
            <a:endParaRPr lang="zh-CN" altLang="en-US" sz="2800" dirty="0">
              <a:sym typeface="+mn-ea"/>
            </a:endParaRPr>
          </a:p>
          <a:p>
            <a:pPr lvl="1" fontAlgn="auto">
              <a:lnSpc>
                <a:spcPct val="130000"/>
              </a:lnSpc>
              <a:spcBef>
                <a:spcPts val="1200"/>
              </a:spcBef>
            </a:pPr>
            <a:r>
              <a:rPr lang="zh-CN" altLang="en-US" dirty="0">
                <a:sym typeface="+mn-ea"/>
              </a:rPr>
              <a:t>虚存中未命中性能损失远大于</a:t>
            </a:r>
            <a:r>
              <a:rPr lang="en-US" altLang="zh-CN" dirty="0">
                <a:sym typeface="+mn-ea"/>
              </a:rPr>
              <a:t>Cache</a:t>
            </a:r>
            <a:r>
              <a:rPr lang="zh-CN" altLang="en-US" dirty="0">
                <a:sym typeface="+mn-ea"/>
              </a:rPr>
              <a:t>系统</a:t>
            </a:r>
          </a:p>
          <a:p>
            <a:pPr lvl="2" fontAlgn="auto">
              <a:lnSpc>
                <a:spcPct val="130000"/>
              </a:lnSpc>
              <a:spcBef>
                <a:spcPts val="1200"/>
              </a:spcBef>
            </a:pPr>
            <a:r>
              <a:rPr lang="zh-CN" altLang="en-US" dirty="0">
                <a:sym typeface="+mn-ea"/>
              </a:rPr>
              <a:t>全相联提升命中率</a:t>
            </a:r>
            <a:endParaRPr lang="zh-CN" altLang="en-US" sz="2400" dirty="0">
              <a:sym typeface="+mn-ea"/>
            </a:endParaRPr>
          </a:p>
          <a:p>
            <a:pPr lvl="2" fontAlgn="auto">
              <a:lnSpc>
                <a:spcPct val="130000"/>
              </a:lnSpc>
              <a:spcBef>
                <a:spcPts val="1200"/>
              </a:spcBef>
            </a:pPr>
            <a:r>
              <a:rPr lang="zh-CN" altLang="en-US" dirty="0">
                <a:sym typeface="+mn-ea"/>
              </a:rPr>
              <a:t>更大的交换单位页</a:t>
            </a:r>
            <a:endParaRPr lang="zh-CN" altLang="en-US" sz="2400" dirty="0">
              <a:sym typeface="+mn-ea"/>
            </a:endParaRPr>
          </a:p>
          <a:p>
            <a:pPr lvl="2" fontAlgn="auto">
              <a:lnSpc>
                <a:spcPct val="130000"/>
              </a:lnSpc>
              <a:spcBef>
                <a:spcPts val="1200"/>
              </a:spcBef>
            </a:pPr>
            <a:r>
              <a:rPr lang="zh-CN" altLang="en-US" dirty="0">
                <a:sym typeface="+mn-ea"/>
              </a:rPr>
              <a:t>近似</a:t>
            </a:r>
            <a:r>
              <a:rPr lang="en-US" altLang="zh-CN" dirty="0">
                <a:sym typeface="+mn-ea"/>
              </a:rPr>
              <a:t>LRU</a:t>
            </a:r>
            <a:r>
              <a:rPr lang="zh-CN" altLang="en-US" dirty="0">
                <a:sym typeface="+mn-ea"/>
              </a:rPr>
              <a:t>算法  </a:t>
            </a:r>
            <a:r>
              <a:rPr lang="en-US" altLang="zh-CN" dirty="0">
                <a:sym typeface="+mn-ea"/>
              </a:rPr>
              <a:t>(CLOCK</a:t>
            </a:r>
            <a:r>
              <a:rPr lang="zh-CN" altLang="en-US" dirty="0">
                <a:sym typeface="+mn-ea"/>
              </a:rPr>
              <a:t>算法</a:t>
            </a:r>
            <a:r>
              <a:rPr lang="en-US" altLang="zh-CN" dirty="0">
                <a:sym typeface="+mn-ea"/>
              </a:rPr>
              <a:t>)</a:t>
            </a:r>
            <a:endParaRPr lang="zh-CN" altLang="en-US" sz="2400" dirty="0">
              <a:sym typeface="+mn-ea"/>
            </a:endParaRPr>
          </a:p>
          <a:p>
            <a:pPr lvl="1" fontAlgn="auto">
              <a:lnSpc>
                <a:spcPct val="130000"/>
              </a:lnSpc>
              <a:spcBef>
                <a:spcPts val="1200"/>
              </a:spcBef>
            </a:pPr>
            <a:r>
              <a:rPr lang="zh-CN" altLang="en-US" dirty="0">
                <a:sym typeface="+mn-ea"/>
              </a:rPr>
              <a:t>虚存由硬件和</a:t>
            </a:r>
            <a:r>
              <a:rPr lang="en-US" altLang="zh-CN" dirty="0">
                <a:sym typeface="+mn-ea"/>
              </a:rPr>
              <a:t>OS</a:t>
            </a:r>
            <a:r>
              <a:rPr lang="zh-CN" altLang="en-US" dirty="0">
                <a:sym typeface="+mn-ea"/>
              </a:rPr>
              <a:t>联合管理，</a:t>
            </a:r>
            <a:r>
              <a:rPr lang="en-US" altLang="zh-CN" dirty="0">
                <a:sym typeface="+mn-ea"/>
              </a:rPr>
              <a:t>Cache</a:t>
            </a:r>
            <a:r>
              <a:rPr lang="zh-CN" altLang="en-US" dirty="0">
                <a:sym typeface="+mn-ea"/>
              </a:rPr>
              <a:t>由硬件管理</a:t>
            </a: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p:txBody>
          <a:bodyPr/>
          <a:lstStyle/>
          <a:p>
            <a:fld id="{8EE8E787-E6FE-45D8-9039-788B45E44EE7}" type="slidenum">
              <a:rPr lang="zh-CN" altLang="en-US" smtClean="0"/>
              <a:t>138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500"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50000"/>
              </a:lnSpc>
              <a:spcBef>
                <a:spcPts val="600"/>
              </a:spcBef>
            </a:pPr>
            <a:r>
              <a:rPr lang="zh-CN" altLang="en-US" dirty="0">
                <a:sym typeface="+mn-ea"/>
              </a:rPr>
              <a:t>段式管理</a:t>
            </a:r>
          </a:p>
          <a:p>
            <a:pPr lvl="1" fontAlgn="auto">
              <a:lnSpc>
                <a:spcPct val="150000"/>
              </a:lnSpc>
              <a:spcBef>
                <a:spcPts val="600"/>
              </a:spcBef>
            </a:pPr>
            <a:r>
              <a:rPr lang="zh-CN" altLang="en-US" dirty="0">
                <a:sym typeface="+mn-ea"/>
              </a:rPr>
              <a:t>段的分界与程序的自然分界相对应，段长不固定，因程序而异</a:t>
            </a:r>
          </a:p>
          <a:p>
            <a:pPr lvl="1" fontAlgn="auto">
              <a:lnSpc>
                <a:spcPct val="150000"/>
              </a:lnSpc>
              <a:spcBef>
                <a:spcPts val="600"/>
              </a:spcBef>
            </a:pPr>
            <a:r>
              <a:rPr lang="zh-CN" altLang="en-US" dirty="0">
                <a:sym typeface="+mn-ea"/>
              </a:rPr>
              <a:t>段的独立性</a:t>
            </a:r>
            <a:r>
              <a:rPr lang="en-US" altLang="zh-CN" dirty="0">
                <a:sym typeface="+mn-ea"/>
              </a:rPr>
              <a:t>—</a:t>
            </a:r>
            <a:r>
              <a:rPr lang="zh-CN" altLang="en-US" dirty="0">
                <a:sym typeface="+mn-ea"/>
              </a:rPr>
              <a:t>易于编译、管理、修改和维护，也便于多道程序共享</a:t>
            </a:r>
          </a:p>
          <a:p>
            <a:pPr lvl="1" fontAlgn="auto">
              <a:lnSpc>
                <a:spcPct val="150000"/>
              </a:lnSpc>
              <a:spcBef>
                <a:spcPts val="600"/>
              </a:spcBef>
            </a:pPr>
            <a:r>
              <a:rPr lang="zh-CN" altLang="en-US" dirty="0">
                <a:sym typeface="+mn-ea"/>
              </a:rPr>
              <a:t>各段的长度不同，给主存的分配带来麻烦</a:t>
            </a:r>
            <a:endParaRPr lang="zh-CN" altLang="en-US" sz="2800" dirty="0">
              <a:sym typeface="+mn-ea"/>
            </a:endParaRPr>
          </a:p>
          <a:p>
            <a:pPr lvl="1" fontAlgn="auto">
              <a:lnSpc>
                <a:spcPct val="150000"/>
              </a:lnSpc>
              <a:spcBef>
                <a:spcPts val="600"/>
              </a:spcBef>
            </a:pPr>
            <a:r>
              <a:rPr lang="zh-CN" altLang="en-US" dirty="0">
                <a:sym typeface="+mn-ea"/>
              </a:rPr>
              <a:t>段式管理容易产生碎块，浪费主存空间</a:t>
            </a: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139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2"/>
          <p:cNvSpPr txBox="1">
            <a:spLocks noChangeArrowheads="1"/>
          </p:cNvSpPr>
          <p:nvPr/>
        </p:nvSpPr>
        <p:spPr bwMode="auto">
          <a:xfrm>
            <a:off x="1657716" y="2001226"/>
            <a:ext cx="3167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latin typeface="宋体" panose="02010600030101010101" pitchFamily="2" charset="-122"/>
              </a:rPr>
              <a:t>(2) 存储速度</a:t>
            </a:r>
          </a:p>
        </p:txBody>
      </p:sp>
      <p:sp>
        <p:nvSpPr>
          <p:cNvPr id="34" name="Text Box 3"/>
          <p:cNvSpPr txBox="1">
            <a:spLocks noChangeArrowheads="1"/>
          </p:cNvSpPr>
          <p:nvPr/>
        </p:nvSpPr>
        <p:spPr bwMode="auto">
          <a:xfrm>
            <a:off x="1162416" y="315301"/>
            <a:ext cx="4357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latin typeface="宋体" panose="02010600030101010101" pitchFamily="2" charset="-122"/>
              </a:rPr>
              <a:t>4.  主存的技术指标</a:t>
            </a:r>
          </a:p>
        </p:txBody>
      </p:sp>
      <p:sp>
        <p:nvSpPr>
          <p:cNvPr id="35" name="Text Box 4"/>
          <p:cNvSpPr txBox="1">
            <a:spLocks noChangeArrowheads="1"/>
          </p:cNvSpPr>
          <p:nvPr/>
        </p:nvSpPr>
        <p:spPr bwMode="auto">
          <a:xfrm>
            <a:off x="1657716" y="1251926"/>
            <a:ext cx="3090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latin typeface="宋体" panose="02010600030101010101" pitchFamily="2" charset="-122"/>
              </a:rPr>
              <a:t>(1) 存储容量</a:t>
            </a:r>
            <a:endParaRPr lang="zh-CN" altLang="en-US" sz="2800" b="1">
              <a:latin typeface="宋体" panose="02010600030101010101" pitchFamily="2" charset="-122"/>
            </a:endParaRPr>
          </a:p>
        </p:txBody>
      </p:sp>
      <p:sp>
        <p:nvSpPr>
          <p:cNvPr id="36" name="Text Box 5"/>
          <p:cNvSpPr txBox="1">
            <a:spLocks noChangeArrowheads="1"/>
          </p:cNvSpPr>
          <p:nvPr/>
        </p:nvSpPr>
        <p:spPr bwMode="auto">
          <a:xfrm>
            <a:off x="1657716" y="5769951"/>
            <a:ext cx="41576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latin typeface="宋体" panose="02010600030101010101" pitchFamily="2" charset="-122"/>
              </a:rPr>
              <a:t>(3) 存储器的带宽</a:t>
            </a:r>
            <a:endParaRPr lang="zh-CN" altLang="en-US" sz="2800" b="1">
              <a:latin typeface="宋体" panose="02010600030101010101" pitchFamily="2" charset="-122"/>
            </a:endParaRPr>
          </a:p>
        </p:txBody>
      </p:sp>
      <p:sp>
        <p:nvSpPr>
          <p:cNvPr id="37" name="Text Box 6"/>
          <p:cNvSpPr txBox="1">
            <a:spLocks noChangeArrowheads="1"/>
          </p:cNvSpPr>
          <p:nvPr/>
        </p:nvSpPr>
        <p:spPr bwMode="auto">
          <a:xfrm>
            <a:off x="4361228" y="1280501"/>
            <a:ext cx="526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latin typeface="宋体" panose="02010600030101010101" pitchFamily="2" charset="-122"/>
              </a:rPr>
              <a:t>主存 </a:t>
            </a:r>
            <a:r>
              <a:rPr lang="zh-CN" altLang="en-US" sz="2800" b="1">
                <a:solidFill>
                  <a:schemeClr val="folHlink"/>
                </a:solidFill>
                <a:latin typeface="宋体" panose="02010600030101010101" pitchFamily="2" charset="-122"/>
              </a:rPr>
              <a:t>存放二进制代码的总位数</a:t>
            </a:r>
            <a:r>
              <a:rPr lang="zh-CN" altLang="en-US" sz="2800" b="1">
                <a:latin typeface="宋体" panose="02010600030101010101" pitchFamily="2" charset="-122"/>
              </a:rPr>
              <a:t> </a:t>
            </a:r>
          </a:p>
        </p:txBody>
      </p:sp>
      <p:sp>
        <p:nvSpPr>
          <p:cNvPr id="38" name="Text Box 7"/>
          <p:cNvSpPr txBox="1">
            <a:spLocks noChangeArrowheads="1"/>
          </p:cNvSpPr>
          <p:nvPr/>
        </p:nvSpPr>
        <p:spPr bwMode="auto">
          <a:xfrm>
            <a:off x="4361228" y="3261701"/>
            <a:ext cx="3806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读出时间   写入时间 </a:t>
            </a:r>
          </a:p>
        </p:txBody>
      </p:sp>
      <p:sp>
        <p:nvSpPr>
          <p:cNvPr id="39" name="Text Box 8"/>
          <p:cNvSpPr txBox="1">
            <a:spLocks noChangeArrowheads="1"/>
          </p:cNvSpPr>
          <p:nvPr/>
        </p:nvSpPr>
        <p:spPr bwMode="auto">
          <a:xfrm>
            <a:off x="4361228" y="2671151"/>
            <a:ext cx="36134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存储器的 </a:t>
            </a:r>
            <a:r>
              <a:rPr lang="zh-CN" altLang="en-US" sz="2800" b="1" dirty="0">
                <a:solidFill>
                  <a:schemeClr val="folHlink"/>
                </a:solidFill>
                <a:latin typeface="宋体" panose="02010600030101010101" pitchFamily="2" charset="-122"/>
              </a:rPr>
              <a:t>访问时间</a:t>
            </a:r>
            <a:r>
              <a:rPr lang="zh-CN" altLang="en-US" sz="2800" b="1" dirty="0">
                <a:latin typeface="宋体" panose="02010600030101010101" pitchFamily="2" charset="-122"/>
              </a:rPr>
              <a:t> </a:t>
            </a:r>
          </a:p>
        </p:txBody>
      </p:sp>
      <p:grpSp>
        <p:nvGrpSpPr>
          <p:cNvPr id="40" name="Group 9"/>
          <p:cNvGrpSpPr/>
          <p:nvPr/>
        </p:nvGrpSpPr>
        <p:grpSpPr bwMode="auto">
          <a:xfrm>
            <a:off x="2276841" y="2671152"/>
            <a:ext cx="2168525" cy="1819276"/>
            <a:chOff x="939" y="1696"/>
            <a:chExt cx="1366" cy="1146"/>
          </a:xfrm>
        </p:grpSpPr>
        <p:sp>
          <p:nvSpPr>
            <p:cNvPr id="41" name="Text Box 10"/>
            <p:cNvSpPr txBox="1">
              <a:spLocks noChangeArrowheads="1"/>
            </p:cNvSpPr>
            <p:nvPr/>
          </p:nvSpPr>
          <p:spPr bwMode="auto">
            <a:xfrm>
              <a:off x="939" y="1696"/>
              <a:ext cx="1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a:latin typeface="宋体" panose="02010600030101010101" pitchFamily="2" charset="-122"/>
                </a:rPr>
                <a:t> 存取时间</a:t>
              </a:r>
            </a:p>
          </p:txBody>
        </p:sp>
        <p:sp>
          <p:nvSpPr>
            <p:cNvPr id="42" name="Text Box 11"/>
            <p:cNvSpPr txBox="1">
              <a:spLocks noChangeArrowheads="1"/>
            </p:cNvSpPr>
            <p:nvPr/>
          </p:nvSpPr>
          <p:spPr bwMode="auto">
            <a:xfrm>
              <a:off x="939" y="2512"/>
              <a:ext cx="13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a:latin typeface="宋体" panose="02010600030101010101" pitchFamily="2" charset="-122"/>
                </a:rPr>
                <a:t> 存取周期 </a:t>
              </a:r>
            </a:p>
          </p:txBody>
        </p:sp>
      </p:grpSp>
      <p:sp>
        <p:nvSpPr>
          <p:cNvPr id="43" name="Text Box 12"/>
          <p:cNvSpPr txBox="1">
            <a:spLocks noChangeArrowheads="1"/>
          </p:cNvSpPr>
          <p:nvPr/>
        </p:nvSpPr>
        <p:spPr bwMode="auto">
          <a:xfrm>
            <a:off x="4361228" y="5166701"/>
            <a:ext cx="3917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读周期   写周期</a:t>
            </a:r>
          </a:p>
        </p:txBody>
      </p:sp>
      <p:grpSp>
        <p:nvGrpSpPr>
          <p:cNvPr id="44" name="Group 13"/>
          <p:cNvGrpSpPr/>
          <p:nvPr/>
        </p:nvGrpSpPr>
        <p:grpSpPr bwMode="auto">
          <a:xfrm>
            <a:off x="4361228" y="3966551"/>
            <a:ext cx="5568950" cy="1119188"/>
            <a:chOff x="2252" y="2512"/>
            <a:chExt cx="3508" cy="705"/>
          </a:xfrm>
        </p:grpSpPr>
        <p:sp>
          <p:nvSpPr>
            <p:cNvPr id="45" name="Text Box 14"/>
            <p:cNvSpPr txBox="1">
              <a:spLocks noChangeArrowheads="1"/>
            </p:cNvSpPr>
            <p:nvPr/>
          </p:nvSpPr>
          <p:spPr bwMode="auto">
            <a:xfrm>
              <a:off x="2252" y="2512"/>
              <a:ext cx="3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a:t>
              </a:r>
              <a:r>
                <a:rPr lang="zh-CN" altLang="en-US" sz="2800" b="1" dirty="0">
                  <a:solidFill>
                    <a:schemeClr val="folHlink"/>
                  </a:solidFill>
                  <a:latin typeface="宋体" panose="02010600030101010101" pitchFamily="2" charset="-122"/>
                </a:rPr>
                <a:t>连续两次独立的存储器操作</a:t>
              </a:r>
            </a:p>
          </p:txBody>
        </p:sp>
        <p:sp>
          <p:nvSpPr>
            <p:cNvPr id="46" name="Text Box 15"/>
            <p:cNvSpPr txBox="1">
              <a:spLocks noChangeArrowheads="1"/>
            </p:cNvSpPr>
            <p:nvPr/>
          </p:nvSpPr>
          <p:spPr bwMode="auto">
            <a:xfrm>
              <a:off x="2252" y="2890"/>
              <a:ext cx="3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latin typeface="宋体" panose="02010600030101010101" pitchFamily="2" charset="-122"/>
                </a:rPr>
                <a:t>（读或写）所需的 </a:t>
              </a:r>
              <a:r>
                <a:rPr lang="zh-CN" altLang="en-US" sz="2800" b="1">
                  <a:solidFill>
                    <a:schemeClr val="folHlink"/>
                  </a:solidFill>
                  <a:latin typeface="宋体" panose="02010600030101010101" pitchFamily="2" charset="-122"/>
                </a:rPr>
                <a:t>最小间隔时间</a:t>
              </a:r>
              <a:r>
                <a:rPr lang="zh-CN" altLang="en-US" sz="2800" b="1">
                  <a:latin typeface="宋体" panose="02010600030101010101" pitchFamily="2" charset="-122"/>
                </a:rPr>
                <a:t> </a:t>
              </a:r>
            </a:p>
          </p:txBody>
        </p:sp>
      </p:grpSp>
      <p:sp>
        <p:nvSpPr>
          <p:cNvPr id="48" name="灯片编号占位符 2"/>
          <p:cNvSpPr>
            <a:spLocks noGrp="1"/>
          </p:cNvSpPr>
          <p:nvPr>
            <p:ph type="sldNum" sz="quarter" idx="12"/>
          </p:nvPr>
        </p:nvSpPr>
        <p:spPr>
          <a:xfrm>
            <a:off x="7863253" y="6382726"/>
            <a:ext cx="2743200" cy="365125"/>
          </a:xfrm>
        </p:spPr>
        <p:txBody>
          <a:bodyPr/>
          <a:lstStyle/>
          <a:p>
            <a:fld id="{8EE8E787-E6FE-45D8-9039-788B45E44EE7}" type="slidenum">
              <a:rPr lang="zh-CN" altLang="en-US" smtClean="0"/>
              <a:t>14</a:t>
            </a:fld>
            <a:endParaRPr lang="zh-CN" altLang="en-US" dirty="0"/>
          </a:p>
        </p:txBody>
      </p:sp>
      <p:sp>
        <p:nvSpPr>
          <p:cNvPr id="2" name="文本框 1">
            <a:extLst>
              <a:ext uri="{FF2B5EF4-FFF2-40B4-BE49-F238E27FC236}">
                <a16:creationId xmlns:a16="http://schemas.microsoft.com/office/drawing/2014/main" id="{A1D295AB-80E3-4839-A5BF-A29905BD0782}"/>
              </a:ext>
            </a:extLst>
          </p:cNvPr>
          <p:cNvSpPr txBox="1"/>
          <p:nvPr/>
        </p:nvSpPr>
        <p:spPr>
          <a:xfrm>
            <a:off x="5072324" y="5838014"/>
            <a:ext cx="6885213" cy="523220"/>
          </a:xfrm>
          <a:prstGeom prst="rect">
            <a:avLst/>
          </a:prstGeom>
          <a:noFill/>
        </p:spPr>
        <p:txBody>
          <a:bodyPr wrap="square" rtlCol="0">
            <a:spAutoFit/>
          </a:bodyPr>
          <a:lstStyle/>
          <a:p>
            <a:r>
              <a:rPr kumimoji="1" lang="zh-CN" altLang="en-US" sz="2800" b="1" dirty="0">
                <a:solidFill>
                  <a:schemeClr val="folHlink"/>
                </a:solidFill>
                <a:latin typeface="宋体" panose="02010600030101010101" pitchFamily="2" charset="-122"/>
                <a:ea typeface="宋体" panose="02010600030101010101" pitchFamily="2" charset="-122"/>
              </a:rPr>
              <a:t>单位时间内存储器存取的信息量</a:t>
            </a:r>
            <a:r>
              <a:rPr kumimoji="1" lang="en-US" altLang="zh-CN" sz="2800" b="1" dirty="0">
                <a:solidFill>
                  <a:schemeClr val="folHlink"/>
                </a:solidFill>
                <a:latin typeface="宋体" panose="02010600030101010101" pitchFamily="2" charset="-122"/>
                <a:ea typeface="宋体" panose="02010600030101010101" pitchFamily="2" charset="-122"/>
              </a:rPr>
              <a:t>(</a:t>
            </a:r>
            <a:r>
              <a:rPr lang="zh-CN" altLang="en-US" sz="2800" b="1" dirty="0">
                <a:solidFill>
                  <a:schemeClr val="folHlink"/>
                </a:solidFill>
                <a:latin typeface="宋体" panose="02010600030101010101" pitchFamily="2" charset="-122"/>
              </a:rPr>
              <a:t>位/秒</a:t>
            </a:r>
            <a:r>
              <a:rPr kumimoji="1" lang="en-US" altLang="zh-CN" sz="2800" b="1" dirty="0">
                <a:solidFill>
                  <a:schemeClr val="folHlink"/>
                </a:solidFill>
                <a:latin typeface="宋体" panose="02010600030101010101" pitchFamily="2" charset="-122"/>
                <a:ea typeface="宋体" panose="02010600030101010101" pitchFamily="2" charset="-122"/>
              </a:rPr>
              <a:t>)</a:t>
            </a:r>
            <a:endParaRPr kumimoji="1" lang="zh-CN" altLang="en-US" sz="2800" b="1" dirty="0">
              <a:solidFill>
                <a:schemeClr val="folHlin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linds(horizontal)">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horizont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5" grpId="0" autoUpdateAnimBg="0"/>
      <p:bldP spid="36" grpId="0" autoUpdateAnimBg="0"/>
      <p:bldP spid="37" grpId="0" autoUpdateAnimBg="0"/>
      <p:bldP spid="38" grpId="0" autoUpdateAnimBg="0"/>
      <p:bldP spid="39" grpId="0" autoUpdateAnimBg="0"/>
      <p:bldP spid="43" grpId="0" autoUpdateAnimBg="0"/>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60000"/>
              </a:lnSpc>
            </a:pPr>
            <a:r>
              <a:rPr lang="zh-CN" altLang="en-US" dirty="0">
                <a:sym typeface="+mn-ea"/>
              </a:rPr>
              <a:t>页式管理</a:t>
            </a:r>
          </a:p>
          <a:p>
            <a:pPr lvl="1" fontAlgn="auto">
              <a:lnSpc>
                <a:spcPct val="160000"/>
              </a:lnSpc>
            </a:pPr>
            <a:r>
              <a:rPr lang="zh-CN" altLang="en-US" dirty="0">
                <a:sym typeface="+mn-ea"/>
              </a:rPr>
              <a:t>信息交换的单位是定长的页</a:t>
            </a:r>
          </a:p>
          <a:p>
            <a:pPr lvl="1" fontAlgn="auto">
              <a:lnSpc>
                <a:spcPct val="160000"/>
              </a:lnSpc>
            </a:pPr>
            <a:r>
              <a:rPr lang="zh-CN" altLang="en-US" dirty="0">
                <a:sym typeface="+mn-ea"/>
              </a:rPr>
              <a:t>主存与外存均划分成等长的页面</a:t>
            </a:r>
          </a:p>
          <a:p>
            <a:pPr lvl="1" fontAlgn="auto">
              <a:lnSpc>
                <a:spcPct val="160000"/>
              </a:lnSpc>
            </a:pPr>
            <a:r>
              <a:rPr lang="zh-CN" altLang="en-US" dirty="0">
                <a:sym typeface="+mn-ea"/>
              </a:rPr>
              <a:t>便于维护，便于生成页表，类似于</a:t>
            </a:r>
            <a:r>
              <a:rPr lang="en-US" altLang="zh-CN" dirty="0">
                <a:sym typeface="+mn-ea"/>
              </a:rPr>
              <a:t>cache</a:t>
            </a:r>
            <a:r>
              <a:rPr lang="zh-CN" altLang="en-US" dirty="0">
                <a:sym typeface="+mn-ea"/>
              </a:rPr>
              <a:t>的块表</a:t>
            </a:r>
          </a:p>
          <a:p>
            <a:pPr lvl="1" fontAlgn="auto">
              <a:lnSpc>
                <a:spcPct val="160000"/>
              </a:lnSpc>
            </a:pPr>
            <a:r>
              <a:rPr lang="zh-CN" altLang="en-US" dirty="0">
                <a:sym typeface="+mn-ea"/>
              </a:rPr>
              <a:t>不容易产生碎块，存储空间浪费小</a:t>
            </a:r>
            <a:endParaRPr lang="zh-CN" altLang="en-US" dirty="0"/>
          </a:p>
          <a:p>
            <a:pPr lvl="1" fontAlgn="auto">
              <a:lnSpc>
                <a:spcPct val="160000"/>
              </a:lnSpc>
            </a:pPr>
            <a:r>
              <a:rPr lang="zh-CN" altLang="en-US" dirty="0">
                <a:sym typeface="+mn-ea"/>
              </a:rPr>
              <a:t>页不是独立的实体，处理、保护和共享不方便</a:t>
            </a:r>
            <a:endParaRPr lang="zh-CN" altLang="en-US" dirty="0"/>
          </a:p>
          <a:p>
            <a:pPr lvl="1" fontAlgn="auto">
              <a:lnSpc>
                <a:spcPct val="100000"/>
              </a:lnSpc>
            </a:pP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a:xfrm>
            <a:off x="838200" y="1065730"/>
            <a:ext cx="10610850" cy="5144570"/>
          </a:xfrm>
        </p:spPr>
        <p:txBody>
          <a:bodyPr>
            <a:normAutofit/>
          </a:bodyPr>
          <a:lstStyle/>
          <a:p>
            <a:pPr lvl="0" fontAlgn="auto"/>
            <a:r>
              <a:rPr lang="zh-CN" altLang="en-US" dirty="0">
                <a:sym typeface="+mn-ea"/>
              </a:rPr>
              <a:t>段页式管理</a:t>
            </a:r>
          </a:p>
          <a:p>
            <a:pPr lvl="1" fontAlgn="auto"/>
            <a:r>
              <a:rPr lang="zh-CN" altLang="en-US" dirty="0">
                <a:sym typeface="+mn-ea"/>
              </a:rPr>
              <a:t>程序按模块分段</a:t>
            </a:r>
          </a:p>
          <a:p>
            <a:pPr lvl="1" fontAlgn="auto"/>
            <a:r>
              <a:rPr lang="zh-CN" altLang="en-US" dirty="0">
                <a:sym typeface="+mn-ea"/>
              </a:rPr>
              <a:t>段再分成长度固定的页</a:t>
            </a:r>
          </a:p>
          <a:p>
            <a:pPr lvl="1" fontAlgn="auto"/>
            <a:r>
              <a:rPr lang="zh-CN" altLang="en-US" dirty="0">
                <a:sym typeface="+mn-ea"/>
              </a:rPr>
              <a:t>程序调入调出按页面来进行</a:t>
            </a:r>
          </a:p>
          <a:p>
            <a:pPr lvl="1" fontAlgn="auto"/>
            <a:r>
              <a:rPr lang="zh-CN" altLang="en-US" dirty="0">
                <a:sym typeface="+mn-ea"/>
              </a:rPr>
              <a:t>程序共享保护按段进行</a:t>
            </a:r>
            <a:endParaRPr lang="zh-CN" altLang="en-US" dirty="0"/>
          </a:p>
          <a:p>
            <a:pPr lvl="1" fontAlgn="auto"/>
            <a:r>
              <a:rPr lang="zh-CN" altLang="en-US" dirty="0">
                <a:sym typeface="+mn-ea"/>
              </a:rPr>
              <a:t>兼备段式，页式管理的优点</a:t>
            </a:r>
          </a:p>
          <a:p>
            <a:pPr lvl="1" fontAlgn="auto"/>
            <a:r>
              <a:rPr lang="zh-CN" altLang="en-US" dirty="0">
                <a:sym typeface="+mn-ea"/>
              </a:rPr>
              <a:t>在地址映像中需要多次查表</a:t>
            </a: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500"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00000"/>
              </a:lnSpc>
            </a:pPr>
            <a:r>
              <a:rPr lang="zh-CN" altLang="en-US" dirty="0">
                <a:sym typeface="+mn-ea"/>
              </a:rPr>
              <a:t>虚拟地址</a:t>
            </a:r>
            <a:r>
              <a:rPr lang="en-US" altLang="zh-CN" dirty="0">
                <a:sym typeface="Wingdings" panose="05000000000000000000" pitchFamily="2" charset="2"/>
              </a:rPr>
              <a:t></a:t>
            </a:r>
            <a:r>
              <a:rPr lang="zh-CN" altLang="en-US" dirty="0">
                <a:sym typeface="Wingdings" panose="05000000000000000000" pitchFamily="2" charset="2"/>
              </a:rPr>
              <a:t>物理地址</a:t>
            </a:r>
            <a:r>
              <a:rPr lang="en-US" altLang="zh-CN" dirty="0">
                <a:sym typeface="Wingdings" panose="05000000000000000000" pitchFamily="2" charset="2"/>
              </a:rPr>
              <a:t>(</a:t>
            </a:r>
            <a:r>
              <a:rPr lang="zh-CN" altLang="en-US" dirty="0">
                <a:sym typeface="Wingdings" panose="05000000000000000000" pitchFamily="2" charset="2"/>
              </a:rPr>
              <a:t>页命中</a:t>
            </a:r>
            <a:r>
              <a:rPr lang="en-US" altLang="zh-CN" dirty="0">
                <a:sym typeface="Wingdings" panose="05000000000000000000" pitchFamily="2" charset="2"/>
              </a:rPr>
              <a:t>)</a:t>
            </a: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sp>
        <p:nvSpPr>
          <p:cNvPr id="335874" name="Rectangle 156"/>
          <p:cNvSpPr>
            <a:spLocks noChangeArrowheads="1"/>
          </p:cNvSpPr>
          <p:nvPr/>
        </p:nvSpPr>
        <p:spPr bwMode="auto">
          <a:xfrm>
            <a:off x="1468023" y="2497684"/>
            <a:ext cx="5224419" cy="2607299"/>
          </a:xfrm>
          <a:prstGeom prst="rect">
            <a:avLst/>
          </a:prstGeom>
          <a:solidFill>
            <a:schemeClr val="accent4">
              <a:lumMod val="20000"/>
              <a:lumOff val="80000"/>
            </a:schemeClr>
          </a:solidFill>
          <a:ln w="9525" algn="ctr">
            <a:solidFill>
              <a:srgbClr val="000000"/>
            </a:solidFill>
            <a:prstDash val="dash"/>
            <a:miter lim="800000"/>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571337"/>
            <a:ext cx="1635086" cy="3068854"/>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p>
          <a:p>
            <a:pPr algn="ctr">
              <a:defRPr/>
            </a:pPr>
            <a:r>
              <a:rPr lang="en-US" altLang="zh-CN" sz="2400" b="1" kern="100" dirty="0">
                <a:latin typeface="+mn-ea"/>
              </a:rPr>
              <a:t>Memory</a:t>
            </a: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2" name="组合 1"/>
          <p:cNvGrpSpPr/>
          <p:nvPr/>
        </p:nvGrpSpPr>
        <p:grpSpPr bwMode="auto">
          <a:xfrm>
            <a:off x="2432873" y="422851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algn="ctr">
                <a:defRPr/>
              </a:pPr>
              <a:r>
                <a:rPr lang="en-US" sz="2200" b="1" kern="100" dirty="0">
                  <a:latin typeface="+mn-ea"/>
                </a:rPr>
                <a:t>5)</a:t>
              </a:r>
              <a:r>
                <a:rPr lang="zh-CN" altLang="en-US" sz="2200" b="1" kern="100" dirty="0">
                  <a:latin typeface="+mn-ea"/>
                </a:rPr>
                <a:t>数据</a:t>
              </a:r>
            </a:p>
          </p:txBody>
        </p:sp>
      </p:grpSp>
      <p:sp>
        <p:nvSpPr>
          <p:cNvPr id="61" name="Rectangle 168"/>
          <p:cNvSpPr>
            <a:spLocks noChangeArrowheads="1"/>
          </p:cNvSpPr>
          <p:nvPr/>
        </p:nvSpPr>
        <p:spPr bwMode="auto">
          <a:xfrm>
            <a:off x="1601827" y="2667962"/>
            <a:ext cx="935388" cy="417364"/>
          </a:xfrm>
          <a:prstGeom prst="rect">
            <a:avLst/>
          </a:prstGeom>
          <a:noFill/>
          <a:ln>
            <a:noFill/>
          </a:ln>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p:nvPr/>
        </p:nvGrpSpPr>
        <p:grpSpPr bwMode="auto">
          <a:xfrm>
            <a:off x="3166943" y="346007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bwMode="auto">
          <a:xfrm>
            <a:off x="5781098" y="3646918"/>
            <a:ext cx="3069362" cy="387903"/>
            <a:chOff x="4296436" y="1749056"/>
            <a:chExt cx="1986050" cy="251072"/>
          </a:xfrm>
        </p:grpSpPr>
        <p:cxnSp>
          <p:nvCxnSpPr>
            <p:cNvPr id="87" name="Line 194"/>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p:nvPr/>
        </p:nvGrpSpPr>
        <p:grpSpPr bwMode="auto">
          <a:xfrm>
            <a:off x="5786008" y="4312245"/>
            <a:ext cx="3113559" cy="390359"/>
            <a:chOff x="4300660" y="2180029"/>
            <a:chExt cx="2012777" cy="252123"/>
          </a:xfrm>
        </p:grpSpPr>
        <p:cxnSp>
          <p:nvCxnSpPr>
            <p:cNvPr id="91" name="Line 195"/>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7" name="组合 6"/>
          <p:cNvGrpSpPr/>
          <p:nvPr/>
        </p:nvGrpSpPr>
        <p:grpSpPr bwMode="auto">
          <a:xfrm>
            <a:off x="5779152" y="293765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496904"/>
            <a:ext cx="1509876" cy="73161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p>
        </p:txBody>
      </p:sp>
      <p:sp>
        <p:nvSpPr>
          <p:cNvPr id="52" name="Rectangle 159"/>
          <p:cNvSpPr>
            <a:spLocks noChangeArrowheads="1"/>
          </p:cNvSpPr>
          <p:nvPr/>
        </p:nvSpPr>
        <p:spPr bwMode="auto">
          <a:xfrm>
            <a:off x="4821668" y="2789838"/>
            <a:ext cx="935388" cy="2121192"/>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
        <p:nvSpPr>
          <p:cNvPr id="2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righ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00000"/>
              </a:lnSpc>
            </a:pPr>
            <a:r>
              <a:rPr lang="zh-CN" altLang="en-US" dirty="0">
                <a:sym typeface="+mn-ea"/>
              </a:rPr>
              <a:t>虚拟地址</a:t>
            </a:r>
            <a:r>
              <a:rPr lang="en-US" altLang="zh-CN" dirty="0">
                <a:sym typeface="Wingdings" panose="05000000000000000000" pitchFamily="2" charset="2"/>
              </a:rPr>
              <a:t></a:t>
            </a:r>
            <a:r>
              <a:rPr lang="zh-CN" altLang="en-US" dirty="0">
                <a:sym typeface="Wingdings" panose="05000000000000000000" pitchFamily="2" charset="2"/>
              </a:rPr>
              <a:t>物理地址（缺页）</a:t>
            </a: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14" name="组合 13"/>
          <p:cNvGrpSpPr/>
          <p:nvPr/>
        </p:nvGrpSpPr>
        <p:grpSpPr bwMode="auto">
          <a:xfrm>
            <a:off x="8759926" y="401451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bwMode="auto">
          <a:xfrm>
            <a:off x="8774420" y="533648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9" name="直接箭头连接符 8"/>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938093" y="3494437"/>
            <a:ext cx="10429111" cy="2593531"/>
            <a:chOff x="996951" y="4618038"/>
            <a:chExt cx="7226299" cy="1797050"/>
          </a:xfrm>
        </p:grpSpPr>
        <p:grpSp>
          <p:nvGrpSpPr>
            <p:cNvPr id="10" name="组合 9"/>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p>
            </p:txBody>
          </p:sp>
          <p:sp>
            <p:nvSpPr>
              <p:cNvPr id="71"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p>
            <a:p>
              <a:pPr algn="ctr">
                <a:defRPr/>
              </a:pPr>
              <a:r>
                <a:rPr lang="en-US" altLang="zh-CN" sz="2000" kern="100" dirty="0">
                  <a:latin typeface="+mj-ea"/>
                  <a:ea typeface="+mj-ea"/>
                </a:rPr>
                <a:t>Memory</a:t>
              </a: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735802" y="2012092"/>
            <a:ext cx="3308356" cy="682749"/>
          </a:xfrm>
          <a:prstGeom prst="rect">
            <a:avLst/>
          </a:prstGeom>
          <a:solidFill>
            <a:srgbClr val="0D7157"/>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p>
        </p:txBody>
      </p:sp>
      <p:grpSp>
        <p:nvGrpSpPr>
          <p:cNvPr id="12" name="组合 11"/>
          <p:cNvGrpSpPr/>
          <p:nvPr/>
        </p:nvGrpSpPr>
        <p:grpSpPr bwMode="auto">
          <a:xfrm>
            <a:off x="4788535" y="2353945"/>
            <a:ext cx="2938145" cy="1504950"/>
            <a:chOff x="3664386" y="3827999"/>
            <a:chExt cx="2036547" cy="1042945"/>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1187" y="3331198"/>
              <a:ext cx="1042945" cy="2036547"/>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447259" y="277502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11" name="组合 10"/>
          <p:cNvGrpSpPr/>
          <p:nvPr/>
        </p:nvGrpSpPr>
        <p:grpSpPr bwMode="auto">
          <a:xfrm>
            <a:off x="2603725" y="447732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bwMode="auto">
          <a:xfrm>
            <a:off x="5050628" y="296748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返回产生缺页异常的进程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bwMode="auto">
          <a:xfrm>
            <a:off x="5339307" y="401451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8" name="组合 17"/>
          <p:cNvGrpSpPr/>
          <p:nvPr/>
        </p:nvGrpSpPr>
        <p:grpSpPr bwMode="auto">
          <a:xfrm>
            <a:off x="5334725" y="494699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
        <p:nvSpPr>
          <p:cNvPr id="3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79"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00000"/>
              </a:lnSpc>
            </a:pPr>
            <a:r>
              <a:rPr lang="zh-CN" altLang="en-US" dirty="0">
                <a:latin typeface="Times New Roman" panose="02020603050405020304" pitchFamily="18" charset="0"/>
                <a:cs typeface="Times New Roman" panose="02020603050405020304" pitchFamily="18" charset="0"/>
                <a:sym typeface="+mn-ea"/>
              </a:rPr>
              <a:t>虚存，</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，主存层次</a:t>
            </a:r>
            <a:endParaRPr lang="zh-CN" altLang="en-US" dirty="0">
              <a:latin typeface="Times New Roman" panose="02020603050405020304" pitchFamily="18" charset="0"/>
              <a:cs typeface="Times New Roman" panose="02020603050405020304" pitchFamily="18" charset="0"/>
            </a:endParaRPr>
          </a:p>
          <a:p>
            <a:pPr lvl="0" fontAlgn="auto">
              <a:lnSpc>
                <a:spcPct val="100000"/>
              </a:lnSpc>
            </a:pPr>
            <a:endParaRPr lang="zh-CN" altLang="en-US" dirty="0">
              <a:latin typeface="Times New Roman" panose="02020603050405020304" pitchFamily="18" charset="0"/>
              <a:cs typeface="Times New Roman" panose="02020603050405020304" pitchFamily="18" charset="0"/>
              <a:sym typeface="+mn-ea"/>
            </a:endParaRPr>
          </a:p>
          <a:p>
            <a:pPr lvl="1" fontAlgn="auto">
              <a:lnSpc>
                <a:spcPct val="100000"/>
              </a:lnSpc>
            </a:pPr>
            <a:endParaRPr lang="en-US" altLang="zh-CN" b="1" dirty="0">
              <a:latin typeface="Times New Roman" panose="02020603050405020304" pitchFamily="18" charset="0"/>
              <a:cs typeface="Times New Roman" panose="02020603050405020304" pitchFamily="18" charset="0"/>
              <a:sym typeface="+mn-ea"/>
            </a:endParaRPr>
          </a:p>
        </p:txBody>
      </p:sp>
      <p:sp>
        <p:nvSpPr>
          <p:cNvPr id="5" name="Rectangle 156"/>
          <p:cNvSpPr>
            <a:spLocks noChangeArrowheads="1"/>
          </p:cNvSpPr>
          <p:nvPr/>
        </p:nvSpPr>
        <p:spPr bwMode="auto">
          <a:xfrm>
            <a:off x="1234114" y="2745591"/>
            <a:ext cx="3950214" cy="2154122"/>
          </a:xfrm>
          <a:prstGeom prst="rect">
            <a:avLst/>
          </a:prstGeom>
          <a:solidFill>
            <a:schemeClr val="accent4">
              <a:lumMod val="20000"/>
              <a:lumOff val="80000"/>
            </a:schemeClr>
          </a:solidFill>
          <a:ln w="9525" algn="ctr">
            <a:solidFill>
              <a:srgbClr val="000000"/>
            </a:solidFill>
            <a:prstDash val="dash"/>
            <a:miter lim="800000"/>
          </a:ln>
        </p:spPr>
        <p:txBody>
          <a:bodyPr tIns="0"/>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endParaRPr lang="zh-CN" altLang="en-US" sz="4400" i="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0" name="组合 59"/>
          <p:cNvGrpSpPr/>
          <p:nvPr/>
        </p:nvGrpSpPr>
        <p:grpSpPr>
          <a:xfrm>
            <a:off x="2030095" y="4175761"/>
            <a:ext cx="5862898" cy="1900095"/>
            <a:chOff x="1329073" y="3747310"/>
            <a:chExt cx="4588601" cy="1487110"/>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PA</a:t>
              </a:r>
              <a:r>
                <a:rPr lang="zh-CN" altLang="en-US" sz="2400" b="1" i="0"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命中</a:t>
              </a:r>
            </a:p>
          </p:txBody>
        </p:sp>
        <p:grpSp>
          <p:nvGrpSpPr>
            <p:cNvPr id="2" name="组合 1"/>
            <p:cNvGrpSpPr/>
            <p:nvPr/>
          </p:nvGrpSpPr>
          <p:grpSpPr bwMode="auto">
            <a:xfrm>
              <a:off x="1329073" y="3747310"/>
              <a:ext cx="4228830" cy="1175396"/>
              <a:chOff x="2208900" y="2735374"/>
              <a:chExt cx="4228382" cy="1175618"/>
            </a:xfrm>
          </p:grpSpPr>
          <p:cxnSp>
            <p:nvCxnSpPr>
              <p:cNvPr id="23" name="AutoShape 161"/>
              <p:cNvCxnSpPr>
                <a:cxnSpLocks noChangeShapeType="1"/>
                <a:stCxn id="30" idx="2"/>
                <a:endCxn id="33" idx="2"/>
              </p:cNvCxnSpPr>
              <p:nvPr/>
            </p:nvCxnSpPr>
            <p:spPr bwMode="auto">
              <a:xfrm rot="5400000" flipH="1">
                <a:off x="3847140" y="1097134"/>
                <a:ext cx="951902" cy="4228382"/>
              </a:xfrm>
              <a:prstGeom prst="bentConnector3">
                <a:avLst>
                  <a:gd name="adj1" fmla="val -19582"/>
                </a:avLst>
              </a:prstGeom>
              <a:noFill/>
              <a:ln w="28575">
                <a:solidFill>
                  <a:srgbClr val="00B050"/>
                </a:solidFill>
                <a:miter lim="800000"/>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5)data</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3" name="Rectangle 168"/>
          <p:cNvSpPr>
            <a:spLocks noChangeArrowheads="1"/>
          </p:cNvSpPr>
          <p:nvPr/>
        </p:nvSpPr>
        <p:spPr bwMode="auto">
          <a:xfrm>
            <a:off x="1044997" y="2903400"/>
            <a:ext cx="1324635" cy="509928"/>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CPU</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 name="组合 6"/>
          <p:cNvGrpSpPr/>
          <p:nvPr/>
        </p:nvGrpSpPr>
        <p:grpSpPr bwMode="auto">
          <a:xfrm>
            <a:off x="2637745" y="354070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1) VA</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2"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4088381"/>
            <a:ext cx="2166912" cy="372745"/>
            <a:chOff x="3487638" y="3650295"/>
            <a:chExt cx="1664112" cy="291729"/>
          </a:xfrm>
        </p:grpSpPr>
        <p:cxnSp>
          <p:nvCxnSpPr>
            <p:cNvPr id="8" name="Line 195"/>
            <p:cNvCxnSpPr/>
            <p:nvPr/>
          </p:nvCxnSpPr>
          <p:spPr bwMode="auto">
            <a:xfrm>
              <a:off x="3487638" y="3896526"/>
              <a:ext cx="1664112"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65"/>
            <p:cNvSpPr>
              <a:spLocks noChangeArrowheads="1"/>
            </p:cNvSpPr>
            <p:nvPr/>
          </p:nvSpPr>
          <p:spPr bwMode="auto">
            <a:xfrm>
              <a:off x="4153291" y="3650295"/>
              <a:ext cx="761234" cy="291729"/>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4)PA</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6" name="组合 55"/>
          <p:cNvGrpSpPr/>
          <p:nvPr/>
        </p:nvGrpSpPr>
        <p:grpSpPr>
          <a:xfrm>
            <a:off x="4783396" y="3034060"/>
            <a:ext cx="2021727" cy="333289"/>
            <a:chOff x="3483947" y="2783254"/>
            <a:chExt cx="1582306" cy="260849"/>
          </a:xfrm>
        </p:grpSpPr>
        <p:cxnSp>
          <p:nvCxnSpPr>
            <p:cNvPr id="20" name="Line 195"/>
            <p:cNvCxnSpPr/>
            <p:nvPr/>
          </p:nvCxnSpPr>
          <p:spPr bwMode="auto">
            <a:xfrm>
              <a:off x="3483947" y="3036573"/>
              <a:ext cx="1582306" cy="753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164"/>
            <p:cNvSpPr>
              <a:spLocks noChangeArrowheads="1"/>
            </p:cNvSpPr>
            <p:nvPr/>
          </p:nvSpPr>
          <p:spPr bwMode="auto">
            <a:xfrm>
              <a:off x="3953596" y="2783254"/>
              <a:ext cx="1111751" cy="235073"/>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2) PTEA</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9" name="组合 58"/>
          <p:cNvGrpSpPr/>
          <p:nvPr/>
        </p:nvGrpSpPr>
        <p:grpSpPr>
          <a:xfrm>
            <a:off x="4473575" y="2135862"/>
            <a:ext cx="3945889" cy="851179"/>
            <a:chOff x="3241465" y="2150782"/>
            <a:chExt cx="3088253" cy="666175"/>
          </a:xfrm>
        </p:grpSpPr>
        <p:sp>
          <p:nvSpPr>
            <p:cNvPr id="31" name="Rectangle 164"/>
            <p:cNvSpPr>
              <a:spLocks noChangeArrowheads="1"/>
            </p:cNvSpPr>
            <p:nvPr/>
          </p:nvSpPr>
          <p:spPr bwMode="auto">
            <a:xfrm>
              <a:off x="5066387" y="2150782"/>
              <a:ext cx="1263331" cy="310614"/>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PTEA</a:t>
              </a:r>
              <a:r>
                <a:rPr lang="zh-CN" altLang="en-US" sz="2400" b="1" i="0"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命中</a:t>
              </a:r>
            </a:p>
          </p:txBody>
        </p:sp>
        <p:grpSp>
          <p:nvGrpSpPr>
            <p:cNvPr id="58" name="组合 57"/>
            <p:cNvGrpSpPr/>
            <p:nvPr/>
          </p:nvGrpSpPr>
          <p:grpSpPr>
            <a:xfrm>
              <a:off x="3241465" y="2204864"/>
              <a:ext cx="2316439" cy="612093"/>
              <a:chOff x="3241465" y="2204864"/>
              <a:chExt cx="2316439" cy="61209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3)PTE</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7" name="AutoShape 161"/>
              <p:cNvCxnSpPr>
                <a:cxnSpLocks noChangeShapeType="1"/>
                <a:stCxn id="30" idx="0"/>
                <a:endCxn id="34" idx="0"/>
              </p:cNvCxnSpPr>
              <p:nvPr/>
            </p:nvCxnSpPr>
            <p:spPr bwMode="auto">
              <a:xfrm rot="16200000" flipH="1" flipV="1">
                <a:off x="4348495" y="1607548"/>
                <a:ext cx="102378" cy="2316439"/>
              </a:xfrm>
              <a:prstGeom prst="bentConnector3">
                <a:avLst>
                  <a:gd name="adj1" fmla="val -182467"/>
                </a:avLst>
              </a:prstGeom>
              <a:noFill/>
              <a:ln w="28575">
                <a:solidFill>
                  <a:srgbClr val="FF0000"/>
                </a:solidFill>
                <a:miter lim="800000"/>
                <a:tailEnd type="triangle" w="med" len="med"/>
              </a:ln>
            </p:spPr>
          </p:cxnSp>
        </p:grpSp>
      </p:grpSp>
      <p:grpSp>
        <p:nvGrpSpPr>
          <p:cNvPr id="25" name="组合 24"/>
          <p:cNvGrpSpPr/>
          <p:nvPr/>
        </p:nvGrpSpPr>
        <p:grpSpPr>
          <a:xfrm>
            <a:off x="8053159" y="2695664"/>
            <a:ext cx="1539875" cy="320676"/>
            <a:chOff x="6043030" y="2588912"/>
            <a:chExt cx="1205184" cy="250977"/>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558" y="2588912"/>
              <a:ext cx="962656" cy="250977"/>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PTE</a:t>
              </a:r>
              <a:r>
                <a:rPr lang="zh-CN" altLang="en-US" sz="2400" b="1" i="0" kern="100" dirty="0">
                  <a:latin typeface="Times New Roman" panose="02020603050405020304" pitchFamily="18" charset="0"/>
                  <a:ea typeface="宋体" panose="02010600030101010101" pitchFamily="2" charset="-122"/>
                  <a:cs typeface="Times New Roman" panose="02020603050405020304" pitchFamily="18" charset="0"/>
                </a:rPr>
                <a:t>块</a:t>
              </a:r>
            </a:p>
          </p:txBody>
        </p:sp>
      </p:grpSp>
      <p:grpSp>
        <p:nvGrpSpPr>
          <p:cNvPr id="61" name="组合 60"/>
          <p:cNvGrpSpPr/>
          <p:nvPr/>
        </p:nvGrpSpPr>
        <p:grpSpPr>
          <a:xfrm>
            <a:off x="7808757" y="3299699"/>
            <a:ext cx="1784349" cy="394752"/>
            <a:chOff x="5810609" y="3014730"/>
            <a:chExt cx="1396522"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396522" cy="284771"/>
            </a:xfrm>
            <a:prstGeom prst="rect">
              <a:avLst/>
            </a:prstGeom>
            <a:solidFill>
              <a:srgbClr val="FFFFFF">
                <a:alpha val="0"/>
              </a:srgbClr>
            </a:solidFill>
            <a:ln>
              <a:noFill/>
            </a:ln>
          </p:spPr>
          <p:txBody>
            <a:bodyPr lIns="0" tIns="0" rIns="0" bIns="0" upright="1"/>
            <a:lstStyle/>
            <a:p>
              <a:pPr algn="ctr">
                <a:lnSpc>
                  <a:spcPct val="130000"/>
                </a:lnSpc>
              </a:pPr>
              <a:r>
                <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rPr>
                <a:t>    PTEA</a:t>
              </a:r>
              <a:r>
                <a:rPr lang="zh-CN" altLang="en-US" sz="2400" b="1" kern="100" dirty="0">
                  <a:latin typeface="Times New Roman" panose="02020603050405020304" pitchFamily="18" charset="0"/>
                  <a:ea typeface="宋体" panose="02010600030101010101" pitchFamily="2" charset="-122"/>
                  <a:cs typeface="Times New Roman" panose="02020603050405020304" pitchFamily="18" charset="0"/>
                </a:rPr>
                <a:t>缺失   </a:t>
              </a:r>
              <a:endParaRPr lang="en-US" altLang="zh-CN" sz="2400" b="1" kern="100" dirty="0">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30000"/>
                </a:lnSpc>
              </a:pPr>
              <a:r>
                <a:rPr lang="en-US" sz="2400" b="1" kern="100" dirty="0">
                  <a:latin typeface="Times New Roman" panose="02020603050405020304" pitchFamily="18" charset="0"/>
                  <a:ea typeface="宋体" panose="02010600030101010101" pitchFamily="2" charset="-122"/>
                  <a:cs typeface="Times New Roman" panose="02020603050405020304" pitchFamily="18" charset="0"/>
                </a:rPr>
                <a:t>      PTEA</a:t>
              </a:r>
              <a:endParaRPr lang="en-US" altLang="en-US" sz="2400" b="1"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6" name="组合 25"/>
          <p:cNvGrpSpPr/>
          <p:nvPr/>
        </p:nvGrpSpPr>
        <p:grpSpPr>
          <a:xfrm>
            <a:off x="8053159" y="427380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lnSpc>
                  <a:spcPct val="130000"/>
                </a:lnSpc>
                <a:spcAft>
                  <a:spcPts val="0"/>
                </a:spcAft>
                <a:defRPr/>
              </a:pPr>
              <a:r>
                <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rPr>
                <a:t>PA</a:t>
              </a:r>
              <a:r>
                <a:rPr lang="zh-CN" altLang="en-US" sz="2400" b="1" i="0" kern="100" dirty="0">
                  <a:latin typeface="Times New Roman" panose="02020603050405020304" pitchFamily="18" charset="0"/>
                  <a:ea typeface="宋体" panose="02010600030101010101" pitchFamily="2" charset="-122"/>
                  <a:cs typeface="Times New Roman" panose="02020603050405020304" pitchFamily="18" charset="0"/>
                </a:rPr>
                <a:t>缺失</a:t>
              </a:r>
              <a:endPar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30000"/>
                </a:lnSpc>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 PA</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8" name="组合 27"/>
          <p:cNvGrpSpPr/>
          <p:nvPr/>
        </p:nvGrpSpPr>
        <p:grpSpPr>
          <a:xfrm>
            <a:off x="8053159" y="5225007"/>
            <a:ext cx="1640205" cy="372745"/>
            <a:chOff x="6043030" y="4439447"/>
            <a:chExt cx="1283707" cy="291729"/>
          </a:xfrm>
        </p:grpSpPr>
        <p:sp>
          <p:nvSpPr>
            <p:cNvPr id="45" name="Rectangle 166"/>
            <p:cNvSpPr>
              <a:spLocks noChangeArrowheads="1"/>
            </p:cNvSpPr>
            <p:nvPr/>
          </p:nvSpPr>
          <p:spPr bwMode="auto">
            <a:xfrm>
              <a:off x="6329789" y="4480200"/>
              <a:ext cx="996948" cy="250976"/>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400" b="1" i="0" kern="100" dirty="0">
                  <a:latin typeface="Times New Roman" panose="02020603050405020304" pitchFamily="18" charset="0"/>
                  <a:ea typeface="宋体" panose="02010600030101010101" pitchFamily="2" charset="-122"/>
                </a:rPr>
                <a:t>数据块</a:t>
              </a: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9" name="Rectangle 158"/>
          <p:cNvSpPr>
            <a:spLocks noChangeArrowheads="1"/>
          </p:cNvSpPr>
          <p:nvPr/>
        </p:nvSpPr>
        <p:spPr bwMode="auto">
          <a:xfrm>
            <a:off x="9592684" y="2806442"/>
            <a:ext cx="1365202" cy="2535454"/>
          </a:xfrm>
          <a:prstGeom prst="rect">
            <a:avLst/>
          </a:prstGeom>
          <a:solidFill>
            <a:srgbClr val="FFC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400" b="1" i="0" kern="100" dirty="0">
                <a:latin typeface="Times New Roman" panose="02020603050405020304" pitchFamily="18" charset="0"/>
                <a:ea typeface="宋体" panose="02010600030101010101" pitchFamily="2" charset="-122"/>
                <a:cs typeface="Times New Roman" panose="02020603050405020304" pitchFamily="18" charset="0"/>
              </a:rPr>
              <a:t>存</a:t>
            </a:r>
            <a:endPar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cs typeface="Times New Roman" panose="02020603050405020304" pitchFamily="18" charset="0"/>
              </a:rPr>
              <a:t>储</a:t>
            </a:r>
            <a:endPar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cs typeface="Times New Roman" panose="02020603050405020304" pitchFamily="18" charset="0"/>
              </a:rPr>
              <a:t>器</a:t>
            </a:r>
            <a:endPar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defRPr/>
            </a:pPr>
            <a:endPar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defRPr/>
            </a:pPr>
            <a:r>
              <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i="0" kern="100" dirty="0">
                <a:latin typeface="Times New Roman" panose="02020603050405020304" pitchFamily="18" charset="0"/>
                <a:ea typeface="宋体" panose="02010600030101010101" pitchFamily="2" charset="-122"/>
                <a:cs typeface="Times New Roman" panose="02020603050405020304" pitchFamily="18" charset="0"/>
              </a:rPr>
              <a:t>页表</a:t>
            </a:r>
            <a:r>
              <a:rPr lang="en-US" altLang="zh-CN" sz="2400" b="1" i="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defRPr/>
            </a:pPr>
            <a:endParaRPr lang="zh-CN" altLang="zh-CN"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158"/>
          <p:cNvSpPr>
            <a:spLocks noChangeArrowheads="1"/>
          </p:cNvSpPr>
          <p:nvPr/>
        </p:nvSpPr>
        <p:spPr bwMode="auto">
          <a:xfrm>
            <a:off x="6817651" y="2856062"/>
            <a:ext cx="1231220" cy="2535454"/>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rPr>
              <a:t>高</a:t>
            </a: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rPr>
              <a:t>速</a:t>
            </a: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rPr>
              <a:t>缓</a:t>
            </a: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rPr>
              <a:t>存</a:t>
            </a: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rPr>
              <a:t>部分</a:t>
            </a:r>
            <a:endParaRPr lang="en-US" altLang="zh-CN" sz="2400" b="1" i="0" kern="100" dirty="0">
              <a:latin typeface="Times New Roman" panose="02020603050405020304" pitchFamily="18" charset="0"/>
              <a:ea typeface="宋体" panose="02010600030101010101" pitchFamily="2" charset="-122"/>
            </a:endParaRPr>
          </a:p>
          <a:p>
            <a:pPr algn="ctr">
              <a:spcAft>
                <a:spcPts val="0"/>
              </a:spcAft>
              <a:defRPr/>
            </a:pPr>
            <a:r>
              <a:rPr lang="zh-CN" altLang="en-US" sz="2400" b="1" i="0" kern="100" dirty="0">
                <a:latin typeface="Times New Roman" panose="02020603050405020304" pitchFamily="18" charset="0"/>
                <a:ea typeface="宋体" panose="02010600030101010101" pitchFamily="2" charset="-122"/>
              </a:rPr>
              <a:t>页表块</a:t>
            </a:r>
            <a:endParaRPr lang="zh-CN" altLang="zh-CN" sz="2400" b="1" i="0" kern="100" dirty="0">
              <a:latin typeface="Times New Roman" panose="02020603050405020304" pitchFamily="18" charset="0"/>
              <a:ea typeface="宋体" panose="02010600030101010101" pitchFamily="2" charset="-122"/>
            </a:endParaRPr>
          </a:p>
          <a:p>
            <a:pPr algn="ctr">
              <a:spcAft>
                <a:spcPts val="0"/>
              </a:spcAft>
              <a:defRPr/>
            </a:pPr>
            <a:endParaRPr lang="zh-CN" altLang="zh-CN" sz="2400" b="1" i="0" kern="100" dirty="0">
              <a:latin typeface="Times New Roman" panose="02020603050405020304" pitchFamily="18" charset="0"/>
              <a:ea typeface="宋体" panose="02010600030101010101" pitchFamily="2" charset="-122"/>
            </a:endParaRPr>
          </a:p>
        </p:txBody>
      </p:sp>
      <p:sp>
        <p:nvSpPr>
          <p:cNvPr id="33" name="Rectangle 160"/>
          <p:cNvSpPr>
            <a:spLocks noChangeArrowheads="1"/>
          </p:cNvSpPr>
          <p:nvPr/>
        </p:nvSpPr>
        <p:spPr bwMode="auto">
          <a:xfrm>
            <a:off x="1406526" y="3571136"/>
            <a:ext cx="1247443" cy="604452"/>
          </a:xfrm>
          <a:prstGeom prst="rect">
            <a:avLst/>
          </a:prstGeom>
          <a:solidFill>
            <a:srgbClr val="FF0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400" b="1" i="0" kern="100" dirty="0">
                <a:solidFill>
                  <a:schemeClr val="bg1">
                    <a:lumMod val="95000"/>
                  </a:schemeClr>
                </a:solidFill>
                <a:latin typeface="Times New Roman" panose="02020603050405020304" pitchFamily="18" charset="0"/>
                <a:ea typeface="宋体" panose="02010600030101010101" pitchFamily="2" charset="-122"/>
              </a:rPr>
              <a:t>处理器</a:t>
            </a:r>
          </a:p>
        </p:txBody>
      </p:sp>
      <p:sp>
        <p:nvSpPr>
          <p:cNvPr id="34" name="Rectangle 159"/>
          <p:cNvSpPr>
            <a:spLocks noChangeArrowheads="1"/>
          </p:cNvSpPr>
          <p:nvPr/>
        </p:nvSpPr>
        <p:spPr bwMode="auto">
          <a:xfrm>
            <a:off x="4004945" y="2987040"/>
            <a:ext cx="936625" cy="1752600"/>
          </a:xfrm>
          <a:prstGeom prst="rect">
            <a:avLst/>
          </a:prstGeom>
          <a:solidFill>
            <a:srgbClr val="00B0F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400" b="1" i="0" kern="100" dirty="0">
                <a:latin typeface="Times New Roman" panose="02020603050405020304" pitchFamily="18" charset="0"/>
                <a:ea typeface="宋体" panose="02010600030101010101" pitchFamily="2" charset="-122"/>
                <a:cs typeface="Times New Roman" panose="02020603050405020304" pitchFamily="18" charset="0"/>
              </a:rPr>
              <a:t>MMU</a:t>
            </a:r>
            <a:endParaRPr lang="en-US" altLang="en-US" sz="2400" b="1" i="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righ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4.4</a:t>
            </a:r>
            <a:r>
              <a:rPr lang="zh-CN" altLang="en-US" b="1" dirty="0">
                <a:sym typeface="+mn-ea"/>
              </a:rPr>
              <a:t>虚拟存储器</a:t>
            </a:r>
            <a:endParaRPr lang="zh-CN" altLang="en-US" dirty="0"/>
          </a:p>
        </p:txBody>
      </p:sp>
      <p:sp>
        <p:nvSpPr>
          <p:cNvPr id="3" name="内容占位符 2"/>
          <p:cNvSpPr>
            <a:spLocks noGrp="1"/>
          </p:cNvSpPr>
          <p:nvPr>
            <p:ph idx="1"/>
          </p:nvPr>
        </p:nvSpPr>
        <p:spPr/>
        <p:txBody>
          <a:bodyPr>
            <a:normAutofit fontScale="85000" lnSpcReduction="10000"/>
          </a:bodyPr>
          <a:lstStyle/>
          <a:p>
            <a:pPr marL="0" indent="0">
              <a:lnSpc>
                <a:spcPct val="100000"/>
              </a:lnSpc>
              <a:buNone/>
            </a:pPr>
            <a:r>
              <a:rPr lang="en-US" altLang="zh-CN" sz="3765" dirty="0" err="1">
                <a:latin typeface="Times New Roman" panose="02020603050405020304" pitchFamily="18" charset="0"/>
                <a:cs typeface="Times New Roman" panose="02020603050405020304" pitchFamily="18" charset="0"/>
              </a:rPr>
              <a:t>TLB:Translation</a:t>
            </a:r>
            <a:r>
              <a:rPr lang="en-US" altLang="zh-CN" sz="3765" dirty="0">
                <a:latin typeface="Times New Roman" panose="02020603050405020304" pitchFamily="18" charset="0"/>
                <a:cs typeface="Times New Roman" panose="02020603050405020304" pitchFamily="18" charset="0"/>
              </a:rPr>
              <a:t> Lookaside Buffer.</a:t>
            </a:r>
          </a:p>
          <a:p>
            <a:pPr>
              <a:lnSpc>
                <a:spcPct val="130000"/>
              </a:lnSpc>
              <a:buFont typeface="Wingdings" panose="05000000000000000000" charset="0"/>
              <a:buChar char="l"/>
            </a:pPr>
            <a:r>
              <a:rPr lang="zh-CN" altLang="en-US" sz="3300" dirty="0"/>
              <a:t>译为快表，直译为旁路转换缓冲，可把它理解成页表缓冲。</a:t>
            </a:r>
          </a:p>
          <a:p>
            <a:pPr>
              <a:lnSpc>
                <a:spcPct val="130000"/>
              </a:lnSpc>
              <a:buFont typeface="Wingdings" panose="05000000000000000000" charset="0"/>
              <a:buChar char="l"/>
            </a:pPr>
            <a:r>
              <a:rPr lang="zh-CN" altLang="en-US" sz="3300" dirty="0"/>
              <a:t>里面存放的是一些页表文件（虚拟地址到物理地址的转换表）。</a:t>
            </a:r>
          </a:p>
          <a:p>
            <a:pPr>
              <a:lnSpc>
                <a:spcPct val="130000"/>
              </a:lnSpc>
              <a:buFont typeface="Wingdings" panose="05000000000000000000" charset="0"/>
              <a:buChar char="l"/>
            </a:pPr>
            <a:r>
              <a:rPr lang="zh-CN" altLang="en-US" sz="3300" dirty="0"/>
              <a:t>当处理器要在主内存寻址时，不是直接在内存的物理地址里查找的，而是通过一组虚拟地址转换到主内存的物理地址，</a:t>
            </a:r>
            <a:r>
              <a:rPr lang="en-US" altLang="zh-CN" sz="3300" dirty="0"/>
              <a:t>TLB</a:t>
            </a:r>
            <a:r>
              <a:rPr lang="zh-CN" altLang="en-US" sz="3300" dirty="0"/>
              <a:t>就是负责将虚拟内存地址翻译成实际的物理内存地址，而</a:t>
            </a:r>
            <a:r>
              <a:rPr lang="en-US" altLang="zh-CN" sz="3300" dirty="0"/>
              <a:t>CPU</a:t>
            </a:r>
            <a:r>
              <a:rPr lang="zh-CN" altLang="en-US" sz="3300" dirty="0"/>
              <a:t>寻址时会优先在</a:t>
            </a:r>
            <a:r>
              <a:rPr lang="en-US" altLang="zh-CN" sz="3300" dirty="0"/>
              <a:t>TLB</a:t>
            </a:r>
            <a:r>
              <a:rPr lang="zh-CN" altLang="en-US" sz="3300" dirty="0"/>
              <a:t>中进行寻址。处理器的性能就和寻址的命中率有很大的关系。</a:t>
            </a:r>
          </a:p>
          <a:p>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145</a:t>
            </a:fld>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fontScale="92500" lnSpcReduction="10000"/>
          </a:bodyPr>
          <a:lstStyle/>
          <a:p>
            <a:pPr lvl="0" fontAlgn="auto">
              <a:lnSpc>
                <a:spcPct val="150000"/>
              </a:lnSpc>
              <a:spcBef>
                <a:spcPts val="1200"/>
              </a:spcBef>
            </a:pPr>
            <a:r>
              <a:rPr lang="zh-CN" altLang="en-US" dirty="0">
                <a:sym typeface="+mn-ea"/>
              </a:rPr>
              <a:t>快表提高页式管理速度</a:t>
            </a:r>
          </a:p>
          <a:p>
            <a:pPr lvl="1" fontAlgn="auto">
              <a:lnSpc>
                <a:spcPct val="150000"/>
              </a:lnSpc>
              <a:spcBef>
                <a:spcPts val="1200"/>
              </a:spcBef>
            </a:pPr>
            <a:r>
              <a:rPr lang="zh-CN" altLang="en-US" dirty="0">
                <a:sym typeface="+mn-ea"/>
              </a:rPr>
              <a:t>页表存放在主存，虚存空间即使命中也须先查页表，再访问主存，两次访存才能取出数据，速度慢</a:t>
            </a:r>
            <a:endParaRPr lang="zh-CN" altLang="en-US" dirty="0"/>
          </a:p>
          <a:p>
            <a:pPr lvl="1" fontAlgn="auto">
              <a:lnSpc>
                <a:spcPct val="150000"/>
              </a:lnSpc>
              <a:spcBef>
                <a:spcPts val="1200"/>
              </a:spcBef>
            </a:pPr>
            <a:r>
              <a:rPr lang="zh-CN" altLang="en-US" dirty="0">
                <a:sym typeface="+mn-ea"/>
              </a:rPr>
              <a:t>为提高页表查找速度，采用</a:t>
            </a:r>
            <a:r>
              <a:rPr lang="en-US" altLang="zh-CN" dirty="0">
                <a:sym typeface="+mn-ea"/>
              </a:rPr>
              <a:t>cache</a:t>
            </a:r>
            <a:r>
              <a:rPr lang="zh-CN" altLang="en-US" dirty="0">
                <a:sym typeface="+mn-ea"/>
              </a:rPr>
              <a:t>的方法，引入一个体积小的快表，存放页表中经常被访问的表项</a:t>
            </a:r>
            <a:endParaRPr lang="zh-CN" altLang="en-US" dirty="0"/>
          </a:p>
          <a:p>
            <a:pPr lvl="1" fontAlgn="auto">
              <a:lnSpc>
                <a:spcPct val="150000"/>
              </a:lnSpc>
              <a:spcBef>
                <a:spcPts val="1200"/>
              </a:spcBef>
            </a:pPr>
            <a:r>
              <a:rPr lang="zh-CN" altLang="en-US" dirty="0">
                <a:solidFill>
                  <a:srgbClr val="FF0000"/>
                </a:solidFill>
                <a:sym typeface="+mn-ea"/>
              </a:rPr>
              <a:t>快表与页表交换的基本单位（</a:t>
            </a:r>
            <a:r>
              <a:rPr lang="zh-CN" altLang="en-US" sz="3500" dirty="0">
                <a:solidFill>
                  <a:srgbClr val="0000FF"/>
                </a:solidFill>
                <a:sym typeface="+mn-ea"/>
              </a:rPr>
              <a:t>页表项</a:t>
            </a:r>
            <a:r>
              <a:rPr lang="zh-CN" altLang="en-US" dirty="0">
                <a:solidFill>
                  <a:srgbClr val="FF0000"/>
                </a:solidFill>
                <a:sym typeface="+mn-ea"/>
              </a:rPr>
              <a:t>）</a:t>
            </a:r>
            <a:endParaRPr lang="zh-CN" altLang="en-US" dirty="0"/>
          </a:p>
          <a:p>
            <a:pPr lvl="1" fontAlgn="auto">
              <a:lnSpc>
                <a:spcPct val="150000"/>
              </a:lnSpc>
              <a:spcBef>
                <a:spcPts val="1200"/>
              </a:spcBef>
            </a:pPr>
            <a:r>
              <a:rPr lang="zh-CN" altLang="en-US" dirty="0">
                <a:sym typeface="+mn-ea"/>
              </a:rPr>
              <a:t>快表引入相联存储器机制，提高查找速度</a:t>
            </a:r>
            <a:endParaRPr lang="zh-CN" altLang="en-US" dirty="0"/>
          </a:p>
          <a:p>
            <a:pPr lvl="0" fontAlgn="auto">
              <a:lnSpc>
                <a:spcPct val="15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00000"/>
              </a:lnSpc>
            </a:pPr>
            <a:r>
              <a:rPr lang="zh-CN" altLang="en-US">
                <a:sym typeface="+mn-ea"/>
              </a:rPr>
              <a:t>经快慢表实现内部地址转换</a:t>
            </a:r>
            <a:endParaRPr lang="zh-CN" altLang="en-US"/>
          </a:p>
          <a:p>
            <a:pPr lvl="0" fontAlgn="auto">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9" name="组合 8"/>
          <p:cNvGrpSpPr/>
          <p:nvPr/>
        </p:nvGrpSpPr>
        <p:grpSpPr>
          <a:xfrm>
            <a:off x="1550670" y="2097405"/>
            <a:ext cx="8514080" cy="4678547"/>
            <a:chOff x="2653490" y="1773238"/>
            <a:chExt cx="6300010" cy="3749764"/>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10" name="Group 11"/>
            <p:cNvGrpSpPr/>
            <p:nvPr/>
          </p:nvGrpSpPr>
          <p:grpSpPr bwMode="auto">
            <a:xfrm>
              <a:off x="5257800" y="1773238"/>
              <a:ext cx="3197225" cy="319088"/>
              <a:chOff x="2352" y="1344"/>
              <a:chExt cx="2014" cy="201"/>
            </a:xfrm>
          </p:grpSpPr>
          <p:sp>
            <p:nvSpPr>
              <p:cNvPr id="340011" name="Text Box 12"/>
              <p:cNvSpPr txBox="1">
                <a:spLocks noChangeArrowheads="1"/>
              </p:cNvSpPr>
              <p:nvPr/>
            </p:nvSpPr>
            <p:spPr bwMode="auto">
              <a:xfrm>
                <a:off x="3646" y="1344"/>
                <a:ext cx="720" cy="201"/>
              </a:xfrm>
              <a:prstGeom prst="rect">
                <a:avLst/>
              </a:prstGeom>
              <a:noFill/>
              <a:ln w="9525">
                <a:noFill/>
                <a:miter lim="800000"/>
              </a:ln>
            </p:spPr>
            <p:txBody>
              <a:bodyPr>
                <a:spAutoFit/>
              </a:bodyPr>
              <a:lstStyle/>
              <a:p>
                <a:pPr algn="ctr"/>
                <a:r>
                  <a:rPr lang="zh-CN" altLang="en-US" sz="2000" b="1" dirty="0">
                    <a:latin typeface="+mj-ea"/>
                    <a:ea typeface="+mj-ea"/>
                  </a:rPr>
                  <a:t>虚拟地址</a:t>
                </a:r>
              </a:p>
            </p:txBody>
          </p:sp>
          <p:grpSp>
            <p:nvGrpSpPr>
              <p:cNvPr id="340012" name="Group 13"/>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grpSp>
        </p:grpSp>
        <p:sp>
          <p:nvSpPr>
            <p:cNvPr id="339978" name="Text Box 16"/>
            <p:cNvSpPr txBox="1">
              <a:spLocks noChangeArrowheads="1"/>
            </p:cNvSpPr>
            <p:nvPr/>
          </p:nvSpPr>
          <p:spPr bwMode="auto">
            <a:xfrm>
              <a:off x="4114800" y="4973638"/>
              <a:ext cx="685800" cy="319614"/>
            </a:xfrm>
            <a:prstGeom prst="rect">
              <a:avLst/>
            </a:prstGeom>
            <a:noFill/>
            <a:ln w="9525">
              <a:noFill/>
              <a:miter lim="800000"/>
            </a:ln>
          </p:spPr>
          <p:txBody>
            <a:bodyPr>
              <a:spAutoFit/>
            </a:bodyPr>
            <a:lstStyle/>
            <a:p>
              <a:pPr algn="ctr"/>
              <a:r>
                <a:rPr lang="zh-CN" altLang="en-US" sz="2000" b="1" dirty="0">
                  <a:latin typeface="+mj-ea"/>
                  <a:ea typeface="+mj-ea"/>
                </a:rPr>
                <a:t>慢表</a:t>
              </a:r>
            </a:p>
          </p:txBody>
        </p:sp>
        <p:grpSp>
          <p:nvGrpSpPr>
            <p:cNvPr id="11" name="Group 17"/>
            <p:cNvGrpSpPr/>
            <p:nvPr/>
          </p:nvGrpSpPr>
          <p:grpSpPr bwMode="auto">
            <a:xfrm>
              <a:off x="5943600" y="2840038"/>
              <a:ext cx="3009900" cy="319088"/>
              <a:chOff x="2784" y="2016"/>
              <a:chExt cx="1896" cy="201"/>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sp>
            <p:nvSpPr>
              <p:cNvPr id="340010" name="Text Box 20"/>
              <p:cNvSpPr txBox="1">
                <a:spLocks noChangeArrowheads="1"/>
              </p:cNvSpPr>
              <p:nvPr/>
            </p:nvSpPr>
            <p:spPr bwMode="auto">
              <a:xfrm>
                <a:off x="3960" y="2016"/>
                <a:ext cx="720" cy="201"/>
              </a:xfrm>
              <a:prstGeom prst="rect">
                <a:avLst/>
              </a:prstGeom>
              <a:noFill/>
              <a:ln w="9525">
                <a:noFill/>
                <a:miter lim="800000"/>
              </a:ln>
            </p:spPr>
            <p:txBody>
              <a:bodyPr>
                <a:spAutoFit/>
              </a:bodyPr>
              <a:lstStyle/>
              <a:p>
                <a:pPr algn="ctr"/>
                <a:r>
                  <a:rPr lang="zh-CN" altLang="en-US" sz="2000" b="1" dirty="0">
                    <a:latin typeface="+mj-ea"/>
                    <a:ea typeface="+mj-ea"/>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319614"/>
            </a:xfrm>
            <a:prstGeom prst="rect">
              <a:avLst/>
            </a:prstGeom>
            <a:noFill/>
            <a:ln w="9525">
              <a:noFill/>
              <a:miter lim="800000"/>
            </a:ln>
          </p:spPr>
          <p:txBody>
            <a:bodyPr>
              <a:spAutoFit/>
            </a:bodyPr>
            <a:lstStyle/>
            <a:p>
              <a:pPr algn="ctr"/>
              <a:r>
                <a:rPr lang="zh-CN" altLang="en-US" sz="2000" b="1" dirty="0">
                  <a:latin typeface="+mj-ea"/>
                  <a:ea typeface="+mj-ea"/>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319614"/>
            </a:xfrm>
            <a:prstGeom prst="rect">
              <a:avLst/>
            </a:prstGeom>
            <a:noFill/>
            <a:ln w="9525">
              <a:noFill/>
              <a:miter lim="800000"/>
            </a:ln>
          </p:spPr>
          <p:txBody>
            <a:bodyPr>
              <a:spAutoFit/>
            </a:bodyPr>
            <a:lstStyle/>
            <a:p>
              <a:pPr algn="ctr"/>
              <a:r>
                <a:rPr lang="zh-CN" altLang="en-US" sz="2000" dirty="0">
                  <a:latin typeface="+mj-ea"/>
                  <a:ea typeface="+mj-ea"/>
                </a:rPr>
                <a:t>按内容访问</a:t>
              </a:r>
            </a:p>
          </p:txBody>
        </p:sp>
        <p:sp>
          <p:nvSpPr>
            <p:cNvPr id="1153070" name="Text Box 46"/>
            <p:cNvSpPr txBox="1">
              <a:spLocks noChangeArrowheads="1"/>
            </p:cNvSpPr>
            <p:nvPr/>
          </p:nvSpPr>
          <p:spPr bwMode="auto">
            <a:xfrm>
              <a:off x="2653490" y="4007674"/>
              <a:ext cx="1219200" cy="319614"/>
            </a:xfrm>
            <a:prstGeom prst="rect">
              <a:avLst/>
            </a:prstGeom>
            <a:noFill/>
            <a:ln w="9525">
              <a:noFill/>
              <a:miter lim="800000"/>
            </a:ln>
          </p:spPr>
          <p:txBody>
            <a:bodyPr>
              <a:spAutoFit/>
            </a:bodyPr>
            <a:lstStyle/>
            <a:p>
              <a:pPr algn="ctr"/>
              <a:r>
                <a:rPr lang="zh-CN" altLang="en-US" sz="2000" dirty="0">
                  <a:latin typeface="+mj-ea"/>
                  <a:ea typeface="+mj-ea"/>
                </a:rPr>
                <a:t>按地址访问</a:t>
              </a:r>
            </a:p>
          </p:txBody>
        </p:sp>
        <p:sp>
          <p:nvSpPr>
            <p:cNvPr id="1153071" name="Text Box 47"/>
            <p:cNvSpPr txBox="1">
              <a:spLocks noChangeArrowheads="1"/>
            </p:cNvSpPr>
            <p:nvPr/>
          </p:nvSpPr>
          <p:spPr bwMode="auto">
            <a:xfrm>
              <a:off x="4343400" y="2686492"/>
              <a:ext cx="1219200" cy="319614"/>
            </a:xfrm>
            <a:prstGeom prst="rect">
              <a:avLst/>
            </a:prstGeom>
            <a:noFill/>
            <a:ln w="9525">
              <a:noFill/>
              <a:miter lim="800000"/>
            </a:ln>
          </p:spPr>
          <p:txBody>
            <a:bodyPr>
              <a:spAutoFit/>
            </a:bodyPr>
            <a:lstStyle/>
            <a:p>
              <a:pPr algn="ctr"/>
              <a:r>
                <a:rPr lang="zh-CN" altLang="en-US" sz="2000" dirty="0">
                  <a:latin typeface="+mj-ea"/>
                  <a:ea typeface="+mj-ea"/>
                </a:rPr>
                <a:t>快表中没有</a:t>
              </a:r>
            </a:p>
          </p:txBody>
        </p:sp>
      </p:grpSp>
      <p:sp>
        <p:nvSpPr>
          <p:cNvPr id="4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147</a:t>
            </a:fld>
            <a:endParaRPr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00000"/>
              </a:lnSpc>
            </a:pPr>
            <a:r>
              <a:rPr lang="en-US" altLang="zh-CN" dirty="0">
                <a:sym typeface="+mn-ea"/>
              </a:rPr>
              <a:t>TLB </a:t>
            </a:r>
            <a:r>
              <a:rPr lang="zh-CN" altLang="en-US" dirty="0">
                <a:sym typeface="+mn-ea"/>
              </a:rPr>
              <a:t>命中</a:t>
            </a:r>
            <a:endParaRPr lang="zh-CN" altLang="en-US" dirty="0"/>
          </a:p>
          <a:p>
            <a:pPr lvl="0" fontAlgn="auto">
              <a:lnSpc>
                <a:spcPct val="100000"/>
              </a:lnSpc>
            </a:pPr>
            <a:endParaRPr lang="zh-CN" altLang="en-US" dirty="0"/>
          </a:p>
          <a:p>
            <a:pPr lvl="0" fontAlgn="auto">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340995" name="组合 8"/>
          <p:cNvGrpSpPr/>
          <p:nvPr/>
        </p:nvGrpSpPr>
        <p:grpSpPr bwMode="auto">
          <a:xfrm>
            <a:off x="2179842" y="185751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p:nvPr/>
        </p:nvGrpSpPr>
        <p:grpSpPr bwMode="auto">
          <a:xfrm>
            <a:off x="3758203" y="455236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2" name="直接箭头连接符 1"/>
            <p:cNvCxnSpPr>
              <a:stCxn id="34" idx="3"/>
            </p:cNvCxnSpPr>
            <p:nvPr/>
          </p:nvCxnSpPr>
          <p:spPr>
            <a:xfrm>
              <a:off x="2690856" y="4173416"/>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324606" y="353828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p:nvPr/>
        </p:nvGrpSpPr>
        <p:grpSpPr bwMode="auto">
          <a:xfrm>
            <a:off x="3887487" y="267357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7" name="组合 6"/>
          <p:cNvGrpSpPr/>
          <p:nvPr/>
        </p:nvGrpSpPr>
        <p:grpSpPr bwMode="auto">
          <a:xfrm>
            <a:off x="5786134" y="268834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mj-ea"/>
                  <a:ea typeface="+mj-ea"/>
                </a:rPr>
                <a:t>3) </a:t>
              </a:r>
              <a:r>
                <a:rPr lang="en-US" altLang="zh-CN" sz="2000" b="1" kern="100" dirty="0">
                  <a:latin typeface="+mj-ea"/>
                </a:rPr>
                <a:t>PPN</a:t>
              </a:r>
              <a:endParaRPr lang="zh-CN" altLang="en-US" sz="2000" b="1" kern="100" dirty="0">
                <a:latin typeface="+mj-ea"/>
                <a:ea typeface="+mj-ea"/>
              </a:endParaRPr>
            </a:p>
          </p:txBody>
        </p:sp>
      </p:grpSp>
      <p:grpSp>
        <p:nvGrpSpPr>
          <p:cNvPr id="8" name="组合 7"/>
          <p:cNvGrpSpPr/>
          <p:nvPr/>
        </p:nvGrpSpPr>
        <p:grpSpPr bwMode="auto">
          <a:xfrm>
            <a:off x="6165906" y="454759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stCxn id="33" idx="3"/>
            </p:cNvCxnSpPr>
            <p:nvPr/>
          </p:nvCxnSpPr>
          <p:spPr bwMode="auto">
            <a:xfrm>
              <a:off x="4593748" y="4163346"/>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3050537" y="524063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119153" y="212860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
        <p:nvSpPr>
          <p:cNvPr id="2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p:txBody>
          <a:bodyPr>
            <a:normAutofit/>
          </a:bodyPr>
          <a:lstStyle/>
          <a:p>
            <a:pPr lvl="0" fontAlgn="auto">
              <a:lnSpc>
                <a:spcPct val="100000"/>
              </a:lnSpc>
            </a:pPr>
            <a:r>
              <a:rPr lang="en-US" altLang="zh-CN">
                <a:sym typeface="+mn-ea"/>
              </a:rPr>
              <a:t>TLB </a:t>
            </a:r>
            <a:r>
              <a:rPr lang="zh-CN" altLang="en-US" dirty="0">
                <a:sym typeface="+mn-ea"/>
              </a:rPr>
              <a:t>缺失</a:t>
            </a:r>
            <a:endParaRPr lang="zh-CN" altLang="en-US" dirty="0"/>
          </a:p>
          <a:p>
            <a:pPr lvl="0" fontAlgn="auto">
              <a:lnSpc>
                <a:spcPct val="100000"/>
              </a:lnSpc>
            </a:pPr>
            <a:endParaRPr lang="zh-CN" altLang="en-US"/>
          </a:p>
          <a:p>
            <a:pPr lvl="0" fontAlgn="auto">
              <a:lnSpc>
                <a:spcPct val="100000"/>
              </a:lnSpc>
            </a:pPr>
            <a:endParaRPr lang="zh-CN" altLang="en-US"/>
          </a:p>
          <a:p>
            <a:pPr lvl="0" fontAlgn="auto">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9" name="组合 8"/>
          <p:cNvGrpSpPr/>
          <p:nvPr/>
        </p:nvGrpSpPr>
        <p:grpSpPr bwMode="auto">
          <a:xfrm>
            <a:off x="2339862" y="1893074"/>
            <a:ext cx="4743115" cy="4259164"/>
            <a:chOff x="1443212" y="1780297"/>
            <a:chExt cx="3749110" cy="3366084"/>
          </a:xfrm>
        </p:grpSpPr>
        <p:sp>
          <p:nvSpPr>
            <p:cNvPr id="10"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11"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13"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1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15"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16" name="组合 15"/>
          <p:cNvGrpSpPr/>
          <p:nvPr/>
        </p:nvGrpSpPr>
        <p:grpSpPr bwMode="auto">
          <a:xfrm>
            <a:off x="3918223" y="4587927"/>
            <a:ext cx="1321325" cy="417683"/>
            <a:chOff x="2690856" y="3909969"/>
            <a:chExt cx="1045057" cy="330946"/>
          </a:xfrm>
        </p:grpSpPr>
        <p:sp>
          <p:nvSpPr>
            <p:cNvPr id="17"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18" name="直接箭头连接符 17"/>
            <p:cNvCxnSpPr>
              <a:stCxn id="14" idx="3"/>
            </p:cNvCxnSpPr>
            <p:nvPr/>
          </p:nvCxnSpPr>
          <p:spPr>
            <a:xfrm>
              <a:off x="2690856" y="4187504"/>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4047507" y="2709133"/>
            <a:ext cx="1518116" cy="1191802"/>
            <a:chOff x="2785262" y="2429254"/>
            <a:chExt cx="1200180" cy="941060"/>
          </a:xfrm>
        </p:grpSpPr>
        <p:cxnSp>
          <p:nvCxnSpPr>
            <p:cNvPr id="20"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22" name="组合 21"/>
          <p:cNvGrpSpPr/>
          <p:nvPr/>
        </p:nvGrpSpPr>
        <p:grpSpPr bwMode="auto">
          <a:xfrm>
            <a:off x="5946154" y="2723908"/>
            <a:ext cx="1305394" cy="1164748"/>
            <a:chOff x="4293704" y="2429254"/>
            <a:chExt cx="848100" cy="919698"/>
          </a:xfrm>
        </p:grpSpPr>
        <p:cxnSp>
          <p:nvCxnSpPr>
            <p:cNvPr id="23"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25" name="组合 24"/>
          <p:cNvGrpSpPr/>
          <p:nvPr/>
        </p:nvGrpSpPr>
        <p:grpSpPr bwMode="auto">
          <a:xfrm>
            <a:off x="6324021" y="3826615"/>
            <a:ext cx="2160734" cy="485958"/>
            <a:chOff x="4601782" y="3906012"/>
            <a:chExt cx="1708585" cy="384522"/>
          </a:xfrm>
        </p:grpSpPr>
        <p:sp>
          <p:nvSpPr>
            <p:cNvPr id="26"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a:t>
              </a:r>
              <a:r>
                <a:rPr lang="en-US" sz="2000" b="1" kern="100">
                  <a:latin typeface="+mj-ea"/>
                  <a:ea typeface="+mj-ea"/>
                </a:rPr>
                <a:t>) </a:t>
              </a:r>
              <a:r>
                <a:rPr lang="en-US" sz="2000" b="1" kern="100">
                  <a:latin typeface="+mj-ea"/>
                  <a:ea typeface="+mj-ea"/>
                  <a:sym typeface="+mn-ea"/>
                </a:rPr>
                <a:t>PTE</a:t>
              </a:r>
              <a:r>
                <a:rPr lang="en-US" sz="2000" b="1" kern="100">
                  <a:latin typeface="+mj-ea"/>
                  <a:ea typeface="+mj-ea"/>
                </a:rPr>
                <a:t>A</a:t>
              </a:r>
              <a:endParaRPr lang="zh-CN" altLang="en-US" sz="2800" b="1" kern="100" dirty="0">
                <a:latin typeface="+mj-ea"/>
                <a:ea typeface="+mj-ea"/>
              </a:endParaRPr>
            </a:p>
          </p:txBody>
        </p:sp>
        <p:cxnSp>
          <p:nvCxnSpPr>
            <p:cNvPr id="27" name="Line 151"/>
            <p:cNvCxnSpPr/>
            <p:nvPr/>
          </p:nvCxnSpPr>
          <p:spPr bwMode="auto">
            <a:xfrm>
              <a:off x="4601782" y="4187966"/>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bwMode="auto">
          <a:xfrm>
            <a:off x="3210557" y="5276198"/>
            <a:ext cx="5274070" cy="1659256"/>
            <a:chOff x="2130828" y="4454756"/>
            <a:chExt cx="4170251" cy="1311502"/>
          </a:xfrm>
        </p:grpSpPr>
        <p:sp>
          <p:nvSpPr>
            <p:cNvPr id="29"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30"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2" name="TextBox 26"/>
          <p:cNvSpPr txBox="1">
            <a:spLocks noChangeArrowheads="1"/>
          </p:cNvSpPr>
          <p:nvPr/>
        </p:nvSpPr>
        <p:spPr bwMode="auto">
          <a:xfrm>
            <a:off x="7279173" y="216416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37" name="组合 36"/>
          <p:cNvGrpSpPr/>
          <p:nvPr/>
        </p:nvGrpSpPr>
        <p:grpSpPr>
          <a:xfrm>
            <a:off x="6325926" y="5292456"/>
            <a:ext cx="2136636" cy="485958"/>
            <a:chOff x="6478326" y="3493731"/>
            <a:chExt cx="2136636" cy="485958"/>
          </a:xfrm>
        </p:grpSpPr>
        <p:sp>
          <p:nvSpPr>
            <p:cNvPr id="45"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50" name="Line 151"/>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6325817" y="4553949"/>
            <a:ext cx="2160734" cy="485958"/>
            <a:chOff x="6496235" y="3493731"/>
            <a:chExt cx="2160734" cy="485958"/>
          </a:xfrm>
        </p:grpSpPr>
        <p:sp>
          <p:nvSpPr>
            <p:cNvPr id="52"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sz="2000" b="1" kern="100">
                  <a:latin typeface="+mj-ea"/>
                  <a:ea typeface="+mj-ea"/>
                  <a:sym typeface="+mn-ea"/>
                </a:rPr>
                <a:t>PTE</a:t>
              </a:r>
              <a:endParaRPr lang="en-US" altLang="zh-CN" sz="2000" b="1" kern="100" dirty="0">
                <a:latin typeface="+mj-ea"/>
                <a:ea typeface="+mj-ea"/>
              </a:endParaRPr>
            </a:p>
          </p:txBody>
        </p:sp>
        <p:cxnSp>
          <p:nvCxnSpPr>
            <p:cNvPr id="53" name="Line 151"/>
            <p:cNvCxnSpPr/>
            <p:nvPr/>
          </p:nvCxnSpPr>
          <p:spPr bwMode="auto">
            <a:xfrm flipH="1">
              <a:off x="6496235" y="383354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54" name="Rectangle 140"/>
          <p:cNvSpPr>
            <a:spLocks noChangeArrowheads="1"/>
          </p:cNvSpPr>
          <p:nvPr/>
        </p:nvSpPr>
        <p:spPr bwMode="auto">
          <a:xfrm>
            <a:off x="8484626" y="357384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
        <p:nvSpPr>
          <p:cNvPr id="3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38200" y="875230"/>
            <a:ext cx="10515600" cy="4873029"/>
          </a:xfrm>
        </p:spPr>
        <p:txBody>
          <a:bodyPr/>
          <a:lstStyle/>
          <a:p>
            <a:pPr marL="0" indent="0">
              <a:buNone/>
            </a:pPr>
            <a:r>
              <a:rPr lang="zh-CN" altLang="en-US" sz="3200" b="1" dirty="0">
                <a:latin typeface="Times New Roman" panose="02020603050405020304" pitchFamily="18" charset="0"/>
                <a:sym typeface="+mn-ea"/>
              </a:rPr>
              <a:t>二、半导体存储芯片简介</a:t>
            </a:r>
            <a:endParaRPr lang="en-US" altLang="zh-CN" sz="3200" b="1" dirty="0"/>
          </a:p>
          <a:p>
            <a:pPr marL="457200" lvl="1" indent="0">
              <a:lnSpc>
                <a:spcPct val="100000"/>
              </a:lnSpc>
              <a:spcBef>
                <a:spcPts val="0"/>
              </a:spcBef>
              <a:buNone/>
            </a:pPr>
            <a:r>
              <a:rPr lang="zh-CN" altLang="en-US" sz="2800" b="1" dirty="0">
                <a:latin typeface="Times New Roman" panose="02020603050405020304" pitchFamily="18" charset="0"/>
                <a:sym typeface="+mn-ea"/>
              </a:rPr>
              <a:t> </a:t>
            </a:r>
            <a:endParaRPr lang="zh-CN" altLang="en-US" b="1" dirty="0">
              <a:latin typeface="Times New Roman" panose="02020603050405020304" pitchFamily="18" charset="0"/>
            </a:endParaRPr>
          </a:p>
          <a:p>
            <a:pPr lvl="1"/>
            <a:endParaRPr lang="zh-CN" altLang="en-US" sz="2800" b="1" dirty="0">
              <a:latin typeface="Times New Roman" panose="02020603050405020304" pitchFamily="18" charset="0"/>
              <a:sym typeface="+mn-ea"/>
            </a:endParaRPr>
          </a:p>
          <a:p>
            <a:pPr lvl="2"/>
            <a:endParaRPr lang="zh-CN" altLang="en-US" sz="2400" b="1" dirty="0">
              <a:latin typeface="Times New Roman" panose="02020603050405020304" pitchFamily="18" charset="0"/>
              <a:sym typeface="+mn-ea"/>
            </a:endParaRPr>
          </a:p>
          <a:p>
            <a:pPr lvl="1"/>
            <a:endParaRPr lang="zh-CN" altLang="en-US" sz="2800" b="1" dirty="0">
              <a:latin typeface="Times New Roman" panose="02020603050405020304" pitchFamily="18" charset="0"/>
              <a:sym typeface="+mn-ea"/>
            </a:endParaRPr>
          </a:p>
          <a:p>
            <a:pPr lvl="1"/>
            <a:endParaRPr lang="zh-CN" altLang="en-US" sz="2400" b="1" dirty="0">
              <a:latin typeface="Times New Roman" panose="02020603050405020304" pitchFamily="18" charset="0"/>
              <a:sym typeface="+mn-ea"/>
            </a:endParaRPr>
          </a:p>
        </p:txBody>
      </p:sp>
      <p:sp>
        <p:nvSpPr>
          <p:cNvPr id="7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a:t>
            </a:fld>
            <a:endParaRPr lang="zh-CN" altLang="en-US" dirty="0"/>
          </a:p>
        </p:txBody>
      </p:sp>
      <p:sp>
        <p:nvSpPr>
          <p:cNvPr id="72" name="Text Box 2"/>
          <p:cNvSpPr txBox="1">
            <a:spLocks noChangeArrowheads="1"/>
          </p:cNvSpPr>
          <p:nvPr/>
        </p:nvSpPr>
        <p:spPr bwMode="auto">
          <a:xfrm>
            <a:off x="7559675" y="4926013"/>
            <a:ext cx="234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芯片容量</a:t>
            </a:r>
          </a:p>
        </p:txBody>
      </p:sp>
      <p:sp>
        <p:nvSpPr>
          <p:cNvPr id="73" name="Text Box 4"/>
          <p:cNvSpPr txBox="1">
            <a:spLocks noChangeArrowheads="1"/>
          </p:cNvSpPr>
          <p:nvPr/>
        </p:nvSpPr>
        <p:spPr bwMode="auto">
          <a:xfrm>
            <a:off x="1946275" y="1581150"/>
            <a:ext cx="558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半导体存储芯片的基本结构</a:t>
            </a:r>
          </a:p>
        </p:txBody>
      </p:sp>
      <p:grpSp>
        <p:nvGrpSpPr>
          <p:cNvPr id="75" name="Group 5"/>
          <p:cNvGrpSpPr/>
          <p:nvPr/>
        </p:nvGrpSpPr>
        <p:grpSpPr bwMode="auto">
          <a:xfrm>
            <a:off x="3640138" y="2273300"/>
            <a:ext cx="4624387" cy="2471738"/>
            <a:chOff x="1429" y="1300"/>
            <a:chExt cx="2913" cy="1557"/>
          </a:xfrm>
        </p:grpSpPr>
        <p:sp>
          <p:nvSpPr>
            <p:cNvPr id="85" name="Rectangle 6"/>
            <p:cNvSpPr>
              <a:spLocks noChangeArrowheads="1"/>
            </p:cNvSpPr>
            <p:nvPr/>
          </p:nvSpPr>
          <p:spPr bwMode="auto">
            <a:xfrm>
              <a:off x="1429" y="1300"/>
              <a:ext cx="2913" cy="15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Rectangle 7"/>
            <p:cNvSpPr>
              <a:spLocks noChangeArrowheads="1"/>
            </p:cNvSpPr>
            <p:nvPr/>
          </p:nvSpPr>
          <p:spPr bwMode="auto">
            <a:xfrm>
              <a:off x="1584" y="1513"/>
              <a:ext cx="461" cy="113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Rectangle 8"/>
            <p:cNvSpPr>
              <a:spLocks noChangeArrowheads="1"/>
            </p:cNvSpPr>
            <p:nvPr/>
          </p:nvSpPr>
          <p:spPr bwMode="auto">
            <a:xfrm>
              <a:off x="2196" y="1512"/>
              <a:ext cx="1379" cy="113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Rectangle 9"/>
            <p:cNvSpPr>
              <a:spLocks noChangeArrowheads="1"/>
            </p:cNvSpPr>
            <p:nvPr/>
          </p:nvSpPr>
          <p:spPr bwMode="auto">
            <a:xfrm>
              <a:off x="3726" y="1502"/>
              <a:ext cx="461" cy="1129"/>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Text Box 10"/>
            <p:cNvSpPr txBox="1">
              <a:spLocks noChangeArrowheads="1"/>
            </p:cNvSpPr>
            <p:nvPr/>
          </p:nvSpPr>
          <p:spPr bwMode="auto">
            <a:xfrm>
              <a:off x="1652" y="1549"/>
              <a:ext cx="325"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译</a:t>
              </a:r>
            </a:p>
            <a:p>
              <a:pPr eaLnBrk="1" hangingPunct="1"/>
              <a:r>
                <a:rPr lang="zh-CN" altLang="en-US" sz="2600" b="1"/>
                <a:t>码</a:t>
              </a:r>
            </a:p>
            <a:p>
              <a:pPr eaLnBrk="1" hangingPunct="1"/>
              <a:r>
                <a:rPr lang="zh-CN" altLang="en-US" sz="2600" b="1"/>
                <a:t>驱</a:t>
              </a:r>
            </a:p>
            <a:p>
              <a:pPr eaLnBrk="1" hangingPunct="1"/>
              <a:r>
                <a:rPr lang="zh-CN" altLang="en-US" sz="2600" b="1"/>
                <a:t>动</a:t>
              </a:r>
            </a:p>
          </p:txBody>
        </p:sp>
        <p:sp>
          <p:nvSpPr>
            <p:cNvPr id="90" name="Text Box 11"/>
            <p:cNvSpPr txBox="1">
              <a:spLocks noChangeArrowheads="1"/>
            </p:cNvSpPr>
            <p:nvPr/>
          </p:nvSpPr>
          <p:spPr bwMode="auto">
            <a:xfrm>
              <a:off x="2715" y="1548"/>
              <a:ext cx="341"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存</a:t>
              </a:r>
            </a:p>
            <a:p>
              <a:pPr eaLnBrk="1" hangingPunct="1"/>
              <a:r>
                <a:rPr lang="zh-CN" altLang="en-US" sz="2600" b="1"/>
                <a:t>储</a:t>
              </a:r>
            </a:p>
            <a:p>
              <a:pPr eaLnBrk="1" hangingPunct="1"/>
              <a:r>
                <a:rPr lang="zh-CN" altLang="en-US" sz="2600" b="1"/>
                <a:t>矩</a:t>
              </a:r>
            </a:p>
            <a:p>
              <a:pPr eaLnBrk="1" hangingPunct="1"/>
              <a:r>
                <a:rPr lang="zh-CN" altLang="en-US" sz="2600" b="1"/>
                <a:t>阵</a:t>
              </a:r>
            </a:p>
          </p:txBody>
        </p:sp>
        <p:sp>
          <p:nvSpPr>
            <p:cNvPr id="91" name="Text Box 12"/>
            <p:cNvSpPr txBox="1">
              <a:spLocks noChangeArrowheads="1"/>
            </p:cNvSpPr>
            <p:nvPr/>
          </p:nvSpPr>
          <p:spPr bwMode="auto">
            <a:xfrm>
              <a:off x="3794" y="1537"/>
              <a:ext cx="325"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读</a:t>
              </a:r>
            </a:p>
            <a:p>
              <a:pPr eaLnBrk="1" hangingPunct="1"/>
              <a:r>
                <a:rPr lang="zh-CN" altLang="en-US" sz="2600" b="1"/>
                <a:t>写</a:t>
              </a:r>
            </a:p>
            <a:p>
              <a:pPr eaLnBrk="1" hangingPunct="1"/>
              <a:r>
                <a:rPr lang="zh-CN" altLang="en-US" sz="2600" b="1"/>
                <a:t>电</a:t>
              </a:r>
            </a:p>
            <a:p>
              <a:pPr eaLnBrk="1" hangingPunct="1"/>
              <a:r>
                <a:rPr lang="zh-CN" altLang="en-US" sz="2600" b="1"/>
                <a:t>路</a:t>
              </a:r>
            </a:p>
          </p:txBody>
        </p:sp>
      </p:grpSp>
      <p:sp>
        <p:nvSpPr>
          <p:cNvPr id="92" name="Text Box 13"/>
          <p:cNvSpPr txBox="1">
            <a:spLocks noChangeArrowheads="1"/>
          </p:cNvSpPr>
          <p:nvPr/>
        </p:nvSpPr>
        <p:spPr bwMode="auto">
          <a:xfrm>
            <a:off x="7620000" y="54038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r>
              <a:rPr lang="en-US" altLang="zh-CN" b="1"/>
              <a:t>K×4</a:t>
            </a:r>
            <a:r>
              <a:rPr lang="zh-CN" altLang="en-US" b="1"/>
              <a:t>位</a:t>
            </a:r>
          </a:p>
        </p:txBody>
      </p:sp>
      <p:sp>
        <p:nvSpPr>
          <p:cNvPr id="93" name="Text Box 14"/>
          <p:cNvSpPr txBox="1">
            <a:spLocks noChangeArrowheads="1"/>
          </p:cNvSpPr>
          <p:nvPr/>
        </p:nvSpPr>
        <p:spPr bwMode="auto">
          <a:xfrm>
            <a:off x="7467600" y="5875338"/>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16</a:t>
            </a:r>
            <a:r>
              <a:rPr lang="en-US" altLang="zh-CN" b="1"/>
              <a:t>K×1</a:t>
            </a:r>
            <a:r>
              <a:rPr lang="zh-CN" altLang="en-US" b="1"/>
              <a:t>位</a:t>
            </a:r>
          </a:p>
        </p:txBody>
      </p:sp>
      <p:sp>
        <p:nvSpPr>
          <p:cNvPr id="94" name="Text Box 15"/>
          <p:cNvSpPr txBox="1">
            <a:spLocks noChangeArrowheads="1"/>
          </p:cNvSpPr>
          <p:nvPr/>
        </p:nvSpPr>
        <p:spPr bwMode="auto">
          <a:xfrm>
            <a:off x="7620000" y="6375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r>
              <a:rPr lang="en-US" altLang="zh-CN" b="1"/>
              <a:t>K×8</a:t>
            </a:r>
            <a:r>
              <a:rPr lang="zh-CN" altLang="en-US" b="1"/>
              <a:t>位</a:t>
            </a:r>
          </a:p>
        </p:txBody>
      </p:sp>
      <p:grpSp>
        <p:nvGrpSpPr>
          <p:cNvPr id="95" name="Group 16"/>
          <p:cNvGrpSpPr/>
          <p:nvPr/>
        </p:nvGrpSpPr>
        <p:grpSpPr bwMode="auto">
          <a:xfrm>
            <a:off x="1793875" y="4219575"/>
            <a:ext cx="1863725" cy="488950"/>
            <a:chOff x="266" y="2526"/>
            <a:chExt cx="1174" cy="308"/>
          </a:xfrm>
        </p:grpSpPr>
        <p:sp>
          <p:nvSpPr>
            <p:cNvPr id="96" name="Text Box 17"/>
            <p:cNvSpPr txBox="1">
              <a:spLocks noChangeArrowheads="1"/>
            </p:cNvSpPr>
            <p:nvPr/>
          </p:nvSpPr>
          <p:spPr bwMode="auto">
            <a:xfrm>
              <a:off x="266" y="2526"/>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片选线</a:t>
              </a:r>
            </a:p>
          </p:txBody>
        </p:sp>
        <p:sp>
          <p:nvSpPr>
            <p:cNvPr id="97" name="Line 18"/>
            <p:cNvSpPr>
              <a:spLocks noChangeShapeType="1"/>
            </p:cNvSpPr>
            <p:nvPr/>
          </p:nvSpPr>
          <p:spPr bwMode="auto">
            <a:xfrm>
              <a:off x="960" y="268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8" name="Group 19"/>
          <p:cNvGrpSpPr/>
          <p:nvPr/>
        </p:nvGrpSpPr>
        <p:grpSpPr bwMode="auto">
          <a:xfrm>
            <a:off x="8248650" y="4445000"/>
            <a:ext cx="2068513" cy="488950"/>
            <a:chOff x="4332" y="2668"/>
            <a:chExt cx="1303" cy="308"/>
          </a:xfrm>
        </p:grpSpPr>
        <p:sp>
          <p:nvSpPr>
            <p:cNvPr id="99" name="Text Box 20"/>
            <p:cNvSpPr txBox="1">
              <a:spLocks noChangeArrowheads="1"/>
            </p:cNvSpPr>
            <p:nvPr/>
          </p:nvSpPr>
          <p:spPr bwMode="auto">
            <a:xfrm>
              <a:off x="4416" y="2668"/>
              <a:ext cx="121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读/写控制线</a:t>
              </a:r>
            </a:p>
          </p:txBody>
        </p:sp>
        <p:sp>
          <p:nvSpPr>
            <p:cNvPr id="100" name="Line 21"/>
            <p:cNvSpPr>
              <a:spLocks noChangeShapeType="1"/>
            </p:cNvSpPr>
            <p:nvPr/>
          </p:nvSpPr>
          <p:spPr bwMode="auto">
            <a:xfrm rot="10800000">
              <a:off x="4332" y="268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1" name="Group 22"/>
          <p:cNvGrpSpPr/>
          <p:nvPr/>
        </p:nvGrpSpPr>
        <p:grpSpPr bwMode="auto">
          <a:xfrm>
            <a:off x="2060575" y="2547938"/>
            <a:ext cx="1597025" cy="1547812"/>
            <a:chOff x="434" y="1473"/>
            <a:chExt cx="1006" cy="975"/>
          </a:xfrm>
        </p:grpSpPr>
        <p:sp>
          <p:nvSpPr>
            <p:cNvPr id="102" name="Freeform 23"/>
            <p:cNvSpPr/>
            <p:nvPr/>
          </p:nvSpPr>
          <p:spPr bwMode="auto">
            <a:xfrm>
              <a:off x="790" y="1473"/>
              <a:ext cx="133" cy="954"/>
            </a:xfrm>
            <a:custGeom>
              <a:avLst/>
              <a:gdLst>
                <a:gd name="T0" fmla="*/ 6550 w 61"/>
                <a:gd name="T1" fmla="*/ 0 h 930"/>
                <a:gd name="T2" fmla="*/ 5268 w 61"/>
                <a:gd name="T3" fmla="*/ 9 h 930"/>
                <a:gd name="T4" fmla="*/ 4382 w 61"/>
                <a:gd name="T5" fmla="*/ 31 h 930"/>
                <a:gd name="T6" fmla="*/ 3547 w 61"/>
                <a:gd name="T7" fmla="*/ 55 h 930"/>
                <a:gd name="T8" fmla="*/ 3100 w 61"/>
                <a:gd name="T9" fmla="*/ 90 h 930"/>
                <a:gd name="T10" fmla="*/ 3100 w 61"/>
                <a:gd name="T11" fmla="*/ 452 h 930"/>
                <a:gd name="T12" fmla="*/ 3100 w 61"/>
                <a:gd name="T13" fmla="*/ 486 h 930"/>
                <a:gd name="T14" fmla="*/ 2259 w 61"/>
                <a:gd name="T15" fmla="*/ 514 h 930"/>
                <a:gd name="T16" fmla="*/ 1284 w 61"/>
                <a:gd name="T17" fmla="*/ 532 h 930"/>
                <a:gd name="T18" fmla="*/ 0 w 61"/>
                <a:gd name="T19" fmla="*/ 542 h 930"/>
                <a:gd name="T20" fmla="*/ 1284 w 61"/>
                <a:gd name="T21" fmla="*/ 547 h 930"/>
                <a:gd name="T22" fmla="*/ 2259 w 61"/>
                <a:gd name="T23" fmla="*/ 567 h 930"/>
                <a:gd name="T24" fmla="*/ 3100 w 61"/>
                <a:gd name="T25" fmla="*/ 594 h 930"/>
                <a:gd name="T26" fmla="*/ 3100 w 61"/>
                <a:gd name="T27" fmla="*/ 633 h 930"/>
                <a:gd name="T28" fmla="*/ 3100 w 61"/>
                <a:gd name="T29" fmla="*/ 994 h 930"/>
                <a:gd name="T30" fmla="*/ 3547 w 61"/>
                <a:gd name="T31" fmla="*/ 1027 h 930"/>
                <a:gd name="T32" fmla="*/ 4382 w 61"/>
                <a:gd name="T33" fmla="*/ 1056 h 930"/>
                <a:gd name="T34" fmla="*/ 5268 w 61"/>
                <a:gd name="T35" fmla="*/ 1074 h 930"/>
                <a:gd name="T36" fmla="*/ 6550 w 61"/>
                <a:gd name="T37" fmla="*/ 1084 h 9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930"/>
                <a:gd name="T59" fmla="*/ 61 w 61"/>
                <a:gd name="T60" fmla="*/ 930 h 9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930">
                  <a:moveTo>
                    <a:pt x="61" y="0"/>
                  </a:moveTo>
                  <a:lnTo>
                    <a:pt x="49" y="9"/>
                  </a:lnTo>
                  <a:lnTo>
                    <a:pt x="41" y="25"/>
                  </a:lnTo>
                  <a:lnTo>
                    <a:pt x="33" y="49"/>
                  </a:lnTo>
                  <a:lnTo>
                    <a:pt x="29" y="78"/>
                  </a:lnTo>
                  <a:lnTo>
                    <a:pt x="29" y="388"/>
                  </a:lnTo>
                  <a:lnTo>
                    <a:pt x="29" y="417"/>
                  </a:lnTo>
                  <a:lnTo>
                    <a:pt x="21" y="441"/>
                  </a:lnTo>
                  <a:lnTo>
                    <a:pt x="12" y="457"/>
                  </a:lnTo>
                  <a:lnTo>
                    <a:pt x="0" y="465"/>
                  </a:lnTo>
                  <a:lnTo>
                    <a:pt x="12" y="470"/>
                  </a:lnTo>
                  <a:lnTo>
                    <a:pt x="21" y="486"/>
                  </a:lnTo>
                  <a:lnTo>
                    <a:pt x="29" y="510"/>
                  </a:lnTo>
                  <a:lnTo>
                    <a:pt x="29" y="543"/>
                  </a:lnTo>
                  <a:lnTo>
                    <a:pt x="29" y="853"/>
                  </a:lnTo>
                  <a:lnTo>
                    <a:pt x="33" y="881"/>
                  </a:lnTo>
                  <a:lnTo>
                    <a:pt x="41" y="906"/>
                  </a:lnTo>
                  <a:lnTo>
                    <a:pt x="49" y="922"/>
                  </a:lnTo>
                  <a:lnTo>
                    <a:pt x="61" y="93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Text Box 24"/>
            <p:cNvSpPr txBox="1">
              <a:spLocks noChangeArrowheads="1"/>
            </p:cNvSpPr>
            <p:nvPr/>
          </p:nvSpPr>
          <p:spPr bwMode="auto">
            <a:xfrm>
              <a:off x="434" y="1544"/>
              <a:ext cx="309"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地</a:t>
              </a:r>
            </a:p>
            <a:p>
              <a:pPr eaLnBrk="1" hangingPunct="1"/>
              <a:r>
                <a:rPr lang="zh-CN" altLang="en-US" sz="2600" b="1"/>
                <a:t>址</a:t>
              </a:r>
            </a:p>
            <a:p>
              <a:pPr eaLnBrk="1" hangingPunct="1"/>
              <a:r>
                <a:rPr lang="zh-CN" altLang="en-US" sz="2600" b="1"/>
                <a:t>线</a:t>
              </a:r>
            </a:p>
          </p:txBody>
        </p:sp>
        <p:sp>
          <p:nvSpPr>
            <p:cNvPr id="104" name="Line 25"/>
            <p:cNvSpPr>
              <a:spLocks noChangeShapeType="1"/>
            </p:cNvSpPr>
            <p:nvPr/>
          </p:nvSpPr>
          <p:spPr bwMode="auto">
            <a:xfrm>
              <a:off x="960" y="148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26"/>
            <p:cNvSpPr>
              <a:spLocks noChangeShapeType="1"/>
            </p:cNvSpPr>
            <p:nvPr/>
          </p:nvSpPr>
          <p:spPr bwMode="auto">
            <a:xfrm>
              <a:off x="960" y="1632"/>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27"/>
            <p:cNvSpPr>
              <a:spLocks noChangeShapeType="1"/>
            </p:cNvSpPr>
            <p:nvPr/>
          </p:nvSpPr>
          <p:spPr bwMode="auto">
            <a:xfrm>
              <a:off x="960" y="2304"/>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8"/>
            <p:cNvSpPr>
              <a:spLocks noChangeShapeType="1"/>
            </p:cNvSpPr>
            <p:nvPr/>
          </p:nvSpPr>
          <p:spPr bwMode="auto">
            <a:xfrm>
              <a:off x="960" y="244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 name="Text Box 29"/>
            <p:cNvSpPr txBox="1">
              <a:spLocks noChangeArrowheads="1"/>
            </p:cNvSpPr>
            <p:nvPr/>
          </p:nvSpPr>
          <p:spPr bwMode="auto">
            <a:xfrm>
              <a:off x="1017" y="1791"/>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grpSp>
        <p:nvGrpSpPr>
          <p:cNvPr id="109" name="Group 30"/>
          <p:cNvGrpSpPr/>
          <p:nvPr/>
        </p:nvGrpSpPr>
        <p:grpSpPr bwMode="auto">
          <a:xfrm>
            <a:off x="8248650" y="2571750"/>
            <a:ext cx="1547813" cy="1528763"/>
            <a:chOff x="4332" y="1488"/>
            <a:chExt cx="975" cy="963"/>
          </a:xfrm>
        </p:grpSpPr>
        <p:sp>
          <p:nvSpPr>
            <p:cNvPr id="110" name="Freeform 31"/>
            <p:cNvSpPr/>
            <p:nvPr/>
          </p:nvSpPr>
          <p:spPr bwMode="auto">
            <a:xfrm>
              <a:off x="4852" y="1525"/>
              <a:ext cx="101" cy="926"/>
            </a:xfrm>
            <a:custGeom>
              <a:avLst/>
              <a:gdLst>
                <a:gd name="T0" fmla="*/ 0 w 53"/>
                <a:gd name="T1" fmla="*/ 0 h 926"/>
                <a:gd name="T2" fmla="*/ 581 w 53"/>
                <a:gd name="T3" fmla="*/ 4 h 926"/>
                <a:gd name="T4" fmla="*/ 947 w 53"/>
                <a:gd name="T5" fmla="*/ 20 h 926"/>
                <a:gd name="T6" fmla="*/ 1384 w 53"/>
                <a:gd name="T7" fmla="*/ 45 h 926"/>
                <a:gd name="T8" fmla="*/ 1384 w 53"/>
                <a:gd name="T9" fmla="*/ 78 h 926"/>
                <a:gd name="T10" fmla="*/ 1384 w 53"/>
                <a:gd name="T11" fmla="*/ 388 h 926"/>
                <a:gd name="T12" fmla="*/ 1384 w 53"/>
                <a:gd name="T13" fmla="*/ 416 h 926"/>
                <a:gd name="T14" fmla="*/ 1780 w 53"/>
                <a:gd name="T15" fmla="*/ 441 h 926"/>
                <a:gd name="T16" fmla="*/ 1965 w 53"/>
                <a:gd name="T17" fmla="*/ 457 h 926"/>
                <a:gd name="T18" fmla="*/ 2531 w 53"/>
                <a:gd name="T19" fmla="*/ 465 h 926"/>
                <a:gd name="T20" fmla="*/ 1965 w 53"/>
                <a:gd name="T21" fmla="*/ 469 h 926"/>
                <a:gd name="T22" fmla="*/ 1780 w 53"/>
                <a:gd name="T23" fmla="*/ 485 h 926"/>
                <a:gd name="T24" fmla="*/ 1384 w 53"/>
                <a:gd name="T25" fmla="*/ 510 h 926"/>
                <a:gd name="T26" fmla="*/ 1384 w 53"/>
                <a:gd name="T27" fmla="*/ 543 h 926"/>
                <a:gd name="T28" fmla="*/ 1384 w 53"/>
                <a:gd name="T29" fmla="*/ 848 h 926"/>
                <a:gd name="T30" fmla="*/ 1384 w 53"/>
                <a:gd name="T31" fmla="*/ 881 h 926"/>
                <a:gd name="T32" fmla="*/ 947 w 53"/>
                <a:gd name="T33" fmla="*/ 906 h 926"/>
                <a:gd name="T34" fmla="*/ 581 w 53"/>
                <a:gd name="T35" fmla="*/ 922 h 926"/>
                <a:gd name="T36" fmla="*/ 0 w 53"/>
                <a:gd name="T37" fmla="*/ 926 h 9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926"/>
                <a:gd name="T59" fmla="*/ 53 w 53"/>
                <a:gd name="T60" fmla="*/ 926 h 9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926">
                  <a:moveTo>
                    <a:pt x="0" y="0"/>
                  </a:moveTo>
                  <a:lnTo>
                    <a:pt x="12" y="4"/>
                  </a:lnTo>
                  <a:lnTo>
                    <a:pt x="20" y="20"/>
                  </a:lnTo>
                  <a:lnTo>
                    <a:pt x="29" y="45"/>
                  </a:lnTo>
                  <a:lnTo>
                    <a:pt x="29" y="78"/>
                  </a:lnTo>
                  <a:lnTo>
                    <a:pt x="29" y="388"/>
                  </a:lnTo>
                  <a:lnTo>
                    <a:pt x="29" y="416"/>
                  </a:lnTo>
                  <a:lnTo>
                    <a:pt x="37" y="441"/>
                  </a:lnTo>
                  <a:lnTo>
                    <a:pt x="41" y="457"/>
                  </a:lnTo>
                  <a:lnTo>
                    <a:pt x="53" y="465"/>
                  </a:lnTo>
                  <a:lnTo>
                    <a:pt x="41" y="469"/>
                  </a:lnTo>
                  <a:lnTo>
                    <a:pt x="37" y="485"/>
                  </a:lnTo>
                  <a:lnTo>
                    <a:pt x="29" y="510"/>
                  </a:lnTo>
                  <a:lnTo>
                    <a:pt x="29" y="543"/>
                  </a:lnTo>
                  <a:lnTo>
                    <a:pt x="29" y="848"/>
                  </a:lnTo>
                  <a:lnTo>
                    <a:pt x="29" y="881"/>
                  </a:lnTo>
                  <a:lnTo>
                    <a:pt x="20" y="906"/>
                  </a:lnTo>
                  <a:lnTo>
                    <a:pt x="12" y="922"/>
                  </a:lnTo>
                  <a:lnTo>
                    <a:pt x="0" y="92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Text Box 32"/>
            <p:cNvSpPr txBox="1">
              <a:spLocks noChangeArrowheads="1"/>
            </p:cNvSpPr>
            <p:nvPr/>
          </p:nvSpPr>
          <p:spPr bwMode="auto">
            <a:xfrm>
              <a:off x="4982" y="1592"/>
              <a:ext cx="325"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数</a:t>
              </a:r>
            </a:p>
            <a:p>
              <a:pPr eaLnBrk="1" hangingPunct="1"/>
              <a:r>
                <a:rPr lang="zh-CN" altLang="en-US" sz="2600" b="1"/>
                <a:t>据</a:t>
              </a:r>
            </a:p>
            <a:p>
              <a:pPr eaLnBrk="1" hangingPunct="1"/>
              <a:r>
                <a:rPr lang="zh-CN" altLang="en-US" sz="2600" b="1"/>
                <a:t>线</a:t>
              </a:r>
            </a:p>
          </p:txBody>
        </p:sp>
        <p:sp>
          <p:nvSpPr>
            <p:cNvPr id="112" name="Line 33"/>
            <p:cNvSpPr>
              <a:spLocks noChangeShapeType="1"/>
            </p:cNvSpPr>
            <p:nvPr/>
          </p:nvSpPr>
          <p:spPr bwMode="auto">
            <a:xfrm rot="10800000">
              <a:off x="4332" y="2448"/>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34"/>
            <p:cNvSpPr>
              <a:spLocks noChangeShapeType="1"/>
            </p:cNvSpPr>
            <p:nvPr/>
          </p:nvSpPr>
          <p:spPr bwMode="auto">
            <a:xfrm rot="10800000">
              <a:off x="4332" y="2304"/>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Line 35"/>
            <p:cNvSpPr>
              <a:spLocks noChangeShapeType="1"/>
            </p:cNvSpPr>
            <p:nvPr/>
          </p:nvSpPr>
          <p:spPr bwMode="auto">
            <a:xfrm rot="10800000">
              <a:off x="4332" y="1632"/>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36"/>
            <p:cNvSpPr>
              <a:spLocks noChangeShapeType="1"/>
            </p:cNvSpPr>
            <p:nvPr/>
          </p:nvSpPr>
          <p:spPr bwMode="auto">
            <a:xfrm rot="10800000">
              <a:off x="4332" y="1488"/>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Text Box 37"/>
            <p:cNvSpPr txBox="1">
              <a:spLocks noChangeArrowheads="1"/>
            </p:cNvSpPr>
            <p:nvPr/>
          </p:nvSpPr>
          <p:spPr bwMode="auto">
            <a:xfrm>
              <a:off x="4425" y="1791"/>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grpSp>
        <p:nvGrpSpPr>
          <p:cNvPr id="117" name="Group 38"/>
          <p:cNvGrpSpPr/>
          <p:nvPr/>
        </p:nvGrpSpPr>
        <p:grpSpPr bwMode="auto">
          <a:xfrm>
            <a:off x="2743200" y="4926013"/>
            <a:ext cx="2271713" cy="457200"/>
            <a:chOff x="864" y="3037"/>
            <a:chExt cx="1431" cy="288"/>
          </a:xfrm>
        </p:grpSpPr>
        <p:sp>
          <p:nvSpPr>
            <p:cNvPr id="118" name="Text Box 39"/>
            <p:cNvSpPr txBox="1">
              <a:spLocks noChangeArrowheads="1"/>
            </p:cNvSpPr>
            <p:nvPr/>
          </p:nvSpPr>
          <p:spPr bwMode="auto">
            <a:xfrm>
              <a:off x="864" y="3037"/>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地址线</a:t>
              </a:r>
            </a:p>
          </p:txBody>
        </p:sp>
        <p:sp>
          <p:nvSpPr>
            <p:cNvPr id="119" name="Text Box 40"/>
            <p:cNvSpPr txBox="1">
              <a:spLocks noChangeArrowheads="1"/>
            </p:cNvSpPr>
            <p:nvPr/>
          </p:nvSpPr>
          <p:spPr bwMode="auto">
            <a:xfrm>
              <a:off x="1411" y="3037"/>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（单向）</a:t>
              </a:r>
            </a:p>
          </p:txBody>
        </p:sp>
      </p:grpSp>
      <p:grpSp>
        <p:nvGrpSpPr>
          <p:cNvPr id="120" name="Group 41"/>
          <p:cNvGrpSpPr/>
          <p:nvPr/>
        </p:nvGrpSpPr>
        <p:grpSpPr bwMode="auto">
          <a:xfrm>
            <a:off x="5118100" y="4926013"/>
            <a:ext cx="2654300" cy="457200"/>
            <a:chOff x="2360" y="3037"/>
            <a:chExt cx="1672" cy="288"/>
          </a:xfrm>
        </p:grpSpPr>
        <p:sp>
          <p:nvSpPr>
            <p:cNvPr id="121" name="Text Box 42"/>
            <p:cNvSpPr txBox="1">
              <a:spLocks noChangeArrowheads="1"/>
            </p:cNvSpPr>
            <p:nvPr/>
          </p:nvSpPr>
          <p:spPr bwMode="auto">
            <a:xfrm>
              <a:off x="2360" y="3037"/>
              <a:ext cx="11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数据线</a:t>
              </a:r>
            </a:p>
          </p:txBody>
        </p:sp>
        <p:sp>
          <p:nvSpPr>
            <p:cNvPr id="122" name="Text Box 43"/>
            <p:cNvSpPr txBox="1">
              <a:spLocks noChangeArrowheads="1"/>
            </p:cNvSpPr>
            <p:nvPr/>
          </p:nvSpPr>
          <p:spPr bwMode="auto">
            <a:xfrm>
              <a:off x="2908" y="3037"/>
              <a:ext cx="11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（双向）</a:t>
              </a:r>
            </a:p>
          </p:txBody>
        </p:sp>
      </p:grpSp>
      <p:sp>
        <p:nvSpPr>
          <p:cNvPr id="123" name="Text Box 44"/>
          <p:cNvSpPr txBox="1">
            <a:spLocks noChangeArrowheads="1"/>
          </p:cNvSpPr>
          <p:nvPr/>
        </p:nvSpPr>
        <p:spPr bwMode="auto">
          <a:xfrm>
            <a:off x="3413125" y="5403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10</a:t>
            </a:r>
          </a:p>
        </p:txBody>
      </p:sp>
      <p:sp>
        <p:nvSpPr>
          <p:cNvPr id="124" name="Text Box 45"/>
          <p:cNvSpPr txBox="1">
            <a:spLocks noChangeArrowheads="1"/>
          </p:cNvSpPr>
          <p:nvPr/>
        </p:nvSpPr>
        <p:spPr bwMode="auto">
          <a:xfrm>
            <a:off x="5759450" y="54038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4</a:t>
            </a:r>
          </a:p>
        </p:txBody>
      </p:sp>
      <p:sp>
        <p:nvSpPr>
          <p:cNvPr id="125" name="Text Box 46"/>
          <p:cNvSpPr txBox="1">
            <a:spLocks noChangeArrowheads="1"/>
          </p:cNvSpPr>
          <p:nvPr/>
        </p:nvSpPr>
        <p:spPr bwMode="auto">
          <a:xfrm>
            <a:off x="3413125" y="58753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14</a:t>
            </a:r>
          </a:p>
        </p:txBody>
      </p:sp>
      <p:sp>
        <p:nvSpPr>
          <p:cNvPr id="126" name="Text Box 47"/>
          <p:cNvSpPr txBox="1">
            <a:spLocks noChangeArrowheads="1"/>
          </p:cNvSpPr>
          <p:nvPr/>
        </p:nvSpPr>
        <p:spPr bwMode="auto">
          <a:xfrm>
            <a:off x="5759450" y="58753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127" name="Text Box 48"/>
          <p:cNvSpPr txBox="1">
            <a:spLocks noChangeArrowheads="1"/>
          </p:cNvSpPr>
          <p:nvPr/>
        </p:nvSpPr>
        <p:spPr bwMode="auto">
          <a:xfrm>
            <a:off x="3413125" y="63754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13</a:t>
            </a:r>
          </a:p>
        </p:txBody>
      </p:sp>
      <p:sp>
        <p:nvSpPr>
          <p:cNvPr id="128" name="Text Box 49"/>
          <p:cNvSpPr txBox="1">
            <a:spLocks noChangeArrowheads="1"/>
          </p:cNvSpPr>
          <p:nvPr/>
        </p:nvSpPr>
        <p:spPr bwMode="auto">
          <a:xfrm>
            <a:off x="5759450" y="6375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horizontal)">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barn(outVertical)">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slide(fromLeft)">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slide(fromRight)">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slide(fromLeft)">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slide(fromRight)">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blinds(horizontal)">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blinds(horizontal)">
                                      <p:cBhvr>
                                        <p:cTn id="42" dur="500"/>
                                        <p:tgtEl>
                                          <p:spTgt spid="1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blinds(horizontal)">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blinds(horizontal)">
                                      <p:cBhvr>
                                        <p:cTn id="52" dur="500"/>
                                        <p:tgtEl>
                                          <p:spTgt spid="1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blinds(horizontal)">
                                      <p:cBhvr>
                                        <p:cTn id="57" dur="500"/>
                                        <p:tgtEl>
                                          <p:spTgt spid="12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blinds(horizontal)">
                                      <p:cBhvr>
                                        <p:cTn id="62" dur="500"/>
                                        <p:tgtEl>
                                          <p:spTgt spid="9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5"/>
                                        </p:tgtEl>
                                        <p:attrNameLst>
                                          <p:attrName>style.visibility</p:attrName>
                                        </p:attrNameLst>
                                      </p:cBhvr>
                                      <p:to>
                                        <p:strVal val="visible"/>
                                      </p:to>
                                    </p:set>
                                    <p:animEffect transition="in" filter="blinds(horizontal)">
                                      <p:cBhvr>
                                        <p:cTn id="67" dur="500"/>
                                        <p:tgtEl>
                                          <p:spTgt spid="12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blinds(horizontal)">
                                      <p:cBhvr>
                                        <p:cTn id="72" dur="500"/>
                                        <p:tgtEl>
                                          <p:spTgt spid="12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blinds(horizontal)">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27"/>
                                        </p:tgtEl>
                                        <p:attrNameLst>
                                          <p:attrName>style.visibility</p:attrName>
                                        </p:attrNameLst>
                                      </p:cBhvr>
                                      <p:to>
                                        <p:strVal val="visible"/>
                                      </p:to>
                                    </p:set>
                                    <p:animEffect transition="in" filter="blinds(horizontal)">
                                      <p:cBhvr>
                                        <p:cTn id="82" dur="500"/>
                                        <p:tgtEl>
                                          <p:spTgt spid="12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blinds(horizontal)">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94"/>
                                        </p:tgtEl>
                                        <p:attrNameLst>
                                          <p:attrName>style.visibility</p:attrName>
                                        </p:attrNameLst>
                                      </p:cBhvr>
                                      <p:to>
                                        <p:strVal val="visible"/>
                                      </p:to>
                                    </p:set>
                                    <p:animEffect transition="in" filter="blinds(horizontal)">
                                      <p:cBhvr>
                                        <p:cTn id="9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P spid="73" grpId="0" autoUpdateAnimBg="0"/>
      <p:bldP spid="92" grpId="0" autoUpdateAnimBg="0"/>
      <p:bldP spid="93" grpId="0" autoUpdateAnimBg="0"/>
      <p:bldP spid="94" grpId="0" autoUpdateAnimBg="0"/>
      <p:bldP spid="123" grpId="0" autoUpdateAnimBg="0"/>
      <p:bldP spid="124" grpId="0" autoUpdateAnimBg="0"/>
      <p:bldP spid="125" grpId="0" autoUpdateAnimBg="0"/>
      <p:bldP spid="126" grpId="0" autoUpdateAnimBg="0"/>
      <p:bldP spid="127" grpId="0" autoUpdateAnimBg="0"/>
      <p:bldP spid="128"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虚拟地址</a:t>
            </a:r>
            <a:r>
              <a:rPr lang="en-US" altLang="zh-CN">
                <a:sym typeface="Wingdings" panose="05000000000000000000" pitchFamily="2" charset="2"/>
              </a:rPr>
              <a:t></a:t>
            </a:r>
            <a:r>
              <a:rPr lang="zh-CN" altLang="en-US">
                <a:sym typeface="Wingdings" panose="05000000000000000000" pitchFamily="2" charset="2"/>
              </a:rPr>
              <a:t>物理地址流程</a:t>
            </a:r>
            <a:endParaRPr lang="zh-CN" altLang="en-US"/>
          </a:p>
        </p:txBody>
      </p:sp>
      <p:sp>
        <p:nvSpPr>
          <p:cNvPr id="4" name="灯片编号占位符 3"/>
          <p:cNvSpPr>
            <a:spLocks noGrp="1"/>
          </p:cNvSpPr>
          <p:nvPr>
            <p:ph type="sldNum" sz="quarter" idx="12"/>
          </p:nvPr>
        </p:nvSpPr>
        <p:spPr/>
        <p:txBody>
          <a:bodyPr/>
          <a:lstStyle/>
          <a:p>
            <a:fld id="{8EE8E787-E6FE-45D8-9039-788B45E44EE7}" type="slidenum">
              <a:rPr lang="zh-CN" altLang="en-US" smtClean="0"/>
              <a:t>150</a:t>
            </a:fld>
            <a:endParaRPr lang="zh-CN" altLang="en-US" dirty="0"/>
          </a:p>
        </p:txBody>
      </p:sp>
      <p:sp>
        <p:nvSpPr>
          <p:cNvPr id="6" name="圆角矩形 5"/>
          <p:cNvSpPr/>
          <p:nvPr/>
        </p:nvSpPr>
        <p:spPr>
          <a:xfrm>
            <a:off x="2590800" y="1071561"/>
            <a:ext cx="935038"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430463" y="3755578"/>
            <a:ext cx="1293812" cy="720725"/>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514291" y="4848332"/>
            <a:ext cx="577850" cy="369888"/>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No</a:t>
            </a:r>
            <a:endParaRPr lang="zh-CN" altLang="en-US" dirty="0">
              <a:latin typeface="Tahoma" panose="020B0604030504040204" pitchFamily="34" charset="0"/>
              <a:ea typeface="宋体" panose="02010600030101010101" pitchFamily="2" charset="-122"/>
            </a:endParaRPr>
          </a:p>
        </p:txBody>
      </p:sp>
      <p:grpSp>
        <p:nvGrpSpPr>
          <p:cNvPr id="82" name="组合 81"/>
          <p:cNvGrpSpPr/>
          <p:nvPr/>
        </p:nvGrpSpPr>
        <p:grpSpPr bwMode="auto">
          <a:xfrm>
            <a:off x="2382839" y="3395659"/>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ln>
          </p:spPr>
          <p:txBody>
            <a:bodyPr wrap="square">
              <a:spAutoFit/>
            </a:bodyPr>
            <a:lstStyle/>
            <a:p>
              <a:r>
                <a:rPr lang="zh-CN" altLang="en-US" b="1" dirty="0">
                  <a:latin typeface="+mn-ea"/>
                </a:rPr>
                <a:t>命中</a:t>
              </a:r>
            </a:p>
          </p:txBody>
        </p:sp>
      </p:grpSp>
      <p:grpSp>
        <p:nvGrpSpPr>
          <p:cNvPr id="23" name="组合 22"/>
          <p:cNvGrpSpPr/>
          <p:nvPr/>
        </p:nvGrpSpPr>
        <p:grpSpPr bwMode="auto">
          <a:xfrm>
            <a:off x="5915025" y="2036762"/>
            <a:ext cx="1557338" cy="1200468"/>
            <a:chOff x="4743885" y="1853695"/>
            <a:chExt cx="1556307" cy="1201165"/>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36963"/>
              <a:ext cx="1556307" cy="617897"/>
            </a:xfrm>
            <a:prstGeom prst="hexagon">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a:solidFill>
                    <a:schemeClr val="dk1"/>
                  </a:solidFill>
                </a:rPr>
                <a:t>Cache</a:t>
              </a:r>
              <a:r>
                <a:rPr lang="zh-CN" altLang="en-US" sz="1400" dirty="0">
                  <a:solidFill>
                    <a:schemeClr val="dk1"/>
                  </a:solidFill>
                </a:rPr>
                <a:t>命中</a:t>
              </a:r>
            </a:p>
          </p:txBody>
        </p:sp>
      </p:grpSp>
      <p:grpSp>
        <p:nvGrpSpPr>
          <p:cNvPr id="22" name="组合 21"/>
          <p:cNvGrpSpPr/>
          <p:nvPr/>
        </p:nvGrpSpPr>
        <p:grpSpPr bwMode="auto">
          <a:xfrm>
            <a:off x="3794125" y="1524000"/>
            <a:ext cx="3678237" cy="1555326"/>
            <a:chOff x="2622529" y="1340768"/>
            <a:chExt cx="3677663" cy="1555432"/>
          </a:xfrm>
        </p:grpSpPr>
        <p:grpSp>
          <p:nvGrpSpPr>
            <p:cNvPr id="343076" name="组合 20"/>
            <p:cNvGrpSpPr/>
            <p:nvPr/>
          </p:nvGrpSpPr>
          <p:grpSpPr bwMode="auto">
            <a:xfrm>
              <a:off x="2622529" y="1655114"/>
              <a:ext cx="2165011" cy="1241086"/>
              <a:chOff x="2622529" y="1655114"/>
              <a:chExt cx="2165011" cy="1241086"/>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ln>
            </p:spPr>
            <p:txBody>
              <a:bodyPr wrap="square">
                <a:spAutoFit/>
              </a:bodyPr>
              <a:lstStyle/>
              <a:p>
                <a:r>
                  <a:rPr lang="zh-CN" altLang="en-US" dirty="0">
                    <a:latin typeface="+mn-ea"/>
                  </a:rPr>
                  <a:t>缺失</a:t>
                </a:r>
              </a:p>
            </p:txBody>
          </p:sp>
          <p:cxnSp>
            <p:nvCxnSpPr>
              <p:cNvPr id="113" name="肘形连接符 112"/>
              <p:cNvCxnSpPr>
                <a:stCxn id="10" idx="0"/>
                <a:endCxn id="99" idx="1"/>
              </p:cNvCxnSpPr>
              <p:nvPr/>
            </p:nvCxnSpPr>
            <p:spPr>
              <a:xfrm flipV="1">
                <a:off x="2622529" y="1655114"/>
                <a:ext cx="2165011" cy="1241086"/>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p:nvPr/>
        </p:nvGrpSpPr>
        <p:grpSpPr bwMode="auto">
          <a:xfrm>
            <a:off x="2390165" y="4513832"/>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bwMode="auto">
          <a:xfrm>
            <a:off x="2503489" y="5602287"/>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3656015" y="5339639"/>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bwMode="auto">
          <a:xfrm>
            <a:off x="4483627" y="2928620"/>
            <a:ext cx="1512042" cy="1594171"/>
            <a:chOff x="3275237" y="2595710"/>
            <a:chExt cx="1513127" cy="1592898"/>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sp>
          <p:nvSpPr>
            <p:cNvPr id="117" name="矩形 116"/>
            <p:cNvSpPr/>
            <p:nvPr/>
          </p:nvSpPr>
          <p:spPr>
            <a:xfrm>
              <a:off x="3275237" y="3468459"/>
              <a:ext cx="1513127" cy="72014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2173" y="2595710"/>
              <a:ext cx="675489" cy="873062"/>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bwMode="auto">
          <a:xfrm>
            <a:off x="7326275" y="2543175"/>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ln>
          </p:spPr>
          <p:txBody>
            <a:bodyPr>
              <a:spAutoFit/>
            </a:bodyPr>
            <a:lstStyle/>
            <a:p>
              <a:r>
                <a:rPr lang="en-US" altLang="zh-CN">
                  <a:latin typeface="Tahoma" panose="020B0604030504040204" pitchFamily="34" charset="0"/>
                  <a:ea typeface="宋体" panose="02010600030101010101" pitchFamily="2" charset="-122"/>
                </a:rPr>
                <a:t>No</a:t>
              </a:r>
              <a:endParaRPr lang="zh-CN" altLang="en-US">
                <a:latin typeface="Tahoma" panose="020B0604030504040204" pitchFamily="34" charset="0"/>
                <a:ea typeface="宋体" panose="02010600030101010101" pitchFamily="2" charset="-122"/>
              </a:endParaRPr>
            </a:p>
          </p:txBody>
        </p:sp>
        <p:cxnSp>
          <p:nvCxnSpPr>
            <p:cNvPr id="125" name="肘形连接符 124"/>
            <p:cNvCxnSpPr>
              <a:stCxn id="57" idx="0"/>
              <a:endCxn id="60" idx="0"/>
            </p:cNvCxnSpPr>
            <p:nvPr/>
          </p:nvCxnSpPr>
          <p:spPr>
            <a:xfrm>
              <a:off x="6300822" y="2745812"/>
              <a:ext cx="1223272" cy="80693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a:t>
              </a:r>
              <a:r>
                <a:rPr lang="zh-CN" altLang="en-US" sz="1400"/>
                <a:t>调入</a:t>
              </a:r>
              <a:r>
                <a:rPr lang="en-US" altLang="zh-CN" sz="1400"/>
                <a:t>Cache</a:t>
              </a:r>
              <a:endParaRPr lang="en-US" altLang="zh-CN" sz="1400" dirty="0"/>
            </a:p>
          </p:txBody>
        </p:sp>
      </p:grpSp>
      <p:grpSp>
        <p:nvGrpSpPr>
          <p:cNvPr id="27" name="组合 26"/>
          <p:cNvGrpSpPr/>
          <p:nvPr/>
        </p:nvGrpSpPr>
        <p:grpSpPr bwMode="auto">
          <a:xfrm>
            <a:off x="7317979" y="4775370"/>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Yes</a:t>
              </a:r>
              <a:endParaRPr lang="zh-CN" altLang="en-US" dirty="0">
                <a:latin typeface="Tahoma" panose="020B0604030504040204" pitchFamily="34" charset="0"/>
                <a:ea typeface="宋体" panose="02010600030101010101" pitchFamily="2" charset="-122"/>
              </a:endParaRPr>
            </a:p>
          </p:txBody>
        </p:sp>
        <p:cxnSp>
          <p:nvCxnSpPr>
            <p:cNvPr id="68" name="直接箭头连接符 67"/>
            <p:cNvCxnSpPr/>
            <p:nvPr/>
          </p:nvCxnSpPr>
          <p:spPr>
            <a:xfrm flipV="1">
              <a:off x="6301085" y="5253212"/>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bwMode="auto">
          <a:xfrm>
            <a:off x="5220595" y="4414836"/>
            <a:ext cx="3491275" cy="1144777"/>
            <a:chOff x="4007252" y="4188169"/>
            <a:chExt cx="3492043" cy="1145434"/>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8" name="直接连接符 7"/>
            <p:cNvCxnSpPr/>
            <p:nvPr/>
          </p:nvCxnSpPr>
          <p:spPr>
            <a:xfrm>
              <a:off x="4007252" y="4468048"/>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026944" y="4233280"/>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470081" y="418816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7883525" y="1219516"/>
            <a:ext cx="2527300" cy="933450"/>
          </a:xfrm>
        </p:spPr>
        <p:txBody>
          <a:bodyPr>
            <a:normAutofit/>
          </a:bodyPr>
          <a:lstStyle/>
          <a:p>
            <a:r>
              <a:rPr lang="en-US" altLang="zh-CN" sz="1800"/>
              <a:t>TLB</a:t>
            </a:r>
            <a:r>
              <a:rPr sz="1800"/>
              <a:t>查找与</a:t>
            </a:r>
            <a:r>
              <a:rPr lang="en-US" altLang="zh-CN" sz="1800"/>
              <a:t>Cache</a:t>
            </a:r>
            <a:r>
              <a:rPr sz="1800" dirty="0"/>
              <a:t>查找可以同步进行</a:t>
            </a:r>
            <a:endParaRPr lang="en-US" altLang="zh-CN" sz="2400" dirty="0"/>
          </a:p>
          <a:p>
            <a:endParaRPr lang="en-US" altLang="zh-CN" dirty="0"/>
          </a:p>
          <a:p>
            <a:endParaRPr dirty="0"/>
          </a:p>
        </p:txBody>
      </p:sp>
      <p:grpSp>
        <p:nvGrpSpPr>
          <p:cNvPr id="171" name="组合 170"/>
          <p:cNvGrpSpPr/>
          <p:nvPr/>
        </p:nvGrpSpPr>
        <p:grpSpPr>
          <a:xfrm>
            <a:off x="2303463" y="2223307"/>
            <a:ext cx="1490662" cy="1135971"/>
            <a:chOff x="432561" y="2745138"/>
            <a:chExt cx="1490662" cy="850295"/>
          </a:xfrm>
          <a:solidFill>
            <a:srgbClr val="00B050"/>
          </a:solidFill>
        </p:grpSpPr>
        <p:sp>
          <p:nvSpPr>
            <p:cNvPr id="10" name="六边形 9"/>
            <p:cNvSpPr/>
            <p:nvPr/>
          </p:nvSpPr>
          <p:spPr>
            <a:xfrm>
              <a:off x="432561" y="3176334"/>
              <a:ext cx="1490662" cy="419099"/>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303464" y="1524635"/>
            <a:ext cx="1512887" cy="1122366"/>
            <a:chOff x="432650" y="1133201"/>
            <a:chExt cx="1512168" cy="1287687"/>
          </a:xfrm>
        </p:grpSpPr>
        <p:cxnSp>
          <p:nvCxnSpPr>
            <p:cNvPr id="13" name="肘形连接符 12"/>
            <p:cNvCxnSpPr>
              <a:stCxn id="6" idx="2"/>
              <a:endCxn id="12" idx="0"/>
            </p:cNvCxnSpPr>
            <p:nvPr/>
          </p:nvCxnSpPr>
          <p:spPr>
            <a:xfrm rot="5400000" flipV="1">
              <a:off x="904082" y="1416107"/>
              <a:ext cx="568985" cy="317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32650" y="1701460"/>
              <a:ext cx="1512168" cy="719428"/>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108881" y="5155406"/>
            <a:ext cx="1431600" cy="36070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503349" y="5301707"/>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4" grpId="0" bldLvl="0" animBg="1"/>
      <p:bldP spid="343046" grpId="0"/>
      <p:bldP spid="51" grpId="0" build="p"/>
      <p:bldP spid="52"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a:sym typeface="+mn-ea"/>
              </a:rPr>
              <a:t>3.4</a:t>
            </a:r>
            <a:r>
              <a:rPr lang="zh-CN" altLang="en-US" b="1">
                <a:sym typeface="+mn-ea"/>
              </a:rPr>
              <a:t>虚拟存储器</a:t>
            </a:r>
          </a:p>
        </p:txBody>
      </p:sp>
      <p:sp>
        <p:nvSpPr>
          <p:cNvPr id="6" name="内容占位符 5"/>
          <p:cNvSpPr>
            <a:spLocks noGrp="1"/>
          </p:cNvSpPr>
          <p:nvPr>
            <p:ph idx="1"/>
          </p:nvPr>
        </p:nvSpPr>
        <p:spPr>
          <a:xfrm>
            <a:off x="838200" y="1065730"/>
            <a:ext cx="10744200" cy="5220770"/>
          </a:xfrm>
        </p:spPr>
        <p:txBody>
          <a:bodyPr>
            <a:normAutofit/>
          </a:bodyPr>
          <a:lstStyle/>
          <a:p>
            <a:pPr lvl="0" fontAlgn="auto">
              <a:lnSpc>
                <a:spcPct val="100000"/>
              </a:lnSpc>
              <a:spcBef>
                <a:spcPts val="1200"/>
              </a:spcBef>
            </a:pPr>
            <a:r>
              <a:rPr lang="zh-CN" altLang="en-US" dirty="0">
                <a:sym typeface="+mn-ea"/>
              </a:rPr>
              <a:t>虚拟存储器载入过程</a:t>
            </a:r>
            <a:endParaRPr lang="zh-CN" altLang="en-US" dirty="0"/>
          </a:p>
          <a:p>
            <a:pPr lvl="1" fontAlgn="auto">
              <a:lnSpc>
                <a:spcPct val="100000"/>
              </a:lnSpc>
              <a:spcBef>
                <a:spcPts val="1200"/>
              </a:spcBef>
            </a:pPr>
            <a:r>
              <a:rPr lang="zh-CN" altLang="en-US" dirty="0">
                <a:sym typeface="+mn-ea"/>
              </a:rPr>
              <a:t>程序按需载入，按页面载入</a:t>
            </a:r>
            <a:endParaRPr lang="zh-CN" altLang="en-US" dirty="0"/>
          </a:p>
          <a:p>
            <a:pPr lvl="1" fontAlgn="auto">
              <a:lnSpc>
                <a:spcPct val="100000"/>
              </a:lnSpc>
              <a:spcBef>
                <a:spcPts val="1200"/>
              </a:spcBef>
            </a:pPr>
            <a:r>
              <a:rPr lang="zh-CN" altLang="en-US" dirty="0">
                <a:sym typeface="+mn-ea"/>
              </a:rPr>
              <a:t>载入页面同时更新内存中页表</a:t>
            </a:r>
            <a:endParaRPr lang="en-US" altLang="zh-CN" dirty="0"/>
          </a:p>
          <a:p>
            <a:pPr lvl="1" fontAlgn="auto">
              <a:lnSpc>
                <a:spcPct val="100000"/>
              </a:lnSpc>
              <a:spcBef>
                <a:spcPts val="1200"/>
              </a:spcBef>
            </a:pPr>
            <a:r>
              <a:rPr lang="zh-CN" altLang="en-US" dirty="0">
                <a:sym typeface="+mn-ea"/>
              </a:rPr>
              <a:t>内存满时发生缺页，完成数据交换</a:t>
            </a:r>
          </a:p>
          <a:p>
            <a:pPr lvl="2" fontAlgn="auto">
              <a:lnSpc>
                <a:spcPct val="100000"/>
              </a:lnSpc>
              <a:spcBef>
                <a:spcPts val="1200"/>
              </a:spcBef>
            </a:pPr>
            <a:r>
              <a:rPr lang="zh-CN" altLang="en-US" dirty="0">
                <a:sym typeface="+mn-ea"/>
              </a:rPr>
              <a:t>将不经常使用页面移到辅存</a:t>
            </a:r>
          </a:p>
          <a:p>
            <a:pPr lvl="2" fontAlgn="auto">
              <a:lnSpc>
                <a:spcPct val="100000"/>
              </a:lnSpc>
              <a:spcBef>
                <a:spcPts val="1200"/>
              </a:spcBef>
            </a:pPr>
            <a:r>
              <a:rPr lang="zh-CN" altLang="en-US" dirty="0">
                <a:sym typeface="+mn-ea"/>
              </a:rPr>
              <a:t>从辅存程序或数据调入新的页面</a:t>
            </a:r>
          </a:p>
          <a:p>
            <a:pPr lvl="2" fontAlgn="auto">
              <a:lnSpc>
                <a:spcPct val="100000"/>
              </a:lnSpc>
              <a:spcBef>
                <a:spcPts val="1200"/>
              </a:spcBef>
            </a:pPr>
            <a:r>
              <a:rPr lang="zh-CN" altLang="en-US" dirty="0">
                <a:sym typeface="+mn-ea"/>
              </a:rPr>
              <a:t>页面替换采用操作系统实现，cache数据替换由硬件实现</a:t>
            </a:r>
          </a:p>
          <a:p>
            <a:pPr lvl="1" fontAlgn="auto">
              <a:lnSpc>
                <a:spcPct val="100000"/>
              </a:lnSpc>
              <a:spcBef>
                <a:spcPts val="1200"/>
              </a:spcBef>
            </a:pPr>
            <a:r>
              <a:rPr lang="zh-CN" altLang="en-US" dirty="0">
                <a:sym typeface="+mn-ea"/>
              </a:rPr>
              <a:t>内存满后系统性能？</a:t>
            </a:r>
          </a:p>
          <a:p>
            <a:pPr lvl="2" fontAlgn="auto">
              <a:lnSpc>
                <a:spcPct val="100000"/>
              </a:lnSpc>
              <a:spcBef>
                <a:spcPts val="1200"/>
              </a:spcBef>
            </a:pPr>
            <a:r>
              <a:rPr lang="zh-CN" altLang="en-US" dirty="0">
                <a:sym typeface="+mn-ea"/>
              </a:rPr>
              <a:t>虚拟存储器替换算法涉及磁盘操作，性能损失大于cache</a:t>
            </a: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4.4</a:t>
            </a:r>
            <a:r>
              <a:rPr lang="zh-CN" altLang="en-US" b="1" dirty="0">
                <a:sym typeface="+mn-ea"/>
              </a:rPr>
              <a:t>虚拟存储器</a:t>
            </a:r>
          </a:p>
        </p:txBody>
      </p:sp>
      <p:sp>
        <p:nvSpPr>
          <p:cNvPr id="6" name="内容占位符 5"/>
          <p:cNvSpPr>
            <a:spLocks noGrp="1"/>
          </p:cNvSpPr>
          <p:nvPr>
            <p:ph idx="1"/>
          </p:nvPr>
        </p:nvSpPr>
        <p:spPr>
          <a:xfrm>
            <a:off x="838199" y="1065730"/>
            <a:ext cx="10753725" cy="5182670"/>
          </a:xfrm>
        </p:spPr>
        <p:txBody>
          <a:bodyPr>
            <a:noAutofit/>
          </a:bodyPr>
          <a:lstStyle/>
          <a:p>
            <a:pPr lvl="0" fontAlgn="auto">
              <a:lnSpc>
                <a:spcPct val="110000"/>
              </a:lnSpc>
              <a:spcBef>
                <a:spcPts val="0"/>
              </a:spcBef>
              <a:spcAft>
                <a:spcPts val="0"/>
              </a:spcAft>
            </a:pPr>
            <a:r>
              <a:rPr lang="zh-CN" altLang="en-US" sz="3500" dirty="0">
                <a:latin typeface="方正舒体" panose="02010601030101010101" pitchFamily="2" charset="-122"/>
                <a:sym typeface="+mn-ea"/>
              </a:rPr>
              <a:t>存储保护的基本概念</a:t>
            </a:r>
            <a:endParaRPr lang="zh-CN" altLang="en-US" sz="3500" dirty="0"/>
          </a:p>
          <a:p>
            <a:pPr lvl="1" fontAlgn="auto">
              <a:lnSpc>
                <a:spcPct val="110000"/>
              </a:lnSpc>
              <a:spcBef>
                <a:spcPts val="0"/>
              </a:spcBef>
              <a:spcAft>
                <a:spcPts val="0"/>
              </a:spcAft>
            </a:pPr>
            <a:r>
              <a:rPr dirty="0">
                <a:sym typeface="+mn-ea"/>
              </a:rPr>
              <a:t>为避免多道程序相互干扰，防止某程序出错而破坏其他程序的正确性或不合法地访问其他程序或数据区，应对每个程序进行存储保护</a:t>
            </a:r>
            <a:endParaRPr lang="en-US" dirty="0"/>
          </a:p>
          <a:p>
            <a:pPr lvl="1" fontAlgn="auto">
              <a:lnSpc>
                <a:spcPct val="110000"/>
              </a:lnSpc>
              <a:spcBef>
                <a:spcPts val="0"/>
              </a:spcBef>
              <a:spcAft>
                <a:spcPts val="0"/>
              </a:spcAft>
            </a:pPr>
            <a:r>
              <a:rPr dirty="0">
                <a:sym typeface="+mn-ea"/>
              </a:rPr>
              <a:t>操作系统程序和用户程序都需要保护</a:t>
            </a:r>
            <a:endParaRPr dirty="0"/>
          </a:p>
          <a:p>
            <a:pPr lvl="1" fontAlgn="auto">
              <a:lnSpc>
                <a:spcPct val="110000"/>
              </a:lnSpc>
              <a:spcBef>
                <a:spcPts val="0"/>
              </a:spcBef>
              <a:spcAft>
                <a:spcPts val="0"/>
              </a:spcAft>
            </a:pPr>
            <a:r>
              <a:rPr dirty="0">
                <a:sym typeface="+mn-ea"/>
              </a:rPr>
              <a:t>以下情况发生存储保护错</a:t>
            </a:r>
          </a:p>
          <a:p>
            <a:pPr lvl="2" fontAlgn="auto">
              <a:lnSpc>
                <a:spcPct val="110000"/>
              </a:lnSpc>
              <a:spcBef>
                <a:spcPts val="0"/>
              </a:spcBef>
              <a:spcAft>
                <a:spcPts val="0"/>
              </a:spcAft>
            </a:pPr>
            <a:r>
              <a:rPr dirty="0">
                <a:sym typeface="+mn-ea"/>
              </a:rPr>
              <a:t>地址越界（转换得到的物理地址不属于可访问范围）</a:t>
            </a:r>
          </a:p>
          <a:p>
            <a:pPr lvl="2" fontAlgn="auto">
              <a:lnSpc>
                <a:spcPct val="110000"/>
              </a:lnSpc>
              <a:spcBef>
                <a:spcPts val="0"/>
              </a:spcBef>
              <a:spcAft>
                <a:spcPts val="0"/>
              </a:spcAft>
            </a:pPr>
            <a:r>
              <a:rPr dirty="0">
                <a:sym typeface="+mn-ea"/>
              </a:rPr>
              <a:t>访问越权（访问操作与所拥有的访问权限不符）</a:t>
            </a:r>
          </a:p>
          <a:p>
            <a:pPr lvl="2" fontAlgn="auto">
              <a:lnSpc>
                <a:spcPct val="110000"/>
              </a:lnSpc>
              <a:spcBef>
                <a:spcPts val="0"/>
              </a:spcBef>
              <a:spcAft>
                <a:spcPts val="0"/>
              </a:spcAft>
            </a:pPr>
            <a:r>
              <a:rPr b="1" dirty="0">
                <a:solidFill>
                  <a:srgbClr val="FF0000"/>
                </a:solidFill>
                <a:sym typeface="+mn-ea"/>
              </a:rPr>
              <a:t>页表中设定访问（存取）权限</a:t>
            </a:r>
            <a:endParaRPr dirty="0">
              <a:sym typeface="+mn-ea"/>
            </a:endParaRPr>
          </a:p>
          <a:p>
            <a:pPr lvl="1" fontAlgn="auto">
              <a:lnSpc>
                <a:spcPct val="110000"/>
              </a:lnSpc>
              <a:spcBef>
                <a:spcPts val="0"/>
              </a:spcBef>
              <a:spcAft>
                <a:spcPts val="0"/>
              </a:spcAft>
            </a:pPr>
            <a:r>
              <a:rPr dirty="0">
                <a:sym typeface="+mn-ea"/>
              </a:rPr>
              <a:t>访问属性的设定</a:t>
            </a:r>
          </a:p>
          <a:p>
            <a:pPr lvl="2" fontAlgn="auto">
              <a:lnSpc>
                <a:spcPct val="110000"/>
              </a:lnSpc>
              <a:spcBef>
                <a:spcPts val="0"/>
              </a:spcBef>
              <a:spcAft>
                <a:spcPts val="0"/>
              </a:spcAft>
            </a:pPr>
            <a:r>
              <a:rPr dirty="0">
                <a:sym typeface="+mn-ea"/>
              </a:rPr>
              <a:t>数据段可指定R/W或RO；程序段可指定R/E或RO</a:t>
            </a:r>
          </a:p>
          <a:p>
            <a:pPr lvl="3" fontAlgn="auto">
              <a:lnSpc>
                <a:spcPct val="100000"/>
              </a:lnSpc>
            </a:pP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dirty="0">
                <a:sym typeface="+mn-ea"/>
              </a:rPr>
              <a:t>4.1 </a:t>
            </a:r>
            <a:r>
              <a:rPr lang="zh-CN" altLang="en-US" sz="3200" dirty="0">
                <a:sym typeface="+mn-ea"/>
              </a:rPr>
              <a:t>存储器概述</a:t>
            </a:r>
            <a:endParaRPr lang="en-US" altLang="zh-CN" sz="3200" dirty="0"/>
          </a:p>
          <a:p>
            <a:pPr marL="0" indent="0">
              <a:lnSpc>
                <a:spcPct val="150000"/>
              </a:lnSpc>
              <a:spcBef>
                <a:spcPct val="0"/>
              </a:spcBef>
              <a:buNone/>
            </a:pPr>
            <a:r>
              <a:rPr lang="en-US" altLang="zh-CN" sz="3200" dirty="0">
                <a:sym typeface="+mn-ea"/>
              </a:rPr>
              <a:t>4.2 </a:t>
            </a:r>
            <a:r>
              <a:rPr lang="zh-CN" altLang="en-US" sz="3200" dirty="0">
                <a:sym typeface="+mn-ea"/>
              </a:rPr>
              <a:t>主存储器</a:t>
            </a:r>
            <a:endParaRPr lang="en-US" altLang="zh-CN" sz="3200" dirty="0"/>
          </a:p>
          <a:p>
            <a:pPr marL="0" indent="0">
              <a:lnSpc>
                <a:spcPct val="150000"/>
              </a:lnSpc>
              <a:spcBef>
                <a:spcPct val="0"/>
              </a:spcBef>
              <a:buNone/>
            </a:pPr>
            <a:r>
              <a:rPr lang="en-US" altLang="zh-CN" sz="3200" dirty="0">
                <a:sym typeface="+mn-ea"/>
              </a:rPr>
              <a:t>4.3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4.4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b="1" dirty="0"/>
              <a:t>4.5 </a:t>
            </a:r>
            <a:r>
              <a:rPr lang="zh-CN" altLang="en-US" sz="3200" b="1"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153</a:t>
            </a:fld>
            <a:endParaRPr lang="en-US" altLang="zh-CN" dirty="0">
              <a:solidFill>
                <a:schemeClr val="tx1"/>
              </a:solidFill>
              <a:latin typeface="Arial"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4.5</a:t>
            </a:r>
            <a:r>
              <a:rPr lang="zh-CN" altLang="en-US" b="1" dirty="0">
                <a:sym typeface="+mn-ea"/>
              </a:rPr>
              <a:t>辅助存储器的主要类型</a:t>
            </a:r>
            <a:endParaRPr lang="zh-CN" altLang="en-US" dirty="0"/>
          </a:p>
        </p:txBody>
      </p:sp>
      <p:sp>
        <p:nvSpPr>
          <p:cNvPr id="6" name="内容占位符 5"/>
          <p:cNvSpPr>
            <a:spLocks noGrp="1"/>
          </p:cNvSpPr>
          <p:nvPr>
            <p:ph idx="1"/>
          </p:nvPr>
        </p:nvSpPr>
        <p:spPr/>
        <p:txBody>
          <a:bodyPr>
            <a:normAutofit/>
          </a:bodyPr>
          <a:lstStyle/>
          <a:p>
            <a:pPr marL="0" indent="0">
              <a:lnSpc>
                <a:spcPct val="160000"/>
              </a:lnSpc>
              <a:buNone/>
            </a:pPr>
            <a:r>
              <a:rPr lang="zh-CN" altLang="en-US" sz="3600" b="1" dirty="0">
                <a:latin typeface="Times New Roman" panose="02020603050405020304" pitchFamily="18" charset="0"/>
                <a:sym typeface="+mn-ea"/>
              </a:rPr>
              <a:t>    磁盘</a:t>
            </a:r>
            <a:endParaRPr lang="en-US" altLang="zh-CN" sz="3600" b="1" dirty="0">
              <a:latin typeface="Times New Roman" panose="02020603050405020304" pitchFamily="18" charset="0"/>
              <a:sym typeface="+mn-ea"/>
            </a:endParaRPr>
          </a:p>
          <a:p>
            <a:pPr marL="0" indent="0">
              <a:lnSpc>
                <a:spcPct val="160000"/>
              </a:lnSpc>
              <a:buNone/>
            </a:pPr>
            <a:r>
              <a:rPr lang="zh-CN" altLang="en-US" sz="3600" b="1" dirty="0">
                <a:latin typeface="Times New Roman" panose="02020603050405020304" pitchFamily="18" charset="0"/>
                <a:sym typeface="+mn-ea"/>
              </a:rPr>
              <a:t>    磁带</a:t>
            </a:r>
            <a:endParaRPr lang="en-US" altLang="zh-CN" sz="3600" b="1" dirty="0">
              <a:latin typeface="Times New Roman" panose="02020603050405020304" pitchFamily="18" charset="0"/>
              <a:sym typeface="+mn-ea"/>
            </a:endParaRPr>
          </a:p>
          <a:p>
            <a:pPr marL="0" indent="0">
              <a:lnSpc>
                <a:spcPct val="160000"/>
              </a:lnSpc>
              <a:buNone/>
            </a:pPr>
            <a:r>
              <a:rPr lang="zh-CN" altLang="en-US" sz="3600" b="1" dirty="0">
                <a:latin typeface="Times New Roman" panose="02020603050405020304" pitchFamily="18" charset="0"/>
                <a:sym typeface="+mn-ea"/>
              </a:rPr>
              <a:t>    软盘</a:t>
            </a:r>
            <a:endParaRPr lang="en-US" altLang="zh-CN" sz="3600" b="1" dirty="0">
              <a:latin typeface="Times New Roman" panose="02020603050405020304" pitchFamily="18" charset="0"/>
              <a:sym typeface="+mn-ea"/>
            </a:endParaRPr>
          </a:p>
          <a:p>
            <a:pPr marL="0" indent="0">
              <a:lnSpc>
                <a:spcPct val="160000"/>
              </a:lnSpc>
              <a:buNone/>
            </a:pPr>
            <a:r>
              <a:rPr lang="zh-CN" altLang="en-US" sz="3600" b="1" dirty="0">
                <a:latin typeface="Times New Roman" panose="02020603050405020304" pitchFamily="18" charset="0"/>
                <a:sym typeface="+mn-ea"/>
              </a:rPr>
              <a:t>    光盘</a:t>
            </a:r>
            <a:endParaRPr lang="en-US" altLang="zh-CN" b="1" dirty="0"/>
          </a:p>
          <a:p>
            <a:pPr marL="1885950" lvl="3" indent="-514350">
              <a:buFont typeface="+mj-lt"/>
              <a:buAutoNum type="romanUcPeriod"/>
            </a:pPr>
            <a:endParaRPr lang="en-US" altLang="zh-CN"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154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p>
        </p:txBody>
      </p:sp>
      <p:sp>
        <p:nvSpPr>
          <p:cNvPr id="6" name="内容占位符 5"/>
          <p:cNvSpPr>
            <a:spLocks noGrp="1"/>
          </p:cNvSpPr>
          <p:nvPr>
            <p:ph idx="1"/>
          </p:nvPr>
        </p:nvSpPr>
        <p:spPr/>
        <p:txBody>
          <a:bodyPr>
            <a:normAutofit/>
          </a:bodyPr>
          <a:lstStyle/>
          <a:p>
            <a:pPr marL="0" indent="0">
              <a:buNone/>
            </a:pPr>
            <a:r>
              <a:rPr lang="en-US" altLang="zh-CN" b="1" dirty="0">
                <a:latin typeface="Times New Roman" panose="02020603050405020304" pitchFamily="18" charset="0"/>
                <a:sym typeface="+mn-ea"/>
              </a:rPr>
              <a:t>RAID (</a:t>
            </a:r>
            <a:r>
              <a:rPr lang="en-US" altLang="zh-CN" b="1" dirty="0">
                <a:latin typeface="Times New Roman" panose="02020603050405020304" pitchFamily="18" charset="0"/>
              </a:rPr>
              <a:t>Redundant Arrays of Independent Disks</a:t>
            </a:r>
            <a:r>
              <a:rPr lang="en-US" altLang="zh-CN" b="1" dirty="0">
                <a:latin typeface="Times New Roman" panose="02020603050405020304" pitchFamily="18" charset="0"/>
                <a:sym typeface="+mn-ea"/>
              </a:rPr>
              <a:t>)</a:t>
            </a:r>
            <a:endParaRPr lang="zh-CN" altLang="en-US" b="1" dirty="0">
              <a:latin typeface="Times New Roman" panose="02020603050405020304" pitchFamily="18" charset="0"/>
              <a:sym typeface="+mn-ea"/>
            </a:endParaRPr>
          </a:p>
          <a:p>
            <a:pPr marL="457200" lvl="1" indent="0">
              <a:buNone/>
            </a:pPr>
            <a:r>
              <a:rPr lang="zh-CN" altLang="en-US" sz="3200" b="1" dirty="0">
                <a:latin typeface="Times New Roman" panose="02020603050405020304" pitchFamily="18" charset="0"/>
                <a:sym typeface="+mn-ea"/>
              </a:rPr>
              <a:t>1. </a:t>
            </a:r>
            <a:r>
              <a:rPr lang="en-US" altLang="zh-CN" sz="3200" b="1" dirty="0">
                <a:latin typeface="Times New Roman" panose="02020603050405020304" pitchFamily="18" charset="0"/>
                <a:sym typeface="+mn-ea"/>
              </a:rPr>
              <a:t>RAID</a:t>
            </a:r>
            <a:r>
              <a:rPr lang="zh-CN" altLang="en-US" sz="3200" b="1" dirty="0">
                <a:latin typeface="Times New Roman" panose="02020603050405020304" pitchFamily="18" charset="0"/>
                <a:sym typeface="+mn-ea"/>
              </a:rPr>
              <a:t>提出的背景</a:t>
            </a:r>
            <a:endParaRPr lang="en-US" altLang="zh-CN" sz="3200" b="1" dirty="0">
              <a:latin typeface="Times New Roman" panose="02020603050405020304" pitchFamily="18" charset="0"/>
              <a:sym typeface="+mn-ea"/>
            </a:endParaRPr>
          </a:p>
          <a:p>
            <a:pPr lvl="2"/>
            <a:r>
              <a:rPr lang="zh-CN" altLang="en-US" sz="2800" b="1" dirty="0">
                <a:latin typeface="Times New Roman" panose="02020603050405020304" pitchFamily="18" charset="0"/>
                <a:sym typeface="+mn-ea"/>
              </a:rPr>
              <a:t>很多人有因磁盘故障而导致数据丢失的经历</a:t>
            </a:r>
            <a:endParaRPr lang="en-US" altLang="zh-CN" sz="2800" b="1" dirty="0">
              <a:latin typeface="Times New Roman" panose="02020603050405020304" pitchFamily="18" charset="0"/>
              <a:sym typeface="+mn-ea"/>
            </a:endParaRPr>
          </a:p>
          <a:p>
            <a:pPr lvl="2"/>
            <a:r>
              <a:rPr lang="zh-CN" altLang="en-US" sz="2800" b="1" dirty="0">
                <a:latin typeface="Times New Roman" panose="02020603050405020304" pitchFamily="18" charset="0"/>
                <a:sym typeface="+mn-ea"/>
              </a:rPr>
              <a:t>磁盘访问速度过慢</a:t>
            </a:r>
            <a:endParaRPr lang="en-US" altLang="zh-CN" sz="2800" b="1" dirty="0">
              <a:latin typeface="Times New Roman" panose="02020603050405020304" pitchFamily="18" charset="0"/>
              <a:sym typeface="+mn-ea"/>
            </a:endParaRPr>
          </a:p>
          <a:p>
            <a:pPr lvl="2"/>
            <a:r>
              <a:rPr lang="zh-CN" altLang="en-US" sz="2800" b="1" dirty="0">
                <a:latin typeface="Times New Roman" panose="02020603050405020304" pitchFamily="18" charset="0"/>
                <a:sym typeface="+mn-ea"/>
              </a:rPr>
              <a:t>多磁盘管理不方便</a:t>
            </a:r>
            <a:endParaRPr lang="en-US" altLang="zh-CN" sz="2800"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155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40B2B3E-5733-4D9A-8B28-D331B1C64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90" y="136525"/>
            <a:ext cx="11545911" cy="6639852"/>
          </a:xfrm>
          <a:prstGeom prst="rect">
            <a:avLst/>
          </a:prstGeom>
        </p:spPr>
      </p:pic>
      <p:sp>
        <p:nvSpPr>
          <p:cNvPr id="4" name="灯片编号占位符 3">
            <a:extLst>
              <a:ext uri="{FF2B5EF4-FFF2-40B4-BE49-F238E27FC236}">
                <a16:creationId xmlns:a16="http://schemas.microsoft.com/office/drawing/2014/main" id="{E9B6A37D-C4DA-4AAB-8D40-D4AF3FE0714C}"/>
              </a:ext>
            </a:extLst>
          </p:cNvPr>
          <p:cNvSpPr>
            <a:spLocks noGrp="1"/>
          </p:cNvSpPr>
          <p:nvPr>
            <p:ph type="sldNum" sz="quarter" idx="12"/>
          </p:nvPr>
        </p:nvSpPr>
        <p:spPr/>
        <p:txBody>
          <a:bodyPr/>
          <a:lstStyle/>
          <a:p>
            <a:fld id="{8EE8E787-E6FE-45D8-9039-788B45E44EE7}" type="slidenum">
              <a:rPr lang="zh-CN" altLang="en-US" smtClean="0"/>
              <a:t>156</a:t>
            </a:fld>
            <a:endParaRPr lang="zh-CN" altLang="en-US" dirty="0"/>
          </a:p>
        </p:txBody>
      </p:sp>
    </p:spTree>
    <p:extLst>
      <p:ext uri="{BB962C8B-B14F-4D97-AF65-F5344CB8AC3E}">
        <p14:creationId xmlns:p14="http://schemas.microsoft.com/office/powerpoint/2010/main" val="1394032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p>
        </p:txBody>
      </p:sp>
      <p:sp>
        <p:nvSpPr>
          <p:cNvPr id="6" name="内容占位符 5"/>
          <p:cNvSpPr>
            <a:spLocks noGrp="1"/>
          </p:cNvSpPr>
          <p:nvPr>
            <p:ph idx="1"/>
          </p:nvPr>
        </p:nvSpPr>
        <p:spPr>
          <a:xfrm>
            <a:off x="445477" y="1081362"/>
            <a:ext cx="10908323" cy="4873029"/>
          </a:xfrm>
        </p:spPr>
        <p:txBody>
          <a:bodyPr>
            <a:normAutofit/>
          </a:bodyPr>
          <a:lstStyle/>
          <a:p>
            <a:pPr marL="457200" lvl="1" indent="0">
              <a:buNone/>
            </a:pPr>
            <a:r>
              <a:rPr lang="en-US" altLang="zh-CN" sz="3200" b="1" dirty="0">
                <a:latin typeface="Times New Roman" panose="02020603050405020304" pitchFamily="18" charset="0"/>
                <a:sym typeface="+mn-ea"/>
              </a:rPr>
              <a:t>2</a:t>
            </a:r>
            <a:r>
              <a:rPr lang="zh-CN" altLang="en-US" sz="3200" b="1" dirty="0">
                <a:latin typeface="Times New Roman" panose="02020603050405020304" pitchFamily="18" charset="0"/>
                <a:sym typeface="+mn-ea"/>
              </a:rPr>
              <a:t>. </a:t>
            </a:r>
            <a:r>
              <a:rPr lang="en-US" altLang="zh-CN" sz="3200" b="1" dirty="0">
                <a:latin typeface="Times New Roman" panose="02020603050405020304" pitchFamily="18" charset="0"/>
                <a:sym typeface="+mn-ea"/>
              </a:rPr>
              <a:t>RAID</a:t>
            </a:r>
            <a:r>
              <a:rPr lang="zh-CN" altLang="en-US" sz="3200" b="1" dirty="0">
                <a:latin typeface="Times New Roman" panose="02020603050405020304" pitchFamily="18" charset="0"/>
                <a:sym typeface="+mn-ea"/>
              </a:rPr>
              <a:t>的核心技术</a:t>
            </a:r>
            <a:endParaRPr lang="en-US" altLang="zh-CN" sz="3200" b="1" dirty="0">
              <a:latin typeface="Times New Roman" panose="02020603050405020304" pitchFamily="18" charset="0"/>
              <a:sym typeface="+mn-ea"/>
            </a:endParaRPr>
          </a:p>
          <a:p>
            <a:pPr lvl="2">
              <a:lnSpc>
                <a:spcPct val="100000"/>
              </a:lnSpc>
              <a:spcAft>
                <a:spcPts val="600"/>
              </a:spcAft>
            </a:pPr>
            <a:r>
              <a:rPr lang="zh-CN" altLang="en-US" b="1" dirty="0">
                <a:latin typeface="Times New Roman" panose="02020603050405020304" pitchFamily="18" charset="0"/>
                <a:sym typeface="+mn-ea"/>
              </a:rPr>
              <a:t>将数据条带化后存放在不同磁盘上，通过多磁盘的并行操作提高磁盘系统的读写速率</a:t>
            </a:r>
            <a:endParaRPr lang="en-US" altLang="zh-CN" b="1" dirty="0">
              <a:latin typeface="Times New Roman" panose="02020603050405020304" pitchFamily="18" charset="0"/>
              <a:sym typeface="+mn-ea"/>
            </a:endParaRPr>
          </a:p>
          <a:p>
            <a:pPr marL="914400" lvl="2" indent="0" algn="just">
              <a:lnSpc>
                <a:spcPct val="100000"/>
              </a:lnSpc>
              <a:spcAft>
                <a:spcPts val="600"/>
              </a:spcAft>
              <a:buNone/>
            </a:pPr>
            <a:r>
              <a:rPr lang="zh-CN" altLang="en-US" sz="1600" b="1" dirty="0">
                <a:solidFill>
                  <a:srgbClr val="FF0000"/>
                </a:solidFill>
              </a:rPr>
              <a:t>条带（</a:t>
            </a:r>
            <a:r>
              <a:rPr lang="en-US" altLang="zh-CN" sz="1600" b="1" dirty="0">
                <a:solidFill>
                  <a:srgbClr val="FF0000"/>
                </a:solidFill>
              </a:rPr>
              <a:t>strip</a:t>
            </a:r>
            <a:r>
              <a:rPr lang="zh-CN" altLang="en-US" sz="1600" b="1" dirty="0">
                <a:solidFill>
                  <a:srgbClr val="FF0000"/>
                </a:solidFill>
              </a:rPr>
              <a:t>）是把连续的数据分割成相同大小的数据块，把每段数据分别写入到阵列中的不同磁盘上的方法。这就能使多个进程同时访问数据的多个不同部分而不会造成磁盘冲突，而且在需要对这种数据进行顺序访问的时候可以获得最大程度上的 </a:t>
            </a:r>
            <a:r>
              <a:rPr lang="en-US" altLang="zh-CN" sz="1600" b="1" dirty="0">
                <a:solidFill>
                  <a:srgbClr val="FF0000"/>
                </a:solidFill>
              </a:rPr>
              <a:t>I/O </a:t>
            </a:r>
            <a:r>
              <a:rPr lang="zh-CN" altLang="en-US" sz="1600" b="1" dirty="0">
                <a:solidFill>
                  <a:srgbClr val="FF0000"/>
                </a:solidFill>
              </a:rPr>
              <a:t>并行能力，从而获得非常好的性能。</a:t>
            </a:r>
            <a:endParaRPr lang="en-US" altLang="zh-CN" sz="1600" b="1" dirty="0">
              <a:solidFill>
                <a:srgbClr val="FF0000"/>
              </a:solidFill>
              <a:sym typeface="+mn-ea"/>
            </a:endParaRPr>
          </a:p>
          <a:p>
            <a:pPr lvl="2">
              <a:lnSpc>
                <a:spcPct val="100000"/>
              </a:lnSpc>
              <a:spcAft>
                <a:spcPts val="600"/>
              </a:spcAft>
            </a:pPr>
            <a:r>
              <a:rPr lang="zh-CN" altLang="en-US" b="1" dirty="0">
                <a:latin typeface="Times New Roman" panose="02020603050405020304" pitchFamily="18" charset="0"/>
                <a:sym typeface="+mn-ea"/>
              </a:rPr>
              <a:t>使用基于异或运算为基础的校验恢复损坏的数据</a:t>
            </a:r>
            <a:endParaRPr lang="en-US" altLang="zh-CN" b="1" dirty="0">
              <a:latin typeface="Times New Roman" panose="02020603050405020304" pitchFamily="18" charset="0"/>
              <a:sym typeface="+mn-ea"/>
            </a:endParaRPr>
          </a:p>
          <a:p>
            <a:pPr lvl="2"/>
            <a:endParaRPr lang="en-US" altLang="zh-CN"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157</a:t>
            </a:fld>
            <a:endParaRPr lang="zh-CN" altLang="en-US" dirty="0"/>
          </a:p>
        </p:txBody>
      </p:sp>
      <p:pic>
        <p:nvPicPr>
          <p:cNvPr id="10" name="图片 9"/>
          <p:cNvPicPr>
            <a:picLocks noChangeAspect="1"/>
          </p:cNvPicPr>
          <p:nvPr/>
        </p:nvPicPr>
        <p:blipFill>
          <a:blip r:embed="rId3"/>
          <a:stretch>
            <a:fillRect/>
          </a:stretch>
        </p:blipFill>
        <p:spPr>
          <a:xfrm>
            <a:off x="1730239" y="5309909"/>
            <a:ext cx="1966130" cy="1226926"/>
          </a:xfrm>
          <a:prstGeom prst="rect">
            <a:avLst/>
          </a:prstGeom>
        </p:spPr>
      </p:pic>
      <p:pic>
        <p:nvPicPr>
          <p:cNvPr id="12" name="图片 11"/>
          <p:cNvPicPr>
            <a:picLocks noChangeAspect="1"/>
          </p:cNvPicPr>
          <p:nvPr/>
        </p:nvPicPr>
        <p:blipFill>
          <a:blip r:embed="rId4"/>
          <a:stretch>
            <a:fillRect/>
          </a:stretch>
        </p:blipFill>
        <p:spPr>
          <a:xfrm>
            <a:off x="1721447" y="4173847"/>
            <a:ext cx="1981372" cy="1211685"/>
          </a:xfrm>
          <a:prstGeom prst="rect">
            <a:avLst/>
          </a:prstGeom>
        </p:spPr>
      </p:pic>
      <p:pic>
        <p:nvPicPr>
          <p:cNvPr id="14" name="图片 13"/>
          <p:cNvPicPr>
            <a:picLocks noChangeAspect="1"/>
          </p:cNvPicPr>
          <p:nvPr/>
        </p:nvPicPr>
        <p:blipFill>
          <a:blip r:embed="rId5"/>
          <a:stretch>
            <a:fillRect/>
          </a:stretch>
        </p:blipFill>
        <p:spPr>
          <a:xfrm>
            <a:off x="4367999" y="4326795"/>
            <a:ext cx="4328771" cy="2029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pPr marL="0" indent="0">
              <a:spcBef>
                <a:spcPts val="0"/>
              </a:spcBef>
              <a:buNone/>
            </a:pPr>
            <a:r>
              <a:rPr lang="en-US" altLang="zh-CN" sz="3200" b="1" dirty="0">
                <a:latin typeface="Times New Roman" panose="02020603050405020304" pitchFamily="18" charset="0"/>
                <a:sym typeface="+mn-ea"/>
              </a:rPr>
              <a:t>3</a:t>
            </a:r>
            <a:r>
              <a:rPr lang="zh-CN" altLang="en-US" sz="3200" b="1" dirty="0">
                <a:latin typeface="Times New Roman" panose="02020603050405020304" pitchFamily="18" charset="0"/>
                <a:sym typeface="+mn-ea"/>
              </a:rPr>
              <a:t>.常见的几种</a:t>
            </a:r>
            <a:r>
              <a:rPr lang="en-US" altLang="zh-CN" sz="3200" b="1" dirty="0">
                <a:latin typeface="Times New Roman" panose="02020603050405020304" pitchFamily="18" charset="0"/>
                <a:sym typeface="+mn-ea"/>
              </a:rPr>
              <a:t>RAID</a:t>
            </a:r>
            <a:r>
              <a:rPr lang="zh-CN" altLang="en-US" sz="3200" b="1" dirty="0">
                <a:latin typeface="Times New Roman" panose="02020603050405020304" pitchFamily="18" charset="0"/>
                <a:sym typeface="+mn-ea"/>
              </a:rPr>
              <a:t>技术</a:t>
            </a:r>
            <a:endParaRPr lang="en-US" altLang="zh-CN" sz="3200" b="1" dirty="0">
              <a:latin typeface="Times New Roman" panose="02020603050405020304" pitchFamily="18" charset="0"/>
              <a:sym typeface="+mn-ea"/>
            </a:endParaRPr>
          </a:p>
          <a:p>
            <a:pPr lvl="2"/>
            <a:r>
              <a:rPr lang="en-US" altLang="zh-CN" sz="3200" b="1" dirty="0">
                <a:latin typeface="Times New Roman" panose="02020603050405020304" pitchFamily="18" charset="0"/>
                <a:sym typeface="+mn-ea"/>
              </a:rPr>
              <a:t>RAID 0</a:t>
            </a:r>
          </a:p>
          <a:p>
            <a:pPr marL="914400" lvl="2" indent="0">
              <a:buNone/>
            </a:pPr>
            <a:r>
              <a:rPr lang="zh-CN" altLang="en-US" sz="3200" b="1" dirty="0">
                <a:latin typeface="Times New Roman" panose="02020603050405020304" pitchFamily="18" charset="0"/>
                <a:sym typeface="+mn-ea"/>
              </a:rPr>
              <a:t>数据以条带方式均匀分散在各磁盘</a:t>
            </a:r>
            <a:endParaRPr lang="en-US" altLang="zh-CN" sz="3200"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158</a:t>
            </a:fld>
            <a:endParaRPr lang="zh-CN" altLang="en-US" dirty="0"/>
          </a:p>
        </p:txBody>
      </p:sp>
      <p:pic>
        <p:nvPicPr>
          <p:cNvPr id="5" name="图片 4"/>
          <p:cNvPicPr>
            <a:picLocks noChangeAspect="1"/>
          </p:cNvPicPr>
          <p:nvPr/>
        </p:nvPicPr>
        <p:blipFill>
          <a:blip r:embed="rId3"/>
          <a:stretch>
            <a:fillRect/>
          </a:stretch>
        </p:blipFill>
        <p:spPr>
          <a:xfrm>
            <a:off x="944877" y="2676681"/>
            <a:ext cx="559299" cy="3905616"/>
          </a:xfrm>
          <a:prstGeom prst="rect">
            <a:avLst/>
          </a:prstGeom>
        </p:spPr>
      </p:pic>
      <p:sp>
        <p:nvSpPr>
          <p:cNvPr id="7" name="箭头: 右 6"/>
          <p:cNvSpPr/>
          <p:nvPr/>
        </p:nvSpPr>
        <p:spPr>
          <a:xfrm>
            <a:off x="1616929" y="4629489"/>
            <a:ext cx="404379"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107388" y="3949953"/>
            <a:ext cx="4793395" cy="1988992"/>
          </a:xfrm>
          <a:prstGeom prst="rect">
            <a:avLst/>
          </a:prstGeom>
        </p:spPr>
      </p:pic>
      <p:pic>
        <p:nvPicPr>
          <p:cNvPr id="13" name="图片 12"/>
          <p:cNvPicPr>
            <a:picLocks noChangeAspect="1"/>
          </p:cNvPicPr>
          <p:nvPr/>
        </p:nvPicPr>
        <p:blipFill>
          <a:blip r:embed="rId5"/>
          <a:stretch>
            <a:fillRect/>
          </a:stretch>
        </p:blipFill>
        <p:spPr>
          <a:xfrm>
            <a:off x="6999170" y="3769999"/>
            <a:ext cx="4642900" cy="21689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pPr marL="0" indent="0">
              <a:buNone/>
            </a:pPr>
            <a:r>
              <a:rPr lang="en-US" altLang="zh-CN" b="1" dirty="0">
                <a:latin typeface="Times New Roman" panose="02020603050405020304" pitchFamily="18" charset="0"/>
                <a:sym typeface="+mn-ea"/>
              </a:rPr>
              <a:t>RAID 1</a:t>
            </a:r>
          </a:p>
          <a:p>
            <a:pPr marL="914400" lvl="2" indent="0">
              <a:buNone/>
            </a:pPr>
            <a:r>
              <a:rPr lang="zh-CN" altLang="en-US" sz="3200" b="1" dirty="0">
                <a:latin typeface="Times New Roman" panose="02020603050405020304" pitchFamily="18" charset="0"/>
                <a:sym typeface="+mn-ea"/>
              </a:rPr>
              <a:t>数据采用镜像的冗余方式，同一数据有多份拷贝</a:t>
            </a:r>
            <a:endParaRPr lang="en-US" altLang="zh-CN" sz="3200"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159</a:t>
            </a:fld>
            <a:endParaRPr lang="zh-CN" altLang="en-US" dirty="0"/>
          </a:p>
        </p:txBody>
      </p:sp>
      <p:pic>
        <p:nvPicPr>
          <p:cNvPr id="8" name="图片 7"/>
          <p:cNvPicPr>
            <a:picLocks noChangeAspect="1"/>
          </p:cNvPicPr>
          <p:nvPr/>
        </p:nvPicPr>
        <p:blipFill>
          <a:blip r:embed="rId3"/>
          <a:stretch>
            <a:fillRect/>
          </a:stretch>
        </p:blipFill>
        <p:spPr>
          <a:xfrm>
            <a:off x="1300459" y="3056664"/>
            <a:ext cx="487722" cy="3055885"/>
          </a:xfrm>
          <a:prstGeom prst="rect">
            <a:avLst/>
          </a:prstGeom>
        </p:spPr>
      </p:pic>
      <p:sp>
        <p:nvSpPr>
          <p:cNvPr id="11" name="箭头: 右 10"/>
          <p:cNvSpPr/>
          <p:nvPr/>
        </p:nvSpPr>
        <p:spPr>
          <a:xfrm>
            <a:off x="1846061" y="4423753"/>
            <a:ext cx="404379"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2308320" y="3675631"/>
            <a:ext cx="3467400" cy="2126164"/>
          </a:xfrm>
          <a:prstGeom prst="rect">
            <a:avLst/>
          </a:prstGeom>
        </p:spPr>
      </p:pic>
      <p:pic>
        <p:nvPicPr>
          <p:cNvPr id="15" name="图片 14"/>
          <p:cNvPicPr>
            <a:picLocks noChangeAspect="1"/>
          </p:cNvPicPr>
          <p:nvPr/>
        </p:nvPicPr>
        <p:blipFill>
          <a:blip r:embed="rId5"/>
          <a:stretch>
            <a:fillRect/>
          </a:stretch>
        </p:blipFill>
        <p:spPr>
          <a:xfrm>
            <a:off x="6321501" y="3190462"/>
            <a:ext cx="5143946" cy="2781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38200" y="903805"/>
            <a:ext cx="10515600" cy="4873029"/>
          </a:xfrm>
        </p:spPr>
        <p:txBody>
          <a:bodyPr/>
          <a:lstStyle/>
          <a:p>
            <a:pPr marL="0" indent="0">
              <a:buNone/>
            </a:pPr>
            <a:r>
              <a:rPr lang="zh-CN" altLang="en-US" b="1" dirty="0">
                <a:latin typeface="Times New Roman" panose="02020603050405020304" pitchFamily="18" charset="0"/>
                <a:sym typeface="+mn-ea"/>
              </a:rPr>
              <a:t>二、半导体存储芯片简介</a:t>
            </a:r>
            <a:endParaRPr lang="en-US" altLang="zh-CN" b="1" dirty="0"/>
          </a:p>
          <a:p>
            <a:pPr marL="457200" lvl="1" indent="0">
              <a:buNone/>
            </a:pPr>
            <a:r>
              <a:rPr lang="zh-CN" altLang="en-US" sz="2800" b="1" dirty="0">
                <a:latin typeface="Times New Roman" panose="02020603050405020304" pitchFamily="18" charset="0"/>
                <a:sym typeface="+mn-ea"/>
              </a:rPr>
              <a:t> </a:t>
            </a:r>
            <a:r>
              <a:rPr lang="zh-CN" altLang="en-US" b="1" dirty="0">
                <a:latin typeface="Times New Roman" panose="02020603050405020304" pitchFamily="18" charset="0"/>
                <a:sym typeface="+mn-ea"/>
              </a:rPr>
              <a:t>1.  半导体存储芯片的基本结构</a:t>
            </a:r>
            <a:endParaRPr lang="zh-CN" altLang="en-US" b="1" dirty="0">
              <a:latin typeface="Times New Roman" panose="02020603050405020304" pitchFamily="18" charset="0"/>
            </a:endParaRPr>
          </a:p>
          <a:p>
            <a:pPr lvl="1"/>
            <a:endParaRPr lang="zh-CN" altLang="en-US" sz="2800" b="1" dirty="0">
              <a:latin typeface="Times New Roman" panose="02020603050405020304" pitchFamily="18" charset="0"/>
              <a:sym typeface="+mn-ea"/>
            </a:endParaRPr>
          </a:p>
          <a:p>
            <a:pPr lvl="2"/>
            <a:endParaRPr lang="zh-CN" altLang="en-US" sz="2400" b="1" dirty="0">
              <a:latin typeface="Times New Roman" panose="02020603050405020304" pitchFamily="18" charset="0"/>
              <a:sym typeface="+mn-ea"/>
            </a:endParaRPr>
          </a:p>
          <a:p>
            <a:pPr lvl="1"/>
            <a:endParaRPr lang="zh-CN" altLang="en-US" sz="2800" b="1" dirty="0">
              <a:latin typeface="Times New Roman" panose="02020603050405020304" pitchFamily="18" charset="0"/>
              <a:sym typeface="+mn-ea"/>
            </a:endParaRPr>
          </a:p>
          <a:p>
            <a:pPr lvl="1"/>
            <a:endParaRPr lang="zh-CN" altLang="en-US" sz="2400" b="1" dirty="0">
              <a:latin typeface="Times New Roman" panose="02020603050405020304" pitchFamily="18" charset="0"/>
              <a:sym typeface="+mn-ea"/>
            </a:endParaRPr>
          </a:p>
        </p:txBody>
      </p:sp>
      <p:grpSp>
        <p:nvGrpSpPr>
          <p:cNvPr id="39" name="Group 5"/>
          <p:cNvGrpSpPr/>
          <p:nvPr/>
        </p:nvGrpSpPr>
        <p:grpSpPr>
          <a:xfrm>
            <a:off x="3504565" y="2388235"/>
            <a:ext cx="4605655" cy="2268220"/>
            <a:chOff x="1429" y="1300"/>
            <a:chExt cx="2913" cy="1557"/>
          </a:xfrm>
        </p:grpSpPr>
        <p:sp>
          <p:nvSpPr>
            <p:cNvPr id="40" name="Rectangle 6"/>
            <p:cNvSpPr/>
            <p:nvPr/>
          </p:nvSpPr>
          <p:spPr>
            <a:xfrm>
              <a:off x="1429" y="1300"/>
              <a:ext cx="2913" cy="1557"/>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1" name="Rectangle 7"/>
            <p:cNvSpPr/>
            <p:nvPr/>
          </p:nvSpPr>
          <p:spPr>
            <a:xfrm>
              <a:off x="1584" y="1513"/>
              <a:ext cx="461" cy="1130"/>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2" name="Rectangle 8"/>
            <p:cNvSpPr/>
            <p:nvPr/>
          </p:nvSpPr>
          <p:spPr>
            <a:xfrm>
              <a:off x="2196" y="1512"/>
              <a:ext cx="1379" cy="1130"/>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3" name="Rectangle 9"/>
            <p:cNvSpPr/>
            <p:nvPr/>
          </p:nvSpPr>
          <p:spPr>
            <a:xfrm>
              <a:off x="3726" y="1502"/>
              <a:ext cx="461" cy="1129"/>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4" name="Text Box 10"/>
            <p:cNvSpPr txBox="1"/>
            <p:nvPr/>
          </p:nvSpPr>
          <p:spPr>
            <a:xfrm>
              <a:off x="1652" y="1488"/>
              <a:ext cx="325" cy="1161"/>
            </a:xfrm>
            <a:prstGeom prst="rect">
              <a:avLst/>
            </a:prstGeom>
            <a:noFill/>
            <a:ln w="9525">
              <a:noFill/>
            </a:ln>
          </p:spPr>
          <p:txBody>
            <a:bodyPr wrap="square">
              <a:spAutoFit/>
            </a:bodyPr>
            <a:lstStyle/>
            <a:p>
              <a:r>
                <a:rPr lang="zh-CN" altLang="en-US" sz="2600" b="1" dirty="0">
                  <a:latin typeface="宋体" panose="02010600030101010101" pitchFamily="2" charset="-122"/>
                  <a:ea typeface="宋体" panose="02010600030101010101" pitchFamily="2" charset="-122"/>
                </a:rPr>
                <a:t>译</a:t>
              </a:r>
            </a:p>
            <a:p>
              <a:r>
                <a:rPr lang="zh-CN" altLang="en-US" sz="2600" b="1" dirty="0">
                  <a:latin typeface="宋体" panose="02010600030101010101" pitchFamily="2" charset="-122"/>
                  <a:ea typeface="宋体" panose="02010600030101010101" pitchFamily="2" charset="-122"/>
                </a:rPr>
                <a:t>码</a:t>
              </a:r>
            </a:p>
            <a:p>
              <a:r>
                <a:rPr lang="zh-CN" altLang="en-US" sz="2600" b="1" dirty="0">
                  <a:latin typeface="宋体" panose="02010600030101010101" pitchFamily="2" charset="-122"/>
                  <a:ea typeface="宋体" panose="02010600030101010101" pitchFamily="2" charset="-122"/>
                </a:rPr>
                <a:t>驱</a:t>
              </a:r>
            </a:p>
            <a:p>
              <a:r>
                <a:rPr lang="zh-CN" altLang="en-US" sz="2600" b="1" dirty="0">
                  <a:latin typeface="宋体" panose="02010600030101010101" pitchFamily="2" charset="-122"/>
                  <a:ea typeface="宋体" panose="02010600030101010101" pitchFamily="2" charset="-122"/>
                </a:rPr>
                <a:t>动</a:t>
              </a:r>
            </a:p>
          </p:txBody>
        </p:sp>
        <p:sp>
          <p:nvSpPr>
            <p:cNvPr id="45" name="Text Box 11"/>
            <p:cNvSpPr txBox="1"/>
            <p:nvPr/>
          </p:nvSpPr>
          <p:spPr>
            <a:xfrm>
              <a:off x="2715" y="1485"/>
              <a:ext cx="341" cy="1161"/>
            </a:xfrm>
            <a:prstGeom prst="rect">
              <a:avLst/>
            </a:prstGeom>
            <a:noFill/>
            <a:ln w="9525">
              <a:noFill/>
            </a:ln>
          </p:spPr>
          <p:txBody>
            <a:bodyPr>
              <a:spAutoFit/>
            </a:bodyPr>
            <a:lstStyle/>
            <a:p>
              <a:r>
                <a:rPr lang="zh-CN" altLang="en-US" sz="2600" b="1" dirty="0">
                  <a:latin typeface="宋体" panose="02010600030101010101" pitchFamily="2" charset="-122"/>
                  <a:ea typeface="宋体" panose="02010600030101010101" pitchFamily="2" charset="-122"/>
                </a:rPr>
                <a:t>存</a:t>
              </a:r>
            </a:p>
            <a:p>
              <a:r>
                <a:rPr lang="zh-CN" altLang="en-US" sz="2600" b="1" dirty="0">
                  <a:latin typeface="宋体" panose="02010600030101010101" pitchFamily="2" charset="-122"/>
                  <a:ea typeface="宋体" panose="02010600030101010101" pitchFamily="2" charset="-122"/>
                </a:rPr>
                <a:t>储</a:t>
              </a:r>
            </a:p>
            <a:p>
              <a:r>
                <a:rPr lang="zh-CN" altLang="en-US" sz="2600" b="1" dirty="0">
                  <a:latin typeface="宋体" panose="02010600030101010101" pitchFamily="2" charset="-122"/>
                  <a:ea typeface="宋体" panose="02010600030101010101" pitchFamily="2" charset="-122"/>
                </a:rPr>
                <a:t>矩</a:t>
              </a:r>
            </a:p>
            <a:p>
              <a:r>
                <a:rPr lang="zh-CN" altLang="en-US" sz="2600" b="1" dirty="0">
                  <a:latin typeface="宋体" panose="02010600030101010101" pitchFamily="2" charset="-122"/>
                  <a:ea typeface="宋体" panose="02010600030101010101" pitchFamily="2" charset="-122"/>
                </a:rPr>
                <a:t>阵</a:t>
              </a:r>
            </a:p>
          </p:txBody>
        </p:sp>
        <p:sp>
          <p:nvSpPr>
            <p:cNvPr id="46" name="Text Box 12"/>
            <p:cNvSpPr txBox="1"/>
            <p:nvPr/>
          </p:nvSpPr>
          <p:spPr>
            <a:xfrm>
              <a:off x="3794" y="1460"/>
              <a:ext cx="325" cy="1161"/>
            </a:xfrm>
            <a:prstGeom prst="rect">
              <a:avLst/>
            </a:prstGeom>
            <a:noFill/>
            <a:ln w="9525">
              <a:noFill/>
            </a:ln>
          </p:spPr>
          <p:txBody>
            <a:bodyPr wrap="square">
              <a:spAutoFit/>
            </a:bodyPr>
            <a:lstStyle/>
            <a:p>
              <a:r>
                <a:rPr lang="zh-CN" altLang="en-US" sz="2600" b="1" dirty="0">
                  <a:latin typeface="宋体" panose="02010600030101010101" pitchFamily="2" charset="-122"/>
                  <a:ea typeface="宋体" panose="02010600030101010101" pitchFamily="2" charset="-122"/>
                </a:rPr>
                <a:t>读</a:t>
              </a:r>
            </a:p>
            <a:p>
              <a:r>
                <a:rPr lang="zh-CN" altLang="en-US" sz="2600" b="1" dirty="0">
                  <a:latin typeface="宋体" panose="02010600030101010101" pitchFamily="2" charset="-122"/>
                  <a:ea typeface="宋体" panose="02010600030101010101" pitchFamily="2" charset="-122"/>
                </a:rPr>
                <a:t>写</a:t>
              </a:r>
            </a:p>
            <a:p>
              <a:r>
                <a:rPr lang="zh-CN" altLang="en-US" sz="2600" b="1" dirty="0">
                  <a:latin typeface="宋体" panose="02010600030101010101" pitchFamily="2" charset="-122"/>
                  <a:ea typeface="宋体" panose="02010600030101010101" pitchFamily="2" charset="-122"/>
                </a:rPr>
                <a:t>电</a:t>
              </a:r>
            </a:p>
            <a:p>
              <a:r>
                <a:rPr lang="zh-CN" altLang="en-US" sz="2600" b="1" dirty="0">
                  <a:latin typeface="宋体" panose="02010600030101010101" pitchFamily="2" charset="-122"/>
                  <a:ea typeface="宋体" panose="02010600030101010101" pitchFamily="2" charset="-122"/>
                </a:rPr>
                <a:t>路</a:t>
              </a:r>
            </a:p>
          </p:txBody>
        </p:sp>
      </p:grpSp>
      <p:grpSp>
        <p:nvGrpSpPr>
          <p:cNvPr id="47" name="Group 16"/>
          <p:cNvGrpSpPr/>
          <p:nvPr/>
        </p:nvGrpSpPr>
        <p:grpSpPr>
          <a:xfrm>
            <a:off x="1640205" y="4221480"/>
            <a:ext cx="1863725" cy="488950"/>
            <a:chOff x="266" y="2526"/>
            <a:chExt cx="1174" cy="308"/>
          </a:xfrm>
        </p:grpSpPr>
        <p:sp>
          <p:nvSpPr>
            <p:cNvPr id="48" name="Text Box 17"/>
            <p:cNvSpPr txBox="1"/>
            <p:nvPr/>
          </p:nvSpPr>
          <p:spPr>
            <a:xfrm>
              <a:off x="266" y="2526"/>
              <a:ext cx="743" cy="308"/>
            </a:xfrm>
            <a:prstGeom prst="rect">
              <a:avLst/>
            </a:prstGeom>
            <a:noFill/>
            <a:ln w="9525">
              <a:noFill/>
            </a:ln>
          </p:spPr>
          <p:txBody>
            <a:bodyPr wrap="none">
              <a:spAutoFit/>
            </a:bodyPr>
            <a:lstStyle/>
            <a:p>
              <a:r>
                <a:rPr lang="zh-CN" altLang="en-US" sz="2600" b="1" dirty="0">
                  <a:latin typeface="宋体" panose="02010600030101010101" pitchFamily="2" charset="-122"/>
                  <a:ea typeface="宋体" panose="02010600030101010101" pitchFamily="2" charset="-122"/>
                </a:rPr>
                <a:t>片选线</a:t>
              </a:r>
            </a:p>
          </p:txBody>
        </p:sp>
        <p:sp>
          <p:nvSpPr>
            <p:cNvPr id="49" name="Line 18"/>
            <p:cNvSpPr/>
            <p:nvPr/>
          </p:nvSpPr>
          <p:spPr>
            <a:xfrm>
              <a:off x="960" y="2688"/>
              <a:ext cx="480" cy="0"/>
            </a:xfrm>
            <a:prstGeom prst="line">
              <a:avLst/>
            </a:prstGeom>
            <a:ln w="38100" cap="flat" cmpd="sng">
              <a:solidFill>
                <a:schemeClr val="folHlink"/>
              </a:solidFill>
              <a:prstDash val="solid"/>
              <a:headEnd type="none" w="med" len="med"/>
              <a:tailEnd type="stealth" w="med" len="med"/>
            </a:ln>
          </p:spPr>
        </p:sp>
      </p:grpSp>
      <p:grpSp>
        <p:nvGrpSpPr>
          <p:cNvPr id="50" name="Group 19"/>
          <p:cNvGrpSpPr/>
          <p:nvPr/>
        </p:nvGrpSpPr>
        <p:grpSpPr>
          <a:xfrm>
            <a:off x="8094981" y="4234180"/>
            <a:ext cx="2727326" cy="492125"/>
            <a:chOff x="4332" y="2534"/>
            <a:chExt cx="1718" cy="310"/>
          </a:xfrm>
        </p:grpSpPr>
        <p:sp>
          <p:nvSpPr>
            <p:cNvPr id="51" name="Text Box 20"/>
            <p:cNvSpPr txBox="1"/>
            <p:nvPr/>
          </p:nvSpPr>
          <p:spPr>
            <a:xfrm>
              <a:off x="4772" y="2534"/>
              <a:ext cx="1278" cy="310"/>
            </a:xfrm>
            <a:prstGeom prst="rect">
              <a:avLst/>
            </a:prstGeom>
            <a:noFill/>
            <a:ln w="9525">
              <a:noFill/>
            </a:ln>
          </p:spPr>
          <p:txBody>
            <a:bodyPr wrap="none">
              <a:spAutoFit/>
            </a:bodyPr>
            <a:lstStyle/>
            <a:p>
              <a:r>
                <a:rPr lang="zh-CN" altLang="en-US" sz="2600" b="1" dirty="0">
                  <a:latin typeface="宋体" panose="02010600030101010101" pitchFamily="2" charset="-122"/>
                  <a:ea typeface="宋体" panose="02010600030101010101" pitchFamily="2" charset="-122"/>
                </a:rPr>
                <a:t>读/写控制线</a:t>
              </a:r>
            </a:p>
          </p:txBody>
        </p:sp>
        <p:sp>
          <p:nvSpPr>
            <p:cNvPr id="52" name="Line 21"/>
            <p:cNvSpPr/>
            <p:nvPr/>
          </p:nvSpPr>
          <p:spPr>
            <a:xfrm rot="10800000">
              <a:off x="4332" y="2688"/>
              <a:ext cx="480" cy="0"/>
            </a:xfrm>
            <a:prstGeom prst="line">
              <a:avLst/>
            </a:prstGeom>
            <a:ln w="38100" cap="flat" cmpd="sng">
              <a:solidFill>
                <a:schemeClr val="folHlink"/>
              </a:solidFill>
              <a:prstDash val="solid"/>
              <a:headEnd type="none" w="med" len="med"/>
              <a:tailEnd type="stealth" w="med" len="med"/>
            </a:ln>
          </p:spPr>
        </p:sp>
      </p:grpSp>
      <p:grpSp>
        <p:nvGrpSpPr>
          <p:cNvPr id="53" name="Group 22"/>
          <p:cNvGrpSpPr/>
          <p:nvPr/>
        </p:nvGrpSpPr>
        <p:grpSpPr>
          <a:xfrm>
            <a:off x="1906905" y="2549843"/>
            <a:ext cx="1597025" cy="1547812"/>
            <a:chOff x="434" y="1473"/>
            <a:chExt cx="1006" cy="975"/>
          </a:xfrm>
        </p:grpSpPr>
        <p:sp>
          <p:nvSpPr>
            <p:cNvPr id="54" name="Freeform 23"/>
            <p:cNvSpPr/>
            <p:nvPr/>
          </p:nvSpPr>
          <p:spPr>
            <a:xfrm>
              <a:off x="790" y="1473"/>
              <a:ext cx="133" cy="954"/>
            </a:xfrm>
            <a:custGeom>
              <a:avLst/>
              <a:gdLst>
                <a:gd name="txL" fmla="*/ 0 w 61"/>
                <a:gd name="txT" fmla="*/ 0 h 930"/>
                <a:gd name="txR" fmla="*/ 61 w 61"/>
                <a:gd name="txB" fmla="*/ 930 h 930"/>
              </a:gdLst>
              <a:ahLst/>
              <a:cxnLst>
                <a:cxn ang="0">
                  <a:pos x="6550" y="0"/>
                </a:cxn>
                <a:cxn ang="0">
                  <a:pos x="5268" y="9"/>
                </a:cxn>
                <a:cxn ang="0">
                  <a:pos x="4382" y="31"/>
                </a:cxn>
                <a:cxn ang="0">
                  <a:pos x="3547" y="55"/>
                </a:cxn>
                <a:cxn ang="0">
                  <a:pos x="3100" y="90"/>
                </a:cxn>
                <a:cxn ang="0">
                  <a:pos x="3100" y="452"/>
                </a:cxn>
                <a:cxn ang="0">
                  <a:pos x="3100" y="486"/>
                </a:cxn>
                <a:cxn ang="0">
                  <a:pos x="2259" y="514"/>
                </a:cxn>
                <a:cxn ang="0">
                  <a:pos x="1284" y="532"/>
                </a:cxn>
                <a:cxn ang="0">
                  <a:pos x="0" y="542"/>
                </a:cxn>
                <a:cxn ang="0">
                  <a:pos x="1284" y="547"/>
                </a:cxn>
                <a:cxn ang="0">
                  <a:pos x="2259" y="567"/>
                </a:cxn>
                <a:cxn ang="0">
                  <a:pos x="3100" y="594"/>
                </a:cxn>
                <a:cxn ang="0">
                  <a:pos x="3100" y="633"/>
                </a:cxn>
                <a:cxn ang="0">
                  <a:pos x="3100" y="994"/>
                </a:cxn>
                <a:cxn ang="0">
                  <a:pos x="3547" y="1027"/>
                </a:cxn>
                <a:cxn ang="0">
                  <a:pos x="4382" y="1056"/>
                </a:cxn>
                <a:cxn ang="0">
                  <a:pos x="5268" y="1074"/>
                </a:cxn>
                <a:cxn ang="0">
                  <a:pos x="6550" y="1084"/>
                </a:cxn>
              </a:cxnLst>
              <a:rect l="txL" t="txT" r="txR" b="txB"/>
              <a:pathLst>
                <a:path w="61" h="930">
                  <a:moveTo>
                    <a:pt x="61" y="0"/>
                  </a:moveTo>
                  <a:lnTo>
                    <a:pt x="49" y="9"/>
                  </a:lnTo>
                  <a:lnTo>
                    <a:pt x="41" y="25"/>
                  </a:lnTo>
                  <a:lnTo>
                    <a:pt x="33" y="49"/>
                  </a:lnTo>
                  <a:lnTo>
                    <a:pt x="29" y="78"/>
                  </a:lnTo>
                  <a:lnTo>
                    <a:pt x="29" y="388"/>
                  </a:lnTo>
                  <a:lnTo>
                    <a:pt x="29" y="417"/>
                  </a:lnTo>
                  <a:lnTo>
                    <a:pt x="21" y="441"/>
                  </a:lnTo>
                  <a:lnTo>
                    <a:pt x="12" y="457"/>
                  </a:lnTo>
                  <a:lnTo>
                    <a:pt x="0" y="465"/>
                  </a:lnTo>
                  <a:lnTo>
                    <a:pt x="12" y="470"/>
                  </a:lnTo>
                  <a:lnTo>
                    <a:pt x="21" y="486"/>
                  </a:lnTo>
                  <a:lnTo>
                    <a:pt x="29" y="510"/>
                  </a:lnTo>
                  <a:lnTo>
                    <a:pt x="29" y="543"/>
                  </a:lnTo>
                  <a:lnTo>
                    <a:pt x="29" y="853"/>
                  </a:lnTo>
                  <a:lnTo>
                    <a:pt x="33" y="881"/>
                  </a:lnTo>
                  <a:lnTo>
                    <a:pt x="41" y="906"/>
                  </a:lnTo>
                  <a:lnTo>
                    <a:pt x="49" y="922"/>
                  </a:lnTo>
                  <a:lnTo>
                    <a:pt x="61" y="930"/>
                  </a:lnTo>
                </a:path>
              </a:pathLst>
            </a:custGeom>
            <a:noFill/>
            <a:ln w="38100" cap="flat" cmpd="sng">
              <a:solidFill>
                <a:schemeClr val="folHlink"/>
              </a:solidFill>
              <a:prstDash val="solid"/>
              <a:round/>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55" name="Text Box 24"/>
            <p:cNvSpPr txBox="1"/>
            <p:nvPr/>
          </p:nvSpPr>
          <p:spPr>
            <a:xfrm>
              <a:off x="434" y="1544"/>
              <a:ext cx="309" cy="808"/>
            </a:xfrm>
            <a:prstGeom prst="rect">
              <a:avLst/>
            </a:prstGeom>
            <a:noFill/>
            <a:ln w="9525">
              <a:noFill/>
            </a:ln>
          </p:spPr>
          <p:txBody>
            <a:bodyPr>
              <a:spAutoFit/>
            </a:bodyPr>
            <a:lstStyle/>
            <a:p>
              <a:r>
                <a:rPr lang="zh-CN" altLang="en-US" sz="2600" b="1" dirty="0">
                  <a:latin typeface="宋体" panose="02010600030101010101" pitchFamily="2" charset="-122"/>
                  <a:ea typeface="宋体" panose="02010600030101010101" pitchFamily="2" charset="-122"/>
                </a:rPr>
                <a:t>地</a:t>
              </a:r>
            </a:p>
            <a:p>
              <a:r>
                <a:rPr lang="zh-CN" altLang="en-US" sz="2600" b="1" dirty="0">
                  <a:latin typeface="宋体" panose="02010600030101010101" pitchFamily="2" charset="-122"/>
                  <a:ea typeface="宋体" panose="02010600030101010101" pitchFamily="2" charset="-122"/>
                </a:rPr>
                <a:t>址</a:t>
              </a:r>
            </a:p>
            <a:p>
              <a:r>
                <a:rPr lang="zh-CN" altLang="en-US" sz="2600" b="1" dirty="0">
                  <a:latin typeface="宋体" panose="02010600030101010101" pitchFamily="2" charset="-122"/>
                  <a:ea typeface="宋体" panose="02010600030101010101" pitchFamily="2" charset="-122"/>
                </a:rPr>
                <a:t>线</a:t>
              </a:r>
            </a:p>
          </p:txBody>
        </p:sp>
        <p:sp>
          <p:nvSpPr>
            <p:cNvPr id="56" name="Line 25"/>
            <p:cNvSpPr/>
            <p:nvPr/>
          </p:nvSpPr>
          <p:spPr>
            <a:xfrm>
              <a:off x="960" y="1488"/>
              <a:ext cx="480" cy="0"/>
            </a:xfrm>
            <a:prstGeom prst="line">
              <a:avLst/>
            </a:prstGeom>
            <a:ln w="38100" cap="flat" cmpd="sng">
              <a:solidFill>
                <a:schemeClr val="folHlink"/>
              </a:solidFill>
              <a:prstDash val="solid"/>
              <a:headEnd type="none" w="med" len="med"/>
              <a:tailEnd type="stealth" w="med" len="med"/>
            </a:ln>
          </p:spPr>
        </p:sp>
        <p:sp>
          <p:nvSpPr>
            <p:cNvPr id="57" name="Line 26"/>
            <p:cNvSpPr/>
            <p:nvPr/>
          </p:nvSpPr>
          <p:spPr>
            <a:xfrm>
              <a:off x="960" y="1632"/>
              <a:ext cx="480" cy="0"/>
            </a:xfrm>
            <a:prstGeom prst="line">
              <a:avLst/>
            </a:prstGeom>
            <a:ln w="38100" cap="flat" cmpd="sng">
              <a:solidFill>
                <a:schemeClr val="folHlink"/>
              </a:solidFill>
              <a:prstDash val="solid"/>
              <a:headEnd type="none" w="med" len="med"/>
              <a:tailEnd type="stealth" w="med" len="med"/>
            </a:ln>
          </p:spPr>
        </p:sp>
        <p:sp>
          <p:nvSpPr>
            <p:cNvPr id="58" name="Line 27"/>
            <p:cNvSpPr/>
            <p:nvPr/>
          </p:nvSpPr>
          <p:spPr>
            <a:xfrm>
              <a:off x="960" y="2304"/>
              <a:ext cx="480" cy="0"/>
            </a:xfrm>
            <a:prstGeom prst="line">
              <a:avLst/>
            </a:prstGeom>
            <a:ln w="38100" cap="flat" cmpd="sng">
              <a:solidFill>
                <a:schemeClr val="folHlink"/>
              </a:solidFill>
              <a:prstDash val="solid"/>
              <a:headEnd type="none" w="med" len="med"/>
              <a:tailEnd type="stealth" w="med" len="med"/>
            </a:ln>
          </p:spPr>
        </p:sp>
        <p:sp>
          <p:nvSpPr>
            <p:cNvPr id="59" name="Line 28"/>
            <p:cNvSpPr/>
            <p:nvPr/>
          </p:nvSpPr>
          <p:spPr>
            <a:xfrm>
              <a:off x="960" y="2448"/>
              <a:ext cx="480" cy="0"/>
            </a:xfrm>
            <a:prstGeom prst="line">
              <a:avLst/>
            </a:prstGeom>
            <a:ln w="38100" cap="flat" cmpd="sng">
              <a:solidFill>
                <a:schemeClr val="folHlink"/>
              </a:solidFill>
              <a:prstDash val="solid"/>
              <a:headEnd type="none" w="med" len="med"/>
              <a:tailEnd type="stealth" w="med" len="med"/>
            </a:ln>
          </p:spPr>
        </p:sp>
        <p:sp>
          <p:nvSpPr>
            <p:cNvPr id="60" name="Text Box 29"/>
            <p:cNvSpPr txBox="1"/>
            <p:nvPr/>
          </p:nvSpPr>
          <p:spPr>
            <a:xfrm>
              <a:off x="1013" y="1791"/>
              <a:ext cx="427" cy="318"/>
            </a:xfrm>
            <a:prstGeom prst="rect">
              <a:avLst/>
            </a:prstGeom>
            <a:noFill/>
            <a:ln w="9525">
              <a:noFill/>
            </a:ln>
          </p:spPr>
          <p:txBody>
            <a:bodyPr vert="eaVert"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61" name="Group 30"/>
          <p:cNvGrpSpPr/>
          <p:nvPr/>
        </p:nvGrpSpPr>
        <p:grpSpPr>
          <a:xfrm>
            <a:off x="8094980" y="2573655"/>
            <a:ext cx="1547813" cy="1528763"/>
            <a:chOff x="4332" y="1488"/>
            <a:chExt cx="975" cy="963"/>
          </a:xfrm>
        </p:grpSpPr>
        <p:sp>
          <p:nvSpPr>
            <p:cNvPr id="62" name="Freeform 31"/>
            <p:cNvSpPr/>
            <p:nvPr/>
          </p:nvSpPr>
          <p:spPr>
            <a:xfrm>
              <a:off x="4852" y="1525"/>
              <a:ext cx="101" cy="926"/>
            </a:xfrm>
            <a:custGeom>
              <a:avLst/>
              <a:gdLst>
                <a:gd name="txL" fmla="*/ 0 w 53"/>
                <a:gd name="txT" fmla="*/ 0 h 926"/>
                <a:gd name="txR" fmla="*/ 53 w 53"/>
                <a:gd name="txB" fmla="*/ 926 h 926"/>
              </a:gdLst>
              <a:ahLst/>
              <a:cxnLst>
                <a:cxn ang="0">
                  <a:pos x="0" y="0"/>
                </a:cxn>
                <a:cxn ang="0">
                  <a:pos x="581" y="4"/>
                </a:cxn>
                <a:cxn ang="0">
                  <a:pos x="947" y="20"/>
                </a:cxn>
                <a:cxn ang="0">
                  <a:pos x="1384" y="45"/>
                </a:cxn>
                <a:cxn ang="0">
                  <a:pos x="1384" y="78"/>
                </a:cxn>
                <a:cxn ang="0">
                  <a:pos x="1384" y="388"/>
                </a:cxn>
                <a:cxn ang="0">
                  <a:pos x="1384" y="416"/>
                </a:cxn>
                <a:cxn ang="0">
                  <a:pos x="1780" y="441"/>
                </a:cxn>
                <a:cxn ang="0">
                  <a:pos x="1965" y="457"/>
                </a:cxn>
                <a:cxn ang="0">
                  <a:pos x="2531" y="465"/>
                </a:cxn>
                <a:cxn ang="0">
                  <a:pos x="1965" y="469"/>
                </a:cxn>
                <a:cxn ang="0">
                  <a:pos x="1780" y="485"/>
                </a:cxn>
                <a:cxn ang="0">
                  <a:pos x="1384" y="510"/>
                </a:cxn>
                <a:cxn ang="0">
                  <a:pos x="1384" y="543"/>
                </a:cxn>
                <a:cxn ang="0">
                  <a:pos x="1384" y="848"/>
                </a:cxn>
                <a:cxn ang="0">
                  <a:pos x="1384" y="881"/>
                </a:cxn>
                <a:cxn ang="0">
                  <a:pos x="947" y="906"/>
                </a:cxn>
                <a:cxn ang="0">
                  <a:pos x="581" y="922"/>
                </a:cxn>
                <a:cxn ang="0">
                  <a:pos x="0" y="926"/>
                </a:cxn>
              </a:cxnLst>
              <a:rect l="txL" t="txT" r="txR" b="txB"/>
              <a:pathLst>
                <a:path w="53" h="926">
                  <a:moveTo>
                    <a:pt x="0" y="0"/>
                  </a:moveTo>
                  <a:lnTo>
                    <a:pt x="12" y="4"/>
                  </a:lnTo>
                  <a:lnTo>
                    <a:pt x="20" y="20"/>
                  </a:lnTo>
                  <a:lnTo>
                    <a:pt x="29" y="45"/>
                  </a:lnTo>
                  <a:lnTo>
                    <a:pt x="29" y="78"/>
                  </a:lnTo>
                  <a:lnTo>
                    <a:pt x="29" y="388"/>
                  </a:lnTo>
                  <a:lnTo>
                    <a:pt x="29" y="416"/>
                  </a:lnTo>
                  <a:lnTo>
                    <a:pt x="37" y="441"/>
                  </a:lnTo>
                  <a:lnTo>
                    <a:pt x="41" y="457"/>
                  </a:lnTo>
                  <a:lnTo>
                    <a:pt x="53" y="465"/>
                  </a:lnTo>
                  <a:lnTo>
                    <a:pt x="41" y="469"/>
                  </a:lnTo>
                  <a:lnTo>
                    <a:pt x="37" y="485"/>
                  </a:lnTo>
                  <a:lnTo>
                    <a:pt x="29" y="510"/>
                  </a:lnTo>
                  <a:lnTo>
                    <a:pt x="29" y="543"/>
                  </a:lnTo>
                  <a:lnTo>
                    <a:pt x="29" y="848"/>
                  </a:lnTo>
                  <a:lnTo>
                    <a:pt x="29" y="881"/>
                  </a:lnTo>
                  <a:lnTo>
                    <a:pt x="20" y="906"/>
                  </a:lnTo>
                  <a:lnTo>
                    <a:pt x="12" y="922"/>
                  </a:lnTo>
                  <a:lnTo>
                    <a:pt x="0" y="926"/>
                  </a:lnTo>
                </a:path>
              </a:pathLst>
            </a:custGeom>
            <a:noFill/>
            <a:ln w="38100" cap="flat" cmpd="sng">
              <a:solidFill>
                <a:schemeClr val="folHlink"/>
              </a:solidFill>
              <a:prstDash val="solid"/>
              <a:round/>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63" name="Text Box 32"/>
            <p:cNvSpPr txBox="1"/>
            <p:nvPr/>
          </p:nvSpPr>
          <p:spPr>
            <a:xfrm>
              <a:off x="4982" y="1592"/>
              <a:ext cx="325" cy="808"/>
            </a:xfrm>
            <a:prstGeom prst="rect">
              <a:avLst/>
            </a:prstGeom>
            <a:noFill/>
            <a:ln w="9525">
              <a:noFill/>
            </a:ln>
          </p:spPr>
          <p:txBody>
            <a:bodyPr wrap="none">
              <a:spAutoFit/>
            </a:bodyPr>
            <a:lstStyle/>
            <a:p>
              <a:r>
                <a:rPr lang="zh-CN" altLang="en-US" sz="2600" b="1" dirty="0">
                  <a:latin typeface="宋体" panose="02010600030101010101" pitchFamily="2" charset="-122"/>
                  <a:ea typeface="宋体" panose="02010600030101010101" pitchFamily="2" charset="-122"/>
                </a:rPr>
                <a:t>数</a:t>
              </a:r>
            </a:p>
            <a:p>
              <a:r>
                <a:rPr lang="zh-CN" altLang="en-US" sz="2600" b="1" dirty="0">
                  <a:latin typeface="宋体" panose="02010600030101010101" pitchFamily="2" charset="-122"/>
                  <a:ea typeface="宋体" panose="02010600030101010101" pitchFamily="2" charset="-122"/>
                </a:rPr>
                <a:t>据</a:t>
              </a:r>
            </a:p>
            <a:p>
              <a:r>
                <a:rPr lang="zh-CN" altLang="en-US" sz="2600" b="1" dirty="0">
                  <a:latin typeface="宋体" panose="02010600030101010101" pitchFamily="2" charset="-122"/>
                  <a:ea typeface="宋体" panose="02010600030101010101" pitchFamily="2" charset="-122"/>
                </a:rPr>
                <a:t>线</a:t>
              </a:r>
            </a:p>
          </p:txBody>
        </p:sp>
        <p:sp>
          <p:nvSpPr>
            <p:cNvPr id="64" name="Line 33"/>
            <p:cNvSpPr/>
            <p:nvPr/>
          </p:nvSpPr>
          <p:spPr>
            <a:xfrm rot="10800000">
              <a:off x="4332" y="2448"/>
              <a:ext cx="480" cy="0"/>
            </a:xfrm>
            <a:prstGeom prst="line">
              <a:avLst/>
            </a:prstGeom>
            <a:ln w="38100" cap="flat" cmpd="sng">
              <a:solidFill>
                <a:schemeClr val="folHlink"/>
              </a:solidFill>
              <a:prstDash val="solid"/>
              <a:headEnd type="stealth" w="med" len="med"/>
              <a:tailEnd type="stealth" w="med" len="med"/>
            </a:ln>
          </p:spPr>
        </p:sp>
        <p:sp>
          <p:nvSpPr>
            <p:cNvPr id="65" name="Line 34"/>
            <p:cNvSpPr/>
            <p:nvPr/>
          </p:nvSpPr>
          <p:spPr>
            <a:xfrm rot="10800000">
              <a:off x="4332" y="2304"/>
              <a:ext cx="480" cy="0"/>
            </a:xfrm>
            <a:prstGeom prst="line">
              <a:avLst/>
            </a:prstGeom>
            <a:ln w="38100" cap="flat" cmpd="sng">
              <a:solidFill>
                <a:schemeClr val="folHlink"/>
              </a:solidFill>
              <a:prstDash val="solid"/>
              <a:headEnd type="stealth" w="med" len="med"/>
              <a:tailEnd type="stealth" w="med" len="med"/>
            </a:ln>
          </p:spPr>
        </p:sp>
        <p:sp>
          <p:nvSpPr>
            <p:cNvPr id="66" name="Line 35"/>
            <p:cNvSpPr/>
            <p:nvPr/>
          </p:nvSpPr>
          <p:spPr>
            <a:xfrm rot="10800000">
              <a:off x="4332" y="1632"/>
              <a:ext cx="480" cy="0"/>
            </a:xfrm>
            <a:prstGeom prst="line">
              <a:avLst/>
            </a:prstGeom>
            <a:ln w="38100" cap="flat" cmpd="sng">
              <a:solidFill>
                <a:schemeClr val="folHlink"/>
              </a:solidFill>
              <a:prstDash val="solid"/>
              <a:headEnd type="stealth" w="med" len="med"/>
              <a:tailEnd type="stealth" w="med" len="med"/>
            </a:ln>
          </p:spPr>
        </p:sp>
        <p:sp>
          <p:nvSpPr>
            <p:cNvPr id="67" name="Line 36"/>
            <p:cNvSpPr/>
            <p:nvPr/>
          </p:nvSpPr>
          <p:spPr>
            <a:xfrm rot="10800000">
              <a:off x="4332" y="1488"/>
              <a:ext cx="480" cy="0"/>
            </a:xfrm>
            <a:prstGeom prst="line">
              <a:avLst/>
            </a:prstGeom>
            <a:ln w="38100" cap="flat" cmpd="sng">
              <a:solidFill>
                <a:schemeClr val="folHlink"/>
              </a:solidFill>
              <a:prstDash val="solid"/>
              <a:headEnd type="stealth" w="med" len="med"/>
              <a:tailEnd type="stealth" w="med" len="med"/>
            </a:ln>
          </p:spPr>
        </p:sp>
        <p:sp>
          <p:nvSpPr>
            <p:cNvPr id="68" name="Text Box 37"/>
            <p:cNvSpPr txBox="1"/>
            <p:nvPr/>
          </p:nvSpPr>
          <p:spPr>
            <a:xfrm>
              <a:off x="4421" y="1791"/>
              <a:ext cx="427" cy="318"/>
            </a:xfrm>
            <a:prstGeom prst="rect">
              <a:avLst/>
            </a:prstGeom>
            <a:noFill/>
            <a:ln w="9525">
              <a:noFill/>
            </a:ln>
          </p:spPr>
          <p:txBody>
            <a:bodyPr vert="eaVert"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sp>
        <p:nvSpPr>
          <p:cNvPr id="6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a:t>
            </a:fld>
            <a:endParaRPr lang="zh-CN" altLang="en-US" dirty="0"/>
          </a:p>
        </p:txBody>
      </p:sp>
      <p:sp>
        <p:nvSpPr>
          <p:cNvPr id="70" name="Text Box 35"/>
          <p:cNvSpPr txBox="1">
            <a:spLocks noChangeArrowheads="1"/>
          </p:cNvSpPr>
          <p:nvPr/>
        </p:nvSpPr>
        <p:spPr bwMode="auto">
          <a:xfrm>
            <a:off x="2213293" y="4943593"/>
            <a:ext cx="276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片选线　　　</a:t>
            </a:r>
          </a:p>
        </p:txBody>
      </p:sp>
      <p:sp>
        <p:nvSpPr>
          <p:cNvPr id="71" name="Text Box 36"/>
          <p:cNvSpPr txBox="1">
            <a:spLocks noChangeArrowheads="1"/>
          </p:cNvSpPr>
          <p:nvPr/>
        </p:nvSpPr>
        <p:spPr bwMode="auto">
          <a:xfrm>
            <a:off x="2213293" y="5638918"/>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读</a:t>
            </a:r>
            <a:r>
              <a:rPr lang="en-US" altLang="zh-CN" b="1"/>
              <a:t>/</a:t>
            </a:r>
            <a:r>
              <a:rPr lang="zh-CN" altLang="en-US" b="1"/>
              <a:t>写控制线</a:t>
            </a:r>
          </a:p>
        </p:txBody>
      </p:sp>
      <p:sp>
        <p:nvSpPr>
          <p:cNvPr id="72" name="Text Box 37"/>
          <p:cNvSpPr txBox="1">
            <a:spLocks noChangeArrowheads="1"/>
          </p:cNvSpPr>
          <p:nvPr/>
        </p:nvSpPr>
        <p:spPr bwMode="auto">
          <a:xfrm>
            <a:off x="4910455" y="5638918"/>
            <a:ext cx="421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（低电平写  高电平读）</a:t>
            </a:r>
          </a:p>
        </p:txBody>
      </p:sp>
      <p:sp>
        <p:nvSpPr>
          <p:cNvPr id="73" name="Text Box 38"/>
          <p:cNvSpPr txBox="1">
            <a:spLocks noChangeArrowheads="1"/>
          </p:cNvSpPr>
          <p:nvPr/>
        </p:nvSpPr>
        <p:spPr bwMode="auto">
          <a:xfrm>
            <a:off x="4910455" y="618978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（允许读）</a:t>
            </a:r>
          </a:p>
        </p:txBody>
      </p:sp>
      <p:grpSp>
        <p:nvGrpSpPr>
          <p:cNvPr id="74" name="Group 40"/>
          <p:cNvGrpSpPr/>
          <p:nvPr/>
        </p:nvGrpSpPr>
        <p:grpSpPr bwMode="auto">
          <a:xfrm>
            <a:off x="3613468" y="4991218"/>
            <a:ext cx="1330325" cy="457200"/>
            <a:chOff x="1791" y="3067"/>
            <a:chExt cx="838" cy="288"/>
          </a:xfrm>
        </p:grpSpPr>
        <p:grpSp>
          <p:nvGrpSpPr>
            <p:cNvPr id="75" name="Group 41"/>
            <p:cNvGrpSpPr/>
            <p:nvPr/>
          </p:nvGrpSpPr>
          <p:grpSpPr bwMode="auto">
            <a:xfrm>
              <a:off x="1791" y="3067"/>
              <a:ext cx="362" cy="288"/>
              <a:chOff x="2902" y="1440"/>
              <a:chExt cx="362" cy="288"/>
            </a:xfrm>
          </p:grpSpPr>
          <p:sp>
            <p:nvSpPr>
              <p:cNvPr id="79" name="Text Box 42"/>
              <p:cNvSpPr txBox="1">
                <a:spLocks noChangeArrowheads="1"/>
              </p:cNvSpPr>
              <p:nvPr/>
            </p:nvSpPr>
            <p:spPr bwMode="auto">
              <a:xfrm>
                <a:off x="2902" y="1440"/>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CS</a:t>
                </a:r>
              </a:p>
            </p:txBody>
          </p:sp>
          <p:sp>
            <p:nvSpPr>
              <p:cNvPr id="80" name="Line 43"/>
              <p:cNvSpPr>
                <a:spLocks noChangeShapeType="1"/>
              </p:cNvSpPr>
              <p:nvPr/>
            </p:nvSpPr>
            <p:spPr bwMode="auto">
              <a:xfrm>
                <a:off x="2938" y="1488"/>
                <a:ext cx="288"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76" name="Group 44"/>
            <p:cNvGrpSpPr/>
            <p:nvPr/>
          </p:nvGrpSpPr>
          <p:grpSpPr bwMode="auto">
            <a:xfrm>
              <a:off x="2246" y="3067"/>
              <a:ext cx="383" cy="288"/>
              <a:chOff x="2246" y="3191"/>
              <a:chExt cx="383" cy="288"/>
            </a:xfrm>
          </p:grpSpPr>
          <p:sp>
            <p:nvSpPr>
              <p:cNvPr id="77" name="Text Box 45"/>
              <p:cNvSpPr txBox="1">
                <a:spLocks noChangeArrowheads="1"/>
              </p:cNvSpPr>
              <p:nvPr/>
            </p:nvSpPr>
            <p:spPr bwMode="auto">
              <a:xfrm>
                <a:off x="2246" y="3191"/>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CE</a:t>
                </a:r>
              </a:p>
            </p:txBody>
          </p:sp>
          <p:sp>
            <p:nvSpPr>
              <p:cNvPr id="78" name="Line 46"/>
              <p:cNvSpPr>
                <a:spLocks noChangeShapeType="1"/>
              </p:cNvSpPr>
              <p:nvPr/>
            </p:nvSpPr>
            <p:spPr bwMode="auto">
              <a:xfrm>
                <a:off x="2282" y="3239"/>
                <a:ext cx="288"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81" name="Group 47"/>
          <p:cNvGrpSpPr/>
          <p:nvPr/>
        </p:nvGrpSpPr>
        <p:grpSpPr bwMode="auto">
          <a:xfrm>
            <a:off x="4335780" y="5657968"/>
            <a:ext cx="692150" cy="457200"/>
            <a:chOff x="2246" y="3487"/>
            <a:chExt cx="436" cy="288"/>
          </a:xfrm>
        </p:grpSpPr>
        <p:sp>
          <p:nvSpPr>
            <p:cNvPr id="82" name="Text Box 48"/>
            <p:cNvSpPr txBox="1">
              <a:spLocks noChangeArrowheads="1"/>
            </p:cNvSpPr>
            <p:nvPr/>
          </p:nvSpPr>
          <p:spPr bwMode="auto">
            <a:xfrm>
              <a:off x="2246" y="3487"/>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WE</a:t>
              </a:r>
            </a:p>
          </p:txBody>
        </p:sp>
        <p:sp>
          <p:nvSpPr>
            <p:cNvPr id="83" name="Freeform 49"/>
            <p:cNvSpPr/>
            <p:nvPr/>
          </p:nvSpPr>
          <p:spPr bwMode="auto">
            <a:xfrm>
              <a:off x="2288" y="3524"/>
              <a:ext cx="330" cy="2"/>
            </a:xfrm>
            <a:custGeom>
              <a:avLst/>
              <a:gdLst>
                <a:gd name="T0" fmla="*/ 0 w 330"/>
                <a:gd name="T1" fmla="*/ 2 h 2"/>
                <a:gd name="T2" fmla="*/ 330 w 330"/>
                <a:gd name="T3" fmla="*/ 0 h 2"/>
                <a:gd name="T4" fmla="*/ 0 60000 65536"/>
                <a:gd name="T5" fmla="*/ 0 60000 65536"/>
                <a:gd name="T6" fmla="*/ 0 w 330"/>
                <a:gd name="T7" fmla="*/ 0 h 2"/>
                <a:gd name="T8" fmla="*/ 330 w 330"/>
                <a:gd name="T9" fmla="*/ 2 h 2"/>
              </a:gdLst>
              <a:ahLst/>
              <a:cxnLst>
                <a:cxn ang="T4">
                  <a:pos x="T0" y="T1"/>
                </a:cxn>
                <a:cxn ang="T5">
                  <a:pos x="T2" y="T3"/>
                </a:cxn>
              </a:cxnLst>
              <a:rect l="T6" t="T7" r="T8" b="T9"/>
              <a:pathLst>
                <a:path w="330" h="2">
                  <a:moveTo>
                    <a:pt x="0" y="2"/>
                  </a:moveTo>
                  <a:lnTo>
                    <a:pt x="330" y="0"/>
                  </a:lnTo>
                </a:path>
              </a:pathLst>
            </a:cu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50"/>
          <p:cNvSpPr txBox="1">
            <a:spLocks noChangeArrowheads="1"/>
          </p:cNvSpPr>
          <p:nvPr/>
        </p:nvSpPr>
        <p:spPr bwMode="auto">
          <a:xfrm>
            <a:off x="6998018" y="618978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（允许写）</a:t>
            </a:r>
          </a:p>
        </p:txBody>
      </p:sp>
      <p:grpSp>
        <p:nvGrpSpPr>
          <p:cNvPr id="85" name="Group 51"/>
          <p:cNvGrpSpPr/>
          <p:nvPr/>
        </p:nvGrpSpPr>
        <p:grpSpPr bwMode="auto">
          <a:xfrm>
            <a:off x="6494780" y="6208830"/>
            <a:ext cx="692150" cy="457200"/>
            <a:chOff x="2382" y="3357"/>
            <a:chExt cx="436" cy="288"/>
          </a:xfrm>
        </p:grpSpPr>
        <p:sp>
          <p:nvSpPr>
            <p:cNvPr id="86" name="Text Box 52"/>
            <p:cNvSpPr txBox="1">
              <a:spLocks noChangeArrowheads="1"/>
            </p:cNvSpPr>
            <p:nvPr/>
          </p:nvSpPr>
          <p:spPr bwMode="auto">
            <a:xfrm>
              <a:off x="2382" y="3357"/>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WE</a:t>
              </a:r>
            </a:p>
          </p:txBody>
        </p:sp>
        <p:sp>
          <p:nvSpPr>
            <p:cNvPr id="87" name="Freeform 53"/>
            <p:cNvSpPr/>
            <p:nvPr/>
          </p:nvSpPr>
          <p:spPr bwMode="auto">
            <a:xfrm>
              <a:off x="2424" y="3394"/>
              <a:ext cx="330" cy="2"/>
            </a:xfrm>
            <a:custGeom>
              <a:avLst/>
              <a:gdLst>
                <a:gd name="T0" fmla="*/ 0 w 330"/>
                <a:gd name="T1" fmla="*/ 2 h 2"/>
                <a:gd name="T2" fmla="*/ 330 w 330"/>
                <a:gd name="T3" fmla="*/ 0 h 2"/>
                <a:gd name="T4" fmla="*/ 0 60000 65536"/>
                <a:gd name="T5" fmla="*/ 0 60000 65536"/>
                <a:gd name="T6" fmla="*/ 0 w 330"/>
                <a:gd name="T7" fmla="*/ 0 h 2"/>
                <a:gd name="T8" fmla="*/ 330 w 330"/>
                <a:gd name="T9" fmla="*/ 2 h 2"/>
              </a:gdLst>
              <a:ahLst/>
              <a:cxnLst>
                <a:cxn ang="T4">
                  <a:pos x="T0" y="T1"/>
                </a:cxn>
                <a:cxn ang="T5">
                  <a:pos x="T2" y="T3"/>
                </a:cxn>
              </a:cxnLst>
              <a:rect l="T6" t="T7" r="T8" b="T9"/>
              <a:pathLst>
                <a:path w="330" h="2">
                  <a:moveTo>
                    <a:pt x="0" y="2"/>
                  </a:moveTo>
                  <a:lnTo>
                    <a:pt x="330" y="0"/>
                  </a:lnTo>
                </a:path>
              </a:pathLst>
            </a:cu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8" name="Group 54"/>
          <p:cNvGrpSpPr/>
          <p:nvPr/>
        </p:nvGrpSpPr>
        <p:grpSpPr bwMode="auto">
          <a:xfrm>
            <a:off x="4335780" y="6208830"/>
            <a:ext cx="623888" cy="457200"/>
            <a:chOff x="2381" y="3657"/>
            <a:chExt cx="393" cy="288"/>
          </a:xfrm>
        </p:grpSpPr>
        <p:sp>
          <p:nvSpPr>
            <p:cNvPr id="89" name="Text Box 55"/>
            <p:cNvSpPr txBox="1">
              <a:spLocks noChangeArrowheads="1"/>
            </p:cNvSpPr>
            <p:nvPr/>
          </p:nvSpPr>
          <p:spPr bwMode="auto">
            <a:xfrm>
              <a:off x="2381" y="3657"/>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OE</a:t>
              </a:r>
            </a:p>
          </p:txBody>
        </p:sp>
        <p:sp>
          <p:nvSpPr>
            <p:cNvPr id="90" name="Freeform 56"/>
            <p:cNvSpPr/>
            <p:nvPr/>
          </p:nvSpPr>
          <p:spPr bwMode="auto">
            <a:xfrm>
              <a:off x="2423" y="3694"/>
              <a:ext cx="330" cy="2"/>
            </a:xfrm>
            <a:custGeom>
              <a:avLst/>
              <a:gdLst>
                <a:gd name="T0" fmla="*/ 0 w 330"/>
                <a:gd name="T1" fmla="*/ 2 h 2"/>
                <a:gd name="T2" fmla="*/ 330 w 330"/>
                <a:gd name="T3" fmla="*/ 0 h 2"/>
                <a:gd name="T4" fmla="*/ 0 60000 65536"/>
                <a:gd name="T5" fmla="*/ 0 60000 65536"/>
                <a:gd name="T6" fmla="*/ 0 w 330"/>
                <a:gd name="T7" fmla="*/ 0 h 2"/>
                <a:gd name="T8" fmla="*/ 330 w 330"/>
                <a:gd name="T9" fmla="*/ 2 h 2"/>
              </a:gdLst>
              <a:ahLst/>
              <a:cxnLst>
                <a:cxn ang="T4">
                  <a:pos x="T0" y="T1"/>
                </a:cxn>
                <a:cxn ang="T5">
                  <a:pos x="T2" y="T3"/>
                </a:cxn>
              </a:cxnLst>
              <a:rect l="T6" t="T7" r="T8" b="T9"/>
              <a:pathLst>
                <a:path w="330" h="2">
                  <a:moveTo>
                    <a:pt x="0" y="2"/>
                  </a:moveTo>
                  <a:lnTo>
                    <a:pt x="330" y="0"/>
                  </a:lnTo>
                </a:path>
              </a:pathLst>
            </a:cu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blinds(horizontal)">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blinds(horizontal)">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blinds(horizontal)">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blinds(horizontal)">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blinds(horizontal)">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blinds(horizontal)">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linds(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blinds(horizontal)">
                                      <p:cBhvr>
                                        <p:cTn id="4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pPr marL="0" indent="0">
              <a:lnSpc>
                <a:spcPct val="100000"/>
              </a:lnSpc>
              <a:spcBef>
                <a:spcPts val="600"/>
              </a:spcBef>
              <a:buNone/>
            </a:pPr>
            <a:r>
              <a:rPr lang="en-US" altLang="zh-CN" b="1" dirty="0">
                <a:latin typeface="Times New Roman" panose="02020603050405020304" pitchFamily="18" charset="0"/>
                <a:sym typeface="+mn-ea"/>
              </a:rPr>
              <a:t>RAID 3/4 </a:t>
            </a:r>
          </a:p>
          <a:p>
            <a:pPr marL="0" indent="0">
              <a:lnSpc>
                <a:spcPct val="100000"/>
              </a:lnSpc>
              <a:spcBef>
                <a:spcPts val="600"/>
              </a:spcBef>
              <a:buNone/>
            </a:pPr>
            <a:r>
              <a:rPr lang="en-US" altLang="zh-CN" sz="3600" b="1" dirty="0">
                <a:latin typeface="Times New Roman" panose="02020603050405020304" pitchFamily="18" charset="0"/>
                <a:sym typeface="+mn-ea"/>
              </a:rPr>
              <a:t>      </a:t>
            </a:r>
            <a:r>
              <a:rPr lang="zh-CN" altLang="en-US" b="1" dirty="0">
                <a:latin typeface="Times New Roman" panose="02020603050405020304" pitchFamily="18" charset="0"/>
                <a:sym typeface="+mn-ea"/>
              </a:rPr>
              <a:t>数据按 位</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条带 并行传输到多个磁盘上，同时校验数据存放到专用校验盘上</a:t>
            </a: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160</a:t>
            </a:fld>
            <a:endParaRPr lang="zh-CN" altLang="en-US" dirty="0"/>
          </a:p>
        </p:txBody>
      </p:sp>
      <p:pic>
        <p:nvPicPr>
          <p:cNvPr id="5" name="图片 4"/>
          <p:cNvPicPr>
            <a:picLocks noChangeAspect="1"/>
          </p:cNvPicPr>
          <p:nvPr/>
        </p:nvPicPr>
        <p:blipFill>
          <a:blip r:embed="rId3"/>
          <a:stretch>
            <a:fillRect/>
          </a:stretch>
        </p:blipFill>
        <p:spPr>
          <a:xfrm>
            <a:off x="839917" y="2902991"/>
            <a:ext cx="546757" cy="3223420"/>
          </a:xfrm>
          <a:prstGeom prst="rect">
            <a:avLst/>
          </a:prstGeom>
        </p:spPr>
      </p:pic>
      <p:sp>
        <p:nvSpPr>
          <p:cNvPr id="13" name="箭头: 右 12"/>
          <p:cNvSpPr/>
          <p:nvPr/>
        </p:nvSpPr>
        <p:spPr>
          <a:xfrm>
            <a:off x="1448157" y="4200817"/>
            <a:ext cx="688855" cy="3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137012" y="3361643"/>
            <a:ext cx="4916483" cy="2324782"/>
          </a:xfrm>
          <a:prstGeom prst="rect">
            <a:avLst/>
          </a:prstGeom>
        </p:spPr>
      </p:pic>
      <p:pic>
        <p:nvPicPr>
          <p:cNvPr id="14" name="图片 13"/>
          <p:cNvPicPr>
            <a:picLocks noChangeAspect="1"/>
          </p:cNvPicPr>
          <p:nvPr/>
        </p:nvPicPr>
        <p:blipFill>
          <a:blip r:embed="rId5"/>
          <a:stretch>
            <a:fillRect/>
          </a:stretch>
        </p:blipFill>
        <p:spPr>
          <a:xfrm>
            <a:off x="7056016" y="3080622"/>
            <a:ext cx="4890530" cy="2962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pPr marL="0" indent="0">
              <a:buNone/>
            </a:pPr>
            <a:r>
              <a:rPr lang="en-US" altLang="zh-CN" b="1" dirty="0">
                <a:latin typeface="Times New Roman" panose="02020603050405020304" pitchFamily="18" charset="0"/>
                <a:sym typeface="+mn-ea"/>
              </a:rPr>
              <a:t>RAID 5 </a:t>
            </a:r>
          </a:p>
          <a:p>
            <a:r>
              <a:rPr lang="zh-CN" altLang="en-US" sz="2800" b="1" dirty="0">
                <a:latin typeface="Times New Roman" panose="02020603050405020304" pitchFamily="18" charset="0"/>
                <a:sym typeface="+mn-ea"/>
              </a:rPr>
              <a:t>数据按条带分布在不同磁盘上，校验信息被均匀分散到各磁盘上</a:t>
            </a:r>
            <a:endParaRPr lang="en-US" altLang="zh-CN" sz="2800"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161</a:t>
            </a:fld>
            <a:endParaRPr lang="zh-CN" altLang="en-US" dirty="0"/>
          </a:p>
        </p:txBody>
      </p:sp>
      <p:pic>
        <p:nvPicPr>
          <p:cNvPr id="7" name="图片 6"/>
          <p:cNvPicPr>
            <a:picLocks noChangeAspect="1"/>
          </p:cNvPicPr>
          <p:nvPr/>
        </p:nvPicPr>
        <p:blipFill>
          <a:blip r:embed="rId3"/>
          <a:stretch>
            <a:fillRect/>
          </a:stretch>
        </p:blipFill>
        <p:spPr>
          <a:xfrm>
            <a:off x="346585" y="2277801"/>
            <a:ext cx="705509" cy="4417572"/>
          </a:xfrm>
          <a:prstGeom prst="rect">
            <a:avLst/>
          </a:prstGeom>
        </p:spPr>
      </p:pic>
      <p:sp>
        <p:nvSpPr>
          <p:cNvPr id="11" name="箭头: 右 10"/>
          <p:cNvSpPr/>
          <p:nvPr/>
        </p:nvSpPr>
        <p:spPr>
          <a:xfrm>
            <a:off x="1159041" y="4331103"/>
            <a:ext cx="469678" cy="310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695687" y="2867909"/>
            <a:ext cx="4687575" cy="3279646"/>
          </a:xfrm>
          <a:prstGeom prst="rect">
            <a:avLst/>
          </a:prstGeom>
        </p:spPr>
      </p:pic>
      <p:pic>
        <p:nvPicPr>
          <p:cNvPr id="15" name="图片 14"/>
          <p:cNvPicPr>
            <a:picLocks noChangeAspect="1"/>
          </p:cNvPicPr>
          <p:nvPr/>
        </p:nvPicPr>
        <p:blipFill>
          <a:blip r:embed="rId5"/>
          <a:stretch>
            <a:fillRect/>
          </a:stretch>
        </p:blipFill>
        <p:spPr>
          <a:xfrm>
            <a:off x="6383262" y="2915688"/>
            <a:ext cx="5256288" cy="3207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pPr marL="0" indent="0">
              <a:buNone/>
            </a:pPr>
            <a:r>
              <a:rPr lang="en-US" altLang="zh-CN" b="1" dirty="0">
                <a:latin typeface="Times New Roman" panose="02020603050405020304" pitchFamily="18" charset="0"/>
                <a:sym typeface="+mn-ea"/>
              </a:rPr>
              <a:t>RAID 10 </a:t>
            </a:r>
          </a:p>
          <a:p>
            <a:pPr marL="914400" lvl="2" indent="0">
              <a:buNone/>
            </a:pPr>
            <a:r>
              <a:rPr lang="zh-CN" altLang="en-US" sz="3200" b="1" dirty="0">
                <a:latin typeface="Times New Roman" panose="02020603050405020304" pitchFamily="18" charset="0"/>
                <a:sym typeface="+mn-ea"/>
              </a:rPr>
              <a:t>结合</a:t>
            </a:r>
            <a:r>
              <a:rPr lang="en-US" altLang="zh-CN" sz="3200" b="1" dirty="0">
                <a:latin typeface="Times New Roman" panose="02020603050405020304" pitchFamily="18" charset="0"/>
                <a:sym typeface="+mn-ea"/>
              </a:rPr>
              <a:t>RAID 1</a:t>
            </a:r>
            <a:r>
              <a:rPr lang="zh-CN" altLang="en-US" sz="3200" b="1" dirty="0">
                <a:latin typeface="Times New Roman" panose="02020603050405020304" pitchFamily="18" charset="0"/>
                <a:sym typeface="+mn-ea"/>
              </a:rPr>
              <a:t>和 </a:t>
            </a:r>
            <a:r>
              <a:rPr lang="en-US" altLang="zh-CN" sz="3200" b="1" dirty="0">
                <a:latin typeface="Times New Roman" panose="02020603050405020304" pitchFamily="18" charset="0"/>
                <a:sym typeface="+mn-ea"/>
              </a:rPr>
              <a:t>RAID 0 ,</a:t>
            </a:r>
            <a:r>
              <a:rPr lang="zh-CN" altLang="en-US" sz="3200" b="1" dirty="0">
                <a:latin typeface="Times New Roman" panose="02020603050405020304" pitchFamily="18" charset="0"/>
                <a:sym typeface="+mn-ea"/>
              </a:rPr>
              <a:t>先镜像，再条带化</a:t>
            </a:r>
            <a:endParaRPr lang="en-US" altLang="zh-CN" sz="3200" b="1" baseline="-25000" dirty="0"/>
          </a:p>
          <a:p>
            <a:pPr marL="1885950" lvl="3" indent="-514350">
              <a:buFont typeface="+mj-lt"/>
              <a:buAutoNum type="romanUcPeriod"/>
            </a:pPr>
            <a:endParaRPr lang="en-US" altLang="zh-CN" sz="3200" b="1" baseline="-25000" dirty="0">
              <a:latin typeface="Times New Roman" panose="02020603050405020304" pitchFamily="18" charset="0"/>
              <a:sym typeface="+mn-ea"/>
            </a:endParaRPr>
          </a:p>
        </p:txBody>
      </p:sp>
      <p:sp>
        <p:nvSpPr>
          <p:cNvPr id="3" name="灯片编号占位符 2"/>
          <p:cNvSpPr>
            <a:spLocks noGrp="1"/>
          </p:cNvSpPr>
          <p:nvPr>
            <p:ph type="sldNum" sz="quarter" idx="12"/>
          </p:nvPr>
        </p:nvSpPr>
        <p:spPr>
          <a:xfrm>
            <a:off x="7962762" y="6339438"/>
            <a:ext cx="3391038" cy="382038"/>
          </a:xfrm>
        </p:spPr>
        <p:txBody>
          <a:bodyPr/>
          <a:lstStyle/>
          <a:p>
            <a:fld id="{8EE8E787-E6FE-45D8-9039-788B45E44EE7}" type="slidenum">
              <a:rPr lang="zh-CN" altLang="en-US" smtClean="0"/>
              <a:t>162</a:t>
            </a:fld>
            <a:endParaRPr lang="zh-CN" altLang="en-US" dirty="0"/>
          </a:p>
        </p:txBody>
      </p:sp>
      <p:pic>
        <p:nvPicPr>
          <p:cNvPr id="5" name="图片 4"/>
          <p:cNvPicPr>
            <a:picLocks noChangeAspect="1"/>
          </p:cNvPicPr>
          <p:nvPr/>
        </p:nvPicPr>
        <p:blipFill>
          <a:blip r:embed="rId3"/>
          <a:stretch>
            <a:fillRect/>
          </a:stretch>
        </p:blipFill>
        <p:spPr>
          <a:xfrm>
            <a:off x="320732" y="2598921"/>
            <a:ext cx="737892" cy="3409952"/>
          </a:xfrm>
          <a:prstGeom prst="rect">
            <a:avLst/>
          </a:prstGeom>
        </p:spPr>
      </p:pic>
      <p:sp>
        <p:nvSpPr>
          <p:cNvPr id="12" name="箭头: 右 11"/>
          <p:cNvSpPr/>
          <p:nvPr/>
        </p:nvSpPr>
        <p:spPr>
          <a:xfrm>
            <a:off x="1092258" y="4064707"/>
            <a:ext cx="700750" cy="412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1793008" y="3163800"/>
            <a:ext cx="4763047" cy="2208035"/>
          </a:xfrm>
          <a:prstGeom prst="rect">
            <a:avLst/>
          </a:prstGeom>
        </p:spPr>
      </p:pic>
      <p:pic>
        <p:nvPicPr>
          <p:cNvPr id="14" name="图片 13"/>
          <p:cNvPicPr>
            <a:picLocks noChangeAspect="1"/>
          </p:cNvPicPr>
          <p:nvPr/>
        </p:nvPicPr>
        <p:blipFill>
          <a:blip r:embed="rId5"/>
          <a:stretch>
            <a:fillRect/>
          </a:stretch>
        </p:blipFill>
        <p:spPr>
          <a:xfrm>
            <a:off x="6556055" y="2766677"/>
            <a:ext cx="5431820" cy="3312309"/>
          </a:xfrm>
          <a:prstGeom prst="rect">
            <a:avLst/>
          </a:prstGeom>
        </p:spPr>
      </p:pic>
      <p:sp>
        <p:nvSpPr>
          <p:cNvPr id="2" name="矩形 1">
            <a:extLst>
              <a:ext uri="{FF2B5EF4-FFF2-40B4-BE49-F238E27FC236}">
                <a16:creationId xmlns:a16="http://schemas.microsoft.com/office/drawing/2014/main" id="{4089B42F-DC47-48EA-A5DC-572CBBDFCAF5}"/>
              </a:ext>
            </a:extLst>
          </p:cNvPr>
          <p:cNvSpPr/>
          <p:nvPr/>
        </p:nvSpPr>
        <p:spPr>
          <a:xfrm>
            <a:off x="2860710" y="5639541"/>
            <a:ext cx="2627642"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指定条件下的冗余度为</a:t>
            </a:r>
            <a:r>
              <a:rPr lang="en-US" altLang="zh-CN" dirty="0">
                <a:solidFill>
                  <a:srgbClr val="000000"/>
                </a:solidFill>
                <a:latin typeface="微软雅黑" panose="020B0503020204020204" pitchFamily="34" charset="-122"/>
                <a:ea typeface="微软雅黑" panose="020B0503020204020204" pitchFamily="34" charset="-122"/>
              </a:rPr>
              <a:t>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r>
              <a:rPr lang="en-US" altLang="zh-CN" b="1" dirty="0">
                <a:latin typeface="Times New Roman" panose="02020603050405020304" pitchFamily="18" charset="0"/>
                <a:sym typeface="+mn-ea"/>
              </a:rPr>
              <a:t>RAID 01 </a:t>
            </a:r>
          </a:p>
          <a:p>
            <a:pPr marL="0" indent="0">
              <a:lnSpc>
                <a:spcPct val="100000"/>
              </a:lnSpc>
              <a:spcBef>
                <a:spcPts val="0"/>
              </a:spcBef>
              <a:buNone/>
            </a:pPr>
            <a:r>
              <a:rPr lang="en-US" altLang="zh-CN" sz="2800" b="1" dirty="0">
                <a:latin typeface="Times New Roman" panose="02020603050405020304" pitchFamily="18" charset="0"/>
                <a:sym typeface="+mn-ea"/>
              </a:rPr>
              <a:t>      </a:t>
            </a:r>
            <a:r>
              <a:rPr lang="zh-CN" altLang="en-US" b="1" dirty="0">
                <a:latin typeface="Times New Roman" panose="02020603050405020304" pitchFamily="18" charset="0"/>
                <a:sym typeface="+mn-ea"/>
              </a:rPr>
              <a:t>结合</a:t>
            </a:r>
            <a:r>
              <a:rPr lang="en-US" altLang="zh-CN" b="1" dirty="0">
                <a:latin typeface="Times New Roman" panose="02020603050405020304" pitchFamily="18" charset="0"/>
                <a:sym typeface="+mn-ea"/>
              </a:rPr>
              <a:t>RAID 0</a:t>
            </a:r>
            <a:r>
              <a:rPr lang="zh-CN" altLang="en-US" b="1" dirty="0">
                <a:latin typeface="Times New Roman" panose="02020603050405020304" pitchFamily="18" charset="0"/>
                <a:sym typeface="+mn-ea"/>
              </a:rPr>
              <a:t>和 </a:t>
            </a:r>
            <a:r>
              <a:rPr lang="en-US" altLang="zh-CN" b="1" dirty="0">
                <a:latin typeface="Times New Roman" panose="02020603050405020304" pitchFamily="18" charset="0"/>
                <a:sym typeface="+mn-ea"/>
              </a:rPr>
              <a:t>RAID 1 ,</a:t>
            </a:r>
            <a:r>
              <a:rPr lang="zh-CN" altLang="en-US" b="1" dirty="0">
                <a:latin typeface="Times New Roman" panose="02020603050405020304" pitchFamily="18" charset="0"/>
                <a:sym typeface="+mn-ea"/>
              </a:rPr>
              <a:t>先条带化，再镜像</a:t>
            </a:r>
            <a:endParaRPr lang="en-US" altLang="zh-CN" sz="2800"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163</a:t>
            </a:fld>
            <a:endParaRPr lang="zh-CN" altLang="en-US" dirty="0"/>
          </a:p>
        </p:txBody>
      </p:sp>
      <p:pic>
        <p:nvPicPr>
          <p:cNvPr id="7" name="图片 6"/>
          <p:cNvPicPr>
            <a:picLocks noChangeAspect="1"/>
          </p:cNvPicPr>
          <p:nvPr/>
        </p:nvPicPr>
        <p:blipFill>
          <a:blip r:embed="rId3"/>
          <a:stretch>
            <a:fillRect/>
          </a:stretch>
        </p:blipFill>
        <p:spPr>
          <a:xfrm>
            <a:off x="2095500" y="2466975"/>
            <a:ext cx="805657" cy="4393536"/>
          </a:xfrm>
          <a:prstGeom prst="rect">
            <a:avLst/>
          </a:prstGeom>
        </p:spPr>
      </p:pic>
      <p:sp>
        <p:nvSpPr>
          <p:cNvPr id="11" name="箭头: 右 10"/>
          <p:cNvSpPr/>
          <p:nvPr/>
        </p:nvSpPr>
        <p:spPr>
          <a:xfrm>
            <a:off x="2966372" y="4307388"/>
            <a:ext cx="538828"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3579932" y="3078258"/>
            <a:ext cx="5645696" cy="2591931"/>
          </a:xfrm>
          <a:prstGeom prst="rect">
            <a:avLst/>
          </a:prstGeom>
        </p:spPr>
      </p:pic>
      <p:sp>
        <p:nvSpPr>
          <p:cNvPr id="2" name="矩形 1">
            <a:extLst>
              <a:ext uri="{FF2B5EF4-FFF2-40B4-BE49-F238E27FC236}">
                <a16:creationId xmlns:a16="http://schemas.microsoft.com/office/drawing/2014/main" id="{0EFF77D6-B356-45A7-A071-FB603A3A3520}"/>
              </a:ext>
            </a:extLst>
          </p:cNvPr>
          <p:cNvSpPr/>
          <p:nvPr/>
        </p:nvSpPr>
        <p:spPr>
          <a:xfrm>
            <a:off x="3456798" y="5950633"/>
            <a:ext cx="6021310" cy="646331"/>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只能容忍一个磁盘故障，如</a:t>
            </a:r>
            <a:r>
              <a:rPr lang="en-US" altLang="zh-CN" dirty="0">
                <a:solidFill>
                  <a:srgbClr val="000000"/>
                </a:solidFill>
                <a:latin typeface="微软雅黑" panose="020B0503020204020204" pitchFamily="34" charset="-122"/>
                <a:ea typeface="微软雅黑" panose="020B0503020204020204" pitchFamily="34" charset="-122"/>
              </a:rPr>
              <a:t>0</a:t>
            </a:r>
            <a:r>
              <a:rPr lang="zh-CN" altLang="en-US" dirty="0">
                <a:solidFill>
                  <a:srgbClr val="000000"/>
                </a:solidFill>
                <a:latin typeface="微软雅黑" panose="020B0503020204020204" pitchFamily="34" charset="-122"/>
                <a:ea typeface="微软雅黑" panose="020B0503020204020204" pitchFamily="34" charset="-122"/>
              </a:rPr>
              <a:t>号盘损坏，左边</a:t>
            </a:r>
            <a:r>
              <a:rPr lang="en-US" altLang="zh-CN" dirty="0">
                <a:solidFill>
                  <a:srgbClr val="000000"/>
                </a:solidFill>
                <a:latin typeface="微软雅黑" panose="020B0503020204020204" pitchFamily="34" charset="-122"/>
                <a:ea typeface="微软雅黑" panose="020B0503020204020204" pitchFamily="34" charset="-122"/>
              </a:rPr>
              <a:t>RAID0</a:t>
            </a:r>
            <a:r>
              <a:rPr lang="zh-CN" altLang="en-US" dirty="0">
                <a:solidFill>
                  <a:srgbClr val="000000"/>
                </a:solidFill>
                <a:latin typeface="微软雅黑" panose="020B0503020204020204" pitchFamily="34" charset="-122"/>
                <a:ea typeface="微软雅黑" panose="020B0503020204020204" pitchFamily="34" charset="-122"/>
              </a:rPr>
              <a:t>失效，只能使用右边的</a:t>
            </a:r>
            <a:r>
              <a:rPr lang="en-US" altLang="zh-CN" dirty="0">
                <a:solidFill>
                  <a:srgbClr val="000000"/>
                </a:solidFill>
                <a:latin typeface="微软雅黑" panose="020B0503020204020204" pitchFamily="34" charset="-122"/>
                <a:ea typeface="微软雅黑" panose="020B0503020204020204" pitchFamily="34" charset="-122"/>
              </a:rPr>
              <a:t>RAID0</a:t>
            </a:r>
            <a:r>
              <a:rPr lang="zh-CN" altLang="en-US" dirty="0">
                <a:solidFill>
                  <a:srgbClr val="000000"/>
                </a:solidFill>
                <a:latin typeface="微软雅黑" panose="020B0503020204020204" pitchFamily="34" charset="-122"/>
                <a:ea typeface="微软雅黑" panose="020B0503020204020204" pitchFamily="34" charset="-122"/>
              </a:rPr>
              <a:t>，不能再有盘损坏，故冗余度为</a:t>
            </a:r>
            <a:r>
              <a:rPr lang="en-US" altLang="zh-CN" dirty="0">
                <a:solidFill>
                  <a:srgbClr val="000000"/>
                </a:solidFill>
                <a:latin typeface="微软雅黑" panose="020B0503020204020204" pitchFamily="34" charset="-122"/>
                <a:ea typeface="微软雅黑" panose="020B0503020204020204" pitchFamily="34" charset="-122"/>
              </a:rPr>
              <a:t>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a:xfrm>
            <a:off x="838199" y="1065730"/>
            <a:ext cx="11001375" cy="5525570"/>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sym typeface="+mn-ea"/>
              </a:rPr>
              <a:t>3. RAID</a:t>
            </a:r>
            <a:r>
              <a:rPr lang="zh-CN" altLang="en-US" dirty="0">
                <a:latin typeface="Times New Roman" panose="02020603050405020304" pitchFamily="18" charset="0"/>
                <a:cs typeface="Times New Roman" panose="02020603050405020304" pitchFamily="18" charset="0"/>
                <a:sym typeface="+mn-ea"/>
              </a:rPr>
              <a:t>的实现方式</a:t>
            </a:r>
            <a:endParaRPr lang="en-US" altLang="zh-CN" dirty="0">
              <a:latin typeface="Times New Roman" panose="02020603050405020304" pitchFamily="18" charset="0"/>
              <a:cs typeface="Times New Roman" panose="02020603050405020304" pitchFamily="18" charset="0"/>
              <a:sym typeface="+mn-ea"/>
            </a:endParaRPr>
          </a:p>
          <a:p>
            <a:r>
              <a:rPr lang="zh-CN" altLang="en-US" dirty="0">
                <a:solidFill>
                  <a:srgbClr val="FF0000"/>
                </a:solidFill>
                <a:latin typeface="Times New Roman" panose="02020603050405020304" pitchFamily="18" charset="0"/>
                <a:cs typeface="Times New Roman" panose="02020603050405020304" pitchFamily="18" charset="0"/>
                <a:sym typeface="+mn-ea"/>
              </a:rPr>
              <a:t>软件</a:t>
            </a:r>
            <a:r>
              <a:rPr lang="en-US" altLang="zh-CN" dirty="0">
                <a:solidFill>
                  <a:srgbClr val="FF0000"/>
                </a:solidFill>
                <a:latin typeface="Times New Roman" panose="02020603050405020304" pitchFamily="18" charset="0"/>
                <a:cs typeface="Times New Roman" panose="02020603050405020304" pitchFamily="18" charset="0"/>
                <a:sym typeface="+mn-ea"/>
              </a:rPr>
              <a:t>RAID</a:t>
            </a:r>
          </a:p>
          <a:p>
            <a:pPr marL="0" indent="0">
              <a:buNone/>
            </a:pPr>
            <a:r>
              <a:rPr lang="en-US" altLang="zh-CN" dirty="0">
                <a:solidFill>
                  <a:srgbClr val="FF0000"/>
                </a:solidFill>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rPr>
              <a:t>依赖于主机</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完成，没有第三方的控制处理器和</a:t>
            </a:r>
            <a:r>
              <a:rPr lang="en-US" altLang="zh-CN" dirty="0">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芯片</a:t>
            </a: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sym typeface="+mn-ea"/>
              </a:rPr>
              <a:t>硬件</a:t>
            </a:r>
            <a:r>
              <a:rPr lang="en-US" altLang="zh-CN" dirty="0">
                <a:solidFill>
                  <a:srgbClr val="FF0000"/>
                </a:solidFill>
                <a:latin typeface="Times New Roman" panose="02020603050405020304" pitchFamily="18" charset="0"/>
                <a:cs typeface="Times New Roman" panose="02020603050405020304" pitchFamily="18" charset="0"/>
                <a:sym typeface="+mn-ea"/>
              </a:rPr>
              <a:t>RAID</a:t>
            </a:r>
          </a:p>
          <a:p>
            <a:pPr marL="0" indent="0">
              <a:buNone/>
            </a:pPr>
            <a:r>
              <a:rPr lang="en-US" altLang="zh-CN" dirty="0">
                <a:solidFill>
                  <a:srgbClr val="FF0000"/>
                </a:solidFill>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rPr>
              <a:t>专用</a:t>
            </a:r>
            <a:r>
              <a:rPr lang="en-US" altLang="zh-CN" dirty="0">
                <a:latin typeface="Times New Roman" panose="02020603050405020304" pitchFamily="18" charset="0"/>
                <a:cs typeface="Times New Roman" panose="02020603050405020304" pitchFamily="18" charset="0"/>
              </a:rPr>
              <a:t>RAID</a:t>
            </a:r>
            <a:r>
              <a:rPr lang="zh-CN" altLang="en-US" dirty="0">
                <a:latin typeface="Times New Roman" panose="02020603050405020304" pitchFamily="18" charset="0"/>
                <a:cs typeface="Times New Roman" panose="02020603050405020304" pitchFamily="18" charset="0"/>
              </a:rPr>
              <a:t>控制处理器和</a:t>
            </a:r>
            <a:r>
              <a:rPr lang="en-US" altLang="zh-CN" dirty="0">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芯片处理</a:t>
            </a:r>
            <a:r>
              <a:rPr lang="en-US" altLang="zh-CN" dirty="0">
                <a:latin typeface="Times New Roman" panose="02020603050405020304" pitchFamily="18" charset="0"/>
                <a:cs typeface="Times New Roman" panose="02020603050405020304" pitchFamily="18" charset="0"/>
              </a:rPr>
              <a:t>RAID</a:t>
            </a:r>
            <a:r>
              <a:rPr lang="zh-CN" altLang="en-US" dirty="0">
                <a:latin typeface="Times New Roman" panose="02020603050405020304" pitchFamily="18" charset="0"/>
                <a:cs typeface="Times New Roman" panose="02020603050405020304" pitchFamily="18" charset="0"/>
              </a:rPr>
              <a:t>任务，不占</a:t>
            </a:r>
            <a:r>
              <a:rPr lang="en-US" altLang="zh-CN" dirty="0">
                <a:latin typeface="Times New Roman" panose="02020603050405020304" pitchFamily="18" charset="0"/>
                <a:cs typeface="Times New Roman" panose="02020603050405020304" pitchFamily="18" charset="0"/>
              </a:rPr>
              <a:t>CPU</a:t>
            </a:r>
          </a:p>
          <a:p>
            <a:pPr marL="1885950" lvl="3" indent="-514350">
              <a:buFont typeface="+mj-lt"/>
              <a:buAutoNum type="romanUcPeriod"/>
            </a:pPr>
            <a:endParaRPr lang="en-US" altLang="zh-CN" baseline="-25000" dirty="0">
              <a:latin typeface="Times New Roman" panose="02020603050405020304" pitchFamily="18" charset="0"/>
              <a:cs typeface="Times New Roman" panose="02020603050405020304" pitchFamily="18" charset="0"/>
            </a:endParaRPr>
          </a:p>
          <a:p>
            <a:pPr marL="1885950" lvl="3" indent="-514350">
              <a:buFont typeface="+mj-lt"/>
              <a:buAutoNum type="romanUcPeriod"/>
            </a:pPr>
            <a:endParaRPr lang="en-US" altLang="zh-CN" dirty="0">
              <a:latin typeface="Times New Roman" panose="02020603050405020304" pitchFamily="18" charset="0"/>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164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sym typeface="+mn-ea"/>
              </a:rPr>
              <a:t>4.5</a:t>
            </a:r>
            <a:r>
              <a:rPr lang="zh-CN" altLang="en-US" b="1" dirty="0">
                <a:latin typeface="Times New Roman" panose="02020603050405020304" pitchFamily="18" charset="0"/>
                <a:cs typeface="Times New Roman" panose="02020603050405020304" pitchFamily="18" charset="0"/>
                <a:sym typeface="+mn-ea"/>
              </a:rPr>
              <a:t>辅助存储器</a:t>
            </a:r>
            <a:r>
              <a:rPr lang="en-US" altLang="zh-CN" b="1" dirty="0">
                <a:latin typeface="Times New Roman" panose="02020603050405020304" pitchFamily="18" charset="0"/>
                <a:cs typeface="Times New Roman" panose="02020603050405020304" pitchFamily="18" charset="0"/>
                <a:sym typeface="+mn-ea"/>
              </a:rPr>
              <a:t>——RAID</a:t>
            </a:r>
            <a:endParaRPr lang="zh-CN" altLang="en-US" dirty="0"/>
          </a:p>
        </p:txBody>
      </p:sp>
      <p:sp>
        <p:nvSpPr>
          <p:cNvPr id="6" name="内容占位符 5"/>
          <p:cNvSpPr>
            <a:spLocks noGrp="1"/>
          </p:cNvSpPr>
          <p:nvPr>
            <p:ph idx="1"/>
          </p:nvPr>
        </p:nvSpPr>
        <p:spPr/>
        <p:txBody>
          <a:bodyPr/>
          <a:lstStyle/>
          <a:p>
            <a:r>
              <a:rPr lang="en-US" altLang="zh-CN" sz="3600" b="1" dirty="0">
                <a:latin typeface="Times New Roman" panose="02020603050405020304" pitchFamily="18" charset="0"/>
                <a:sym typeface="+mn-ea"/>
              </a:rPr>
              <a:t>3</a:t>
            </a:r>
            <a:r>
              <a:rPr lang="zh-CN" altLang="en-US" sz="3600" b="1" dirty="0">
                <a:latin typeface="Times New Roman" panose="02020603050405020304" pitchFamily="18" charset="0"/>
                <a:sym typeface="+mn-ea"/>
              </a:rPr>
              <a:t>. </a:t>
            </a:r>
            <a:r>
              <a:rPr lang="en-US" altLang="zh-CN" sz="3600" b="1" dirty="0">
                <a:latin typeface="Times New Roman" panose="02020603050405020304" pitchFamily="18" charset="0"/>
                <a:sym typeface="+mn-ea"/>
              </a:rPr>
              <a:t>RAID</a:t>
            </a:r>
            <a:r>
              <a:rPr lang="zh-CN" altLang="en-US" sz="3600" b="1" dirty="0">
                <a:latin typeface="Times New Roman" panose="02020603050405020304" pitchFamily="18" charset="0"/>
                <a:sym typeface="+mn-ea"/>
              </a:rPr>
              <a:t>技术总结</a:t>
            </a: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165</a:t>
            </a:fld>
            <a:endParaRPr lang="zh-CN" altLang="en-US" dirty="0"/>
          </a:p>
        </p:txBody>
      </p:sp>
      <p:pic>
        <p:nvPicPr>
          <p:cNvPr id="5" name="图片 4"/>
          <p:cNvPicPr>
            <a:picLocks noChangeAspect="1"/>
          </p:cNvPicPr>
          <p:nvPr/>
        </p:nvPicPr>
        <p:blipFill>
          <a:blip r:embed="rId3"/>
          <a:stretch>
            <a:fillRect/>
          </a:stretch>
        </p:blipFill>
        <p:spPr>
          <a:xfrm>
            <a:off x="134620" y="1866265"/>
            <a:ext cx="11901805" cy="4490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60000"/>
              </a:lnSpc>
              <a:spcBef>
                <a:spcPct val="0"/>
              </a:spcBef>
              <a:buNone/>
            </a:pPr>
            <a:r>
              <a:rPr lang="en-US" altLang="zh-CN" sz="3200" dirty="0">
                <a:sym typeface="+mn-ea"/>
              </a:rPr>
              <a:t>4.1 </a:t>
            </a:r>
            <a:r>
              <a:rPr lang="zh-CN" altLang="en-US" sz="3200" dirty="0">
                <a:sym typeface="+mn-ea"/>
              </a:rPr>
              <a:t>存储器概述</a:t>
            </a:r>
            <a:endParaRPr lang="en-US" altLang="zh-CN" sz="3200" dirty="0"/>
          </a:p>
          <a:p>
            <a:pPr marL="0" indent="0">
              <a:lnSpc>
                <a:spcPct val="160000"/>
              </a:lnSpc>
              <a:spcBef>
                <a:spcPct val="0"/>
              </a:spcBef>
              <a:buNone/>
            </a:pPr>
            <a:r>
              <a:rPr lang="en-US" altLang="zh-CN" sz="3200" dirty="0">
                <a:sym typeface="+mn-ea"/>
              </a:rPr>
              <a:t>4.2 </a:t>
            </a:r>
            <a:r>
              <a:rPr lang="zh-CN" altLang="en-US" sz="3200" dirty="0">
                <a:sym typeface="+mn-ea"/>
              </a:rPr>
              <a:t>主存储器</a:t>
            </a:r>
            <a:endParaRPr lang="en-US" altLang="zh-CN" sz="3200" dirty="0"/>
          </a:p>
          <a:p>
            <a:pPr marL="0" indent="0">
              <a:lnSpc>
                <a:spcPct val="160000"/>
              </a:lnSpc>
              <a:spcBef>
                <a:spcPct val="0"/>
              </a:spcBef>
              <a:buNone/>
            </a:pPr>
            <a:r>
              <a:rPr lang="en-US" altLang="zh-CN" sz="3200" dirty="0">
                <a:sym typeface="+mn-ea"/>
              </a:rPr>
              <a:t>4.3 </a:t>
            </a:r>
            <a:r>
              <a:rPr lang="zh-CN" altLang="en-US" sz="3200" dirty="0">
                <a:latin typeface="Times New Roman" panose="02020603050405020304" pitchFamily="18" charset="0"/>
                <a:sym typeface="+mn-ea"/>
              </a:rPr>
              <a:t>高速缓冲存储器</a:t>
            </a:r>
          </a:p>
          <a:p>
            <a:pPr marL="0" indent="0">
              <a:lnSpc>
                <a:spcPct val="160000"/>
              </a:lnSpc>
              <a:spcBef>
                <a:spcPct val="0"/>
              </a:spcBef>
              <a:buNone/>
            </a:pPr>
            <a:r>
              <a:rPr lang="en-US" altLang="zh-CN" sz="3200" dirty="0">
                <a:sym typeface="+mn-ea"/>
              </a:rPr>
              <a:t>4.4 </a:t>
            </a:r>
            <a:r>
              <a:rPr lang="zh-CN" altLang="en-US" sz="3200" dirty="0">
                <a:latin typeface="Times New Roman" panose="02020603050405020304" pitchFamily="18" charset="0"/>
                <a:sym typeface="+mn-ea"/>
              </a:rPr>
              <a:t>虚拟存储器</a:t>
            </a:r>
            <a:endParaRPr lang="en-US" altLang="zh-CN" sz="3200" dirty="0"/>
          </a:p>
          <a:p>
            <a:pPr marL="0" indent="0">
              <a:lnSpc>
                <a:spcPct val="160000"/>
              </a:lnSpc>
              <a:spcBef>
                <a:spcPct val="0"/>
              </a:spcBef>
              <a:buNone/>
            </a:pPr>
            <a:r>
              <a:rPr lang="en-US" altLang="zh-CN" sz="3200" dirty="0"/>
              <a:t>4.5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166</a:t>
            </a:fld>
            <a:endParaRPr lang="en-US" altLang="zh-CN" dirty="0">
              <a:solidFill>
                <a:schemeClr val="tx1"/>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11213" y="878078"/>
            <a:ext cx="10515600" cy="4873029"/>
          </a:xfrm>
        </p:spPr>
        <p:txBody>
          <a:bodyPr/>
          <a:lstStyle/>
          <a:p>
            <a:r>
              <a:rPr lang="zh-CN" altLang="en-US" b="1" dirty="0">
                <a:latin typeface="Times New Roman" panose="02020603050405020304" pitchFamily="18" charset="0"/>
              </a:rPr>
              <a:t>存储芯片片选线的作用</a:t>
            </a:r>
            <a:endParaRPr lang="zh-CN" altLang="en-US" sz="2800" b="1" dirty="0">
              <a:latin typeface="Times New Roman" panose="02020603050405020304" pitchFamily="18" charset="0"/>
              <a:sym typeface="+mn-ea"/>
            </a:endParaRPr>
          </a:p>
          <a:p>
            <a:pPr lvl="2"/>
            <a:endParaRPr lang="zh-CN" altLang="en-US" sz="2400" b="1" dirty="0">
              <a:latin typeface="Times New Roman" panose="02020603050405020304" pitchFamily="18" charset="0"/>
              <a:sym typeface="+mn-ea"/>
            </a:endParaRPr>
          </a:p>
          <a:p>
            <a:pPr lvl="1"/>
            <a:endParaRPr lang="zh-CN" altLang="en-US" sz="2800" b="1" dirty="0">
              <a:latin typeface="Times New Roman" panose="02020603050405020304" pitchFamily="18" charset="0"/>
              <a:sym typeface="+mn-ea"/>
            </a:endParaRPr>
          </a:p>
          <a:p>
            <a:pPr lvl="1"/>
            <a:endParaRPr lang="zh-CN" altLang="en-US" sz="2400" b="1" dirty="0">
              <a:latin typeface="Times New Roman" panose="02020603050405020304" pitchFamily="18" charset="0"/>
              <a:sym typeface="+mn-ea"/>
            </a:endParaRPr>
          </a:p>
        </p:txBody>
      </p:sp>
      <p:sp>
        <p:nvSpPr>
          <p:cNvPr id="127"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17</a:t>
            </a:fld>
            <a:endParaRPr lang="zh-CN" altLang="en-US" dirty="0"/>
          </a:p>
        </p:txBody>
      </p:sp>
      <p:grpSp>
        <p:nvGrpSpPr>
          <p:cNvPr id="128" name="Group 2"/>
          <p:cNvGrpSpPr/>
          <p:nvPr/>
        </p:nvGrpSpPr>
        <p:grpSpPr bwMode="auto">
          <a:xfrm>
            <a:off x="2105025" y="3751263"/>
            <a:ext cx="7267575" cy="1974850"/>
            <a:chOff x="894" y="2123"/>
            <a:chExt cx="4578" cy="1244"/>
          </a:xfrm>
        </p:grpSpPr>
        <p:grpSp>
          <p:nvGrpSpPr>
            <p:cNvPr id="129" name="Group 3"/>
            <p:cNvGrpSpPr/>
            <p:nvPr/>
          </p:nvGrpSpPr>
          <p:grpSpPr bwMode="auto">
            <a:xfrm>
              <a:off x="4206" y="2130"/>
              <a:ext cx="1266" cy="1237"/>
              <a:chOff x="3860" y="2130"/>
              <a:chExt cx="1266" cy="1237"/>
            </a:xfrm>
          </p:grpSpPr>
          <p:sp>
            <p:nvSpPr>
              <p:cNvPr id="160" name="Line 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Line 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3" name="Line 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1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7" name="Line 1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8" name="Line 1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0" name="Group 13"/>
            <p:cNvGrpSpPr/>
            <p:nvPr/>
          </p:nvGrpSpPr>
          <p:grpSpPr bwMode="auto">
            <a:xfrm>
              <a:off x="3102" y="2123"/>
              <a:ext cx="1266" cy="1237"/>
              <a:chOff x="3860" y="2130"/>
              <a:chExt cx="1266" cy="1237"/>
            </a:xfrm>
          </p:grpSpPr>
          <p:sp>
            <p:nvSpPr>
              <p:cNvPr id="151" name="Line 1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Line 1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3" name="Line 1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4" name="Line 1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5" name="Line 1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6" name="Line 1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7" name="Line 2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8" name="Line 2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9" name="Line 2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1" name="Group 23"/>
            <p:cNvGrpSpPr/>
            <p:nvPr/>
          </p:nvGrpSpPr>
          <p:grpSpPr bwMode="auto">
            <a:xfrm>
              <a:off x="2016" y="2123"/>
              <a:ext cx="1266" cy="1237"/>
              <a:chOff x="3860" y="2130"/>
              <a:chExt cx="1266" cy="1237"/>
            </a:xfrm>
          </p:grpSpPr>
          <p:sp>
            <p:nvSpPr>
              <p:cNvPr id="142" name="Line 2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3" name="Line 2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2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5" name="Line 2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6" name="Line 2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7" name="Line 2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8" name="Line 3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9" name="Line 3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0" name="Line 3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2" name="Group 33"/>
            <p:cNvGrpSpPr/>
            <p:nvPr/>
          </p:nvGrpSpPr>
          <p:grpSpPr bwMode="auto">
            <a:xfrm>
              <a:off x="894" y="2123"/>
              <a:ext cx="1266" cy="1237"/>
              <a:chOff x="3860" y="2130"/>
              <a:chExt cx="1266" cy="1237"/>
            </a:xfrm>
          </p:grpSpPr>
          <p:sp>
            <p:nvSpPr>
              <p:cNvPr id="133" name="Line 3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4" name="Line 3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5" name="Line 3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6" name="Line 3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7" name="Line 3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8" name="Line 3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9" name="Line 4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0" name="Line 4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1" name="Line 4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69" name="Text Box 44"/>
          <p:cNvSpPr txBox="1">
            <a:spLocks noChangeArrowheads="1"/>
          </p:cNvSpPr>
          <p:nvPr/>
        </p:nvSpPr>
        <p:spPr bwMode="auto">
          <a:xfrm>
            <a:off x="1663700" y="1692275"/>
            <a:ext cx="7785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用 16</a:t>
            </a:r>
            <a:r>
              <a:rPr lang="en-US" altLang="zh-CN" sz="2600" b="1"/>
              <a:t>K </a:t>
            </a:r>
            <a:r>
              <a:rPr lang="en-US" altLang="zh-CN" sz="2600" b="1">
                <a:cs typeface="Times New Roman" panose="02020603050405020304" pitchFamily="18" charset="0"/>
              </a:rPr>
              <a:t>×</a:t>
            </a:r>
            <a:r>
              <a:rPr lang="en-US" altLang="zh-CN" sz="2600" b="1"/>
              <a:t> 1</a:t>
            </a:r>
            <a:r>
              <a:rPr lang="zh-CN" altLang="en-US" sz="2600" b="1"/>
              <a:t>位 的存储芯片组成 64</a:t>
            </a:r>
            <a:r>
              <a:rPr lang="en-US" altLang="zh-CN" sz="2600" b="1"/>
              <a:t>K × 8</a:t>
            </a:r>
            <a:r>
              <a:rPr lang="zh-CN" altLang="en-US" sz="2600" b="1"/>
              <a:t>位 的存储器</a:t>
            </a:r>
          </a:p>
        </p:txBody>
      </p:sp>
      <p:sp>
        <p:nvSpPr>
          <p:cNvPr id="170" name="Rectangle 45"/>
          <p:cNvSpPr>
            <a:spLocks noChangeArrowheads="1"/>
          </p:cNvSpPr>
          <p:nvPr/>
        </p:nvSpPr>
        <p:spPr bwMode="auto">
          <a:xfrm>
            <a:off x="3009900" y="3371850"/>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Rectangle 46"/>
          <p:cNvSpPr>
            <a:spLocks noChangeArrowheads="1"/>
          </p:cNvSpPr>
          <p:nvPr/>
        </p:nvSpPr>
        <p:spPr bwMode="auto">
          <a:xfrm>
            <a:off x="2781300" y="3603625"/>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2" name="Rectangle 47"/>
          <p:cNvSpPr>
            <a:spLocks noChangeArrowheads="1"/>
          </p:cNvSpPr>
          <p:nvPr/>
        </p:nvSpPr>
        <p:spPr bwMode="auto">
          <a:xfrm>
            <a:off x="2552700" y="3835400"/>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Rectangle 48"/>
          <p:cNvSpPr>
            <a:spLocks noChangeArrowheads="1"/>
          </p:cNvSpPr>
          <p:nvPr/>
        </p:nvSpPr>
        <p:spPr bwMode="auto">
          <a:xfrm>
            <a:off x="2324100" y="4067175"/>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Rectangle 49"/>
          <p:cNvSpPr>
            <a:spLocks noChangeArrowheads="1"/>
          </p:cNvSpPr>
          <p:nvPr/>
        </p:nvSpPr>
        <p:spPr bwMode="auto">
          <a:xfrm>
            <a:off x="2095500" y="4297363"/>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Rectangle 50"/>
          <p:cNvSpPr>
            <a:spLocks noChangeArrowheads="1"/>
          </p:cNvSpPr>
          <p:nvPr/>
        </p:nvSpPr>
        <p:spPr bwMode="auto">
          <a:xfrm>
            <a:off x="1847850" y="4529138"/>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Rectangle 51"/>
          <p:cNvSpPr>
            <a:spLocks noChangeArrowheads="1"/>
          </p:cNvSpPr>
          <p:nvPr/>
        </p:nvSpPr>
        <p:spPr bwMode="auto">
          <a:xfrm>
            <a:off x="1600200" y="4760913"/>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177" name="Rectangle 52"/>
          <p:cNvSpPr>
            <a:spLocks noChangeArrowheads="1"/>
          </p:cNvSpPr>
          <p:nvPr/>
        </p:nvSpPr>
        <p:spPr bwMode="auto">
          <a:xfrm>
            <a:off x="1371600" y="4991100"/>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nvGrpSpPr>
          <p:cNvPr id="178" name="Group 53"/>
          <p:cNvGrpSpPr/>
          <p:nvPr/>
        </p:nvGrpSpPr>
        <p:grpSpPr bwMode="auto">
          <a:xfrm>
            <a:off x="3048000" y="3390900"/>
            <a:ext cx="2476500" cy="2114550"/>
            <a:chOff x="1344" y="1896"/>
            <a:chExt cx="1560" cy="1332"/>
          </a:xfrm>
        </p:grpSpPr>
        <p:sp>
          <p:nvSpPr>
            <p:cNvPr id="179" name="Rectangle 54"/>
            <p:cNvSpPr>
              <a:spLocks noChangeArrowheads="1"/>
            </p:cNvSpPr>
            <p:nvPr/>
          </p:nvSpPr>
          <p:spPr bwMode="auto">
            <a:xfrm>
              <a:off x="2376" y="189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Rectangle 55"/>
            <p:cNvSpPr>
              <a:spLocks noChangeArrowheads="1"/>
            </p:cNvSpPr>
            <p:nvPr/>
          </p:nvSpPr>
          <p:spPr bwMode="auto">
            <a:xfrm>
              <a:off x="2232" y="2042"/>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Rectangle 56"/>
            <p:cNvSpPr>
              <a:spLocks noChangeArrowheads="1"/>
            </p:cNvSpPr>
            <p:nvPr/>
          </p:nvSpPr>
          <p:spPr bwMode="auto">
            <a:xfrm>
              <a:off x="2088" y="2188"/>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Rectangle 57"/>
            <p:cNvSpPr>
              <a:spLocks noChangeArrowheads="1"/>
            </p:cNvSpPr>
            <p:nvPr/>
          </p:nvSpPr>
          <p:spPr bwMode="auto">
            <a:xfrm>
              <a:off x="1944" y="2334"/>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Rectangle 58"/>
            <p:cNvSpPr>
              <a:spLocks noChangeArrowheads="1"/>
            </p:cNvSpPr>
            <p:nvPr/>
          </p:nvSpPr>
          <p:spPr bwMode="auto">
            <a:xfrm>
              <a:off x="1800" y="2479"/>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Rectangle 59"/>
            <p:cNvSpPr>
              <a:spLocks noChangeArrowheads="1"/>
            </p:cNvSpPr>
            <p:nvPr/>
          </p:nvSpPr>
          <p:spPr bwMode="auto">
            <a:xfrm>
              <a:off x="1644" y="2625"/>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Rectangle 60"/>
            <p:cNvSpPr>
              <a:spLocks noChangeArrowheads="1"/>
            </p:cNvSpPr>
            <p:nvPr/>
          </p:nvSpPr>
          <p:spPr bwMode="auto">
            <a:xfrm>
              <a:off x="1488" y="2771"/>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186" name="Rectangle 61"/>
            <p:cNvSpPr>
              <a:spLocks noChangeArrowheads="1"/>
            </p:cNvSpPr>
            <p:nvPr/>
          </p:nvSpPr>
          <p:spPr bwMode="auto">
            <a:xfrm>
              <a:off x="1344" y="291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nvGrpSpPr>
          <p:cNvPr id="187" name="Group 62"/>
          <p:cNvGrpSpPr/>
          <p:nvPr/>
        </p:nvGrpSpPr>
        <p:grpSpPr bwMode="auto">
          <a:xfrm>
            <a:off x="4848225" y="3390900"/>
            <a:ext cx="2476500" cy="2114550"/>
            <a:chOff x="2220" y="1896"/>
            <a:chExt cx="1560" cy="1332"/>
          </a:xfrm>
        </p:grpSpPr>
        <p:sp>
          <p:nvSpPr>
            <p:cNvPr id="188" name="Rectangle 63"/>
            <p:cNvSpPr>
              <a:spLocks noChangeArrowheads="1"/>
            </p:cNvSpPr>
            <p:nvPr/>
          </p:nvSpPr>
          <p:spPr bwMode="auto">
            <a:xfrm>
              <a:off x="3252" y="189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Rectangle 64"/>
            <p:cNvSpPr>
              <a:spLocks noChangeArrowheads="1"/>
            </p:cNvSpPr>
            <p:nvPr/>
          </p:nvSpPr>
          <p:spPr bwMode="auto">
            <a:xfrm>
              <a:off x="3108" y="2042"/>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Rectangle 65"/>
            <p:cNvSpPr>
              <a:spLocks noChangeArrowheads="1"/>
            </p:cNvSpPr>
            <p:nvPr/>
          </p:nvSpPr>
          <p:spPr bwMode="auto">
            <a:xfrm>
              <a:off x="2964" y="2188"/>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Rectangle 66"/>
            <p:cNvSpPr>
              <a:spLocks noChangeArrowheads="1"/>
            </p:cNvSpPr>
            <p:nvPr/>
          </p:nvSpPr>
          <p:spPr bwMode="auto">
            <a:xfrm>
              <a:off x="2820" y="2334"/>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Rectangle 67"/>
            <p:cNvSpPr>
              <a:spLocks noChangeArrowheads="1"/>
            </p:cNvSpPr>
            <p:nvPr/>
          </p:nvSpPr>
          <p:spPr bwMode="auto">
            <a:xfrm>
              <a:off x="2676" y="2479"/>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Rectangle 68"/>
            <p:cNvSpPr>
              <a:spLocks noChangeArrowheads="1"/>
            </p:cNvSpPr>
            <p:nvPr/>
          </p:nvSpPr>
          <p:spPr bwMode="auto">
            <a:xfrm>
              <a:off x="2520" y="2625"/>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Rectangle 69"/>
            <p:cNvSpPr>
              <a:spLocks noChangeArrowheads="1"/>
            </p:cNvSpPr>
            <p:nvPr/>
          </p:nvSpPr>
          <p:spPr bwMode="auto">
            <a:xfrm>
              <a:off x="2364" y="2771"/>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195" name="Rectangle 70"/>
            <p:cNvSpPr>
              <a:spLocks noChangeArrowheads="1"/>
            </p:cNvSpPr>
            <p:nvPr/>
          </p:nvSpPr>
          <p:spPr bwMode="auto">
            <a:xfrm>
              <a:off x="2220" y="291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nvGrpSpPr>
          <p:cNvPr id="196" name="Group 71"/>
          <p:cNvGrpSpPr/>
          <p:nvPr/>
        </p:nvGrpSpPr>
        <p:grpSpPr bwMode="auto">
          <a:xfrm>
            <a:off x="6530975" y="3429000"/>
            <a:ext cx="2476500" cy="2114550"/>
            <a:chOff x="3228" y="1920"/>
            <a:chExt cx="1560" cy="1332"/>
          </a:xfrm>
        </p:grpSpPr>
        <p:sp>
          <p:nvSpPr>
            <p:cNvPr id="197" name="Rectangle 72"/>
            <p:cNvSpPr>
              <a:spLocks noChangeArrowheads="1"/>
            </p:cNvSpPr>
            <p:nvPr/>
          </p:nvSpPr>
          <p:spPr bwMode="auto">
            <a:xfrm>
              <a:off x="4260" y="1920"/>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Rectangle 73"/>
            <p:cNvSpPr>
              <a:spLocks noChangeArrowheads="1"/>
            </p:cNvSpPr>
            <p:nvPr/>
          </p:nvSpPr>
          <p:spPr bwMode="auto">
            <a:xfrm>
              <a:off x="4116" y="206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Rectangle 74"/>
            <p:cNvSpPr>
              <a:spLocks noChangeArrowheads="1"/>
            </p:cNvSpPr>
            <p:nvPr/>
          </p:nvSpPr>
          <p:spPr bwMode="auto">
            <a:xfrm>
              <a:off x="3972" y="2212"/>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Rectangle 75"/>
            <p:cNvSpPr>
              <a:spLocks noChangeArrowheads="1"/>
            </p:cNvSpPr>
            <p:nvPr/>
          </p:nvSpPr>
          <p:spPr bwMode="auto">
            <a:xfrm>
              <a:off x="3828" y="2358"/>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Rectangle 76"/>
            <p:cNvSpPr>
              <a:spLocks noChangeArrowheads="1"/>
            </p:cNvSpPr>
            <p:nvPr/>
          </p:nvSpPr>
          <p:spPr bwMode="auto">
            <a:xfrm>
              <a:off x="3684" y="2503"/>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Rectangle 77"/>
            <p:cNvSpPr>
              <a:spLocks noChangeArrowheads="1"/>
            </p:cNvSpPr>
            <p:nvPr/>
          </p:nvSpPr>
          <p:spPr bwMode="auto">
            <a:xfrm>
              <a:off x="3528" y="2649"/>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Rectangle 78"/>
            <p:cNvSpPr>
              <a:spLocks noChangeArrowheads="1"/>
            </p:cNvSpPr>
            <p:nvPr/>
          </p:nvSpPr>
          <p:spPr bwMode="auto">
            <a:xfrm>
              <a:off x="3372" y="2795"/>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204" name="Rectangle 79"/>
            <p:cNvSpPr>
              <a:spLocks noChangeArrowheads="1"/>
            </p:cNvSpPr>
            <p:nvPr/>
          </p:nvSpPr>
          <p:spPr bwMode="auto">
            <a:xfrm>
              <a:off x="3228" y="2940"/>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sp>
        <p:nvSpPr>
          <p:cNvPr id="205" name="AutoShape 80"/>
          <p:cNvSpPr>
            <a:spLocks noChangeArrowheads="1"/>
          </p:cNvSpPr>
          <p:nvPr/>
        </p:nvSpPr>
        <p:spPr bwMode="auto">
          <a:xfrm>
            <a:off x="1276350" y="2676525"/>
            <a:ext cx="1085850" cy="592138"/>
          </a:xfrm>
          <a:prstGeom prst="wedgeRoundRectCallout">
            <a:avLst>
              <a:gd name="adj1" fmla="val 26606"/>
              <a:gd name="adj2" fmla="val -156435"/>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lIns="12600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t> </a:t>
            </a:r>
            <a:r>
              <a:rPr lang="zh-CN" altLang="en-US" sz="2800" b="1"/>
              <a:t>32片</a:t>
            </a:r>
          </a:p>
        </p:txBody>
      </p:sp>
      <p:grpSp>
        <p:nvGrpSpPr>
          <p:cNvPr id="206" name="Group 81"/>
          <p:cNvGrpSpPr/>
          <p:nvPr/>
        </p:nvGrpSpPr>
        <p:grpSpPr bwMode="auto">
          <a:xfrm>
            <a:off x="7362825" y="3762375"/>
            <a:ext cx="2009775" cy="1963738"/>
            <a:chOff x="3860" y="2130"/>
            <a:chExt cx="1266" cy="1237"/>
          </a:xfrm>
        </p:grpSpPr>
        <p:sp>
          <p:nvSpPr>
            <p:cNvPr id="207" name="Line 82"/>
            <p:cNvSpPr>
              <a:spLocks noChangeShapeType="1"/>
            </p:cNvSpPr>
            <p:nvPr/>
          </p:nvSpPr>
          <p:spPr bwMode="auto">
            <a:xfrm flipH="1">
              <a:off x="3888" y="2130"/>
              <a:ext cx="1238" cy="1237"/>
            </a:xfrm>
            <a:prstGeom prst="line">
              <a:avLst/>
            </a:prstGeom>
            <a:noFill/>
            <a:ln w="38100">
              <a:solidFill>
                <a:srgbClr val="AA7D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8" name="Line 83"/>
            <p:cNvSpPr>
              <a:spLocks noChangeShapeType="1"/>
            </p:cNvSpPr>
            <p:nvPr/>
          </p:nvSpPr>
          <p:spPr bwMode="auto">
            <a:xfrm>
              <a:off x="3860" y="3175"/>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9" name="Line 84"/>
            <p:cNvSpPr>
              <a:spLocks noChangeShapeType="1"/>
            </p:cNvSpPr>
            <p:nvPr/>
          </p:nvSpPr>
          <p:spPr bwMode="auto">
            <a:xfrm>
              <a:off x="4875" y="2174"/>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0" name="Line 85"/>
            <p:cNvSpPr>
              <a:spLocks noChangeShapeType="1"/>
            </p:cNvSpPr>
            <p:nvPr/>
          </p:nvSpPr>
          <p:spPr bwMode="auto">
            <a:xfrm>
              <a:off x="4713" y="2317"/>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1" name="Line 86"/>
            <p:cNvSpPr>
              <a:spLocks noChangeShapeType="1"/>
            </p:cNvSpPr>
            <p:nvPr/>
          </p:nvSpPr>
          <p:spPr bwMode="auto">
            <a:xfrm>
              <a:off x="4593" y="2460"/>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2" name="Line 87"/>
            <p:cNvSpPr>
              <a:spLocks noChangeShapeType="1"/>
            </p:cNvSpPr>
            <p:nvPr/>
          </p:nvSpPr>
          <p:spPr bwMode="auto">
            <a:xfrm>
              <a:off x="4449" y="2603"/>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3" name="Line 88"/>
            <p:cNvSpPr>
              <a:spLocks noChangeShapeType="1"/>
            </p:cNvSpPr>
            <p:nvPr/>
          </p:nvSpPr>
          <p:spPr bwMode="auto">
            <a:xfrm>
              <a:off x="4305" y="2746"/>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4" name="Line 89"/>
            <p:cNvSpPr>
              <a:spLocks noChangeShapeType="1"/>
            </p:cNvSpPr>
            <p:nvPr/>
          </p:nvSpPr>
          <p:spPr bwMode="auto">
            <a:xfrm>
              <a:off x="4149" y="2889"/>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90"/>
            <p:cNvSpPr>
              <a:spLocks noChangeShapeType="1"/>
            </p:cNvSpPr>
            <p:nvPr/>
          </p:nvSpPr>
          <p:spPr bwMode="auto">
            <a:xfrm>
              <a:off x="4005" y="3032"/>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6" name="Group 91"/>
          <p:cNvGrpSpPr/>
          <p:nvPr/>
        </p:nvGrpSpPr>
        <p:grpSpPr bwMode="auto">
          <a:xfrm>
            <a:off x="7362825" y="3762375"/>
            <a:ext cx="2009775" cy="1963738"/>
            <a:chOff x="3860" y="2130"/>
            <a:chExt cx="1266" cy="1237"/>
          </a:xfrm>
        </p:grpSpPr>
        <p:sp>
          <p:nvSpPr>
            <p:cNvPr id="217" name="Line 92"/>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8" name="Line 93"/>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9" name="Line 94"/>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0" name="Line 95"/>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1" name="Line 96"/>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2" name="Line 97"/>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3" name="Line 98"/>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4" name="Line 99"/>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5" name="Line 100"/>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6" name="Group 101"/>
          <p:cNvGrpSpPr/>
          <p:nvPr/>
        </p:nvGrpSpPr>
        <p:grpSpPr bwMode="auto">
          <a:xfrm>
            <a:off x="7362825" y="3762375"/>
            <a:ext cx="2009775" cy="1963738"/>
            <a:chOff x="3860" y="2130"/>
            <a:chExt cx="1266" cy="1237"/>
          </a:xfrm>
        </p:grpSpPr>
        <p:sp>
          <p:nvSpPr>
            <p:cNvPr id="227" name="Line 102"/>
            <p:cNvSpPr>
              <a:spLocks noChangeShapeType="1"/>
            </p:cNvSpPr>
            <p:nvPr/>
          </p:nvSpPr>
          <p:spPr bwMode="auto">
            <a:xfrm flipH="1">
              <a:off x="3888" y="2130"/>
              <a:ext cx="1238" cy="1237"/>
            </a:xfrm>
            <a:prstGeom prst="line">
              <a:avLst/>
            </a:prstGeom>
            <a:noFill/>
            <a:ln w="38100">
              <a:solidFill>
                <a:srgbClr val="AA7D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8" name="Line 103"/>
            <p:cNvSpPr>
              <a:spLocks noChangeShapeType="1"/>
            </p:cNvSpPr>
            <p:nvPr/>
          </p:nvSpPr>
          <p:spPr bwMode="auto">
            <a:xfrm>
              <a:off x="3860" y="3175"/>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9" name="Line 104"/>
            <p:cNvSpPr>
              <a:spLocks noChangeShapeType="1"/>
            </p:cNvSpPr>
            <p:nvPr/>
          </p:nvSpPr>
          <p:spPr bwMode="auto">
            <a:xfrm>
              <a:off x="4875" y="2174"/>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105"/>
            <p:cNvSpPr>
              <a:spLocks noChangeShapeType="1"/>
            </p:cNvSpPr>
            <p:nvPr/>
          </p:nvSpPr>
          <p:spPr bwMode="auto">
            <a:xfrm>
              <a:off x="4713" y="2317"/>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1" name="Line 106"/>
            <p:cNvSpPr>
              <a:spLocks noChangeShapeType="1"/>
            </p:cNvSpPr>
            <p:nvPr/>
          </p:nvSpPr>
          <p:spPr bwMode="auto">
            <a:xfrm>
              <a:off x="4593" y="2460"/>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107"/>
            <p:cNvSpPr>
              <a:spLocks noChangeShapeType="1"/>
            </p:cNvSpPr>
            <p:nvPr/>
          </p:nvSpPr>
          <p:spPr bwMode="auto">
            <a:xfrm>
              <a:off x="4449" y="2603"/>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3" name="Line 108"/>
            <p:cNvSpPr>
              <a:spLocks noChangeShapeType="1"/>
            </p:cNvSpPr>
            <p:nvPr/>
          </p:nvSpPr>
          <p:spPr bwMode="auto">
            <a:xfrm>
              <a:off x="4305" y="2746"/>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4" name="Line 109"/>
            <p:cNvSpPr>
              <a:spLocks noChangeShapeType="1"/>
            </p:cNvSpPr>
            <p:nvPr/>
          </p:nvSpPr>
          <p:spPr bwMode="auto">
            <a:xfrm>
              <a:off x="4149" y="2889"/>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5" name="Line 110"/>
            <p:cNvSpPr>
              <a:spLocks noChangeShapeType="1"/>
            </p:cNvSpPr>
            <p:nvPr/>
          </p:nvSpPr>
          <p:spPr bwMode="auto">
            <a:xfrm>
              <a:off x="4005" y="3032"/>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36" name="Group 111"/>
          <p:cNvGrpSpPr/>
          <p:nvPr/>
        </p:nvGrpSpPr>
        <p:grpSpPr bwMode="auto">
          <a:xfrm>
            <a:off x="7362825" y="3762375"/>
            <a:ext cx="2009775" cy="1963738"/>
            <a:chOff x="3860" y="2130"/>
            <a:chExt cx="1266" cy="1237"/>
          </a:xfrm>
        </p:grpSpPr>
        <p:sp>
          <p:nvSpPr>
            <p:cNvPr id="237" name="Line 112"/>
            <p:cNvSpPr>
              <a:spLocks noChangeShapeType="1"/>
            </p:cNvSpPr>
            <p:nvPr/>
          </p:nvSpPr>
          <p:spPr bwMode="auto">
            <a:xfrm flipH="1">
              <a:off x="3888" y="2130"/>
              <a:ext cx="1238" cy="1237"/>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8" name="Line 113"/>
            <p:cNvSpPr>
              <a:spLocks noChangeShapeType="1"/>
            </p:cNvSpPr>
            <p:nvPr/>
          </p:nvSpPr>
          <p:spPr bwMode="auto">
            <a:xfrm>
              <a:off x="3860" y="3175"/>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9" name="Line 114"/>
            <p:cNvSpPr>
              <a:spLocks noChangeShapeType="1"/>
            </p:cNvSpPr>
            <p:nvPr/>
          </p:nvSpPr>
          <p:spPr bwMode="auto">
            <a:xfrm>
              <a:off x="4875" y="2174"/>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0" name="Line 115"/>
            <p:cNvSpPr>
              <a:spLocks noChangeShapeType="1"/>
            </p:cNvSpPr>
            <p:nvPr/>
          </p:nvSpPr>
          <p:spPr bwMode="auto">
            <a:xfrm>
              <a:off x="4713" y="2317"/>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1" name="Line 116"/>
            <p:cNvSpPr>
              <a:spLocks noChangeShapeType="1"/>
            </p:cNvSpPr>
            <p:nvPr/>
          </p:nvSpPr>
          <p:spPr bwMode="auto">
            <a:xfrm>
              <a:off x="4593" y="2460"/>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2" name="Line 117"/>
            <p:cNvSpPr>
              <a:spLocks noChangeShapeType="1"/>
            </p:cNvSpPr>
            <p:nvPr/>
          </p:nvSpPr>
          <p:spPr bwMode="auto">
            <a:xfrm>
              <a:off x="4449" y="2603"/>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3" name="Line 118"/>
            <p:cNvSpPr>
              <a:spLocks noChangeShapeType="1"/>
            </p:cNvSpPr>
            <p:nvPr/>
          </p:nvSpPr>
          <p:spPr bwMode="auto">
            <a:xfrm>
              <a:off x="4305" y="2746"/>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4" name="Line 119"/>
            <p:cNvSpPr>
              <a:spLocks noChangeShapeType="1"/>
            </p:cNvSpPr>
            <p:nvPr/>
          </p:nvSpPr>
          <p:spPr bwMode="auto">
            <a:xfrm>
              <a:off x="4149" y="2889"/>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5" name="Line 120"/>
            <p:cNvSpPr>
              <a:spLocks noChangeShapeType="1"/>
            </p:cNvSpPr>
            <p:nvPr/>
          </p:nvSpPr>
          <p:spPr bwMode="auto">
            <a:xfrm>
              <a:off x="4005" y="3032"/>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6" name="Group 121"/>
          <p:cNvGrpSpPr/>
          <p:nvPr/>
        </p:nvGrpSpPr>
        <p:grpSpPr bwMode="auto">
          <a:xfrm>
            <a:off x="2106613" y="5715000"/>
            <a:ext cx="6580187" cy="1006475"/>
            <a:chOff x="895" y="3360"/>
            <a:chExt cx="4145" cy="634"/>
          </a:xfrm>
        </p:grpSpPr>
        <p:sp>
          <p:nvSpPr>
            <p:cNvPr id="247" name="Text Box 122"/>
            <p:cNvSpPr txBox="1">
              <a:spLocks noChangeArrowheads="1"/>
            </p:cNvSpPr>
            <p:nvPr/>
          </p:nvSpPr>
          <p:spPr bwMode="auto">
            <a:xfrm>
              <a:off x="895" y="3667"/>
              <a:ext cx="41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当地址为 65 535 时，此 8 片的片选有效</a:t>
              </a:r>
            </a:p>
          </p:txBody>
        </p:sp>
        <p:sp>
          <p:nvSpPr>
            <p:cNvPr id="248" name="Freeform 123"/>
            <p:cNvSpPr/>
            <p:nvPr/>
          </p:nvSpPr>
          <p:spPr bwMode="auto">
            <a:xfrm>
              <a:off x="3466" y="3360"/>
              <a:ext cx="564" cy="284"/>
            </a:xfrm>
            <a:custGeom>
              <a:avLst/>
              <a:gdLst>
                <a:gd name="T0" fmla="*/ 0 w 564"/>
                <a:gd name="T1" fmla="*/ 284 h 284"/>
                <a:gd name="T2" fmla="*/ 564 w 564"/>
                <a:gd name="T3" fmla="*/ 0 h 284"/>
                <a:gd name="T4" fmla="*/ 0 60000 65536"/>
                <a:gd name="T5" fmla="*/ 0 60000 65536"/>
                <a:gd name="T6" fmla="*/ 0 w 564"/>
                <a:gd name="T7" fmla="*/ 0 h 284"/>
                <a:gd name="T8" fmla="*/ 564 w 564"/>
                <a:gd name="T9" fmla="*/ 284 h 284"/>
              </a:gdLst>
              <a:ahLst/>
              <a:cxnLst>
                <a:cxn ang="T4">
                  <a:pos x="T0" y="T1"/>
                </a:cxn>
                <a:cxn ang="T5">
                  <a:pos x="T2" y="T3"/>
                </a:cxn>
              </a:cxnLst>
              <a:rect l="T6" t="T7" r="T8" b="T9"/>
              <a:pathLst>
                <a:path w="564" h="284">
                  <a:moveTo>
                    <a:pt x="0" y="284"/>
                  </a:moveTo>
                  <a:lnTo>
                    <a:pt x="564" y="0"/>
                  </a:lnTo>
                </a:path>
              </a:pathLst>
            </a:custGeom>
            <a:noFill/>
            <a:ln w="9525">
              <a:solidFill>
                <a:srgbClr val="FFFF00"/>
              </a:solidFill>
              <a:round/>
              <a:tailEnd type="stealth" w="lg"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49" name="Group 124"/>
          <p:cNvGrpSpPr/>
          <p:nvPr/>
        </p:nvGrpSpPr>
        <p:grpSpPr bwMode="auto">
          <a:xfrm>
            <a:off x="2930525" y="2457451"/>
            <a:ext cx="6899275" cy="862013"/>
            <a:chOff x="1414" y="1308"/>
            <a:chExt cx="4346" cy="543"/>
          </a:xfrm>
        </p:grpSpPr>
        <p:sp>
          <p:nvSpPr>
            <p:cNvPr id="250" name="Text Box 125"/>
            <p:cNvSpPr txBox="1">
              <a:spLocks noChangeArrowheads="1"/>
            </p:cNvSpPr>
            <p:nvPr/>
          </p:nvSpPr>
          <p:spPr bwMode="auto">
            <a:xfrm>
              <a:off x="1414" y="1308"/>
              <a:ext cx="12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8片</a:t>
              </a:r>
            </a:p>
            <a:p>
              <a:pPr eaLnBrk="1" hangingPunct="1"/>
              <a:r>
                <a:rPr lang="zh-CN" altLang="en-US" b="1"/>
                <a:t>16</a:t>
              </a:r>
              <a:r>
                <a:rPr lang="en-US" altLang="zh-CN" b="1"/>
                <a:t>K </a:t>
              </a:r>
              <a:r>
                <a:rPr lang="en-US" altLang="zh-CN" sz="2600" b="1">
                  <a:cs typeface="Times New Roman" panose="02020603050405020304" pitchFamily="18" charset="0"/>
                </a:rPr>
                <a:t>×</a:t>
              </a:r>
              <a:r>
                <a:rPr lang="en-US" altLang="zh-CN" b="1"/>
                <a:t> 1</a:t>
              </a:r>
              <a:r>
                <a:rPr lang="zh-CN" altLang="en-US" b="1"/>
                <a:t>位</a:t>
              </a:r>
            </a:p>
          </p:txBody>
        </p:sp>
        <p:sp>
          <p:nvSpPr>
            <p:cNvPr id="251" name="Text Box 126"/>
            <p:cNvSpPr txBox="1">
              <a:spLocks noChangeArrowheads="1"/>
            </p:cNvSpPr>
            <p:nvPr/>
          </p:nvSpPr>
          <p:spPr bwMode="auto">
            <a:xfrm>
              <a:off x="2486" y="1308"/>
              <a:ext cx="121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8片</a:t>
              </a:r>
            </a:p>
            <a:p>
              <a:pPr eaLnBrk="1" hangingPunct="1"/>
              <a:r>
                <a:rPr lang="zh-CN" altLang="en-US" b="1"/>
                <a:t>16</a:t>
              </a:r>
              <a:r>
                <a:rPr lang="en-US" altLang="zh-CN" b="1"/>
                <a:t>K </a:t>
              </a:r>
              <a:r>
                <a:rPr lang="en-US" altLang="zh-CN" sz="2600" b="1">
                  <a:cs typeface="Times New Roman" panose="02020603050405020304" pitchFamily="18" charset="0"/>
                </a:rPr>
                <a:t>×</a:t>
              </a:r>
              <a:r>
                <a:rPr lang="en-US" altLang="zh-CN" b="1"/>
                <a:t> 1</a:t>
              </a:r>
              <a:r>
                <a:rPr lang="zh-CN" altLang="en-US" b="1"/>
                <a:t>位</a:t>
              </a:r>
            </a:p>
          </p:txBody>
        </p:sp>
        <p:sp>
          <p:nvSpPr>
            <p:cNvPr id="252" name="Text Box 127"/>
            <p:cNvSpPr txBox="1">
              <a:spLocks noChangeArrowheads="1"/>
            </p:cNvSpPr>
            <p:nvPr/>
          </p:nvSpPr>
          <p:spPr bwMode="auto">
            <a:xfrm>
              <a:off x="3558" y="1308"/>
              <a:ext cx="1139"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     8片</a:t>
              </a:r>
            </a:p>
            <a:p>
              <a:pPr eaLnBrk="1" hangingPunct="1"/>
              <a:r>
                <a:rPr lang="zh-CN" altLang="en-US" b="1" dirty="0"/>
                <a:t>16</a:t>
              </a:r>
              <a:r>
                <a:rPr lang="en-US" altLang="zh-CN" b="1" dirty="0"/>
                <a:t>K </a:t>
              </a:r>
              <a:r>
                <a:rPr lang="en-US" altLang="zh-CN" sz="2600" b="1" dirty="0">
                  <a:cs typeface="Times New Roman" panose="02020603050405020304" pitchFamily="18" charset="0"/>
                </a:rPr>
                <a:t>×</a:t>
              </a:r>
              <a:r>
                <a:rPr lang="en-US" altLang="zh-CN" b="1" dirty="0"/>
                <a:t> 1</a:t>
              </a:r>
              <a:r>
                <a:rPr lang="zh-CN" altLang="en-US" b="1" dirty="0"/>
                <a:t>位</a:t>
              </a:r>
            </a:p>
          </p:txBody>
        </p:sp>
        <p:sp>
          <p:nvSpPr>
            <p:cNvPr id="253" name="Text Box 128"/>
            <p:cNvSpPr txBox="1">
              <a:spLocks noChangeArrowheads="1"/>
            </p:cNvSpPr>
            <p:nvPr/>
          </p:nvSpPr>
          <p:spPr bwMode="auto">
            <a:xfrm>
              <a:off x="4630" y="1308"/>
              <a:ext cx="113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8片</a:t>
              </a:r>
            </a:p>
            <a:p>
              <a:pPr eaLnBrk="1" hangingPunct="1"/>
              <a:r>
                <a:rPr lang="zh-CN" altLang="en-US" b="1"/>
                <a:t>16</a:t>
              </a:r>
              <a:r>
                <a:rPr lang="en-US" altLang="zh-CN" b="1"/>
                <a:t>K </a:t>
              </a:r>
              <a:r>
                <a:rPr lang="en-US" altLang="zh-CN" sz="2600" b="1">
                  <a:cs typeface="Times New Roman" panose="02020603050405020304" pitchFamily="18" charset="0"/>
                </a:rPr>
                <a:t>×</a:t>
              </a:r>
              <a:r>
                <a:rPr lang="en-US" altLang="zh-CN" b="1"/>
                <a:t> 1</a:t>
              </a:r>
              <a:r>
                <a:rPr lang="zh-CN" altLang="en-US" b="1"/>
                <a:t>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blinds(horizontal)">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box(out)">
                                      <p:cBhvr>
                                        <p:cTn id="12" dur="500"/>
                                        <p:tgtEl>
                                          <p:spTgt spid="177"/>
                                        </p:tgtEl>
                                      </p:cBhvr>
                                    </p:animEffect>
                                  </p:childTnLst>
                                </p:cTn>
                              </p:par>
                            </p:childTnLst>
                          </p:cTn>
                        </p:par>
                        <p:par>
                          <p:cTn id="13" fill="hold">
                            <p:stCondLst>
                              <p:cond delay="500"/>
                            </p:stCondLst>
                            <p:childTnLst>
                              <p:par>
                                <p:cTn id="14" presetID="12" presetClass="entr" presetSubtype="1" fill="hold" grpId="0" nodeType="after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slide(fromTop)">
                                      <p:cBhvr>
                                        <p:cTn id="16" dur="500"/>
                                        <p:tgtEl>
                                          <p:spTgt spid="176"/>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slide(fromTop)">
                                      <p:cBhvr>
                                        <p:cTn id="20" dur="500"/>
                                        <p:tgtEl>
                                          <p:spTgt spid="175"/>
                                        </p:tgtEl>
                                      </p:cBhvr>
                                    </p:animEffect>
                                  </p:childTnLst>
                                </p:cTn>
                              </p:par>
                            </p:childTnLst>
                          </p:cTn>
                        </p:par>
                        <p:par>
                          <p:cTn id="21" fill="hold">
                            <p:stCondLst>
                              <p:cond delay="1500"/>
                            </p:stCondLst>
                            <p:childTnLst>
                              <p:par>
                                <p:cTn id="22" presetID="12" presetClass="entr" presetSubtype="1" fill="hold" grpId="0" nodeType="after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slide(fromTop)">
                                      <p:cBhvr>
                                        <p:cTn id="24" dur="500"/>
                                        <p:tgtEl>
                                          <p:spTgt spid="174"/>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slide(fromTop)">
                                      <p:cBhvr>
                                        <p:cTn id="28" dur="500"/>
                                        <p:tgtEl>
                                          <p:spTgt spid="173"/>
                                        </p:tgtEl>
                                      </p:cBhvr>
                                    </p:animEffect>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slide(fromTop)">
                                      <p:cBhvr>
                                        <p:cTn id="32" dur="500"/>
                                        <p:tgtEl>
                                          <p:spTgt spid="172"/>
                                        </p:tgtEl>
                                      </p:cBhvr>
                                    </p:animEffect>
                                  </p:childTnLst>
                                </p:cTn>
                              </p:par>
                            </p:childTnLst>
                          </p:cTn>
                        </p:par>
                        <p:par>
                          <p:cTn id="33" fill="hold">
                            <p:stCondLst>
                              <p:cond delay="3000"/>
                            </p:stCondLst>
                            <p:childTnLst>
                              <p:par>
                                <p:cTn id="34" presetID="12" presetClass="entr" presetSubtype="1" fill="hold" grpId="0" nodeType="afterEffect">
                                  <p:stCondLst>
                                    <p:cond delay="0"/>
                                  </p:stCondLst>
                                  <p:childTnLst>
                                    <p:set>
                                      <p:cBhvr>
                                        <p:cTn id="35" dur="1" fill="hold">
                                          <p:stCondLst>
                                            <p:cond delay="0"/>
                                          </p:stCondLst>
                                        </p:cTn>
                                        <p:tgtEl>
                                          <p:spTgt spid="171"/>
                                        </p:tgtEl>
                                        <p:attrNameLst>
                                          <p:attrName>style.visibility</p:attrName>
                                        </p:attrNameLst>
                                      </p:cBhvr>
                                      <p:to>
                                        <p:strVal val="visible"/>
                                      </p:to>
                                    </p:set>
                                    <p:animEffect transition="in" filter="slide(fromTop)">
                                      <p:cBhvr>
                                        <p:cTn id="36" dur="500"/>
                                        <p:tgtEl>
                                          <p:spTgt spid="171"/>
                                        </p:tgtEl>
                                      </p:cBhvr>
                                    </p:animEffect>
                                  </p:childTnLst>
                                </p:cTn>
                              </p:par>
                            </p:childTnLst>
                          </p:cTn>
                        </p:par>
                        <p:par>
                          <p:cTn id="37" fill="hold">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170"/>
                                        </p:tgtEl>
                                        <p:attrNameLst>
                                          <p:attrName>style.visibility</p:attrName>
                                        </p:attrNameLst>
                                      </p:cBhvr>
                                      <p:to>
                                        <p:strVal val="visible"/>
                                      </p:to>
                                    </p:set>
                                    <p:animEffect transition="in" filter="slide(fromTop)">
                                      <p:cBhvr>
                                        <p:cTn id="40" dur="500"/>
                                        <p:tgtEl>
                                          <p:spTgt spid="170"/>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nodeType="clickEffect">
                                  <p:stCondLst>
                                    <p:cond delay="0"/>
                                  </p:stCondLst>
                                  <p:childTnLst>
                                    <p:set>
                                      <p:cBhvr>
                                        <p:cTn id="44" dur="1" fill="hold">
                                          <p:stCondLst>
                                            <p:cond delay="0"/>
                                          </p:stCondLst>
                                        </p:cTn>
                                        <p:tgtEl>
                                          <p:spTgt spid="178"/>
                                        </p:tgtEl>
                                        <p:attrNameLst>
                                          <p:attrName>style.visibility</p:attrName>
                                        </p:attrNameLst>
                                      </p:cBhvr>
                                      <p:to>
                                        <p:strVal val="visible"/>
                                      </p:to>
                                    </p:set>
                                    <p:animEffect transition="in" filter="slide(fromTop)">
                                      <p:cBhvr>
                                        <p:cTn id="45" dur="500"/>
                                        <p:tgtEl>
                                          <p:spTgt spid="17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nodeType="click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slide(fromTop)">
                                      <p:cBhvr>
                                        <p:cTn id="50" dur="500"/>
                                        <p:tgtEl>
                                          <p:spTgt spid="18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196"/>
                                        </p:tgtEl>
                                        <p:attrNameLst>
                                          <p:attrName>style.visibility</p:attrName>
                                        </p:attrNameLst>
                                      </p:cBhvr>
                                      <p:to>
                                        <p:strVal val="visible"/>
                                      </p:to>
                                    </p:set>
                                    <p:animEffect transition="in" filter="slide(fromTop)">
                                      <p:cBhvr>
                                        <p:cTn id="55" dur="500"/>
                                        <p:tgtEl>
                                          <p:spTgt spid="19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blinds(horizontal)">
                                      <p:cBhvr>
                                        <p:cTn id="60" dur="500"/>
                                        <p:tgtEl>
                                          <p:spTgt spid="24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05"/>
                                        </p:tgtEl>
                                        <p:attrNameLst>
                                          <p:attrName>style.visibility</p:attrName>
                                        </p:attrNameLst>
                                      </p:cBhvr>
                                      <p:to>
                                        <p:strVal val="visible"/>
                                      </p:to>
                                    </p:set>
                                    <p:animEffect transition="in" filter="blinds(horizontal)">
                                      <p:cBhvr>
                                        <p:cTn id="65" dur="500"/>
                                        <p:tgtEl>
                                          <p:spTgt spid="205"/>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nodeType="click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strips(downLeft)">
                                      <p:cBhvr>
                                        <p:cTn id="70" dur="500"/>
                                        <p:tgtEl>
                                          <p:spTgt spid="128"/>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46"/>
                                        </p:tgtEl>
                                        <p:attrNameLst>
                                          <p:attrName>style.visibility</p:attrName>
                                        </p:attrNameLst>
                                      </p:cBhvr>
                                      <p:to>
                                        <p:strVal val="visible"/>
                                      </p:to>
                                    </p:set>
                                    <p:animEffect transition="in" filter="blinds(horizontal)">
                                      <p:cBhvr>
                                        <p:cTn id="75" dur="500"/>
                                        <p:tgtEl>
                                          <p:spTgt spid="246"/>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nodeType="clickEffect">
                                  <p:stCondLst>
                                    <p:cond delay="0"/>
                                  </p:stCondLst>
                                  <p:childTnLst>
                                    <p:set>
                                      <p:cBhvr>
                                        <p:cTn id="79" dur="1" fill="hold">
                                          <p:stCondLst>
                                            <p:cond delay="0"/>
                                          </p:stCondLst>
                                        </p:cTn>
                                        <p:tgtEl>
                                          <p:spTgt spid="206"/>
                                        </p:tgtEl>
                                        <p:attrNameLst>
                                          <p:attrName>style.visibility</p:attrName>
                                        </p:attrNameLst>
                                      </p:cBhvr>
                                      <p:to>
                                        <p:strVal val="visible"/>
                                      </p:to>
                                    </p:set>
                                    <p:animEffect transition="in" filter="strips(downLeft)">
                                      <p:cBhvr>
                                        <p:cTn id="80" dur="500"/>
                                        <p:tgtEl>
                                          <p:spTgt spid="206"/>
                                        </p:tgtEl>
                                      </p:cBhvr>
                                    </p:animEffect>
                                  </p:childTnLst>
                                </p:cTn>
                              </p:par>
                            </p:childTnLst>
                          </p:cTn>
                        </p:par>
                        <p:par>
                          <p:cTn id="81" fill="hold">
                            <p:stCondLst>
                              <p:cond delay="500"/>
                            </p:stCondLst>
                            <p:childTnLst>
                              <p:par>
                                <p:cTn id="82" presetID="18" presetClass="entr" presetSubtype="12" fill="hold" nodeType="afterEffect">
                                  <p:stCondLst>
                                    <p:cond delay="0"/>
                                  </p:stCondLst>
                                  <p:childTnLst>
                                    <p:set>
                                      <p:cBhvr>
                                        <p:cTn id="83" dur="1" fill="hold">
                                          <p:stCondLst>
                                            <p:cond delay="0"/>
                                          </p:stCondLst>
                                        </p:cTn>
                                        <p:tgtEl>
                                          <p:spTgt spid="216"/>
                                        </p:tgtEl>
                                        <p:attrNameLst>
                                          <p:attrName>style.visibility</p:attrName>
                                        </p:attrNameLst>
                                      </p:cBhvr>
                                      <p:to>
                                        <p:strVal val="visible"/>
                                      </p:to>
                                    </p:set>
                                    <p:animEffect transition="in" filter="strips(downLeft)">
                                      <p:cBhvr>
                                        <p:cTn id="84" dur="500"/>
                                        <p:tgtEl>
                                          <p:spTgt spid="216"/>
                                        </p:tgtEl>
                                      </p:cBhvr>
                                    </p:animEffect>
                                  </p:childTnLst>
                                </p:cTn>
                              </p:par>
                            </p:childTnLst>
                          </p:cTn>
                        </p:par>
                        <p:par>
                          <p:cTn id="85" fill="hold">
                            <p:stCondLst>
                              <p:cond delay="1000"/>
                            </p:stCondLst>
                            <p:childTnLst>
                              <p:par>
                                <p:cTn id="86" presetID="18" presetClass="entr" presetSubtype="12" fill="hold" nodeType="afterEffect">
                                  <p:stCondLst>
                                    <p:cond delay="0"/>
                                  </p:stCondLst>
                                  <p:childTnLst>
                                    <p:set>
                                      <p:cBhvr>
                                        <p:cTn id="87" dur="1" fill="hold">
                                          <p:stCondLst>
                                            <p:cond delay="0"/>
                                          </p:stCondLst>
                                        </p:cTn>
                                        <p:tgtEl>
                                          <p:spTgt spid="226"/>
                                        </p:tgtEl>
                                        <p:attrNameLst>
                                          <p:attrName>style.visibility</p:attrName>
                                        </p:attrNameLst>
                                      </p:cBhvr>
                                      <p:to>
                                        <p:strVal val="visible"/>
                                      </p:to>
                                    </p:set>
                                    <p:animEffect transition="in" filter="strips(downLeft)">
                                      <p:cBhvr>
                                        <p:cTn id="88" dur="500"/>
                                        <p:tgtEl>
                                          <p:spTgt spid="226"/>
                                        </p:tgtEl>
                                      </p:cBhvr>
                                    </p:animEffect>
                                  </p:childTnLst>
                                </p:cTn>
                              </p:par>
                            </p:childTnLst>
                          </p:cTn>
                        </p:par>
                        <p:par>
                          <p:cTn id="89" fill="hold">
                            <p:stCondLst>
                              <p:cond delay="1500"/>
                            </p:stCondLst>
                            <p:childTnLst>
                              <p:par>
                                <p:cTn id="90" presetID="18" presetClass="entr" presetSubtype="12" fill="hold" nodeType="afterEffect">
                                  <p:stCondLst>
                                    <p:cond delay="0"/>
                                  </p:stCondLst>
                                  <p:childTnLst>
                                    <p:set>
                                      <p:cBhvr>
                                        <p:cTn id="91" dur="1" fill="hold">
                                          <p:stCondLst>
                                            <p:cond delay="0"/>
                                          </p:stCondLst>
                                        </p:cTn>
                                        <p:tgtEl>
                                          <p:spTgt spid="236"/>
                                        </p:tgtEl>
                                        <p:attrNameLst>
                                          <p:attrName>style.visibility</p:attrName>
                                        </p:attrNameLst>
                                      </p:cBhvr>
                                      <p:to>
                                        <p:strVal val="visible"/>
                                      </p:to>
                                    </p:set>
                                    <p:animEffect transition="in" filter="strips(downLeft)">
                                      <p:cBhvr>
                                        <p:cTn id="92"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utoUpdateAnimBg="0"/>
      <p:bldP spid="170" grpId="0" animBg="1"/>
      <p:bldP spid="171" grpId="0" animBg="1"/>
      <p:bldP spid="172" grpId="0" animBg="1"/>
      <p:bldP spid="173" grpId="0" animBg="1"/>
      <p:bldP spid="174" grpId="0" animBg="1"/>
      <p:bldP spid="175" grpId="0" animBg="1"/>
      <p:bldP spid="176" grpId="0" animBg="1" autoUpdateAnimBg="0"/>
      <p:bldP spid="177" grpId="0" animBg="1" autoUpdateAnimBg="0"/>
      <p:bldP spid="205"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80209" y="943649"/>
            <a:ext cx="10515600" cy="4873029"/>
          </a:xfrm>
        </p:spPr>
        <p:txBody>
          <a:bodyPr/>
          <a:lstStyle/>
          <a:p>
            <a:pPr marL="0" indent="0">
              <a:buNone/>
            </a:pPr>
            <a:r>
              <a:rPr lang="zh-CN" altLang="en-US" sz="3200" b="1" dirty="0">
                <a:latin typeface="Times New Roman" panose="02020603050405020304" pitchFamily="18" charset="0"/>
                <a:sym typeface="+mn-ea"/>
              </a:rPr>
              <a:t>2. 半导体存储芯片的译码驱动方式</a:t>
            </a:r>
          </a:p>
        </p:txBody>
      </p:sp>
      <p:grpSp>
        <p:nvGrpSpPr>
          <p:cNvPr id="283" name="Group 2"/>
          <p:cNvGrpSpPr/>
          <p:nvPr/>
        </p:nvGrpSpPr>
        <p:grpSpPr bwMode="auto">
          <a:xfrm>
            <a:off x="2926497" y="1868566"/>
            <a:ext cx="6567487" cy="4862512"/>
            <a:chOff x="505" y="1201"/>
            <a:chExt cx="4137" cy="3063"/>
          </a:xfrm>
        </p:grpSpPr>
        <p:grpSp>
          <p:nvGrpSpPr>
            <p:cNvPr id="284" name="Group 3"/>
            <p:cNvGrpSpPr/>
            <p:nvPr/>
          </p:nvGrpSpPr>
          <p:grpSpPr bwMode="auto">
            <a:xfrm>
              <a:off x="505" y="1201"/>
              <a:ext cx="4137" cy="3063"/>
              <a:chOff x="505" y="1201"/>
              <a:chExt cx="4137" cy="3063"/>
            </a:xfrm>
          </p:grpSpPr>
          <p:sp>
            <p:nvSpPr>
              <p:cNvPr id="287" name="Rectangle 4"/>
              <p:cNvSpPr>
                <a:spLocks noChangeArrowheads="1"/>
              </p:cNvSpPr>
              <p:nvPr/>
            </p:nvSpPr>
            <p:spPr bwMode="auto">
              <a:xfrm>
                <a:off x="2445" y="1392"/>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0,0</a:t>
                </a:r>
              </a:p>
            </p:txBody>
          </p:sp>
          <p:sp>
            <p:nvSpPr>
              <p:cNvPr id="288" name="Rectangle 5"/>
              <p:cNvSpPr>
                <a:spLocks noChangeArrowheads="1"/>
              </p:cNvSpPr>
              <p:nvPr/>
            </p:nvSpPr>
            <p:spPr bwMode="auto">
              <a:xfrm>
                <a:off x="2445" y="2585"/>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15,0</a:t>
                </a:r>
              </a:p>
            </p:txBody>
          </p:sp>
          <p:sp>
            <p:nvSpPr>
              <p:cNvPr id="289" name="Rectangle 6"/>
              <p:cNvSpPr>
                <a:spLocks noChangeArrowheads="1"/>
              </p:cNvSpPr>
              <p:nvPr/>
            </p:nvSpPr>
            <p:spPr bwMode="auto">
              <a:xfrm>
                <a:off x="3776" y="2585"/>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15,7</a:t>
                </a:r>
              </a:p>
            </p:txBody>
          </p:sp>
          <p:sp>
            <p:nvSpPr>
              <p:cNvPr id="290" name="Rectangle 7"/>
              <p:cNvSpPr>
                <a:spLocks noChangeArrowheads="1"/>
              </p:cNvSpPr>
              <p:nvPr/>
            </p:nvSpPr>
            <p:spPr bwMode="auto">
              <a:xfrm>
                <a:off x="3776" y="1392"/>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0,7</a:t>
                </a:r>
              </a:p>
            </p:txBody>
          </p:sp>
          <p:grpSp>
            <p:nvGrpSpPr>
              <p:cNvPr id="291" name="Group 8"/>
              <p:cNvGrpSpPr/>
              <p:nvPr/>
            </p:nvGrpSpPr>
            <p:grpSpPr bwMode="auto">
              <a:xfrm>
                <a:off x="2267" y="3523"/>
                <a:ext cx="2226" cy="404"/>
                <a:chOff x="2267" y="3523"/>
                <a:chExt cx="2226" cy="404"/>
              </a:xfrm>
            </p:grpSpPr>
            <p:sp>
              <p:nvSpPr>
                <p:cNvPr id="337" name="Rectangle 9"/>
                <p:cNvSpPr>
                  <a:spLocks noChangeArrowheads="1"/>
                </p:cNvSpPr>
                <p:nvPr/>
              </p:nvSpPr>
              <p:spPr bwMode="auto">
                <a:xfrm rot="5400000">
                  <a:off x="3188" y="2622"/>
                  <a:ext cx="384" cy="222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 name="Text Box 10"/>
                <p:cNvSpPr txBox="1">
                  <a:spLocks noChangeArrowheads="1"/>
                </p:cNvSpPr>
                <p:nvPr/>
              </p:nvSpPr>
              <p:spPr bwMode="auto">
                <a:xfrm>
                  <a:off x="2449" y="3523"/>
                  <a:ext cx="177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zh-CN" altLang="en-US" b="1"/>
                    <a:t>读/写控制电路</a:t>
                  </a:r>
                  <a:r>
                    <a:rPr lang="zh-CN" altLang="en-US" sz="3200" b="1"/>
                    <a:t>   </a:t>
                  </a:r>
                </a:p>
              </p:txBody>
            </p:sp>
          </p:grpSp>
          <p:sp>
            <p:nvSpPr>
              <p:cNvPr id="292" name="Rectangle 11"/>
              <p:cNvSpPr>
                <a:spLocks noChangeArrowheads="1"/>
              </p:cNvSpPr>
              <p:nvPr/>
            </p:nvSpPr>
            <p:spPr bwMode="auto">
              <a:xfrm>
                <a:off x="1236" y="1203"/>
                <a:ext cx="384" cy="222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3" name="Rectangle 12"/>
              <p:cNvSpPr>
                <a:spLocks noChangeArrowheads="1"/>
              </p:cNvSpPr>
              <p:nvPr/>
            </p:nvSpPr>
            <p:spPr bwMode="auto">
              <a:xfrm>
                <a:off x="2160" y="1201"/>
                <a:ext cx="2482" cy="2058"/>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4" name="Text Box 13"/>
              <p:cNvSpPr txBox="1">
                <a:spLocks noChangeArrowheads="1"/>
              </p:cNvSpPr>
              <p:nvPr/>
            </p:nvSpPr>
            <p:spPr bwMode="auto">
              <a:xfrm>
                <a:off x="1275" y="1680"/>
                <a:ext cx="309"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a:t>
                </a:r>
              </a:p>
              <a:p>
                <a:pPr eaLnBrk="1" hangingPunct="1"/>
                <a:r>
                  <a:rPr lang="zh-CN" altLang="en-US" b="1"/>
                  <a:t>址</a:t>
                </a:r>
              </a:p>
              <a:p>
                <a:pPr eaLnBrk="1" hangingPunct="1"/>
                <a:r>
                  <a:rPr lang="zh-CN" altLang="en-US" b="1"/>
                  <a:t>译</a:t>
                </a:r>
              </a:p>
              <a:p>
                <a:pPr eaLnBrk="1" hangingPunct="1"/>
                <a:r>
                  <a:rPr lang="zh-CN" altLang="en-US" b="1"/>
                  <a:t>码</a:t>
                </a:r>
              </a:p>
              <a:p>
                <a:pPr eaLnBrk="1" hangingPunct="1"/>
                <a:r>
                  <a:rPr lang="zh-CN" altLang="en-US" b="1"/>
                  <a:t>器</a:t>
                </a:r>
              </a:p>
            </p:txBody>
          </p:sp>
          <p:sp>
            <p:nvSpPr>
              <p:cNvPr id="295" name="Freeform 14"/>
              <p:cNvSpPr/>
              <p:nvPr/>
            </p:nvSpPr>
            <p:spPr bwMode="auto">
              <a:xfrm>
                <a:off x="1626" y="1715"/>
                <a:ext cx="2406" cy="243"/>
              </a:xfrm>
              <a:custGeom>
                <a:avLst/>
                <a:gdLst>
                  <a:gd name="T0" fmla="*/ 0 w 2406"/>
                  <a:gd name="T1" fmla="*/ 243 h 243"/>
                  <a:gd name="T2" fmla="*/ 2406 w 2406"/>
                  <a:gd name="T3" fmla="*/ 243 h 243"/>
                  <a:gd name="T4" fmla="*/ 2406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6" name="Freeform 15"/>
              <p:cNvSpPr/>
              <p:nvPr/>
            </p:nvSpPr>
            <p:spPr bwMode="auto">
              <a:xfrm>
                <a:off x="2748" y="1728"/>
                <a:ext cx="1" cy="221"/>
              </a:xfrm>
              <a:custGeom>
                <a:avLst/>
                <a:gdLst>
                  <a:gd name="T0" fmla="*/ 0 w 1"/>
                  <a:gd name="T1" fmla="*/ 0 h 221"/>
                  <a:gd name="T2" fmla="*/ 0 w 1"/>
                  <a:gd name="T3" fmla="*/ 221 h 221"/>
                  <a:gd name="T4" fmla="*/ 0 60000 65536"/>
                  <a:gd name="T5" fmla="*/ 0 60000 65536"/>
                  <a:gd name="T6" fmla="*/ 0 w 1"/>
                  <a:gd name="T7" fmla="*/ 0 h 221"/>
                  <a:gd name="T8" fmla="*/ 1 w 1"/>
                  <a:gd name="T9" fmla="*/ 221 h 221"/>
                </a:gdLst>
                <a:ahLst/>
                <a:cxnLst>
                  <a:cxn ang="T4">
                    <a:pos x="T0" y="T1"/>
                  </a:cxn>
                  <a:cxn ang="T5">
                    <a:pos x="T2" y="T3"/>
                  </a:cxn>
                </a:cxnLst>
                <a:rect l="T6" t="T7" r="T8" b="T9"/>
                <a:pathLst>
                  <a:path w="1" h="221">
                    <a:moveTo>
                      <a:pt x="0" y="0"/>
                    </a:moveTo>
                    <a:lnTo>
                      <a:pt x="0" y="221"/>
                    </a:lnTo>
                  </a:path>
                </a:pathLst>
              </a:custGeom>
              <a:noFill/>
              <a:ln w="38100">
                <a:solidFill>
                  <a:schemeClr val="tx1"/>
                </a:solidFill>
                <a:round/>
                <a:tailEnd type="oval"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Freeform 16"/>
              <p:cNvSpPr/>
              <p:nvPr/>
            </p:nvSpPr>
            <p:spPr bwMode="auto">
              <a:xfrm>
                <a:off x="1631" y="2916"/>
                <a:ext cx="2406" cy="243"/>
              </a:xfrm>
              <a:custGeom>
                <a:avLst/>
                <a:gdLst>
                  <a:gd name="T0" fmla="*/ 0 w 2406"/>
                  <a:gd name="T1" fmla="*/ 243 h 243"/>
                  <a:gd name="T2" fmla="*/ 2406 w 2406"/>
                  <a:gd name="T3" fmla="*/ 243 h 243"/>
                  <a:gd name="T4" fmla="*/ 2406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8" name="Freeform 17"/>
              <p:cNvSpPr/>
              <p:nvPr/>
            </p:nvSpPr>
            <p:spPr bwMode="auto">
              <a:xfrm>
                <a:off x="2748" y="2929"/>
                <a:ext cx="1" cy="221"/>
              </a:xfrm>
              <a:custGeom>
                <a:avLst/>
                <a:gdLst>
                  <a:gd name="T0" fmla="*/ 0 w 1"/>
                  <a:gd name="T1" fmla="*/ 0 h 221"/>
                  <a:gd name="T2" fmla="*/ 0 w 1"/>
                  <a:gd name="T3" fmla="*/ 221 h 221"/>
                  <a:gd name="T4" fmla="*/ 0 60000 65536"/>
                  <a:gd name="T5" fmla="*/ 0 60000 65536"/>
                  <a:gd name="T6" fmla="*/ 0 w 1"/>
                  <a:gd name="T7" fmla="*/ 0 h 221"/>
                  <a:gd name="T8" fmla="*/ 1 w 1"/>
                  <a:gd name="T9" fmla="*/ 221 h 221"/>
                </a:gdLst>
                <a:ahLst/>
                <a:cxnLst>
                  <a:cxn ang="T4">
                    <a:pos x="T0" y="T1"/>
                  </a:cxn>
                  <a:cxn ang="T5">
                    <a:pos x="T2" y="T3"/>
                  </a:cxn>
                </a:cxnLst>
                <a:rect l="T6" t="T7" r="T8" b="T9"/>
                <a:pathLst>
                  <a:path w="1" h="221">
                    <a:moveTo>
                      <a:pt x="0" y="0"/>
                    </a:moveTo>
                    <a:lnTo>
                      <a:pt x="0" y="221"/>
                    </a:lnTo>
                  </a:path>
                </a:pathLst>
              </a:custGeom>
              <a:noFill/>
              <a:ln w="38100">
                <a:solidFill>
                  <a:schemeClr val="tx1"/>
                </a:solidFill>
                <a:round/>
                <a:tailEnd type="oval"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9" name="Text Box 18"/>
              <p:cNvSpPr txBox="1">
                <a:spLocks noChangeArrowheads="1"/>
              </p:cNvSpPr>
              <p:nvPr/>
            </p:nvSpPr>
            <p:spPr bwMode="auto">
              <a:xfrm>
                <a:off x="1599" y="1472"/>
                <a:ext cx="5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200" b="1"/>
                  <a:t>字线</a:t>
                </a:r>
              </a:p>
            </p:txBody>
          </p:sp>
          <p:sp>
            <p:nvSpPr>
              <p:cNvPr id="300" name="Text Box 19"/>
              <p:cNvSpPr txBox="1">
                <a:spLocks noChangeArrowheads="1"/>
              </p:cNvSpPr>
              <p:nvPr/>
            </p:nvSpPr>
            <p:spPr bwMode="auto">
              <a:xfrm>
                <a:off x="1779" y="17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301" name="Text Box 20"/>
              <p:cNvSpPr txBox="1">
                <a:spLocks noChangeArrowheads="1"/>
              </p:cNvSpPr>
              <p:nvPr/>
            </p:nvSpPr>
            <p:spPr bwMode="auto">
              <a:xfrm>
                <a:off x="1743" y="28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15</a:t>
                </a:r>
              </a:p>
            </p:txBody>
          </p:sp>
          <p:sp>
            <p:nvSpPr>
              <p:cNvPr id="302" name="Freeform 21"/>
              <p:cNvSpPr/>
              <p:nvPr/>
            </p:nvSpPr>
            <p:spPr bwMode="auto">
              <a:xfrm>
                <a:off x="2740" y="3248"/>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Freeform 22"/>
              <p:cNvSpPr/>
              <p:nvPr/>
            </p:nvSpPr>
            <p:spPr bwMode="auto">
              <a:xfrm>
                <a:off x="4032" y="3254"/>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4" name="Text Box 23"/>
              <p:cNvSpPr txBox="1">
                <a:spLocks noChangeArrowheads="1"/>
              </p:cNvSpPr>
              <p:nvPr/>
            </p:nvSpPr>
            <p:spPr bwMode="auto">
              <a:xfrm>
                <a:off x="3080" y="316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05" name="Text Box 24"/>
              <p:cNvSpPr txBox="1">
                <a:spLocks noChangeArrowheads="1"/>
              </p:cNvSpPr>
              <p:nvPr/>
            </p:nvSpPr>
            <p:spPr bwMode="auto">
              <a:xfrm rot="5400000">
                <a:off x="1747" y="226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06" name="Freeform 25"/>
              <p:cNvSpPr/>
              <p:nvPr/>
            </p:nvSpPr>
            <p:spPr bwMode="auto">
              <a:xfrm>
                <a:off x="2740"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 name="Freeform 26"/>
              <p:cNvSpPr/>
              <p:nvPr/>
            </p:nvSpPr>
            <p:spPr bwMode="auto">
              <a:xfrm>
                <a:off x="4032"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8" name="Text Box 27"/>
              <p:cNvSpPr txBox="1">
                <a:spLocks noChangeArrowheads="1"/>
              </p:cNvSpPr>
              <p:nvPr/>
            </p:nvSpPr>
            <p:spPr bwMode="auto">
              <a:xfrm>
                <a:off x="2960" y="1996"/>
                <a:ext cx="9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16×8矩阵</a:t>
                </a:r>
              </a:p>
            </p:txBody>
          </p:sp>
          <p:sp>
            <p:nvSpPr>
              <p:cNvPr id="309" name="Text Box 28"/>
              <p:cNvSpPr txBox="1">
                <a:spLocks noChangeArrowheads="1"/>
              </p:cNvSpPr>
              <p:nvPr/>
            </p:nvSpPr>
            <p:spPr bwMode="auto">
              <a:xfrm rot="5400000">
                <a:off x="2637" y="207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10" name="Text Box 29"/>
              <p:cNvSpPr txBox="1">
                <a:spLocks noChangeArrowheads="1"/>
              </p:cNvSpPr>
              <p:nvPr/>
            </p:nvSpPr>
            <p:spPr bwMode="auto">
              <a:xfrm rot="5400000">
                <a:off x="3932" y="207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11" name="Text Box 30"/>
              <p:cNvSpPr txBox="1">
                <a:spLocks noChangeArrowheads="1"/>
              </p:cNvSpPr>
              <p:nvPr/>
            </p:nvSpPr>
            <p:spPr bwMode="auto">
              <a:xfrm>
                <a:off x="3080" y="381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12" name="Text Box 31"/>
              <p:cNvSpPr txBox="1">
                <a:spLocks noChangeArrowheads="1"/>
              </p:cNvSpPr>
              <p:nvPr/>
            </p:nvSpPr>
            <p:spPr bwMode="auto">
              <a:xfrm>
                <a:off x="2501" y="325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313" name="Text Box 32"/>
              <p:cNvSpPr txBox="1">
                <a:spLocks noChangeArrowheads="1"/>
              </p:cNvSpPr>
              <p:nvPr/>
            </p:nvSpPr>
            <p:spPr bwMode="auto">
              <a:xfrm>
                <a:off x="3797" y="326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7</a:t>
                </a:r>
              </a:p>
            </p:txBody>
          </p:sp>
          <p:sp>
            <p:nvSpPr>
              <p:cNvPr id="314" name="Text Box 33"/>
              <p:cNvSpPr txBox="1">
                <a:spLocks noChangeArrowheads="1"/>
              </p:cNvSpPr>
              <p:nvPr/>
            </p:nvSpPr>
            <p:spPr bwMode="auto">
              <a:xfrm>
                <a:off x="2369"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315" name="Text Box 34"/>
              <p:cNvSpPr txBox="1">
                <a:spLocks noChangeArrowheads="1"/>
              </p:cNvSpPr>
              <p:nvPr/>
            </p:nvSpPr>
            <p:spPr bwMode="auto">
              <a:xfrm>
                <a:off x="2528" y="40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sp>
            <p:nvSpPr>
              <p:cNvPr id="316" name="Text Box 35"/>
              <p:cNvSpPr txBox="1">
                <a:spLocks noChangeArrowheads="1"/>
              </p:cNvSpPr>
              <p:nvPr/>
            </p:nvSpPr>
            <p:spPr bwMode="auto">
              <a:xfrm>
                <a:off x="3837" y="406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sp>
            <p:nvSpPr>
              <p:cNvPr id="317" name="Text Box 36"/>
              <p:cNvSpPr txBox="1">
                <a:spLocks noChangeArrowheads="1"/>
              </p:cNvSpPr>
              <p:nvPr/>
            </p:nvSpPr>
            <p:spPr bwMode="auto">
              <a:xfrm>
                <a:off x="3665"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318" name="Text Box 37"/>
              <p:cNvSpPr txBox="1">
                <a:spLocks noChangeArrowheads="1"/>
              </p:cNvSpPr>
              <p:nvPr/>
            </p:nvSpPr>
            <p:spPr bwMode="auto">
              <a:xfrm>
                <a:off x="4075" y="3293"/>
                <a:ext cx="51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 位线</a:t>
                </a:r>
              </a:p>
            </p:txBody>
          </p:sp>
          <p:sp>
            <p:nvSpPr>
              <p:cNvPr id="319" name="Line 38"/>
              <p:cNvSpPr>
                <a:spLocks noChangeShapeType="1"/>
              </p:cNvSpPr>
              <p:nvPr/>
            </p:nvSpPr>
            <p:spPr bwMode="auto">
              <a:xfrm>
                <a:off x="1740" y="3727"/>
                <a:ext cx="52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0" name="Text Box 39"/>
              <p:cNvSpPr txBox="1">
                <a:spLocks noChangeArrowheads="1"/>
              </p:cNvSpPr>
              <p:nvPr/>
            </p:nvSpPr>
            <p:spPr bwMode="auto">
              <a:xfrm>
                <a:off x="673" y="3625"/>
                <a:ext cx="109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   读 / 写选通</a:t>
                </a:r>
              </a:p>
            </p:txBody>
          </p:sp>
          <p:sp>
            <p:nvSpPr>
              <p:cNvPr id="321" name="Line 40"/>
              <p:cNvSpPr>
                <a:spLocks noChangeShapeType="1"/>
              </p:cNvSpPr>
              <p:nvPr/>
            </p:nvSpPr>
            <p:spPr bwMode="auto">
              <a:xfrm>
                <a:off x="835" y="1593"/>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2" name="Line 41"/>
              <p:cNvSpPr>
                <a:spLocks noChangeShapeType="1"/>
              </p:cNvSpPr>
              <p:nvPr/>
            </p:nvSpPr>
            <p:spPr bwMode="auto">
              <a:xfrm>
                <a:off x="833" y="2093"/>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3" name="Line 42"/>
              <p:cNvSpPr>
                <a:spLocks noChangeShapeType="1"/>
              </p:cNvSpPr>
              <p:nvPr/>
            </p:nvSpPr>
            <p:spPr bwMode="auto">
              <a:xfrm>
                <a:off x="831" y="2593"/>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4" name="Line 43"/>
              <p:cNvSpPr>
                <a:spLocks noChangeShapeType="1"/>
              </p:cNvSpPr>
              <p:nvPr/>
            </p:nvSpPr>
            <p:spPr bwMode="auto">
              <a:xfrm>
                <a:off x="842" y="3094"/>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25" name="Group 44"/>
              <p:cNvGrpSpPr/>
              <p:nvPr/>
            </p:nvGrpSpPr>
            <p:grpSpPr bwMode="auto">
              <a:xfrm>
                <a:off x="505" y="1440"/>
                <a:ext cx="356" cy="295"/>
                <a:chOff x="457" y="1440"/>
                <a:chExt cx="356" cy="295"/>
              </a:xfrm>
            </p:grpSpPr>
            <p:sp>
              <p:nvSpPr>
                <p:cNvPr id="335" name="Text Box 45"/>
                <p:cNvSpPr txBox="1">
                  <a:spLocks noChangeArrowheads="1"/>
                </p:cNvSpPr>
                <p:nvPr/>
              </p:nvSpPr>
              <p:spPr bwMode="auto">
                <a:xfrm>
                  <a:off x="457" y="144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6" name="Text Box 46"/>
                <p:cNvSpPr txBox="1">
                  <a:spLocks noChangeArrowheads="1"/>
                </p:cNvSpPr>
                <p:nvPr/>
              </p:nvSpPr>
              <p:spPr bwMode="auto">
                <a:xfrm>
                  <a:off x="641" y="154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a:t>
                  </a:r>
                </a:p>
              </p:txBody>
            </p:sp>
          </p:grpSp>
          <p:grpSp>
            <p:nvGrpSpPr>
              <p:cNvPr id="326" name="Group 47"/>
              <p:cNvGrpSpPr/>
              <p:nvPr/>
            </p:nvGrpSpPr>
            <p:grpSpPr bwMode="auto">
              <a:xfrm>
                <a:off x="505" y="1936"/>
                <a:ext cx="356" cy="295"/>
                <a:chOff x="445" y="1968"/>
                <a:chExt cx="356" cy="295"/>
              </a:xfrm>
            </p:grpSpPr>
            <p:sp>
              <p:nvSpPr>
                <p:cNvPr id="333" name="Text Box 48"/>
                <p:cNvSpPr txBox="1">
                  <a:spLocks noChangeArrowheads="1"/>
                </p:cNvSpPr>
                <p:nvPr/>
              </p:nvSpPr>
              <p:spPr bwMode="auto">
                <a:xfrm>
                  <a:off x="445" y="196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4" name="Text Box 49"/>
                <p:cNvSpPr txBox="1">
                  <a:spLocks noChangeArrowheads="1"/>
                </p:cNvSpPr>
                <p:nvPr/>
              </p:nvSpPr>
              <p:spPr bwMode="auto">
                <a:xfrm>
                  <a:off x="629" y="207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2</a:t>
                  </a:r>
                </a:p>
              </p:txBody>
            </p:sp>
          </p:grpSp>
          <p:grpSp>
            <p:nvGrpSpPr>
              <p:cNvPr id="327" name="Group 50"/>
              <p:cNvGrpSpPr/>
              <p:nvPr/>
            </p:nvGrpSpPr>
            <p:grpSpPr bwMode="auto">
              <a:xfrm>
                <a:off x="505" y="2432"/>
                <a:ext cx="356" cy="295"/>
                <a:chOff x="481" y="2460"/>
                <a:chExt cx="356" cy="295"/>
              </a:xfrm>
            </p:grpSpPr>
            <p:sp>
              <p:nvSpPr>
                <p:cNvPr id="331" name="Text Box 51"/>
                <p:cNvSpPr txBox="1">
                  <a:spLocks noChangeArrowheads="1"/>
                </p:cNvSpPr>
                <p:nvPr/>
              </p:nvSpPr>
              <p:spPr bwMode="auto">
                <a:xfrm>
                  <a:off x="481" y="246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2" name="Text Box 52"/>
                <p:cNvSpPr txBox="1">
                  <a:spLocks noChangeArrowheads="1"/>
                </p:cNvSpPr>
                <p:nvPr/>
              </p:nvSpPr>
              <p:spPr bwMode="auto">
                <a:xfrm>
                  <a:off x="665" y="256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1</a:t>
                  </a:r>
                </a:p>
              </p:txBody>
            </p:sp>
          </p:grpSp>
          <p:grpSp>
            <p:nvGrpSpPr>
              <p:cNvPr id="328" name="Group 53"/>
              <p:cNvGrpSpPr/>
              <p:nvPr/>
            </p:nvGrpSpPr>
            <p:grpSpPr bwMode="auto">
              <a:xfrm>
                <a:off x="505" y="2928"/>
                <a:ext cx="356" cy="295"/>
                <a:chOff x="409" y="2928"/>
                <a:chExt cx="356" cy="295"/>
              </a:xfrm>
            </p:grpSpPr>
            <p:sp>
              <p:nvSpPr>
                <p:cNvPr id="329" name="Text Box 54"/>
                <p:cNvSpPr txBox="1">
                  <a:spLocks noChangeArrowheads="1"/>
                </p:cNvSpPr>
                <p:nvPr/>
              </p:nvSpPr>
              <p:spPr bwMode="auto">
                <a:xfrm>
                  <a:off x="409" y="29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0" name="Text Box 55"/>
                <p:cNvSpPr txBox="1">
                  <a:spLocks noChangeArrowheads="1"/>
                </p:cNvSpPr>
                <p:nvPr/>
              </p:nvSpPr>
              <p:spPr bwMode="auto">
                <a:xfrm>
                  <a:off x="593" y="303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grpSp>
        <p:sp>
          <p:nvSpPr>
            <p:cNvPr id="285" name="Text Box 56"/>
            <p:cNvSpPr txBox="1">
              <a:spLocks noChangeArrowheads="1"/>
            </p:cNvSpPr>
            <p:nvPr/>
          </p:nvSpPr>
          <p:spPr bwMode="auto">
            <a:xfrm>
              <a:off x="3216" y="139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286" name="Text Box 57"/>
            <p:cNvSpPr txBox="1">
              <a:spLocks noChangeArrowheads="1"/>
            </p:cNvSpPr>
            <p:nvPr/>
          </p:nvSpPr>
          <p:spPr bwMode="auto">
            <a:xfrm>
              <a:off x="3216" y="254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sp>
        <p:nvSpPr>
          <p:cNvPr id="339" name="Text Box 59"/>
          <p:cNvSpPr txBox="1">
            <a:spLocks noChangeArrowheads="1"/>
          </p:cNvSpPr>
          <p:nvPr/>
        </p:nvSpPr>
        <p:spPr bwMode="auto">
          <a:xfrm>
            <a:off x="830997" y="1819353"/>
            <a:ext cx="1982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线选法</a:t>
            </a:r>
          </a:p>
        </p:txBody>
      </p:sp>
      <p:grpSp>
        <p:nvGrpSpPr>
          <p:cNvPr id="340" name="Group 61"/>
          <p:cNvGrpSpPr/>
          <p:nvPr/>
        </p:nvGrpSpPr>
        <p:grpSpPr bwMode="auto">
          <a:xfrm>
            <a:off x="3717072" y="2116216"/>
            <a:ext cx="336550" cy="2832100"/>
            <a:chOff x="367" y="1429"/>
            <a:chExt cx="212" cy="1784"/>
          </a:xfrm>
        </p:grpSpPr>
        <p:sp>
          <p:nvSpPr>
            <p:cNvPr id="341" name="Text Box 62"/>
            <p:cNvSpPr txBox="1">
              <a:spLocks noChangeArrowheads="1"/>
            </p:cNvSpPr>
            <p:nvPr/>
          </p:nvSpPr>
          <p:spPr bwMode="auto">
            <a:xfrm>
              <a:off x="367" y="142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42" name="Text Box 63"/>
            <p:cNvSpPr txBox="1">
              <a:spLocks noChangeArrowheads="1"/>
            </p:cNvSpPr>
            <p:nvPr/>
          </p:nvSpPr>
          <p:spPr bwMode="auto">
            <a:xfrm>
              <a:off x="367" y="19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43" name="Text Box 64"/>
            <p:cNvSpPr txBox="1">
              <a:spLocks noChangeArrowheads="1"/>
            </p:cNvSpPr>
            <p:nvPr/>
          </p:nvSpPr>
          <p:spPr bwMode="auto">
            <a:xfrm>
              <a:off x="367" y="24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44" name="Text Box 65"/>
            <p:cNvSpPr txBox="1">
              <a:spLocks noChangeArrowheads="1"/>
            </p:cNvSpPr>
            <p:nvPr/>
          </p:nvSpPr>
          <p:spPr bwMode="auto">
            <a:xfrm>
              <a:off x="367" y="292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nvGrpSpPr>
          <p:cNvPr id="345" name="Group 66"/>
          <p:cNvGrpSpPr/>
          <p:nvPr/>
        </p:nvGrpSpPr>
        <p:grpSpPr bwMode="auto">
          <a:xfrm>
            <a:off x="6006247" y="2170191"/>
            <a:ext cx="3041650" cy="528637"/>
            <a:chOff x="2445" y="1391"/>
            <a:chExt cx="1916" cy="333"/>
          </a:xfrm>
        </p:grpSpPr>
        <p:grpSp>
          <p:nvGrpSpPr>
            <p:cNvPr id="346" name="Group 67"/>
            <p:cNvGrpSpPr/>
            <p:nvPr/>
          </p:nvGrpSpPr>
          <p:grpSpPr bwMode="auto">
            <a:xfrm>
              <a:off x="2445" y="1392"/>
              <a:ext cx="1916" cy="332"/>
              <a:chOff x="2445" y="1392"/>
              <a:chExt cx="1916" cy="332"/>
            </a:xfrm>
          </p:grpSpPr>
          <p:sp>
            <p:nvSpPr>
              <p:cNvPr id="348" name="Rectangle 68"/>
              <p:cNvSpPr>
                <a:spLocks noChangeArrowheads="1"/>
              </p:cNvSpPr>
              <p:nvPr/>
            </p:nvSpPr>
            <p:spPr bwMode="auto">
              <a:xfrm>
                <a:off x="2445" y="1392"/>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0,0</a:t>
                </a:r>
              </a:p>
            </p:txBody>
          </p:sp>
          <p:sp>
            <p:nvSpPr>
              <p:cNvPr id="349" name="Rectangle 69"/>
              <p:cNvSpPr>
                <a:spLocks noChangeArrowheads="1"/>
              </p:cNvSpPr>
              <p:nvPr/>
            </p:nvSpPr>
            <p:spPr bwMode="auto">
              <a:xfrm>
                <a:off x="3776" y="1392"/>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0,7</a:t>
                </a:r>
              </a:p>
            </p:txBody>
          </p:sp>
        </p:grpSp>
        <p:sp>
          <p:nvSpPr>
            <p:cNvPr id="347" name="Text Box 70"/>
            <p:cNvSpPr txBox="1">
              <a:spLocks noChangeArrowheads="1"/>
            </p:cNvSpPr>
            <p:nvPr/>
          </p:nvSpPr>
          <p:spPr bwMode="auto">
            <a:xfrm>
              <a:off x="3216" y="13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a:t>
              </a:r>
            </a:p>
          </p:txBody>
        </p:sp>
      </p:grpSp>
      <p:grpSp>
        <p:nvGrpSpPr>
          <p:cNvPr id="350" name="Group 71"/>
          <p:cNvGrpSpPr/>
          <p:nvPr/>
        </p:nvGrpSpPr>
        <p:grpSpPr bwMode="auto">
          <a:xfrm>
            <a:off x="4706084" y="2684541"/>
            <a:ext cx="3819525" cy="466725"/>
            <a:chOff x="1626" y="1715"/>
            <a:chExt cx="2406" cy="294"/>
          </a:xfrm>
        </p:grpSpPr>
        <p:grpSp>
          <p:nvGrpSpPr>
            <p:cNvPr id="351" name="Group 72"/>
            <p:cNvGrpSpPr/>
            <p:nvPr/>
          </p:nvGrpSpPr>
          <p:grpSpPr bwMode="auto">
            <a:xfrm>
              <a:off x="1626" y="1715"/>
              <a:ext cx="2406" cy="243"/>
              <a:chOff x="1626" y="1715"/>
              <a:chExt cx="2406" cy="243"/>
            </a:xfrm>
          </p:grpSpPr>
          <p:sp>
            <p:nvSpPr>
              <p:cNvPr id="353" name="Freeform 73"/>
              <p:cNvSpPr/>
              <p:nvPr/>
            </p:nvSpPr>
            <p:spPr bwMode="auto">
              <a:xfrm>
                <a:off x="1626" y="1715"/>
                <a:ext cx="2406" cy="243"/>
              </a:xfrm>
              <a:custGeom>
                <a:avLst/>
                <a:gdLst>
                  <a:gd name="T0" fmla="*/ 0 w 2406"/>
                  <a:gd name="T1" fmla="*/ 243 h 243"/>
                  <a:gd name="T2" fmla="*/ 2406 w 2406"/>
                  <a:gd name="T3" fmla="*/ 243 h 243"/>
                  <a:gd name="T4" fmla="*/ 2406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4" name="Freeform 74"/>
              <p:cNvSpPr/>
              <p:nvPr/>
            </p:nvSpPr>
            <p:spPr bwMode="auto">
              <a:xfrm>
                <a:off x="2748" y="1728"/>
                <a:ext cx="1" cy="221"/>
              </a:xfrm>
              <a:custGeom>
                <a:avLst/>
                <a:gdLst>
                  <a:gd name="T0" fmla="*/ 0 w 1"/>
                  <a:gd name="T1" fmla="*/ 0 h 221"/>
                  <a:gd name="T2" fmla="*/ 0 w 1"/>
                  <a:gd name="T3" fmla="*/ 221 h 221"/>
                  <a:gd name="T4" fmla="*/ 0 60000 65536"/>
                  <a:gd name="T5" fmla="*/ 0 60000 65536"/>
                  <a:gd name="T6" fmla="*/ 0 w 1"/>
                  <a:gd name="T7" fmla="*/ 0 h 221"/>
                  <a:gd name="T8" fmla="*/ 1 w 1"/>
                  <a:gd name="T9" fmla="*/ 221 h 221"/>
                </a:gdLst>
                <a:ahLst/>
                <a:cxnLst>
                  <a:cxn ang="T4">
                    <a:pos x="T0" y="T1"/>
                  </a:cxn>
                  <a:cxn ang="T5">
                    <a:pos x="T2" y="T3"/>
                  </a:cxn>
                </a:cxnLst>
                <a:rect l="T6" t="T7" r="T8" b="T9"/>
                <a:pathLst>
                  <a:path w="1" h="221">
                    <a:moveTo>
                      <a:pt x="0" y="0"/>
                    </a:moveTo>
                    <a:lnTo>
                      <a:pt x="0" y="221"/>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52" name="Text Box 75"/>
            <p:cNvSpPr txBox="1">
              <a:spLocks noChangeArrowheads="1"/>
            </p:cNvSpPr>
            <p:nvPr/>
          </p:nvSpPr>
          <p:spPr bwMode="auto">
            <a:xfrm>
              <a:off x="1779" y="172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nvGrpSpPr>
          <p:cNvPr id="355" name="Group 76"/>
          <p:cNvGrpSpPr/>
          <p:nvPr/>
        </p:nvGrpSpPr>
        <p:grpSpPr bwMode="auto">
          <a:xfrm>
            <a:off x="6095147" y="4980066"/>
            <a:ext cx="2432050" cy="623887"/>
            <a:chOff x="2501" y="3161"/>
            <a:chExt cx="1532" cy="393"/>
          </a:xfrm>
        </p:grpSpPr>
        <p:sp>
          <p:nvSpPr>
            <p:cNvPr id="356" name="Freeform 77"/>
            <p:cNvSpPr/>
            <p:nvPr/>
          </p:nvSpPr>
          <p:spPr bwMode="auto">
            <a:xfrm>
              <a:off x="2740" y="3248"/>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7" name="Freeform 78"/>
            <p:cNvSpPr/>
            <p:nvPr/>
          </p:nvSpPr>
          <p:spPr bwMode="auto">
            <a:xfrm>
              <a:off x="4032" y="3254"/>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 name="Text Box 79"/>
            <p:cNvSpPr txBox="1">
              <a:spLocks noChangeArrowheads="1"/>
            </p:cNvSpPr>
            <p:nvPr/>
          </p:nvSpPr>
          <p:spPr bwMode="auto">
            <a:xfrm>
              <a:off x="3080" y="316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sp>
          <p:nvSpPr>
            <p:cNvPr id="359" name="Text Box 80"/>
            <p:cNvSpPr txBox="1">
              <a:spLocks noChangeArrowheads="1"/>
            </p:cNvSpPr>
            <p:nvPr/>
          </p:nvSpPr>
          <p:spPr bwMode="auto">
            <a:xfrm>
              <a:off x="2501" y="325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60" name="Text Box 81"/>
            <p:cNvSpPr txBox="1">
              <a:spLocks noChangeArrowheads="1"/>
            </p:cNvSpPr>
            <p:nvPr/>
          </p:nvSpPr>
          <p:spPr bwMode="auto">
            <a:xfrm>
              <a:off x="3797" y="326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7</a:t>
              </a:r>
            </a:p>
          </p:txBody>
        </p:sp>
      </p:grpSp>
      <p:grpSp>
        <p:nvGrpSpPr>
          <p:cNvPr id="361" name="Group 82"/>
          <p:cNvGrpSpPr/>
          <p:nvPr/>
        </p:nvGrpSpPr>
        <p:grpSpPr bwMode="auto">
          <a:xfrm>
            <a:off x="5885597" y="6024641"/>
            <a:ext cx="2641600" cy="706437"/>
            <a:chOff x="2369" y="3819"/>
            <a:chExt cx="1664" cy="445"/>
          </a:xfrm>
        </p:grpSpPr>
        <p:sp>
          <p:nvSpPr>
            <p:cNvPr id="362" name="Freeform 83"/>
            <p:cNvSpPr/>
            <p:nvPr/>
          </p:nvSpPr>
          <p:spPr bwMode="auto">
            <a:xfrm>
              <a:off x="2740"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3" name="Freeform 84"/>
            <p:cNvSpPr/>
            <p:nvPr/>
          </p:nvSpPr>
          <p:spPr bwMode="auto">
            <a:xfrm>
              <a:off x="4032"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4" name="Text Box 85"/>
            <p:cNvSpPr txBox="1">
              <a:spLocks noChangeArrowheads="1"/>
            </p:cNvSpPr>
            <p:nvPr/>
          </p:nvSpPr>
          <p:spPr bwMode="auto">
            <a:xfrm>
              <a:off x="3080" y="381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sp>
          <p:nvSpPr>
            <p:cNvPr id="365" name="Text Box 86"/>
            <p:cNvSpPr txBox="1">
              <a:spLocks noChangeArrowheads="1"/>
            </p:cNvSpPr>
            <p:nvPr/>
          </p:nvSpPr>
          <p:spPr bwMode="auto">
            <a:xfrm>
              <a:off x="2369"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D</a:t>
              </a:r>
            </a:p>
          </p:txBody>
        </p:sp>
        <p:sp>
          <p:nvSpPr>
            <p:cNvPr id="366" name="Text Box 87"/>
            <p:cNvSpPr txBox="1">
              <a:spLocks noChangeArrowheads="1"/>
            </p:cNvSpPr>
            <p:nvPr/>
          </p:nvSpPr>
          <p:spPr bwMode="auto">
            <a:xfrm>
              <a:off x="2528" y="40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chemeClr val="folHlink"/>
                  </a:solidFill>
                </a:rPr>
                <a:t>0</a:t>
              </a:r>
            </a:p>
          </p:txBody>
        </p:sp>
        <p:sp>
          <p:nvSpPr>
            <p:cNvPr id="367" name="Text Box 88"/>
            <p:cNvSpPr txBox="1">
              <a:spLocks noChangeArrowheads="1"/>
            </p:cNvSpPr>
            <p:nvPr/>
          </p:nvSpPr>
          <p:spPr bwMode="auto">
            <a:xfrm>
              <a:off x="3837" y="406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chemeClr val="folHlink"/>
                  </a:solidFill>
                </a:rPr>
                <a:t>7</a:t>
              </a:r>
            </a:p>
          </p:txBody>
        </p:sp>
        <p:sp>
          <p:nvSpPr>
            <p:cNvPr id="368" name="Text Box 89"/>
            <p:cNvSpPr txBox="1">
              <a:spLocks noChangeArrowheads="1"/>
            </p:cNvSpPr>
            <p:nvPr/>
          </p:nvSpPr>
          <p:spPr bwMode="auto">
            <a:xfrm>
              <a:off x="3665"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D</a:t>
              </a:r>
            </a:p>
          </p:txBody>
        </p:sp>
      </p:grpSp>
      <p:grpSp>
        <p:nvGrpSpPr>
          <p:cNvPr id="369" name="Group 90"/>
          <p:cNvGrpSpPr/>
          <p:nvPr/>
        </p:nvGrpSpPr>
        <p:grpSpPr bwMode="auto">
          <a:xfrm>
            <a:off x="3193197" y="5716666"/>
            <a:ext cx="2530475" cy="427037"/>
            <a:chOff x="673" y="3625"/>
            <a:chExt cx="1594" cy="269"/>
          </a:xfrm>
        </p:grpSpPr>
        <p:sp>
          <p:nvSpPr>
            <p:cNvPr id="370" name="Line 91"/>
            <p:cNvSpPr>
              <a:spLocks noChangeShapeType="1"/>
            </p:cNvSpPr>
            <p:nvPr/>
          </p:nvSpPr>
          <p:spPr bwMode="auto">
            <a:xfrm>
              <a:off x="1740" y="3727"/>
              <a:ext cx="527"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1" name="Text Box 92"/>
            <p:cNvSpPr txBox="1">
              <a:spLocks noChangeArrowheads="1"/>
            </p:cNvSpPr>
            <p:nvPr/>
          </p:nvSpPr>
          <p:spPr bwMode="auto">
            <a:xfrm>
              <a:off x="673" y="3625"/>
              <a:ext cx="139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folHlink"/>
                  </a:solidFill>
                </a:rPr>
                <a:t>   读 / </a:t>
              </a:r>
              <a:r>
                <a:rPr lang="zh-CN" altLang="en-US" sz="2200" b="1"/>
                <a:t>写</a:t>
              </a:r>
              <a:r>
                <a:rPr lang="zh-CN" altLang="en-US" sz="2200" b="1">
                  <a:solidFill>
                    <a:schemeClr val="folHlink"/>
                  </a:solidFill>
                </a:rPr>
                <a:t>选通</a:t>
              </a:r>
            </a:p>
          </p:txBody>
        </p:sp>
      </p:grpSp>
      <p:grpSp>
        <p:nvGrpSpPr>
          <p:cNvPr id="372" name="Group 93"/>
          <p:cNvGrpSpPr/>
          <p:nvPr/>
        </p:nvGrpSpPr>
        <p:grpSpPr bwMode="auto">
          <a:xfrm>
            <a:off x="5723672" y="5551566"/>
            <a:ext cx="3533775" cy="641350"/>
            <a:chOff x="2267" y="3706"/>
            <a:chExt cx="2226" cy="404"/>
          </a:xfrm>
        </p:grpSpPr>
        <p:sp>
          <p:nvSpPr>
            <p:cNvPr id="373" name="Rectangle 94"/>
            <p:cNvSpPr>
              <a:spLocks noChangeArrowheads="1"/>
            </p:cNvSpPr>
            <p:nvPr/>
          </p:nvSpPr>
          <p:spPr bwMode="auto">
            <a:xfrm rot="5400000">
              <a:off x="3188" y="2805"/>
              <a:ext cx="384" cy="2226"/>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4" name="Text Box 95"/>
            <p:cNvSpPr txBox="1">
              <a:spLocks noChangeArrowheads="1"/>
            </p:cNvSpPr>
            <p:nvPr/>
          </p:nvSpPr>
          <p:spPr bwMode="auto">
            <a:xfrm>
              <a:off x="2449" y="3706"/>
              <a:ext cx="176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    </a:t>
              </a:r>
              <a:r>
                <a:rPr lang="zh-CN" altLang="en-US" b="1">
                  <a:solidFill>
                    <a:schemeClr val="bg2"/>
                  </a:solidFill>
                </a:rPr>
                <a:t>读/写控制电路</a:t>
              </a:r>
              <a:r>
                <a:rPr lang="zh-CN" altLang="en-US" sz="3200" b="1"/>
                <a:t>   </a:t>
              </a:r>
            </a:p>
          </p:txBody>
        </p:sp>
      </p:grpSp>
      <p:sp>
        <p:nvSpPr>
          <p:cNvPr id="37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blinds(horizontal)">
                                      <p:cBhvr>
                                        <p:cTn id="7" dur="500"/>
                                        <p:tgtEl>
                                          <p:spTgt spid="33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barn(outVertical)">
                                      <p:cBhvr>
                                        <p:cTn id="12" dur="5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slide(fromLeft)">
                                      <p:cBhvr>
                                        <p:cTn id="17" dur="500"/>
                                        <p:tgtEl>
                                          <p:spTgt spid="34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350"/>
                                        </p:tgtEl>
                                        <p:attrNameLst>
                                          <p:attrName>style.visibility</p:attrName>
                                        </p:attrNameLst>
                                      </p:cBhvr>
                                      <p:to>
                                        <p:strVal val="visible"/>
                                      </p:to>
                                    </p:set>
                                    <p:animEffect transition="in" filter="strips(upRight)">
                                      <p:cBhvr>
                                        <p:cTn id="22" dur="500"/>
                                        <p:tgtEl>
                                          <p:spTgt spid="35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45"/>
                                        </p:tgtEl>
                                        <p:attrNameLst>
                                          <p:attrName>style.visibility</p:attrName>
                                        </p:attrNameLst>
                                      </p:cBhvr>
                                      <p:to>
                                        <p:strVal val="visible"/>
                                      </p:to>
                                    </p:set>
                                    <p:animEffect transition="in" filter="barn(outVertical)">
                                      <p:cBhvr>
                                        <p:cTn id="27" dur="500"/>
                                        <p:tgtEl>
                                          <p:spTgt spid="34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69"/>
                                        </p:tgtEl>
                                        <p:attrNameLst>
                                          <p:attrName>style.visibility</p:attrName>
                                        </p:attrNameLst>
                                      </p:cBhvr>
                                      <p:to>
                                        <p:strVal val="visible"/>
                                      </p:to>
                                    </p:set>
                                    <p:animEffect transition="in" filter="strips(downRight)">
                                      <p:cBhvr>
                                        <p:cTn id="32" dur="500"/>
                                        <p:tgtEl>
                                          <p:spTgt spid="3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55"/>
                                        </p:tgtEl>
                                        <p:attrNameLst>
                                          <p:attrName>style.visibility</p:attrName>
                                        </p:attrNameLst>
                                      </p:cBhvr>
                                      <p:to>
                                        <p:strVal val="visible"/>
                                      </p:to>
                                    </p:set>
                                    <p:animEffect transition="in" filter="wipe(up)">
                                      <p:cBhvr>
                                        <p:cTn id="37" dur="500"/>
                                        <p:tgtEl>
                                          <p:spTgt spid="3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72"/>
                                        </p:tgtEl>
                                        <p:attrNameLst>
                                          <p:attrName>style.visibility</p:attrName>
                                        </p:attrNameLst>
                                      </p:cBhvr>
                                      <p:to>
                                        <p:strVal val="visible"/>
                                      </p:to>
                                    </p:set>
                                    <p:animEffect transition="in" filter="barn(outVertical)">
                                      <p:cBhvr>
                                        <p:cTn id="42" dur="500"/>
                                        <p:tgtEl>
                                          <p:spTgt spid="3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61"/>
                                        </p:tgtEl>
                                        <p:attrNameLst>
                                          <p:attrName>style.visibility</p:attrName>
                                        </p:attrNameLst>
                                      </p:cBhvr>
                                      <p:to>
                                        <p:strVal val="visible"/>
                                      </p:to>
                                    </p:set>
                                    <p:animEffect transition="in" filter="wipe(up)">
                                      <p:cBhvr>
                                        <p:cTn id="47"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16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19</a:t>
            </a:fld>
            <a:endParaRPr lang="zh-CN" altLang="en-US" dirty="0"/>
          </a:p>
        </p:txBody>
      </p:sp>
      <p:grpSp>
        <p:nvGrpSpPr>
          <p:cNvPr id="164" name="Group 2"/>
          <p:cNvGrpSpPr/>
          <p:nvPr/>
        </p:nvGrpSpPr>
        <p:grpSpPr bwMode="auto">
          <a:xfrm>
            <a:off x="2708031" y="1169987"/>
            <a:ext cx="9047163" cy="5451475"/>
            <a:chOff x="0" y="816"/>
            <a:chExt cx="5699" cy="3434"/>
          </a:xfrm>
        </p:grpSpPr>
        <p:grpSp>
          <p:nvGrpSpPr>
            <p:cNvPr id="165" name="Group 3"/>
            <p:cNvGrpSpPr/>
            <p:nvPr/>
          </p:nvGrpSpPr>
          <p:grpSpPr bwMode="auto">
            <a:xfrm>
              <a:off x="0" y="1513"/>
              <a:ext cx="729" cy="295"/>
              <a:chOff x="0" y="1513"/>
              <a:chExt cx="729" cy="295"/>
            </a:xfrm>
          </p:grpSpPr>
          <p:sp>
            <p:nvSpPr>
              <p:cNvPr id="271" name="Line 4"/>
              <p:cNvSpPr>
                <a:spLocks noChangeShapeType="1"/>
              </p:cNvSpPr>
              <p:nvPr/>
            </p:nvSpPr>
            <p:spPr bwMode="auto">
              <a:xfrm>
                <a:off x="331" y="1666"/>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72" name="Group 5"/>
              <p:cNvGrpSpPr/>
              <p:nvPr/>
            </p:nvGrpSpPr>
            <p:grpSpPr bwMode="auto">
              <a:xfrm>
                <a:off x="0" y="1513"/>
                <a:ext cx="357" cy="295"/>
                <a:chOff x="457" y="1440"/>
                <a:chExt cx="356" cy="295"/>
              </a:xfrm>
            </p:grpSpPr>
            <p:sp>
              <p:nvSpPr>
                <p:cNvPr id="273" name="Text Box 6"/>
                <p:cNvSpPr txBox="1">
                  <a:spLocks noChangeArrowheads="1"/>
                </p:cNvSpPr>
                <p:nvPr/>
              </p:nvSpPr>
              <p:spPr bwMode="auto">
                <a:xfrm>
                  <a:off x="457" y="1440"/>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74" name="Text Box 7"/>
                <p:cNvSpPr txBox="1">
                  <a:spLocks noChangeArrowheads="1"/>
                </p:cNvSpPr>
                <p:nvPr/>
              </p:nvSpPr>
              <p:spPr bwMode="auto">
                <a:xfrm>
                  <a:off x="641" y="154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a:t>
                  </a:r>
                </a:p>
              </p:txBody>
            </p:sp>
          </p:grpSp>
        </p:grpSp>
        <p:grpSp>
          <p:nvGrpSpPr>
            <p:cNvPr id="166" name="Group 8"/>
            <p:cNvGrpSpPr/>
            <p:nvPr/>
          </p:nvGrpSpPr>
          <p:grpSpPr bwMode="auto">
            <a:xfrm>
              <a:off x="0" y="1969"/>
              <a:ext cx="727" cy="295"/>
              <a:chOff x="0" y="1969"/>
              <a:chExt cx="727" cy="295"/>
            </a:xfrm>
          </p:grpSpPr>
          <p:sp>
            <p:nvSpPr>
              <p:cNvPr id="267" name="Line 9"/>
              <p:cNvSpPr>
                <a:spLocks noChangeShapeType="1"/>
              </p:cNvSpPr>
              <p:nvPr/>
            </p:nvSpPr>
            <p:spPr bwMode="auto">
              <a:xfrm>
                <a:off x="329" y="2126"/>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68" name="Group 10"/>
              <p:cNvGrpSpPr/>
              <p:nvPr/>
            </p:nvGrpSpPr>
            <p:grpSpPr bwMode="auto">
              <a:xfrm>
                <a:off x="0" y="1969"/>
                <a:ext cx="357" cy="295"/>
                <a:chOff x="445" y="1968"/>
                <a:chExt cx="356" cy="295"/>
              </a:xfrm>
            </p:grpSpPr>
            <p:sp>
              <p:nvSpPr>
                <p:cNvPr id="269" name="Text Box 11"/>
                <p:cNvSpPr txBox="1">
                  <a:spLocks noChangeArrowheads="1"/>
                </p:cNvSpPr>
                <p:nvPr/>
              </p:nvSpPr>
              <p:spPr bwMode="auto">
                <a:xfrm>
                  <a:off x="445" y="1968"/>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70" name="Text Box 12"/>
                <p:cNvSpPr txBox="1">
                  <a:spLocks noChangeArrowheads="1"/>
                </p:cNvSpPr>
                <p:nvPr/>
              </p:nvSpPr>
              <p:spPr bwMode="auto">
                <a:xfrm>
                  <a:off x="629" y="207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2</a:t>
                  </a:r>
                </a:p>
              </p:txBody>
            </p:sp>
          </p:grpSp>
        </p:grpSp>
        <p:grpSp>
          <p:nvGrpSpPr>
            <p:cNvPr id="167" name="Group 13"/>
            <p:cNvGrpSpPr/>
            <p:nvPr/>
          </p:nvGrpSpPr>
          <p:grpSpPr bwMode="auto">
            <a:xfrm>
              <a:off x="0" y="2425"/>
              <a:ext cx="725" cy="295"/>
              <a:chOff x="0" y="2425"/>
              <a:chExt cx="725" cy="295"/>
            </a:xfrm>
          </p:grpSpPr>
          <p:sp>
            <p:nvSpPr>
              <p:cNvPr id="263" name="Line 14"/>
              <p:cNvSpPr>
                <a:spLocks noChangeShapeType="1"/>
              </p:cNvSpPr>
              <p:nvPr/>
            </p:nvSpPr>
            <p:spPr bwMode="auto">
              <a:xfrm>
                <a:off x="327" y="2587"/>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64" name="Group 15"/>
              <p:cNvGrpSpPr/>
              <p:nvPr/>
            </p:nvGrpSpPr>
            <p:grpSpPr bwMode="auto">
              <a:xfrm>
                <a:off x="0" y="2425"/>
                <a:ext cx="357" cy="295"/>
                <a:chOff x="481" y="2460"/>
                <a:chExt cx="356" cy="294"/>
              </a:xfrm>
            </p:grpSpPr>
            <p:sp>
              <p:nvSpPr>
                <p:cNvPr id="265" name="Text Box 16"/>
                <p:cNvSpPr txBox="1">
                  <a:spLocks noChangeArrowheads="1"/>
                </p:cNvSpPr>
                <p:nvPr/>
              </p:nvSpPr>
              <p:spPr bwMode="auto">
                <a:xfrm>
                  <a:off x="481" y="2460"/>
                  <a:ext cx="25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66" name="Text Box 17"/>
                <p:cNvSpPr txBox="1">
                  <a:spLocks noChangeArrowheads="1"/>
                </p:cNvSpPr>
                <p:nvPr/>
              </p:nvSpPr>
              <p:spPr bwMode="auto">
                <a:xfrm>
                  <a:off x="665" y="2563"/>
                  <a:ext cx="1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1</a:t>
                  </a:r>
                </a:p>
              </p:txBody>
            </p:sp>
          </p:grpSp>
        </p:grpSp>
        <p:grpSp>
          <p:nvGrpSpPr>
            <p:cNvPr id="168" name="Group 18"/>
            <p:cNvGrpSpPr/>
            <p:nvPr/>
          </p:nvGrpSpPr>
          <p:grpSpPr bwMode="auto">
            <a:xfrm>
              <a:off x="0" y="2882"/>
              <a:ext cx="736" cy="295"/>
              <a:chOff x="0" y="2882"/>
              <a:chExt cx="736" cy="295"/>
            </a:xfrm>
          </p:grpSpPr>
          <p:sp>
            <p:nvSpPr>
              <p:cNvPr id="259" name="Line 19"/>
              <p:cNvSpPr>
                <a:spLocks noChangeShapeType="1"/>
              </p:cNvSpPr>
              <p:nvPr/>
            </p:nvSpPr>
            <p:spPr bwMode="auto">
              <a:xfrm>
                <a:off x="338" y="3048"/>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60" name="Group 20"/>
              <p:cNvGrpSpPr/>
              <p:nvPr/>
            </p:nvGrpSpPr>
            <p:grpSpPr bwMode="auto">
              <a:xfrm>
                <a:off x="0" y="2882"/>
                <a:ext cx="357" cy="295"/>
                <a:chOff x="409" y="2928"/>
                <a:chExt cx="356" cy="295"/>
              </a:xfrm>
            </p:grpSpPr>
            <p:sp>
              <p:nvSpPr>
                <p:cNvPr id="261" name="Text Box 21"/>
                <p:cNvSpPr txBox="1">
                  <a:spLocks noChangeArrowheads="1"/>
                </p:cNvSpPr>
                <p:nvPr/>
              </p:nvSpPr>
              <p:spPr bwMode="auto">
                <a:xfrm>
                  <a:off x="409" y="2928"/>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62" name="Text Box 22"/>
                <p:cNvSpPr txBox="1">
                  <a:spLocks noChangeArrowheads="1"/>
                </p:cNvSpPr>
                <p:nvPr/>
              </p:nvSpPr>
              <p:spPr bwMode="auto">
                <a:xfrm>
                  <a:off x="593" y="303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grpSp>
        <p:grpSp>
          <p:nvGrpSpPr>
            <p:cNvPr id="169" name="Group 23"/>
            <p:cNvGrpSpPr/>
            <p:nvPr/>
          </p:nvGrpSpPr>
          <p:grpSpPr bwMode="auto">
            <a:xfrm>
              <a:off x="24" y="1057"/>
              <a:ext cx="714" cy="295"/>
              <a:chOff x="24" y="1057"/>
              <a:chExt cx="714" cy="295"/>
            </a:xfrm>
          </p:grpSpPr>
          <p:sp>
            <p:nvSpPr>
              <p:cNvPr id="255" name="Line 24"/>
              <p:cNvSpPr>
                <a:spLocks noChangeShapeType="1"/>
              </p:cNvSpPr>
              <p:nvPr/>
            </p:nvSpPr>
            <p:spPr bwMode="auto">
              <a:xfrm>
                <a:off x="340" y="1210"/>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56" name="Group 25"/>
              <p:cNvGrpSpPr/>
              <p:nvPr/>
            </p:nvGrpSpPr>
            <p:grpSpPr bwMode="auto">
              <a:xfrm>
                <a:off x="24" y="1057"/>
                <a:ext cx="357" cy="295"/>
                <a:chOff x="457" y="1440"/>
                <a:chExt cx="356" cy="295"/>
              </a:xfrm>
            </p:grpSpPr>
            <p:sp>
              <p:nvSpPr>
                <p:cNvPr id="257" name="Text Box 26"/>
                <p:cNvSpPr txBox="1">
                  <a:spLocks noChangeArrowheads="1"/>
                </p:cNvSpPr>
                <p:nvPr/>
              </p:nvSpPr>
              <p:spPr bwMode="auto">
                <a:xfrm>
                  <a:off x="457" y="1440"/>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58" name="Text Box 27"/>
                <p:cNvSpPr txBox="1">
                  <a:spLocks noChangeArrowheads="1"/>
                </p:cNvSpPr>
                <p:nvPr/>
              </p:nvSpPr>
              <p:spPr bwMode="auto">
                <a:xfrm>
                  <a:off x="641" y="154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4</a:t>
                  </a:r>
                </a:p>
              </p:txBody>
            </p:sp>
          </p:grpSp>
        </p:grpSp>
        <p:grpSp>
          <p:nvGrpSpPr>
            <p:cNvPr id="170" name="Group 28"/>
            <p:cNvGrpSpPr/>
            <p:nvPr/>
          </p:nvGrpSpPr>
          <p:grpSpPr bwMode="auto">
            <a:xfrm>
              <a:off x="733" y="816"/>
              <a:ext cx="4966" cy="3434"/>
              <a:chOff x="733" y="816"/>
              <a:chExt cx="4966" cy="3434"/>
            </a:xfrm>
          </p:grpSpPr>
          <p:sp>
            <p:nvSpPr>
              <p:cNvPr id="171" name="Rectangle 29"/>
              <p:cNvSpPr>
                <a:spLocks noChangeArrowheads="1"/>
              </p:cNvSpPr>
              <p:nvPr/>
            </p:nvSpPr>
            <p:spPr bwMode="auto">
              <a:xfrm>
                <a:off x="3732" y="1019"/>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0,31</a:t>
                </a:r>
              </a:p>
            </p:txBody>
          </p:sp>
          <p:sp>
            <p:nvSpPr>
              <p:cNvPr id="172" name="Rectangle 30"/>
              <p:cNvSpPr>
                <a:spLocks noChangeArrowheads="1"/>
              </p:cNvSpPr>
              <p:nvPr/>
            </p:nvSpPr>
            <p:spPr bwMode="auto">
              <a:xfrm>
                <a:off x="1944" y="1007"/>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0,0</a:t>
                </a:r>
              </a:p>
            </p:txBody>
          </p:sp>
          <p:sp>
            <p:nvSpPr>
              <p:cNvPr id="173" name="Rectangle 31"/>
              <p:cNvSpPr>
                <a:spLocks noChangeArrowheads="1"/>
              </p:cNvSpPr>
              <p:nvPr/>
            </p:nvSpPr>
            <p:spPr bwMode="auto">
              <a:xfrm>
                <a:off x="1944" y="2200"/>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31,0</a:t>
                </a:r>
              </a:p>
            </p:txBody>
          </p:sp>
          <p:sp>
            <p:nvSpPr>
              <p:cNvPr id="174" name="Rectangle 32"/>
              <p:cNvSpPr>
                <a:spLocks noChangeArrowheads="1"/>
              </p:cNvSpPr>
              <p:nvPr/>
            </p:nvSpPr>
            <p:spPr bwMode="auto">
              <a:xfrm>
                <a:off x="1769" y="816"/>
                <a:ext cx="3077" cy="2059"/>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Freeform 33"/>
              <p:cNvSpPr/>
              <p:nvPr/>
            </p:nvSpPr>
            <p:spPr bwMode="auto">
              <a:xfrm rot="10800000">
                <a:off x="2539" y="2368"/>
                <a:ext cx="334" cy="1"/>
              </a:xfrm>
              <a:custGeom>
                <a:avLst/>
                <a:gdLst>
                  <a:gd name="T0" fmla="*/ 339 w 333"/>
                  <a:gd name="T1" fmla="*/ 0 h 1"/>
                  <a:gd name="T2" fmla="*/ 0 w 333"/>
                  <a:gd name="T3" fmla="*/ 1 h 1"/>
                  <a:gd name="T4" fmla="*/ 0 60000 65536"/>
                  <a:gd name="T5" fmla="*/ 0 60000 65536"/>
                  <a:gd name="T6" fmla="*/ 0 w 333"/>
                  <a:gd name="T7" fmla="*/ 0 h 1"/>
                  <a:gd name="T8" fmla="*/ 333 w 333"/>
                  <a:gd name="T9" fmla="*/ 1 h 1"/>
                </a:gdLst>
                <a:ahLst/>
                <a:cxnLst>
                  <a:cxn ang="T4">
                    <a:pos x="T0" y="T1"/>
                  </a:cxn>
                  <a:cxn ang="T5">
                    <a:pos x="T2" y="T3"/>
                  </a:cxn>
                </a:cxnLst>
                <a:rect l="T6" t="T7" r="T8" b="T9"/>
                <a:pathLst>
                  <a:path w="333" h="1">
                    <a:moveTo>
                      <a:pt x="333" y="0"/>
                    </a:moveTo>
                    <a:lnTo>
                      <a:pt x="0" y="1"/>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Rectangle 34"/>
              <p:cNvSpPr>
                <a:spLocks noChangeArrowheads="1"/>
              </p:cNvSpPr>
              <p:nvPr/>
            </p:nvSpPr>
            <p:spPr bwMode="auto">
              <a:xfrm>
                <a:off x="3732" y="2200"/>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31,31</a:t>
                </a:r>
              </a:p>
            </p:txBody>
          </p:sp>
          <p:sp>
            <p:nvSpPr>
              <p:cNvPr id="177" name="Rectangle 35"/>
              <p:cNvSpPr>
                <a:spLocks noChangeArrowheads="1"/>
              </p:cNvSpPr>
              <p:nvPr/>
            </p:nvSpPr>
            <p:spPr bwMode="auto">
              <a:xfrm rot="5400000">
                <a:off x="2868" y="2293"/>
                <a:ext cx="384" cy="293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Text Box 36"/>
              <p:cNvSpPr txBox="1">
                <a:spLocks noChangeArrowheads="1"/>
              </p:cNvSpPr>
              <p:nvPr/>
            </p:nvSpPr>
            <p:spPr bwMode="auto">
              <a:xfrm>
                <a:off x="1836" y="3559"/>
                <a:ext cx="19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b="1"/>
                  <a:t>Y </a:t>
                </a:r>
                <a:r>
                  <a:rPr lang="zh-CN" altLang="en-US" b="1"/>
                  <a:t>地址译码器</a:t>
                </a:r>
              </a:p>
            </p:txBody>
          </p:sp>
          <p:sp>
            <p:nvSpPr>
              <p:cNvPr id="179" name="Rectangle 37"/>
              <p:cNvSpPr>
                <a:spLocks noChangeArrowheads="1"/>
              </p:cNvSpPr>
              <p:nvPr/>
            </p:nvSpPr>
            <p:spPr bwMode="auto">
              <a:xfrm>
                <a:off x="733" y="1036"/>
                <a:ext cx="385" cy="222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Text Box 38"/>
              <p:cNvSpPr txBox="1">
                <a:spLocks noChangeArrowheads="1"/>
              </p:cNvSpPr>
              <p:nvPr/>
            </p:nvSpPr>
            <p:spPr bwMode="auto">
              <a:xfrm>
                <a:off x="768" y="1394"/>
                <a:ext cx="309"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b="1"/>
                  <a:t>X</a:t>
                </a:r>
              </a:p>
              <a:p>
                <a:pPr eaLnBrk="1" hangingPunct="1"/>
                <a:r>
                  <a:rPr lang="zh-CN" altLang="en-US" b="1"/>
                  <a:t>地</a:t>
                </a:r>
              </a:p>
              <a:p>
                <a:pPr eaLnBrk="1" hangingPunct="1"/>
                <a:r>
                  <a:rPr lang="zh-CN" altLang="en-US" b="1"/>
                  <a:t>址</a:t>
                </a:r>
              </a:p>
              <a:p>
                <a:pPr eaLnBrk="1" hangingPunct="1"/>
                <a:r>
                  <a:rPr lang="zh-CN" altLang="en-US" b="1"/>
                  <a:t>译</a:t>
                </a:r>
              </a:p>
              <a:p>
                <a:pPr eaLnBrk="1" hangingPunct="1"/>
                <a:r>
                  <a:rPr lang="zh-CN" altLang="en-US" b="1"/>
                  <a:t>码</a:t>
                </a:r>
              </a:p>
              <a:p>
                <a:pPr eaLnBrk="1" hangingPunct="1"/>
                <a:r>
                  <a:rPr lang="zh-CN" altLang="en-US" b="1"/>
                  <a:t>器</a:t>
                </a:r>
              </a:p>
            </p:txBody>
          </p:sp>
          <p:sp>
            <p:nvSpPr>
              <p:cNvPr id="181" name="Freeform 39"/>
              <p:cNvSpPr/>
              <p:nvPr/>
            </p:nvSpPr>
            <p:spPr bwMode="auto">
              <a:xfrm>
                <a:off x="1125" y="1347"/>
                <a:ext cx="2907" cy="237"/>
              </a:xfrm>
              <a:custGeom>
                <a:avLst/>
                <a:gdLst>
                  <a:gd name="T0" fmla="*/ 0 w 2907"/>
                  <a:gd name="T1" fmla="*/ 237 h 237"/>
                  <a:gd name="T2" fmla="*/ 2904 w 2907"/>
                  <a:gd name="T3" fmla="*/ 237 h 237"/>
                  <a:gd name="T4" fmla="*/ 2907 w 2907"/>
                  <a:gd name="T5" fmla="*/ 0 h 237"/>
                  <a:gd name="T6" fmla="*/ 0 60000 65536"/>
                  <a:gd name="T7" fmla="*/ 0 60000 65536"/>
                  <a:gd name="T8" fmla="*/ 0 60000 65536"/>
                  <a:gd name="T9" fmla="*/ 0 w 2907"/>
                  <a:gd name="T10" fmla="*/ 0 h 237"/>
                  <a:gd name="T11" fmla="*/ 2907 w 2907"/>
                  <a:gd name="T12" fmla="*/ 237 h 237"/>
                </a:gdLst>
                <a:ahLst/>
                <a:cxnLst>
                  <a:cxn ang="T6">
                    <a:pos x="T0" y="T1"/>
                  </a:cxn>
                  <a:cxn ang="T7">
                    <a:pos x="T2" y="T3"/>
                  </a:cxn>
                  <a:cxn ang="T8">
                    <a:pos x="T4" y="T5"/>
                  </a:cxn>
                </a:cxnLst>
                <a:rect l="T9" t="T10" r="T11" b="T12"/>
                <a:pathLst>
                  <a:path w="2907" h="237">
                    <a:moveTo>
                      <a:pt x="0" y="237"/>
                    </a:moveTo>
                    <a:lnTo>
                      <a:pt x="2904" y="237"/>
                    </a:lnTo>
                    <a:lnTo>
                      <a:pt x="2907"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Freeform 40"/>
              <p:cNvSpPr/>
              <p:nvPr/>
            </p:nvSpPr>
            <p:spPr bwMode="auto">
              <a:xfrm>
                <a:off x="2229" y="1344"/>
                <a:ext cx="1" cy="243"/>
              </a:xfrm>
              <a:custGeom>
                <a:avLst/>
                <a:gdLst>
                  <a:gd name="T0" fmla="*/ 0 w 1"/>
                  <a:gd name="T1" fmla="*/ 0 h 243"/>
                  <a:gd name="T2" fmla="*/ 0 w 1"/>
                  <a:gd name="T3" fmla="*/ 243 h 243"/>
                  <a:gd name="T4" fmla="*/ 0 60000 65536"/>
                  <a:gd name="T5" fmla="*/ 0 60000 65536"/>
                  <a:gd name="T6" fmla="*/ 0 w 1"/>
                  <a:gd name="T7" fmla="*/ 0 h 243"/>
                  <a:gd name="T8" fmla="*/ 1 w 1"/>
                  <a:gd name="T9" fmla="*/ 243 h 243"/>
                </a:gdLst>
                <a:ahLst/>
                <a:cxnLst>
                  <a:cxn ang="T4">
                    <a:pos x="T0" y="T1"/>
                  </a:cxn>
                  <a:cxn ang="T5">
                    <a:pos x="T2" y="T3"/>
                  </a:cxn>
                </a:cxnLst>
                <a:rect l="T6" t="T7" r="T8" b="T9"/>
                <a:pathLst>
                  <a:path w="1" h="243">
                    <a:moveTo>
                      <a:pt x="0" y="0"/>
                    </a:moveTo>
                    <a:lnTo>
                      <a:pt x="0" y="24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Freeform 41"/>
              <p:cNvSpPr/>
              <p:nvPr/>
            </p:nvSpPr>
            <p:spPr bwMode="auto">
              <a:xfrm>
                <a:off x="1129" y="2531"/>
                <a:ext cx="2963" cy="256"/>
              </a:xfrm>
              <a:custGeom>
                <a:avLst/>
                <a:gdLst>
                  <a:gd name="T0" fmla="*/ 0 w 2406"/>
                  <a:gd name="T1" fmla="*/ 332 h 243"/>
                  <a:gd name="T2" fmla="*/ 8393 w 2406"/>
                  <a:gd name="T3" fmla="*/ 332 h 243"/>
                  <a:gd name="T4" fmla="*/ 8393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Freeform 42"/>
              <p:cNvSpPr/>
              <p:nvPr/>
            </p:nvSpPr>
            <p:spPr bwMode="auto">
              <a:xfrm>
                <a:off x="2248" y="2545"/>
                <a:ext cx="1" cy="239"/>
              </a:xfrm>
              <a:custGeom>
                <a:avLst/>
                <a:gdLst>
                  <a:gd name="T0" fmla="*/ 0 w 1"/>
                  <a:gd name="T1" fmla="*/ 0 h 239"/>
                  <a:gd name="T2" fmla="*/ 0 w 1"/>
                  <a:gd name="T3" fmla="*/ 239 h 239"/>
                  <a:gd name="T4" fmla="*/ 0 60000 65536"/>
                  <a:gd name="T5" fmla="*/ 0 60000 65536"/>
                  <a:gd name="T6" fmla="*/ 0 w 1"/>
                  <a:gd name="T7" fmla="*/ 0 h 239"/>
                  <a:gd name="T8" fmla="*/ 1 w 1"/>
                  <a:gd name="T9" fmla="*/ 239 h 239"/>
                </a:gdLst>
                <a:ahLst/>
                <a:cxnLst>
                  <a:cxn ang="T4">
                    <a:pos x="T0" y="T1"/>
                  </a:cxn>
                  <a:cxn ang="T5">
                    <a:pos x="T2" y="T3"/>
                  </a:cxn>
                </a:cxnLst>
                <a:rect l="T6" t="T7" r="T8" b="T9"/>
                <a:pathLst>
                  <a:path w="1" h="239">
                    <a:moveTo>
                      <a:pt x="0" y="0"/>
                    </a:moveTo>
                    <a:lnTo>
                      <a:pt x="0" y="239"/>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Freeform 43"/>
              <p:cNvSpPr/>
              <p:nvPr/>
            </p:nvSpPr>
            <p:spPr bwMode="auto">
              <a:xfrm>
                <a:off x="2132"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6" name="Freeform 44"/>
              <p:cNvSpPr/>
              <p:nvPr/>
            </p:nvSpPr>
            <p:spPr bwMode="auto">
              <a:xfrm>
                <a:off x="4088"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Text Box 45"/>
              <p:cNvSpPr txBox="1">
                <a:spLocks noChangeArrowheads="1"/>
              </p:cNvSpPr>
              <p:nvPr/>
            </p:nvSpPr>
            <p:spPr bwMode="auto">
              <a:xfrm>
                <a:off x="2461" y="1564"/>
                <a:ext cx="10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a:t>
                </a:r>
                <a:r>
                  <a:rPr lang="zh-CN" altLang="en-US" sz="2000" b="1"/>
                  <a:t>32×32  </a:t>
                </a:r>
              </a:p>
              <a:p>
                <a:pPr eaLnBrk="1" hangingPunct="1"/>
                <a:r>
                  <a:rPr lang="zh-CN" altLang="en-US" sz="2000" b="1"/>
                  <a:t>           矩阵</a:t>
                </a:r>
              </a:p>
            </p:txBody>
          </p:sp>
          <p:sp>
            <p:nvSpPr>
              <p:cNvPr id="188" name="Text Box 46"/>
              <p:cNvSpPr txBox="1">
                <a:spLocks noChangeArrowheads="1"/>
              </p:cNvSpPr>
              <p:nvPr/>
            </p:nvSpPr>
            <p:spPr bwMode="auto">
              <a:xfrm rot="5400000">
                <a:off x="2137" y="1692"/>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89" name="Text Box 47"/>
              <p:cNvSpPr txBox="1">
                <a:spLocks noChangeArrowheads="1"/>
              </p:cNvSpPr>
              <p:nvPr/>
            </p:nvSpPr>
            <p:spPr bwMode="auto">
              <a:xfrm rot="5400000">
                <a:off x="3928" y="1704"/>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nvGrpSpPr>
              <p:cNvPr id="190" name="Group 48"/>
              <p:cNvGrpSpPr/>
              <p:nvPr/>
            </p:nvGrpSpPr>
            <p:grpSpPr bwMode="auto">
              <a:xfrm>
                <a:off x="1808" y="3939"/>
                <a:ext cx="356" cy="311"/>
                <a:chOff x="1808" y="3939"/>
                <a:chExt cx="356" cy="311"/>
              </a:xfrm>
            </p:grpSpPr>
            <p:sp>
              <p:nvSpPr>
                <p:cNvPr id="253" name="Text Box 49"/>
                <p:cNvSpPr txBox="1">
                  <a:spLocks noChangeArrowheads="1"/>
                </p:cNvSpPr>
                <p:nvPr/>
              </p:nvSpPr>
              <p:spPr bwMode="auto">
                <a:xfrm>
                  <a:off x="1808"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54" name="Text Box 50"/>
                <p:cNvSpPr txBox="1">
                  <a:spLocks noChangeArrowheads="1"/>
                </p:cNvSpPr>
                <p:nvPr/>
              </p:nvSpPr>
              <p:spPr bwMode="auto">
                <a:xfrm>
                  <a:off x="1992"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9</a:t>
                  </a:r>
                </a:p>
              </p:txBody>
            </p:sp>
          </p:grpSp>
          <p:grpSp>
            <p:nvGrpSpPr>
              <p:cNvPr id="191" name="Group 51"/>
              <p:cNvGrpSpPr/>
              <p:nvPr/>
            </p:nvGrpSpPr>
            <p:grpSpPr bwMode="auto">
              <a:xfrm>
                <a:off x="2031" y="2949"/>
                <a:ext cx="48" cy="243"/>
                <a:chOff x="2031" y="2949"/>
                <a:chExt cx="48" cy="243"/>
              </a:xfrm>
            </p:grpSpPr>
            <p:sp>
              <p:nvSpPr>
                <p:cNvPr id="251" name="Line 52"/>
                <p:cNvSpPr>
                  <a:spLocks noChangeShapeType="1"/>
                </p:cNvSpPr>
                <p:nvPr/>
              </p:nvSpPr>
              <p:spPr bwMode="auto">
                <a:xfrm rot="-5400000">
                  <a:off x="1909" y="3071"/>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2" name="Line 53"/>
                <p:cNvSpPr>
                  <a:spLocks noChangeShapeType="1"/>
                </p:cNvSpPr>
                <p:nvPr/>
              </p:nvSpPr>
              <p:spPr bwMode="auto">
                <a:xfrm rot="-5400000">
                  <a:off x="2005" y="307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2" name="Group 54"/>
              <p:cNvGrpSpPr/>
              <p:nvPr/>
            </p:nvGrpSpPr>
            <p:grpSpPr bwMode="auto">
              <a:xfrm>
                <a:off x="2416" y="2949"/>
                <a:ext cx="49" cy="243"/>
                <a:chOff x="2416" y="2949"/>
                <a:chExt cx="49" cy="243"/>
              </a:xfrm>
            </p:grpSpPr>
            <p:sp>
              <p:nvSpPr>
                <p:cNvPr id="249" name="Line 55"/>
                <p:cNvSpPr>
                  <a:spLocks noChangeShapeType="1"/>
                </p:cNvSpPr>
                <p:nvPr/>
              </p:nvSpPr>
              <p:spPr bwMode="auto">
                <a:xfrm rot="5400000">
                  <a:off x="2343" y="3071"/>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0" name="Line 56"/>
                <p:cNvSpPr>
                  <a:spLocks noChangeShapeType="1"/>
                </p:cNvSpPr>
                <p:nvPr/>
              </p:nvSpPr>
              <p:spPr bwMode="auto">
                <a:xfrm rot="5400000">
                  <a:off x="2342" y="3068"/>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3" name="Group 57"/>
              <p:cNvGrpSpPr/>
              <p:nvPr/>
            </p:nvGrpSpPr>
            <p:grpSpPr bwMode="auto">
              <a:xfrm>
                <a:off x="3832" y="2961"/>
                <a:ext cx="48" cy="243"/>
                <a:chOff x="3832" y="2961"/>
                <a:chExt cx="48" cy="243"/>
              </a:xfrm>
            </p:grpSpPr>
            <p:sp>
              <p:nvSpPr>
                <p:cNvPr id="247" name="Line 58"/>
                <p:cNvSpPr>
                  <a:spLocks noChangeShapeType="1"/>
                </p:cNvSpPr>
                <p:nvPr/>
              </p:nvSpPr>
              <p:spPr bwMode="auto">
                <a:xfrm rot="-5400000">
                  <a:off x="3710" y="3083"/>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8" name="Line 59"/>
                <p:cNvSpPr>
                  <a:spLocks noChangeShapeType="1"/>
                </p:cNvSpPr>
                <p:nvPr/>
              </p:nvSpPr>
              <p:spPr bwMode="auto">
                <a:xfrm rot="-5400000">
                  <a:off x="3806" y="3086"/>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4" name="Group 60"/>
              <p:cNvGrpSpPr/>
              <p:nvPr/>
            </p:nvGrpSpPr>
            <p:grpSpPr bwMode="auto">
              <a:xfrm>
                <a:off x="4217" y="2961"/>
                <a:ext cx="48" cy="243"/>
                <a:chOff x="4217" y="2961"/>
                <a:chExt cx="48" cy="243"/>
              </a:xfrm>
            </p:grpSpPr>
            <p:sp>
              <p:nvSpPr>
                <p:cNvPr id="245" name="Line 61"/>
                <p:cNvSpPr>
                  <a:spLocks noChangeShapeType="1"/>
                </p:cNvSpPr>
                <p:nvPr/>
              </p:nvSpPr>
              <p:spPr bwMode="auto">
                <a:xfrm rot="5400000">
                  <a:off x="4143" y="3083"/>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6" name="Line 62"/>
                <p:cNvSpPr>
                  <a:spLocks noChangeShapeType="1"/>
                </p:cNvSpPr>
                <p:nvPr/>
              </p:nvSpPr>
              <p:spPr bwMode="auto">
                <a:xfrm rot="5400000">
                  <a:off x="4143" y="3080"/>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95" name="Rectangle 63"/>
              <p:cNvSpPr>
                <a:spLocks noChangeArrowheads="1"/>
              </p:cNvSpPr>
              <p:nvPr/>
            </p:nvSpPr>
            <p:spPr bwMode="auto">
              <a:xfrm>
                <a:off x="4834" y="3088"/>
                <a:ext cx="589" cy="36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I/O</a:t>
                </a:r>
              </a:p>
            </p:txBody>
          </p:sp>
          <p:sp>
            <p:nvSpPr>
              <p:cNvPr id="196" name="Freeform 64"/>
              <p:cNvSpPr/>
              <p:nvPr/>
            </p:nvSpPr>
            <p:spPr bwMode="auto">
              <a:xfrm>
                <a:off x="2465" y="3120"/>
                <a:ext cx="2366" cy="168"/>
              </a:xfrm>
              <a:custGeom>
                <a:avLst/>
                <a:gdLst>
                  <a:gd name="T0" fmla="*/ 0 w 2361"/>
                  <a:gd name="T1" fmla="*/ 0 h 168"/>
                  <a:gd name="T2" fmla="*/ 422 w 2361"/>
                  <a:gd name="T3" fmla="*/ 0 h 168"/>
                  <a:gd name="T4" fmla="*/ 423 w 2361"/>
                  <a:gd name="T5" fmla="*/ 168 h 168"/>
                  <a:gd name="T6" fmla="*/ 2391 w 2361"/>
                  <a:gd name="T7" fmla="*/ 167 h 168"/>
                  <a:gd name="T8" fmla="*/ 0 60000 65536"/>
                  <a:gd name="T9" fmla="*/ 0 60000 65536"/>
                  <a:gd name="T10" fmla="*/ 0 60000 65536"/>
                  <a:gd name="T11" fmla="*/ 0 60000 65536"/>
                  <a:gd name="T12" fmla="*/ 0 w 2361"/>
                  <a:gd name="T13" fmla="*/ 0 h 168"/>
                  <a:gd name="T14" fmla="*/ 2361 w 2361"/>
                  <a:gd name="T15" fmla="*/ 168 h 168"/>
                </a:gdLst>
                <a:ahLst/>
                <a:cxnLst>
                  <a:cxn ang="T8">
                    <a:pos x="T0" y="T1"/>
                  </a:cxn>
                  <a:cxn ang="T9">
                    <a:pos x="T2" y="T3"/>
                  </a:cxn>
                  <a:cxn ang="T10">
                    <a:pos x="T4" y="T5"/>
                  </a:cxn>
                  <a:cxn ang="T11">
                    <a:pos x="T6" y="T7"/>
                  </a:cxn>
                </a:cxnLst>
                <a:rect l="T12" t="T13" r="T14" b="T15"/>
                <a:pathLst>
                  <a:path w="2361" h="168">
                    <a:moveTo>
                      <a:pt x="0" y="0"/>
                    </a:moveTo>
                    <a:lnTo>
                      <a:pt x="416" y="0"/>
                    </a:lnTo>
                    <a:lnTo>
                      <a:pt x="417" y="168"/>
                    </a:lnTo>
                    <a:lnTo>
                      <a:pt x="2361" y="16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Freeform 65"/>
              <p:cNvSpPr/>
              <p:nvPr/>
            </p:nvSpPr>
            <p:spPr bwMode="auto">
              <a:xfrm>
                <a:off x="1625" y="3123"/>
                <a:ext cx="3207" cy="284"/>
              </a:xfrm>
              <a:custGeom>
                <a:avLst/>
                <a:gdLst>
                  <a:gd name="T0" fmla="*/ 409 w 3200"/>
                  <a:gd name="T1" fmla="*/ 0 h 284"/>
                  <a:gd name="T2" fmla="*/ 0 w 3200"/>
                  <a:gd name="T3" fmla="*/ 0 h 284"/>
                  <a:gd name="T4" fmla="*/ 1 w 3200"/>
                  <a:gd name="T5" fmla="*/ 284 h 284"/>
                  <a:gd name="T6" fmla="*/ 3242 w 3200"/>
                  <a:gd name="T7" fmla="*/ 284 h 284"/>
                  <a:gd name="T8" fmla="*/ 0 60000 65536"/>
                  <a:gd name="T9" fmla="*/ 0 60000 65536"/>
                  <a:gd name="T10" fmla="*/ 0 60000 65536"/>
                  <a:gd name="T11" fmla="*/ 0 60000 65536"/>
                  <a:gd name="T12" fmla="*/ 0 w 3200"/>
                  <a:gd name="T13" fmla="*/ 0 h 284"/>
                  <a:gd name="T14" fmla="*/ 3200 w 3200"/>
                  <a:gd name="T15" fmla="*/ 284 h 284"/>
                </a:gdLst>
                <a:ahLst/>
                <a:cxnLst>
                  <a:cxn ang="T8">
                    <a:pos x="T0" y="T1"/>
                  </a:cxn>
                  <a:cxn ang="T9">
                    <a:pos x="T2" y="T3"/>
                  </a:cxn>
                  <a:cxn ang="T10">
                    <a:pos x="T4" y="T5"/>
                  </a:cxn>
                  <a:cxn ang="T11">
                    <a:pos x="T6" y="T7"/>
                  </a:cxn>
                </a:cxnLst>
                <a:rect l="T12" t="T13" r="T14" b="T15"/>
                <a:pathLst>
                  <a:path w="3200" h="284">
                    <a:moveTo>
                      <a:pt x="403" y="0"/>
                    </a:moveTo>
                    <a:lnTo>
                      <a:pt x="0" y="0"/>
                    </a:lnTo>
                    <a:lnTo>
                      <a:pt x="1" y="284"/>
                    </a:lnTo>
                    <a:lnTo>
                      <a:pt x="3200" y="28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6"/>
              <p:cNvSpPr/>
              <p:nvPr/>
            </p:nvSpPr>
            <p:spPr bwMode="auto">
              <a:xfrm>
                <a:off x="1584" y="1172"/>
                <a:ext cx="445" cy="1852"/>
              </a:xfrm>
              <a:custGeom>
                <a:avLst/>
                <a:gdLst>
                  <a:gd name="T0" fmla="*/ 445 w 445"/>
                  <a:gd name="T1" fmla="*/ 1852 h 1852"/>
                  <a:gd name="T2" fmla="*/ 1 w 445"/>
                  <a:gd name="T3" fmla="*/ 1852 h 1852"/>
                  <a:gd name="T4" fmla="*/ 0 w 445"/>
                  <a:gd name="T5" fmla="*/ 0 h 1852"/>
                  <a:gd name="T6" fmla="*/ 357 w 445"/>
                  <a:gd name="T7" fmla="*/ 1 h 1852"/>
                  <a:gd name="T8" fmla="*/ 0 60000 65536"/>
                  <a:gd name="T9" fmla="*/ 0 60000 65536"/>
                  <a:gd name="T10" fmla="*/ 0 60000 65536"/>
                  <a:gd name="T11" fmla="*/ 0 60000 65536"/>
                  <a:gd name="T12" fmla="*/ 0 w 445"/>
                  <a:gd name="T13" fmla="*/ 0 h 1852"/>
                  <a:gd name="T14" fmla="*/ 445 w 445"/>
                  <a:gd name="T15" fmla="*/ 1852 h 1852"/>
                </a:gdLst>
                <a:ahLst/>
                <a:cxnLst>
                  <a:cxn ang="T8">
                    <a:pos x="T0" y="T1"/>
                  </a:cxn>
                  <a:cxn ang="T9">
                    <a:pos x="T2" y="T3"/>
                  </a:cxn>
                  <a:cxn ang="T10">
                    <a:pos x="T4" y="T5"/>
                  </a:cxn>
                  <a:cxn ang="T11">
                    <a:pos x="T6" y="T7"/>
                  </a:cxn>
                </a:cxnLst>
                <a:rect l="T12" t="T13" r="T14" b="T15"/>
                <a:pathLst>
                  <a:path w="445" h="1852">
                    <a:moveTo>
                      <a:pt x="445" y="1852"/>
                    </a:moveTo>
                    <a:lnTo>
                      <a:pt x="1" y="1852"/>
                    </a:lnTo>
                    <a:lnTo>
                      <a:pt x="0" y="0"/>
                    </a:lnTo>
                    <a:lnTo>
                      <a:pt x="35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7"/>
              <p:cNvSpPr/>
              <p:nvPr/>
            </p:nvSpPr>
            <p:spPr bwMode="auto">
              <a:xfrm>
                <a:off x="2465" y="1178"/>
                <a:ext cx="417" cy="1849"/>
              </a:xfrm>
              <a:custGeom>
                <a:avLst/>
                <a:gdLst>
                  <a:gd name="T0" fmla="*/ 66 w 416"/>
                  <a:gd name="T1" fmla="*/ 0 h 1848"/>
                  <a:gd name="T2" fmla="*/ 420 w 416"/>
                  <a:gd name="T3" fmla="*/ 0 h 1848"/>
                  <a:gd name="T4" fmla="*/ 422 w 416"/>
                  <a:gd name="T5" fmla="*/ 1853 h 1848"/>
                  <a:gd name="T6" fmla="*/ 0 w 416"/>
                  <a:gd name="T7" fmla="*/ 1854 h 1848"/>
                  <a:gd name="T8" fmla="*/ 0 60000 65536"/>
                  <a:gd name="T9" fmla="*/ 0 60000 65536"/>
                  <a:gd name="T10" fmla="*/ 0 60000 65536"/>
                  <a:gd name="T11" fmla="*/ 0 60000 65536"/>
                  <a:gd name="T12" fmla="*/ 0 w 416"/>
                  <a:gd name="T13" fmla="*/ 0 h 1848"/>
                  <a:gd name="T14" fmla="*/ 416 w 416"/>
                  <a:gd name="T15" fmla="*/ 1848 h 1848"/>
                </a:gdLst>
                <a:ahLst/>
                <a:cxnLst>
                  <a:cxn ang="T8">
                    <a:pos x="T0" y="T1"/>
                  </a:cxn>
                  <a:cxn ang="T9">
                    <a:pos x="T2" y="T3"/>
                  </a:cxn>
                  <a:cxn ang="T10">
                    <a:pos x="T4" y="T5"/>
                  </a:cxn>
                  <a:cxn ang="T11">
                    <a:pos x="T6" y="T7"/>
                  </a:cxn>
                </a:cxnLst>
                <a:rect l="T12" t="T13" r="T14" b="T15"/>
                <a:pathLst>
                  <a:path w="416" h="1848">
                    <a:moveTo>
                      <a:pt x="66" y="0"/>
                    </a:moveTo>
                    <a:lnTo>
                      <a:pt x="414" y="0"/>
                    </a:lnTo>
                    <a:lnTo>
                      <a:pt x="416" y="1847"/>
                    </a:lnTo>
                    <a:lnTo>
                      <a:pt x="0" y="184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Freeform 68"/>
              <p:cNvSpPr/>
              <p:nvPr/>
            </p:nvSpPr>
            <p:spPr bwMode="auto">
              <a:xfrm>
                <a:off x="2081" y="3073"/>
                <a:ext cx="329" cy="1"/>
              </a:xfrm>
              <a:custGeom>
                <a:avLst/>
                <a:gdLst>
                  <a:gd name="T0" fmla="*/ 0 w 329"/>
                  <a:gd name="T1" fmla="*/ 0 h 1"/>
                  <a:gd name="T2" fmla="*/ 329 w 329"/>
                  <a:gd name="T3" fmla="*/ 1 h 1"/>
                  <a:gd name="T4" fmla="*/ 0 60000 65536"/>
                  <a:gd name="T5" fmla="*/ 0 60000 65536"/>
                  <a:gd name="T6" fmla="*/ 0 w 329"/>
                  <a:gd name="T7" fmla="*/ 0 h 1"/>
                  <a:gd name="T8" fmla="*/ 329 w 329"/>
                  <a:gd name="T9" fmla="*/ 1 h 1"/>
                </a:gdLst>
                <a:ahLst/>
                <a:cxnLst>
                  <a:cxn ang="T4">
                    <a:pos x="T0" y="T1"/>
                  </a:cxn>
                  <a:cxn ang="T5">
                    <a:pos x="T2" y="T3"/>
                  </a:cxn>
                </a:cxnLst>
                <a:rect l="T6" t="T7" r="T8" b="T9"/>
                <a:pathLst>
                  <a:path w="329" h="1">
                    <a:moveTo>
                      <a:pt x="0" y="0"/>
                    </a:moveTo>
                    <a:lnTo>
                      <a:pt x="32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Freeform 69"/>
              <p:cNvSpPr/>
              <p:nvPr/>
            </p:nvSpPr>
            <p:spPr bwMode="auto">
              <a:xfrm>
                <a:off x="4263" y="1172"/>
                <a:ext cx="412" cy="1855"/>
              </a:xfrm>
              <a:custGeom>
                <a:avLst/>
                <a:gdLst>
                  <a:gd name="T0" fmla="*/ 63 w 412"/>
                  <a:gd name="T1" fmla="*/ 3 h 1855"/>
                  <a:gd name="T2" fmla="*/ 412 w 412"/>
                  <a:gd name="T3" fmla="*/ 0 h 1855"/>
                  <a:gd name="T4" fmla="*/ 411 w 412"/>
                  <a:gd name="T5" fmla="*/ 1852 h 1855"/>
                  <a:gd name="T6" fmla="*/ 0 w 412"/>
                  <a:gd name="T7" fmla="*/ 1855 h 1855"/>
                  <a:gd name="T8" fmla="*/ 0 60000 65536"/>
                  <a:gd name="T9" fmla="*/ 0 60000 65536"/>
                  <a:gd name="T10" fmla="*/ 0 60000 65536"/>
                  <a:gd name="T11" fmla="*/ 0 60000 65536"/>
                  <a:gd name="T12" fmla="*/ 0 w 412"/>
                  <a:gd name="T13" fmla="*/ 0 h 1855"/>
                  <a:gd name="T14" fmla="*/ 412 w 412"/>
                  <a:gd name="T15" fmla="*/ 1855 h 1855"/>
                </a:gdLst>
                <a:ahLst/>
                <a:cxnLst>
                  <a:cxn ang="T8">
                    <a:pos x="T0" y="T1"/>
                  </a:cxn>
                  <a:cxn ang="T9">
                    <a:pos x="T2" y="T3"/>
                  </a:cxn>
                  <a:cxn ang="T10">
                    <a:pos x="T4" y="T5"/>
                  </a:cxn>
                  <a:cxn ang="T11">
                    <a:pos x="T6" y="T7"/>
                  </a:cxn>
                </a:cxnLst>
                <a:rect l="T12" t="T13" r="T14" b="T15"/>
                <a:pathLst>
                  <a:path w="412" h="1855">
                    <a:moveTo>
                      <a:pt x="63" y="3"/>
                    </a:moveTo>
                    <a:lnTo>
                      <a:pt x="412" y="0"/>
                    </a:lnTo>
                    <a:lnTo>
                      <a:pt x="411" y="1852"/>
                    </a:lnTo>
                    <a:lnTo>
                      <a:pt x="0" y="185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70"/>
              <p:cNvSpPr/>
              <p:nvPr/>
            </p:nvSpPr>
            <p:spPr bwMode="auto">
              <a:xfrm>
                <a:off x="3406" y="1172"/>
                <a:ext cx="415" cy="1852"/>
              </a:xfrm>
              <a:custGeom>
                <a:avLst/>
                <a:gdLst>
                  <a:gd name="T0" fmla="*/ 420 w 414"/>
                  <a:gd name="T1" fmla="*/ 1857 h 1851"/>
                  <a:gd name="T2" fmla="*/ 3 w 414"/>
                  <a:gd name="T3" fmla="*/ 1857 h 1851"/>
                  <a:gd name="T4" fmla="*/ 0 w 414"/>
                  <a:gd name="T5" fmla="*/ 3 h 1851"/>
                  <a:gd name="T6" fmla="*/ 324 w 414"/>
                  <a:gd name="T7" fmla="*/ 0 h 1851"/>
                  <a:gd name="T8" fmla="*/ 0 60000 65536"/>
                  <a:gd name="T9" fmla="*/ 0 60000 65536"/>
                  <a:gd name="T10" fmla="*/ 0 60000 65536"/>
                  <a:gd name="T11" fmla="*/ 0 60000 65536"/>
                  <a:gd name="T12" fmla="*/ 0 w 414"/>
                  <a:gd name="T13" fmla="*/ 0 h 1851"/>
                  <a:gd name="T14" fmla="*/ 414 w 414"/>
                  <a:gd name="T15" fmla="*/ 1851 h 1851"/>
                </a:gdLst>
                <a:ahLst/>
                <a:cxnLst>
                  <a:cxn ang="T8">
                    <a:pos x="T0" y="T1"/>
                  </a:cxn>
                  <a:cxn ang="T9">
                    <a:pos x="T2" y="T3"/>
                  </a:cxn>
                  <a:cxn ang="T10">
                    <a:pos x="T4" y="T5"/>
                  </a:cxn>
                  <a:cxn ang="T11">
                    <a:pos x="T6" y="T7"/>
                  </a:cxn>
                </a:cxnLst>
                <a:rect l="T12" t="T13" r="T14" b="T15"/>
                <a:pathLst>
                  <a:path w="414" h="1851">
                    <a:moveTo>
                      <a:pt x="414" y="1851"/>
                    </a:moveTo>
                    <a:lnTo>
                      <a:pt x="3" y="1851"/>
                    </a:lnTo>
                    <a:lnTo>
                      <a:pt x="0" y="3"/>
                    </a:lnTo>
                    <a:lnTo>
                      <a:pt x="31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71"/>
              <p:cNvSpPr/>
              <p:nvPr/>
            </p:nvSpPr>
            <p:spPr bwMode="auto">
              <a:xfrm>
                <a:off x="2253" y="3069"/>
                <a:ext cx="3" cy="489"/>
              </a:xfrm>
              <a:custGeom>
                <a:avLst/>
                <a:gdLst>
                  <a:gd name="T0" fmla="*/ 3 w 3"/>
                  <a:gd name="T1" fmla="*/ 0 h 489"/>
                  <a:gd name="T2" fmla="*/ 0 w 3"/>
                  <a:gd name="T3" fmla="*/ 489 h 489"/>
                  <a:gd name="T4" fmla="*/ 0 60000 65536"/>
                  <a:gd name="T5" fmla="*/ 0 60000 65536"/>
                  <a:gd name="T6" fmla="*/ 0 w 3"/>
                  <a:gd name="T7" fmla="*/ 0 h 489"/>
                  <a:gd name="T8" fmla="*/ 3 w 3"/>
                  <a:gd name="T9" fmla="*/ 489 h 489"/>
                </a:gdLst>
                <a:ahLst/>
                <a:cxnLst>
                  <a:cxn ang="T4">
                    <a:pos x="T0" y="T1"/>
                  </a:cxn>
                  <a:cxn ang="T5">
                    <a:pos x="T2" y="T3"/>
                  </a:cxn>
                </a:cxnLst>
                <a:rect l="T6" t="T7" r="T8" b="T9"/>
                <a:pathLst>
                  <a:path w="3" h="489">
                    <a:moveTo>
                      <a:pt x="3" y="0"/>
                    </a:moveTo>
                    <a:lnTo>
                      <a:pt x="0" y="48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72"/>
              <p:cNvSpPr/>
              <p:nvPr/>
            </p:nvSpPr>
            <p:spPr bwMode="auto">
              <a:xfrm>
                <a:off x="4043" y="3071"/>
                <a:ext cx="2" cy="490"/>
              </a:xfrm>
              <a:custGeom>
                <a:avLst/>
                <a:gdLst>
                  <a:gd name="T0" fmla="*/ 0 w 2"/>
                  <a:gd name="T1" fmla="*/ 0 h 490"/>
                  <a:gd name="T2" fmla="*/ 2 w 2"/>
                  <a:gd name="T3" fmla="*/ 490 h 490"/>
                  <a:gd name="T4" fmla="*/ 0 60000 65536"/>
                  <a:gd name="T5" fmla="*/ 0 60000 65536"/>
                  <a:gd name="T6" fmla="*/ 0 w 2"/>
                  <a:gd name="T7" fmla="*/ 0 h 490"/>
                  <a:gd name="T8" fmla="*/ 2 w 2"/>
                  <a:gd name="T9" fmla="*/ 490 h 490"/>
                </a:gdLst>
                <a:ahLst/>
                <a:cxnLst>
                  <a:cxn ang="T4">
                    <a:pos x="T0" y="T1"/>
                  </a:cxn>
                  <a:cxn ang="T5">
                    <a:pos x="T2" y="T3"/>
                  </a:cxn>
                </a:cxnLst>
                <a:rect l="T6" t="T7" r="T8" b="T9"/>
                <a:pathLst>
                  <a:path w="2" h="490">
                    <a:moveTo>
                      <a:pt x="0" y="0"/>
                    </a:moveTo>
                    <a:lnTo>
                      <a:pt x="2" y="49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3"/>
              <p:cNvSpPr/>
              <p:nvPr/>
            </p:nvSpPr>
            <p:spPr bwMode="auto">
              <a:xfrm>
                <a:off x="3885" y="3073"/>
                <a:ext cx="330" cy="1"/>
              </a:xfrm>
              <a:custGeom>
                <a:avLst/>
                <a:gdLst>
                  <a:gd name="T0" fmla="*/ 0 w 329"/>
                  <a:gd name="T1" fmla="*/ 0 h 1"/>
                  <a:gd name="T2" fmla="*/ 335 w 329"/>
                  <a:gd name="T3" fmla="*/ 1 h 1"/>
                  <a:gd name="T4" fmla="*/ 0 60000 65536"/>
                  <a:gd name="T5" fmla="*/ 0 60000 65536"/>
                  <a:gd name="T6" fmla="*/ 0 w 329"/>
                  <a:gd name="T7" fmla="*/ 0 h 1"/>
                  <a:gd name="T8" fmla="*/ 329 w 329"/>
                  <a:gd name="T9" fmla="*/ 1 h 1"/>
                </a:gdLst>
                <a:ahLst/>
                <a:cxnLst>
                  <a:cxn ang="T4">
                    <a:pos x="T0" y="T1"/>
                  </a:cxn>
                  <a:cxn ang="T5">
                    <a:pos x="T2" y="T3"/>
                  </a:cxn>
                </a:cxnLst>
                <a:rect l="T6" t="T7" r="T8" b="T9"/>
                <a:pathLst>
                  <a:path w="329" h="1">
                    <a:moveTo>
                      <a:pt x="0" y="0"/>
                    </a:moveTo>
                    <a:lnTo>
                      <a:pt x="32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4"/>
              <p:cNvSpPr/>
              <p:nvPr/>
            </p:nvSpPr>
            <p:spPr bwMode="auto">
              <a:xfrm>
                <a:off x="3395" y="3125"/>
                <a:ext cx="430" cy="283"/>
              </a:xfrm>
              <a:custGeom>
                <a:avLst/>
                <a:gdLst>
                  <a:gd name="T0" fmla="*/ 430 w 430"/>
                  <a:gd name="T1" fmla="*/ 0 h 283"/>
                  <a:gd name="T2" fmla="*/ 0 w 430"/>
                  <a:gd name="T3" fmla="*/ 0 h 283"/>
                  <a:gd name="T4" fmla="*/ 4 w 430"/>
                  <a:gd name="T5" fmla="*/ 283 h 283"/>
                  <a:gd name="T6" fmla="*/ 0 60000 65536"/>
                  <a:gd name="T7" fmla="*/ 0 60000 65536"/>
                  <a:gd name="T8" fmla="*/ 0 60000 65536"/>
                  <a:gd name="T9" fmla="*/ 0 w 430"/>
                  <a:gd name="T10" fmla="*/ 0 h 283"/>
                  <a:gd name="T11" fmla="*/ 430 w 430"/>
                  <a:gd name="T12" fmla="*/ 283 h 283"/>
                </a:gdLst>
                <a:ahLst/>
                <a:cxnLst>
                  <a:cxn ang="T6">
                    <a:pos x="T0" y="T1"/>
                  </a:cxn>
                  <a:cxn ang="T7">
                    <a:pos x="T2" y="T3"/>
                  </a:cxn>
                  <a:cxn ang="T8">
                    <a:pos x="T4" y="T5"/>
                  </a:cxn>
                </a:cxnLst>
                <a:rect l="T9" t="T10" r="T11" b="T12"/>
                <a:pathLst>
                  <a:path w="430" h="283">
                    <a:moveTo>
                      <a:pt x="430" y="0"/>
                    </a:moveTo>
                    <a:lnTo>
                      <a:pt x="0" y="0"/>
                    </a:lnTo>
                    <a:lnTo>
                      <a:pt x="4" y="28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5"/>
              <p:cNvSpPr/>
              <p:nvPr/>
            </p:nvSpPr>
            <p:spPr bwMode="auto">
              <a:xfrm>
                <a:off x="4266" y="3122"/>
                <a:ext cx="418" cy="163"/>
              </a:xfrm>
              <a:custGeom>
                <a:avLst/>
                <a:gdLst>
                  <a:gd name="T0" fmla="*/ 0 w 417"/>
                  <a:gd name="T1" fmla="*/ 1 h 163"/>
                  <a:gd name="T2" fmla="*/ 423 w 417"/>
                  <a:gd name="T3" fmla="*/ 0 h 163"/>
                  <a:gd name="T4" fmla="*/ 423 w 417"/>
                  <a:gd name="T5" fmla="*/ 163 h 163"/>
                  <a:gd name="T6" fmla="*/ 0 60000 65536"/>
                  <a:gd name="T7" fmla="*/ 0 60000 65536"/>
                  <a:gd name="T8" fmla="*/ 0 60000 65536"/>
                  <a:gd name="T9" fmla="*/ 0 w 417"/>
                  <a:gd name="T10" fmla="*/ 0 h 163"/>
                  <a:gd name="T11" fmla="*/ 417 w 417"/>
                  <a:gd name="T12" fmla="*/ 163 h 163"/>
                </a:gdLst>
                <a:ahLst/>
                <a:cxnLst>
                  <a:cxn ang="T6">
                    <a:pos x="T0" y="T1"/>
                  </a:cxn>
                  <a:cxn ang="T7">
                    <a:pos x="T2" y="T3"/>
                  </a:cxn>
                  <a:cxn ang="T8">
                    <a:pos x="T4" y="T5"/>
                  </a:cxn>
                </a:cxnLst>
                <a:rect l="T9" t="T10" r="T11" b="T12"/>
                <a:pathLst>
                  <a:path w="417" h="163">
                    <a:moveTo>
                      <a:pt x="0" y="1"/>
                    </a:moveTo>
                    <a:lnTo>
                      <a:pt x="417" y="0"/>
                    </a:lnTo>
                    <a:lnTo>
                      <a:pt x="417" y="16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6"/>
              <p:cNvSpPr/>
              <p:nvPr/>
            </p:nvSpPr>
            <p:spPr bwMode="auto">
              <a:xfrm>
                <a:off x="2621"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7"/>
              <p:cNvSpPr/>
              <p:nvPr/>
            </p:nvSpPr>
            <p:spPr bwMode="auto">
              <a:xfrm>
                <a:off x="3110"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8"/>
              <p:cNvSpPr/>
              <p:nvPr/>
            </p:nvSpPr>
            <p:spPr bwMode="auto">
              <a:xfrm>
                <a:off x="3599"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1" name="Group 79"/>
              <p:cNvGrpSpPr/>
              <p:nvPr/>
            </p:nvGrpSpPr>
            <p:grpSpPr bwMode="auto">
              <a:xfrm>
                <a:off x="2289" y="3939"/>
                <a:ext cx="356" cy="311"/>
                <a:chOff x="2289" y="3939"/>
                <a:chExt cx="356" cy="311"/>
              </a:xfrm>
            </p:grpSpPr>
            <p:sp>
              <p:nvSpPr>
                <p:cNvPr id="243" name="Text Box 80"/>
                <p:cNvSpPr txBox="1">
                  <a:spLocks noChangeArrowheads="1"/>
                </p:cNvSpPr>
                <p:nvPr/>
              </p:nvSpPr>
              <p:spPr bwMode="auto">
                <a:xfrm>
                  <a:off x="2289"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44" name="Text Box 81"/>
                <p:cNvSpPr txBox="1">
                  <a:spLocks noChangeArrowheads="1"/>
                </p:cNvSpPr>
                <p:nvPr/>
              </p:nvSpPr>
              <p:spPr bwMode="auto">
                <a:xfrm>
                  <a:off x="2473"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8</a:t>
                  </a:r>
                </a:p>
              </p:txBody>
            </p:sp>
          </p:grpSp>
          <p:grpSp>
            <p:nvGrpSpPr>
              <p:cNvPr id="212" name="Group 82"/>
              <p:cNvGrpSpPr/>
              <p:nvPr/>
            </p:nvGrpSpPr>
            <p:grpSpPr bwMode="auto">
              <a:xfrm>
                <a:off x="2782" y="3939"/>
                <a:ext cx="356" cy="311"/>
                <a:chOff x="2782" y="3939"/>
                <a:chExt cx="356" cy="311"/>
              </a:xfrm>
            </p:grpSpPr>
            <p:sp>
              <p:nvSpPr>
                <p:cNvPr id="241" name="Text Box 83"/>
                <p:cNvSpPr txBox="1">
                  <a:spLocks noChangeArrowheads="1"/>
                </p:cNvSpPr>
                <p:nvPr/>
              </p:nvSpPr>
              <p:spPr bwMode="auto">
                <a:xfrm>
                  <a:off x="2782"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42" name="Text Box 84"/>
                <p:cNvSpPr txBox="1">
                  <a:spLocks noChangeArrowheads="1"/>
                </p:cNvSpPr>
                <p:nvPr/>
              </p:nvSpPr>
              <p:spPr bwMode="auto">
                <a:xfrm>
                  <a:off x="2966"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grpSp>
          <p:grpSp>
            <p:nvGrpSpPr>
              <p:cNvPr id="213" name="Group 85"/>
              <p:cNvGrpSpPr/>
              <p:nvPr/>
            </p:nvGrpSpPr>
            <p:grpSpPr bwMode="auto">
              <a:xfrm>
                <a:off x="3757" y="3939"/>
                <a:ext cx="355" cy="311"/>
                <a:chOff x="3757" y="3939"/>
                <a:chExt cx="355" cy="311"/>
              </a:xfrm>
            </p:grpSpPr>
            <p:sp>
              <p:nvSpPr>
                <p:cNvPr id="239" name="Text Box 86"/>
                <p:cNvSpPr txBox="1">
                  <a:spLocks noChangeArrowheads="1"/>
                </p:cNvSpPr>
                <p:nvPr/>
              </p:nvSpPr>
              <p:spPr bwMode="auto">
                <a:xfrm>
                  <a:off x="3757"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40" name="Text Box 87"/>
                <p:cNvSpPr txBox="1">
                  <a:spLocks noChangeArrowheads="1"/>
                </p:cNvSpPr>
                <p:nvPr/>
              </p:nvSpPr>
              <p:spPr bwMode="auto">
                <a:xfrm>
                  <a:off x="3940"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5</a:t>
                  </a:r>
                </a:p>
              </p:txBody>
            </p:sp>
          </p:grpSp>
          <p:grpSp>
            <p:nvGrpSpPr>
              <p:cNvPr id="214" name="Group 88"/>
              <p:cNvGrpSpPr/>
              <p:nvPr/>
            </p:nvGrpSpPr>
            <p:grpSpPr bwMode="auto">
              <a:xfrm>
                <a:off x="3275" y="3939"/>
                <a:ext cx="344" cy="303"/>
                <a:chOff x="3275" y="3939"/>
                <a:chExt cx="344" cy="303"/>
              </a:xfrm>
            </p:grpSpPr>
            <p:sp>
              <p:nvSpPr>
                <p:cNvPr id="237" name="Text Box 89"/>
                <p:cNvSpPr txBox="1">
                  <a:spLocks noChangeArrowheads="1"/>
                </p:cNvSpPr>
                <p:nvPr/>
              </p:nvSpPr>
              <p:spPr bwMode="auto">
                <a:xfrm>
                  <a:off x="3447" y="405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6</a:t>
                  </a:r>
                </a:p>
              </p:txBody>
            </p:sp>
            <p:sp>
              <p:nvSpPr>
                <p:cNvPr id="238" name="Text Box 90"/>
                <p:cNvSpPr txBox="1">
                  <a:spLocks noChangeArrowheads="1"/>
                </p:cNvSpPr>
                <p:nvPr/>
              </p:nvSpPr>
              <p:spPr bwMode="auto">
                <a:xfrm>
                  <a:off x="3275"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grpSp>
          <p:grpSp>
            <p:nvGrpSpPr>
              <p:cNvPr id="215" name="Group 91"/>
              <p:cNvGrpSpPr/>
              <p:nvPr/>
            </p:nvGrpSpPr>
            <p:grpSpPr bwMode="auto">
              <a:xfrm>
                <a:off x="2025" y="3531"/>
                <a:ext cx="307" cy="311"/>
                <a:chOff x="2025" y="3531"/>
                <a:chExt cx="307" cy="311"/>
              </a:xfrm>
            </p:grpSpPr>
            <p:sp>
              <p:nvSpPr>
                <p:cNvPr id="235" name="Text Box 92"/>
                <p:cNvSpPr txBox="1">
                  <a:spLocks noChangeArrowheads="1"/>
                </p:cNvSpPr>
                <p:nvPr/>
              </p:nvSpPr>
              <p:spPr bwMode="auto">
                <a:xfrm>
                  <a:off x="2025" y="353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Y</a:t>
                  </a:r>
                </a:p>
              </p:txBody>
            </p:sp>
            <p:sp>
              <p:nvSpPr>
                <p:cNvPr id="236" name="Text Box 93"/>
                <p:cNvSpPr txBox="1">
                  <a:spLocks noChangeArrowheads="1"/>
                </p:cNvSpPr>
                <p:nvPr/>
              </p:nvSpPr>
              <p:spPr bwMode="auto">
                <a:xfrm>
                  <a:off x="2160" y="365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grpSp>
            <p:nvGrpSpPr>
              <p:cNvPr id="216" name="Group 94"/>
              <p:cNvGrpSpPr/>
              <p:nvPr/>
            </p:nvGrpSpPr>
            <p:grpSpPr bwMode="auto">
              <a:xfrm>
                <a:off x="3853" y="3531"/>
                <a:ext cx="359" cy="311"/>
                <a:chOff x="3853" y="3531"/>
                <a:chExt cx="359" cy="311"/>
              </a:xfrm>
            </p:grpSpPr>
            <p:sp>
              <p:nvSpPr>
                <p:cNvPr id="233" name="Text Box 95"/>
                <p:cNvSpPr txBox="1">
                  <a:spLocks noChangeArrowheads="1"/>
                </p:cNvSpPr>
                <p:nvPr/>
              </p:nvSpPr>
              <p:spPr bwMode="auto">
                <a:xfrm>
                  <a:off x="3853" y="353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Y</a:t>
                  </a:r>
                </a:p>
              </p:txBody>
            </p:sp>
            <p:sp>
              <p:nvSpPr>
                <p:cNvPr id="234" name="Text Box 96"/>
                <p:cNvSpPr txBox="1">
                  <a:spLocks noChangeArrowheads="1"/>
                </p:cNvSpPr>
                <p:nvPr/>
              </p:nvSpPr>
              <p:spPr bwMode="auto">
                <a:xfrm>
                  <a:off x="3984" y="365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31</a:t>
                  </a:r>
                </a:p>
              </p:txBody>
            </p:sp>
          </p:grpSp>
          <p:grpSp>
            <p:nvGrpSpPr>
              <p:cNvPr id="217" name="Group 97"/>
              <p:cNvGrpSpPr/>
              <p:nvPr/>
            </p:nvGrpSpPr>
            <p:grpSpPr bwMode="auto">
              <a:xfrm>
                <a:off x="1203" y="1296"/>
                <a:ext cx="365" cy="299"/>
                <a:chOff x="1203" y="1296"/>
                <a:chExt cx="365" cy="299"/>
              </a:xfrm>
            </p:grpSpPr>
            <p:sp>
              <p:nvSpPr>
                <p:cNvPr id="231" name="Text Box 98"/>
                <p:cNvSpPr txBox="1">
                  <a:spLocks noChangeArrowheads="1"/>
                </p:cNvSpPr>
                <p:nvPr/>
              </p:nvSpPr>
              <p:spPr bwMode="auto">
                <a:xfrm>
                  <a:off x="1203" y="12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X</a:t>
                  </a:r>
                </a:p>
              </p:txBody>
            </p:sp>
            <p:sp>
              <p:nvSpPr>
                <p:cNvPr id="232" name="Text Box 99"/>
                <p:cNvSpPr txBox="1">
                  <a:spLocks noChangeArrowheads="1"/>
                </p:cNvSpPr>
                <p:nvPr/>
              </p:nvSpPr>
              <p:spPr bwMode="auto">
                <a:xfrm>
                  <a:off x="1388" y="13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p>
              </p:txBody>
            </p:sp>
          </p:grpSp>
          <p:grpSp>
            <p:nvGrpSpPr>
              <p:cNvPr id="218" name="Group 100"/>
              <p:cNvGrpSpPr/>
              <p:nvPr/>
            </p:nvGrpSpPr>
            <p:grpSpPr bwMode="auto">
              <a:xfrm>
                <a:off x="1203" y="2496"/>
                <a:ext cx="412" cy="295"/>
                <a:chOff x="1203" y="2496"/>
                <a:chExt cx="412" cy="295"/>
              </a:xfrm>
            </p:grpSpPr>
            <p:sp>
              <p:nvSpPr>
                <p:cNvPr id="229" name="Text Box 101"/>
                <p:cNvSpPr txBox="1">
                  <a:spLocks noChangeArrowheads="1"/>
                </p:cNvSpPr>
                <p:nvPr/>
              </p:nvSpPr>
              <p:spPr bwMode="auto">
                <a:xfrm>
                  <a:off x="1203" y="24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X</a:t>
                  </a:r>
                </a:p>
              </p:txBody>
            </p:sp>
            <p:sp>
              <p:nvSpPr>
                <p:cNvPr id="230" name="Text Box 102"/>
                <p:cNvSpPr txBox="1">
                  <a:spLocks noChangeArrowheads="1"/>
                </p:cNvSpPr>
                <p:nvPr/>
              </p:nvSpPr>
              <p:spPr bwMode="auto">
                <a:xfrm>
                  <a:off x="1387" y="2599"/>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31</a:t>
                  </a:r>
                </a:p>
              </p:txBody>
            </p:sp>
          </p:grpSp>
          <p:sp>
            <p:nvSpPr>
              <p:cNvPr id="219" name="Text Box 103"/>
              <p:cNvSpPr txBox="1">
                <a:spLocks noChangeArrowheads="1"/>
              </p:cNvSpPr>
              <p:nvPr/>
            </p:nvSpPr>
            <p:spPr bwMode="auto">
              <a:xfrm>
                <a:off x="1388" y="1392"/>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b="1"/>
              </a:p>
            </p:txBody>
          </p:sp>
          <p:sp>
            <p:nvSpPr>
              <p:cNvPr id="220" name="Text Box 104"/>
              <p:cNvSpPr txBox="1">
                <a:spLocks noChangeArrowheads="1"/>
              </p:cNvSpPr>
              <p:nvPr/>
            </p:nvSpPr>
            <p:spPr bwMode="auto">
              <a:xfrm>
                <a:off x="5444" y="29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221" name="Freeform 105"/>
              <p:cNvSpPr/>
              <p:nvPr/>
            </p:nvSpPr>
            <p:spPr bwMode="auto">
              <a:xfrm>
                <a:off x="1581" y="2367"/>
                <a:ext cx="365" cy="1"/>
              </a:xfrm>
              <a:custGeom>
                <a:avLst/>
                <a:gdLst>
                  <a:gd name="T0" fmla="*/ 365 w 365"/>
                  <a:gd name="T1" fmla="*/ 1 h 1"/>
                  <a:gd name="T2" fmla="*/ 0 w 365"/>
                  <a:gd name="T3" fmla="*/ 0 h 1"/>
                  <a:gd name="T4" fmla="*/ 0 60000 65536"/>
                  <a:gd name="T5" fmla="*/ 0 60000 65536"/>
                  <a:gd name="T6" fmla="*/ 0 w 365"/>
                  <a:gd name="T7" fmla="*/ 0 h 1"/>
                  <a:gd name="T8" fmla="*/ 365 w 365"/>
                  <a:gd name="T9" fmla="*/ 1 h 1"/>
                </a:gdLst>
                <a:ahLst/>
                <a:cxnLst>
                  <a:cxn ang="T4">
                    <a:pos x="T0" y="T1"/>
                  </a:cxn>
                  <a:cxn ang="T5">
                    <a:pos x="T2" y="T3"/>
                  </a:cxn>
                </a:cxnLst>
                <a:rect l="T6" t="T7" r="T8" b="T9"/>
                <a:pathLst>
                  <a:path w="365" h="1">
                    <a:moveTo>
                      <a:pt x="365" y="1"/>
                    </a:moveTo>
                    <a:lnTo>
                      <a:pt x="0" y="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106"/>
              <p:cNvSpPr/>
              <p:nvPr/>
            </p:nvSpPr>
            <p:spPr bwMode="auto">
              <a:xfrm>
                <a:off x="5440" y="3306"/>
                <a:ext cx="259" cy="1"/>
              </a:xfrm>
              <a:custGeom>
                <a:avLst/>
                <a:gdLst>
                  <a:gd name="T0" fmla="*/ 0 w 258"/>
                  <a:gd name="T1" fmla="*/ 1 h 1"/>
                  <a:gd name="T2" fmla="*/ 264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0" y="1"/>
                    </a:moveTo>
                    <a:lnTo>
                      <a:pt x="258" y="0"/>
                    </a:lnTo>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Freeform 107"/>
              <p:cNvSpPr/>
              <p:nvPr/>
            </p:nvSpPr>
            <p:spPr bwMode="auto">
              <a:xfrm rot="10800000">
                <a:off x="4331" y="2368"/>
                <a:ext cx="334" cy="1"/>
              </a:xfrm>
              <a:custGeom>
                <a:avLst/>
                <a:gdLst>
                  <a:gd name="T0" fmla="*/ 339 w 333"/>
                  <a:gd name="T1" fmla="*/ 0 h 1"/>
                  <a:gd name="T2" fmla="*/ 0 w 333"/>
                  <a:gd name="T3" fmla="*/ 1 h 1"/>
                  <a:gd name="T4" fmla="*/ 0 60000 65536"/>
                  <a:gd name="T5" fmla="*/ 0 60000 65536"/>
                  <a:gd name="T6" fmla="*/ 0 w 333"/>
                  <a:gd name="T7" fmla="*/ 0 h 1"/>
                  <a:gd name="T8" fmla="*/ 333 w 333"/>
                  <a:gd name="T9" fmla="*/ 1 h 1"/>
                </a:gdLst>
                <a:ahLst/>
                <a:cxnLst>
                  <a:cxn ang="T4">
                    <a:pos x="T0" y="T1"/>
                  </a:cxn>
                  <a:cxn ang="T5">
                    <a:pos x="T2" y="T3"/>
                  </a:cxn>
                </a:cxnLst>
                <a:rect l="T6" t="T7" r="T8" b="T9"/>
                <a:pathLst>
                  <a:path w="333" h="1">
                    <a:moveTo>
                      <a:pt x="333" y="0"/>
                    </a:moveTo>
                    <a:lnTo>
                      <a:pt x="0" y="1"/>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Freeform 108"/>
              <p:cNvSpPr/>
              <p:nvPr/>
            </p:nvSpPr>
            <p:spPr bwMode="auto">
              <a:xfrm>
                <a:off x="3405" y="2367"/>
                <a:ext cx="321" cy="1"/>
              </a:xfrm>
              <a:custGeom>
                <a:avLst/>
                <a:gdLst>
                  <a:gd name="T0" fmla="*/ 321 w 321"/>
                  <a:gd name="T1" fmla="*/ 0 h 1"/>
                  <a:gd name="T2" fmla="*/ 0 w 321"/>
                  <a:gd name="T3" fmla="*/ 0 h 1"/>
                  <a:gd name="T4" fmla="*/ 0 60000 65536"/>
                  <a:gd name="T5" fmla="*/ 0 60000 65536"/>
                  <a:gd name="T6" fmla="*/ 0 w 321"/>
                  <a:gd name="T7" fmla="*/ 0 h 1"/>
                  <a:gd name="T8" fmla="*/ 321 w 321"/>
                  <a:gd name="T9" fmla="*/ 1 h 1"/>
                </a:gdLst>
                <a:ahLst/>
                <a:cxnLst>
                  <a:cxn ang="T4">
                    <a:pos x="T0" y="T1"/>
                  </a:cxn>
                  <a:cxn ang="T5">
                    <a:pos x="T2" y="T3"/>
                  </a:cxn>
                </a:cxnLst>
                <a:rect l="T6" t="T7" r="T8" b="T9"/>
                <a:pathLst>
                  <a:path w="321" h="1">
                    <a:moveTo>
                      <a:pt x="321" y="0"/>
                    </a:moveTo>
                    <a:lnTo>
                      <a:pt x="0" y="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Line 109"/>
              <p:cNvSpPr>
                <a:spLocks noChangeShapeType="1"/>
              </p:cNvSpPr>
              <p:nvPr/>
            </p:nvSpPr>
            <p:spPr bwMode="auto">
              <a:xfrm flipV="1">
                <a:off x="5109" y="3444"/>
                <a:ext cx="0" cy="33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6" name="Text Box 110"/>
              <p:cNvSpPr txBox="1">
                <a:spLocks noChangeArrowheads="1"/>
              </p:cNvSpPr>
              <p:nvPr/>
            </p:nvSpPr>
            <p:spPr bwMode="auto">
              <a:xfrm>
                <a:off x="4821" y="3772"/>
                <a:ext cx="7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读/写</a:t>
                </a:r>
              </a:p>
            </p:txBody>
          </p:sp>
          <p:sp>
            <p:nvSpPr>
              <p:cNvPr id="227" name="Text Box 111"/>
              <p:cNvSpPr txBox="1">
                <a:spLocks noChangeArrowheads="1"/>
              </p:cNvSpPr>
              <p:nvPr/>
            </p:nvSpPr>
            <p:spPr bwMode="auto">
              <a:xfrm>
                <a:off x="3024" y="103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228" name="Text Box 112"/>
              <p:cNvSpPr txBox="1">
                <a:spLocks noChangeArrowheads="1"/>
              </p:cNvSpPr>
              <p:nvPr/>
            </p:nvSpPr>
            <p:spPr bwMode="auto">
              <a:xfrm>
                <a:off x="3024" y="216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grpSp>
      <p:sp>
        <p:nvSpPr>
          <p:cNvPr id="275" name="Text Box 113"/>
          <p:cNvSpPr txBox="1">
            <a:spLocks noChangeArrowheads="1"/>
          </p:cNvSpPr>
          <p:nvPr/>
        </p:nvSpPr>
        <p:spPr bwMode="auto">
          <a:xfrm>
            <a:off x="701998" y="977201"/>
            <a:ext cx="2208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(2) 重合法</a:t>
            </a:r>
          </a:p>
        </p:txBody>
      </p:sp>
      <p:grpSp>
        <p:nvGrpSpPr>
          <p:cNvPr id="276" name="Group 115"/>
          <p:cNvGrpSpPr/>
          <p:nvPr/>
        </p:nvGrpSpPr>
        <p:grpSpPr bwMode="auto">
          <a:xfrm>
            <a:off x="3404944" y="1344612"/>
            <a:ext cx="6229350" cy="5376863"/>
            <a:chOff x="439" y="945"/>
            <a:chExt cx="3924" cy="3387"/>
          </a:xfrm>
        </p:grpSpPr>
        <p:grpSp>
          <p:nvGrpSpPr>
            <p:cNvPr id="277" name="Group 116"/>
            <p:cNvGrpSpPr/>
            <p:nvPr/>
          </p:nvGrpSpPr>
          <p:grpSpPr bwMode="auto">
            <a:xfrm>
              <a:off x="2195" y="4044"/>
              <a:ext cx="2168" cy="288"/>
              <a:chOff x="2147" y="3989"/>
              <a:chExt cx="2168" cy="288"/>
            </a:xfrm>
          </p:grpSpPr>
          <p:sp>
            <p:nvSpPr>
              <p:cNvPr id="285" name="Text Box 117"/>
              <p:cNvSpPr txBox="1">
                <a:spLocks noChangeArrowheads="1"/>
              </p:cNvSpPr>
              <p:nvPr/>
            </p:nvSpPr>
            <p:spPr bwMode="auto">
              <a:xfrm>
                <a:off x="2147"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6" name="Text Box 118"/>
              <p:cNvSpPr txBox="1">
                <a:spLocks noChangeArrowheads="1"/>
              </p:cNvSpPr>
              <p:nvPr/>
            </p:nvSpPr>
            <p:spPr bwMode="auto">
              <a:xfrm>
                <a:off x="2642"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7" name="Text Box 119"/>
              <p:cNvSpPr txBox="1">
                <a:spLocks noChangeArrowheads="1"/>
              </p:cNvSpPr>
              <p:nvPr/>
            </p:nvSpPr>
            <p:spPr bwMode="auto">
              <a:xfrm>
                <a:off x="3125"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8" name="Text Box 120"/>
              <p:cNvSpPr txBox="1">
                <a:spLocks noChangeArrowheads="1"/>
              </p:cNvSpPr>
              <p:nvPr/>
            </p:nvSpPr>
            <p:spPr bwMode="auto">
              <a:xfrm>
                <a:off x="3620"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9" name="Text Box 121"/>
              <p:cNvSpPr txBox="1">
                <a:spLocks noChangeArrowheads="1"/>
              </p:cNvSpPr>
              <p:nvPr/>
            </p:nvSpPr>
            <p:spPr bwMode="auto">
              <a:xfrm>
                <a:off x="4103"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nvGrpSpPr>
            <p:cNvPr id="278" name="Group 122"/>
            <p:cNvGrpSpPr/>
            <p:nvPr/>
          </p:nvGrpSpPr>
          <p:grpSpPr bwMode="auto">
            <a:xfrm>
              <a:off x="439" y="945"/>
              <a:ext cx="224" cy="2120"/>
              <a:chOff x="439" y="757"/>
              <a:chExt cx="224" cy="2120"/>
            </a:xfrm>
          </p:grpSpPr>
          <p:grpSp>
            <p:nvGrpSpPr>
              <p:cNvPr id="279" name="Group 123"/>
              <p:cNvGrpSpPr/>
              <p:nvPr/>
            </p:nvGrpSpPr>
            <p:grpSpPr bwMode="auto">
              <a:xfrm>
                <a:off x="439" y="1203"/>
                <a:ext cx="212" cy="1674"/>
                <a:chOff x="439" y="1203"/>
                <a:chExt cx="212" cy="1674"/>
              </a:xfrm>
            </p:grpSpPr>
            <p:sp>
              <p:nvSpPr>
                <p:cNvPr id="281" name="Text Box 124"/>
                <p:cNvSpPr txBox="1">
                  <a:spLocks noChangeArrowheads="1"/>
                </p:cNvSpPr>
                <p:nvPr/>
              </p:nvSpPr>
              <p:spPr bwMode="auto">
                <a:xfrm>
                  <a:off x="439" y="12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2" name="Text Box 125"/>
                <p:cNvSpPr txBox="1">
                  <a:spLocks noChangeArrowheads="1"/>
                </p:cNvSpPr>
                <p:nvPr/>
              </p:nvSpPr>
              <p:spPr bwMode="auto">
                <a:xfrm>
                  <a:off x="439" y="167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3" name="Text Box 126"/>
                <p:cNvSpPr txBox="1">
                  <a:spLocks noChangeArrowheads="1"/>
                </p:cNvSpPr>
                <p:nvPr/>
              </p:nvSpPr>
              <p:spPr bwMode="auto">
                <a:xfrm>
                  <a:off x="439" y="211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4" name="Text Box 127"/>
                <p:cNvSpPr txBox="1">
                  <a:spLocks noChangeArrowheads="1"/>
                </p:cNvSpPr>
                <p:nvPr/>
              </p:nvSpPr>
              <p:spPr bwMode="auto">
                <a:xfrm>
                  <a:off x="439" y="25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sp>
            <p:nvSpPr>
              <p:cNvPr id="280" name="Text Box 128"/>
              <p:cNvSpPr txBox="1">
                <a:spLocks noChangeArrowheads="1"/>
              </p:cNvSpPr>
              <p:nvPr/>
            </p:nvSpPr>
            <p:spPr bwMode="auto">
              <a:xfrm>
                <a:off x="451" y="75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sp>
        <p:nvSpPr>
          <p:cNvPr id="290" name="Freeform 129"/>
          <p:cNvSpPr/>
          <p:nvPr/>
        </p:nvSpPr>
        <p:spPr bwMode="auto">
          <a:xfrm>
            <a:off x="6632331" y="1736725"/>
            <a:ext cx="660400" cy="2935287"/>
          </a:xfrm>
          <a:custGeom>
            <a:avLst/>
            <a:gdLst>
              <a:gd name="T0" fmla="*/ 2147483647 w 416"/>
              <a:gd name="T1" fmla="*/ 0 h 1849"/>
              <a:gd name="T2" fmla="*/ 2147483647 w 416"/>
              <a:gd name="T3" fmla="*/ 2147483647 h 1849"/>
              <a:gd name="T4" fmla="*/ 2147483647 w 416"/>
              <a:gd name="T5" fmla="*/ 2147483647 h 1849"/>
              <a:gd name="T6" fmla="*/ 0 w 416"/>
              <a:gd name="T7" fmla="*/ 2147483647 h 1849"/>
              <a:gd name="T8" fmla="*/ 0 60000 65536"/>
              <a:gd name="T9" fmla="*/ 0 60000 65536"/>
              <a:gd name="T10" fmla="*/ 0 60000 65536"/>
              <a:gd name="T11" fmla="*/ 0 60000 65536"/>
              <a:gd name="T12" fmla="*/ 0 w 416"/>
              <a:gd name="T13" fmla="*/ 0 h 1849"/>
              <a:gd name="T14" fmla="*/ 416 w 416"/>
              <a:gd name="T15" fmla="*/ 1849 h 1849"/>
            </a:gdLst>
            <a:ahLst/>
            <a:cxnLst>
              <a:cxn ang="T8">
                <a:pos x="T0" y="T1"/>
              </a:cxn>
              <a:cxn ang="T9">
                <a:pos x="T2" y="T3"/>
              </a:cxn>
              <a:cxn ang="T10">
                <a:pos x="T4" y="T5"/>
              </a:cxn>
              <a:cxn ang="T11">
                <a:pos x="T6" y="T7"/>
              </a:cxn>
            </a:cxnLst>
            <a:rect l="T12" t="T13" r="T14" b="T15"/>
            <a:pathLst>
              <a:path w="416" h="1849">
                <a:moveTo>
                  <a:pt x="414" y="0"/>
                </a:moveTo>
                <a:lnTo>
                  <a:pt x="414" y="1"/>
                </a:lnTo>
                <a:lnTo>
                  <a:pt x="416" y="1848"/>
                </a:lnTo>
                <a:lnTo>
                  <a:pt x="0" y="1849"/>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1" name="Group 130"/>
          <p:cNvGrpSpPr/>
          <p:nvPr/>
        </p:nvGrpSpPr>
        <p:grpSpPr bwMode="auto">
          <a:xfrm>
            <a:off x="5798894" y="1474787"/>
            <a:ext cx="3760787" cy="2420938"/>
            <a:chOff x="1947" y="1008"/>
            <a:chExt cx="2369" cy="1525"/>
          </a:xfrm>
        </p:grpSpPr>
        <p:grpSp>
          <p:nvGrpSpPr>
            <p:cNvPr id="292" name="Group 131"/>
            <p:cNvGrpSpPr/>
            <p:nvPr/>
          </p:nvGrpSpPr>
          <p:grpSpPr bwMode="auto">
            <a:xfrm>
              <a:off x="1947" y="1008"/>
              <a:ext cx="2369" cy="1525"/>
              <a:chOff x="1953" y="1008"/>
              <a:chExt cx="2369" cy="1525"/>
            </a:xfrm>
          </p:grpSpPr>
          <p:grpSp>
            <p:nvGrpSpPr>
              <p:cNvPr id="294" name="Group 132"/>
              <p:cNvGrpSpPr/>
              <p:nvPr/>
            </p:nvGrpSpPr>
            <p:grpSpPr bwMode="auto">
              <a:xfrm>
                <a:off x="1953" y="1008"/>
                <a:ext cx="2369" cy="1525"/>
                <a:chOff x="1953" y="1008"/>
                <a:chExt cx="2369" cy="1525"/>
              </a:xfrm>
            </p:grpSpPr>
            <p:sp>
              <p:nvSpPr>
                <p:cNvPr id="296" name="Rectangle 133"/>
                <p:cNvSpPr>
                  <a:spLocks noChangeArrowheads="1"/>
                </p:cNvSpPr>
                <p:nvPr/>
              </p:nvSpPr>
              <p:spPr bwMode="auto">
                <a:xfrm>
                  <a:off x="1953" y="1008"/>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chemeClr val="bg2"/>
                      </a:solidFill>
                    </a:rPr>
                    <a:t>0,0</a:t>
                  </a:r>
                </a:p>
              </p:txBody>
            </p:sp>
            <p:sp>
              <p:nvSpPr>
                <p:cNvPr id="297" name="Rectangle 134"/>
                <p:cNvSpPr>
                  <a:spLocks noChangeArrowheads="1"/>
                </p:cNvSpPr>
                <p:nvPr/>
              </p:nvSpPr>
              <p:spPr bwMode="auto">
                <a:xfrm>
                  <a:off x="1953" y="2201"/>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31,0</a:t>
                  </a:r>
                </a:p>
              </p:txBody>
            </p:sp>
            <p:sp>
              <p:nvSpPr>
                <p:cNvPr id="298" name="Rectangle 135"/>
                <p:cNvSpPr>
                  <a:spLocks noChangeArrowheads="1"/>
                </p:cNvSpPr>
                <p:nvPr/>
              </p:nvSpPr>
              <p:spPr bwMode="auto">
                <a:xfrm>
                  <a:off x="3737" y="1020"/>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0,31</a:t>
                  </a:r>
                </a:p>
              </p:txBody>
            </p:sp>
          </p:grpSp>
          <p:sp>
            <p:nvSpPr>
              <p:cNvPr id="295" name="Text Box 136"/>
              <p:cNvSpPr txBox="1">
                <a:spLocks noChangeArrowheads="1"/>
              </p:cNvSpPr>
              <p:nvPr/>
            </p:nvSpPr>
            <p:spPr bwMode="auto">
              <a:xfrm rot="5400000">
                <a:off x="2145" y="169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sp>
          <p:nvSpPr>
            <p:cNvPr id="293" name="Text Box 137"/>
            <p:cNvSpPr txBox="1">
              <a:spLocks noChangeArrowheads="1"/>
            </p:cNvSpPr>
            <p:nvPr/>
          </p:nvSpPr>
          <p:spPr bwMode="auto">
            <a:xfrm>
              <a:off x="3024" y="103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a:t>
              </a:r>
            </a:p>
          </p:txBody>
        </p:sp>
      </p:grpSp>
      <p:grpSp>
        <p:nvGrpSpPr>
          <p:cNvPr id="299" name="Group 138"/>
          <p:cNvGrpSpPr/>
          <p:nvPr/>
        </p:nvGrpSpPr>
        <p:grpSpPr bwMode="auto">
          <a:xfrm>
            <a:off x="10385181" y="4624387"/>
            <a:ext cx="1371600" cy="728663"/>
            <a:chOff x="4836" y="2997"/>
            <a:chExt cx="864" cy="459"/>
          </a:xfrm>
        </p:grpSpPr>
        <p:sp>
          <p:nvSpPr>
            <p:cNvPr id="300" name="Rectangle 139"/>
            <p:cNvSpPr>
              <a:spLocks noChangeArrowheads="1"/>
            </p:cNvSpPr>
            <p:nvPr/>
          </p:nvSpPr>
          <p:spPr bwMode="auto">
            <a:xfrm>
              <a:off x="4836" y="3088"/>
              <a:ext cx="588" cy="368"/>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chemeClr val="bg2"/>
                  </a:solidFill>
                </a:rPr>
                <a:t>I/O</a:t>
              </a:r>
            </a:p>
          </p:txBody>
        </p:sp>
        <p:grpSp>
          <p:nvGrpSpPr>
            <p:cNvPr id="301" name="Group 140"/>
            <p:cNvGrpSpPr/>
            <p:nvPr/>
          </p:nvGrpSpPr>
          <p:grpSpPr bwMode="auto">
            <a:xfrm>
              <a:off x="5441" y="2997"/>
              <a:ext cx="259" cy="315"/>
              <a:chOff x="5441" y="2983"/>
              <a:chExt cx="259" cy="315"/>
            </a:xfrm>
          </p:grpSpPr>
          <p:sp>
            <p:nvSpPr>
              <p:cNvPr id="302" name="Freeform 141"/>
              <p:cNvSpPr/>
              <p:nvPr/>
            </p:nvSpPr>
            <p:spPr bwMode="auto">
              <a:xfrm>
                <a:off x="5441" y="3297"/>
                <a:ext cx="258" cy="1"/>
              </a:xfrm>
              <a:custGeom>
                <a:avLst/>
                <a:gdLst>
                  <a:gd name="T0" fmla="*/ 0 w 258"/>
                  <a:gd name="T1" fmla="*/ 1 h 1"/>
                  <a:gd name="T2" fmla="*/ 258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0" y="1"/>
                    </a:moveTo>
                    <a:lnTo>
                      <a:pt x="258" y="0"/>
                    </a:lnTo>
                  </a:path>
                </a:pathLst>
              </a:custGeom>
              <a:solidFill>
                <a:schemeClr val="folHlink"/>
              </a:solidFill>
              <a:ln w="38100">
                <a:solidFill>
                  <a:schemeClr val="folHlink"/>
                </a:solidFill>
                <a:round/>
                <a:headEnd type="triangle" w="med" len="med"/>
                <a:tailEnd type="triangle" w="med" len="me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Text Box 142"/>
              <p:cNvSpPr txBox="1">
                <a:spLocks noChangeArrowheads="1"/>
              </p:cNvSpPr>
              <p:nvPr/>
            </p:nvSpPr>
            <p:spPr bwMode="auto">
              <a:xfrm>
                <a:off x="5445" y="298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D</a:t>
                </a:r>
              </a:p>
            </p:txBody>
          </p:sp>
        </p:grpSp>
      </p:grpSp>
      <p:sp>
        <p:nvSpPr>
          <p:cNvPr id="304" name="Freeform 143"/>
          <p:cNvSpPr/>
          <p:nvPr/>
        </p:nvSpPr>
        <p:spPr bwMode="auto">
          <a:xfrm>
            <a:off x="6632331" y="4819650"/>
            <a:ext cx="3746500" cy="268287"/>
          </a:xfrm>
          <a:custGeom>
            <a:avLst/>
            <a:gdLst>
              <a:gd name="T0" fmla="*/ 0 w 2360"/>
              <a:gd name="T1" fmla="*/ 0 h 169"/>
              <a:gd name="T2" fmla="*/ 2147483647 w 2360"/>
              <a:gd name="T3" fmla="*/ 2147483647 h 169"/>
              <a:gd name="T4" fmla="*/ 2147483647 w 2360"/>
              <a:gd name="T5" fmla="*/ 2147483647 h 169"/>
              <a:gd name="T6" fmla="*/ 2147483647 w 2360"/>
              <a:gd name="T7" fmla="*/ 2147483647 h 169"/>
              <a:gd name="T8" fmla="*/ 0 60000 65536"/>
              <a:gd name="T9" fmla="*/ 0 60000 65536"/>
              <a:gd name="T10" fmla="*/ 0 60000 65536"/>
              <a:gd name="T11" fmla="*/ 0 60000 65536"/>
              <a:gd name="T12" fmla="*/ 0 w 2360"/>
              <a:gd name="T13" fmla="*/ 0 h 169"/>
              <a:gd name="T14" fmla="*/ 2360 w 2360"/>
              <a:gd name="T15" fmla="*/ 169 h 169"/>
            </a:gdLst>
            <a:ahLst/>
            <a:cxnLst>
              <a:cxn ang="T8">
                <a:pos x="T0" y="T1"/>
              </a:cxn>
              <a:cxn ang="T9">
                <a:pos x="T2" y="T3"/>
              </a:cxn>
              <a:cxn ang="T10">
                <a:pos x="T4" y="T5"/>
              </a:cxn>
              <a:cxn ang="T11">
                <a:pos x="T6" y="T7"/>
              </a:cxn>
            </a:cxnLst>
            <a:rect l="T12" t="T13" r="T14" b="T15"/>
            <a:pathLst>
              <a:path w="2360" h="169">
                <a:moveTo>
                  <a:pt x="0" y="0"/>
                </a:moveTo>
                <a:lnTo>
                  <a:pt x="419" y="2"/>
                </a:lnTo>
                <a:lnTo>
                  <a:pt x="417" y="168"/>
                </a:lnTo>
                <a:lnTo>
                  <a:pt x="2360" y="169"/>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5" name="Group 144"/>
          <p:cNvGrpSpPr/>
          <p:nvPr/>
        </p:nvGrpSpPr>
        <p:grpSpPr bwMode="auto">
          <a:xfrm>
            <a:off x="4473331" y="2000250"/>
            <a:ext cx="4635500" cy="3522662"/>
            <a:chOff x="1112" y="1339"/>
            <a:chExt cx="2920" cy="2219"/>
          </a:xfrm>
        </p:grpSpPr>
        <p:grpSp>
          <p:nvGrpSpPr>
            <p:cNvPr id="306" name="Group 145"/>
            <p:cNvGrpSpPr/>
            <p:nvPr/>
          </p:nvGrpSpPr>
          <p:grpSpPr bwMode="auto">
            <a:xfrm>
              <a:off x="1112" y="1339"/>
              <a:ext cx="2920" cy="2219"/>
              <a:chOff x="1112" y="1339"/>
              <a:chExt cx="2920" cy="2219"/>
            </a:xfrm>
          </p:grpSpPr>
          <p:sp>
            <p:nvSpPr>
              <p:cNvPr id="310" name="Freeform 146"/>
              <p:cNvSpPr/>
              <p:nvPr/>
            </p:nvSpPr>
            <p:spPr bwMode="auto">
              <a:xfrm>
                <a:off x="1112" y="1348"/>
                <a:ext cx="2920" cy="232"/>
              </a:xfrm>
              <a:custGeom>
                <a:avLst/>
                <a:gdLst>
                  <a:gd name="T0" fmla="*/ 0 w 2920"/>
                  <a:gd name="T1" fmla="*/ 232 h 232"/>
                  <a:gd name="T2" fmla="*/ 2920 w 2920"/>
                  <a:gd name="T3" fmla="*/ 232 h 232"/>
                  <a:gd name="T4" fmla="*/ 2920 w 2920"/>
                  <a:gd name="T5" fmla="*/ 0 h 232"/>
                  <a:gd name="T6" fmla="*/ 0 60000 65536"/>
                  <a:gd name="T7" fmla="*/ 0 60000 65536"/>
                  <a:gd name="T8" fmla="*/ 0 60000 65536"/>
                  <a:gd name="T9" fmla="*/ 0 w 2920"/>
                  <a:gd name="T10" fmla="*/ 0 h 232"/>
                  <a:gd name="T11" fmla="*/ 2920 w 2920"/>
                  <a:gd name="T12" fmla="*/ 232 h 232"/>
                </a:gdLst>
                <a:ahLst/>
                <a:cxnLst>
                  <a:cxn ang="T6">
                    <a:pos x="T0" y="T1"/>
                  </a:cxn>
                  <a:cxn ang="T7">
                    <a:pos x="T2" y="T3"/>
                  </a:cxn>
                  <a:cxn ang="T8">
                    <a:pos x="T4" y="T5"/>
                  </a:cxn>
                </a:cxnLst>
                <a:rect l="T9" t="T10" r="T11" b="T12"/>
                <a:pathLst>
                  <a:path w="2920" h="232">
                    <a:moveTo>
                      <a:pt x="0" y="232"/>
                    </a:moveTo>
                    <a:lnTo>
                      <a:pt x="2920" y="232"/>
                    </a:lnTo>
                    <a:lnTo>
                      <a:pt x="292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1" name="Freeform 147"/>
              <p:cNvSpPr/>
              <p:nvPr/>
            </p:nvSpPr>
            <p:spPr bwMode="auto">
              <a:xfrm>
                <a:off x="2233" y="1339"/>
                <a:ext cx="1" cy="243"/>
              </a:xfrm>
              <a:custGeom>
                <a:avLst/>
                <a:gdLst>
                  <a:gd name="T0" fmla="*/ 0 w 1"/>
                  <a:gd name="T1" fmla="*/ 0 h 243"/>
                  <a:gd name="T2" fmla="*/ 0 w 1"/>
                  <a:gd name="T3" fmla="*/ 243 h 243"/>
                  <a:gd name="T4" fmla="*/ 0 60000 65536"/>
                  <a:gd name="T5" fmla="*/ 0 60000 65536"/>
                  <a:gd name="T6" fmla="*/ 0 w 1"/>
                  <a:gd name="T7" fmla="*/ 0 h 243"/>
                  <a:gd name="T8" fmla="*/ 1 w 1"/>
                  <a:gd name="T9" fmla="*/ 243 h 243"/>
                </a:gdLst>
                <a:ahLst/>
                <a:cxnLst>
                  <a:cxn ang="T4">
                    <a:pos x="T0" y="T1"/>
                  </a:cxn>
                  <a:cxn ang="T5">
                    <a:pos x="T2" y="T3"/>
                  </a:cxn>
                </a:cxnLst>
                <a:rect l="T6" t="T7" r="T8" b="T9"/>
                <a:pathLst>
                  <a:path w="1" h="243">
                    <a:moveTo>
                      <a:pt x="0" y="0"/>
                    </a:moveTo>
                    <a:lnTo>
                      <a:pt x="0" y="243"/>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12" name="Group 148"/>
              <p:cNvGrpSpPr/>
              <p:nvPr/>
            </p:nvGrpSpPr>
            <p:grpSpPr bwMode="auto">
              <a:xfrm>
                <a:off x="2025" y="2943"/>
                <a:ext cx="49" cy="252"/>
                <a:chOff x="2025" y="2943"/>
                <a:chExt cx="49" cy="252"/>
              </a:xfrm>
            </p:grpSpPr>
            <p:sp>
              <p:nvSpPr>
                <p:cNvPr id="315" name="Freeform 149"/>
                <p:cNvSpPr/>
                <p:nvPr/>
              </p:nvSpPr>
              <p:spPr bwMode="auto">
                <a:xfrm>
                  <a:off x="2025" y="2943"/>
                  <a:ext cx="1" cy="252"/>
                </a:xfrm>
                <a:custGeom>
                  <a:avLst/>
                  <a:gdLst>
                    <a:gd name="T0" fmla="*/ 0 w 1"/>
                    <a:gd name="T1" fmla="*/ 252 h 252"/>
                    <a:gd name="T2" fmla="*/ 0 w 1"/>
                    <a:gd name="T3" fmla="*/ 0 h 252"/>
                    <a:gd name="T4" fmla="*/ 0 60000 65536"/>
                    <a:gd name="T5" fmla="*/ 0 60000 65536"/>
                    <a:gd name="T6" fmla="*/ 0 w 1"/>
                    <a:gd name="T7" fmla="*/ 0 h 252"/>
                    <a:gd name="T8" fmla="*/ 1 w 1"/>
                    <a:gd name="T9" fmla="*/ 252 h 252"/>
                  </a:gdLst>
                  <a:ahLst/>
                  <a:cxnLst>
                    <a:cxn ang="T4">
                      <a:pos x="T0" y="T1"/>
                    </a:cxn>
                    <a:cxn ang="T5">
                      <a:pos x="T2" y="T3"/>
                    </a:cxn>
                  </a:cxnLst>
                  <a:rect l="T6" t="T7" r="T8" b="T9"/>
                  <a:pathLst>
                    <a:path w="1" h="252">
                      <a:moveTo>
                        <a:pt x="0" y="252"/>
                      </a:moveTo>
                      <a:lnTo>
                        <a:pt x="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6" name="Freeform 150"/>
                <p:cNvSpPr/>
                <p:nvPr/>
              </p:nvSpPr>
              <p:spPr bwMode="auto">
                <a:xfrm>
                  <a:off x="2073" y="2985"/>
                  <a:ext cx="1" cy="162"/>
                </a:xfrm>
                <a:custGeom>
                  <a:avLst/>
                  <a:gdLst>
                    <a:gd name="T0" fmla="*/ 0 w 1"/>
                    <a:gd name="T1" fmla="*/ 162 h 162"/>
                    <a:gd name="T2" fmla="*/ 0 w 1"/>
                    <a:gd name="T3" fmla="*/ 0 h 162"/>
                    <a:gd name="T4" fmla="*/ 0 60000 65536"/>
                    <a:gd name="T5" fmla="*/ 0 60000 65536"/>
                    <a:gd name="T6" fmla="*/ 0 w 1"/>
                    <a:gd name="T7" fmla="*/ 0 h 162"/>
                    <a:gd name="T8" fmla="*/ 1 w 1"/>
                    <a:gd name="T9" fmla="*/ 162 h 162"/>
                  </a:gdLst>
                  <a:ahLst/>
                  <a:cxnLst>
                    <a:cxn ang="T4">
                      <a:pos x="T0" y="T1"/>
                    </a:cxn>
                    <a:cxn ang="T5">
                      <a:pos x="T2" y="T3"/>
                    </a:cxn>
                  </a:cxnLst>
                  <a:rect l="T6" t="T7" r="T8" b="T9"/>
                  <a:pathLst>
                    <a:path w="1" h="162">
                      <a:moveTo>
                        <a:pt x="0" y="162"/>
                      </a:moveTo>
                      <a:lnTo>
                        <a:pt x="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13" name="Freeform 151"/>
              <p:cNvSpPr/>
              <p:nvPr/>
            </p:nvSpPr>
            <p:spPr bwMode="auto">
              <a:xfrm>
                <a:off x="2066" y="3068"/>
                <a:ext cx="329" cy="1"/>
              </a:xfrm>
              <a:custGeom>
                <a:avLst/>
                <a:gdLst>
                  <a:gd name="T0" fmla="*/ 0 w 329"/>
                  <a:gd name="T1" fmla="*/ 0 h 1"/>
                  <a:gd name="T2" fmla="*/ 329 w 329"/>
                  <a:gd name="T3" fmla="*/ 1 h 1"/>
                  <a:gd name="T4" fmla="*/ 0 60000 65536"/>
                  <a:gd name="T5" fmla="*/ 0 60000 65536"/>
                  <a:gd name="T6" fmla="*/ 0 w 329"/>
                  <a:gd name="T7" fmla="*/ 0 h 1"/>
                  <a:gd name="T8" fmla="*/ 329 w 329"/>
                  <a:gd name="T9" fmla="*/ 1 h 1"/>
                </a:gdLst>
                <a:ahLst/>
                <a:cxnLst>
                  <a:cxn ang="T4">
                    <a:pos x="T0" y="T1"/>
                  </a:cxn>
                  <a:cxn ang="T5">
                    <a:pos x="T2" y="T3"/>
                  </a:cxn>
                </a:cxnLst>
                <a:rect l="T6" t="T7" r="T8" b="T9"/>
                <a:pathLst>
                  <a:path w="329" h="1">
                    <a:moveTo>
                      <a:pt x="0" y="0"/>
                    </a:moveTo>
                    <a:lnTo>
                      <a:pt x="329" y="1"/>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4" name="Freeform 152"/>
              <p:cNvSpPr/>
              <p:nvPr/>
            </p:nvSpPr>
            <p:spPr bwMode="auto">
              <a:xfrm>
                <a:off x="2255" y="3063"/>
                <a:ext cx="1" cy="495"/>
              </a:xfrm>
              <a:custGeom>
                <a:avLst/>
                <a:gdLst>
                  <a:gd name="T0" fmla="*/ 0 w 1"/>
                  <a:gd name="T1" fmla="*/ 0 h 495"/>
                  <a:gd name="T2" fmla="*/ 0 w 1"/>
                  <a:gd name="T3" fmla="*/ 495 h 495"/>
                  <a:gd name="T4" fmla="*/ 0 60000 65536"/>
                  <a:gd name="T5" fmla="*/ 0 60000 65536"/>
                  <a:gd name="T6" fmla="*/ 0 w 1"/>
                  <a:gd name="T7" fmla="*/ 0 h 495"/>
                  <a:gd name="T8" fmla="*/ 1 w 1"/>
                  <a:gd name="T9" fmla="*/ 495 h 495"/>
                </a:gdLst>
                <a:ahLst/>
                <a:cxnLst>
                  <a:cxn ang="T4">
                    <a:pos x="T0" y="T1"/>
                  </a:cxn>
                  <a:cxn ang="T5">
                    <a:pos x="T2" y="T3"/>
                  </a:cxn>
                </a:cxnLst>
                <a:rect l="T6" t="T7" r="T8" b="T9"/>
                <a:pathLst>
                  <a:path w="1" h="495">
                    <a:moveTo>
                      <a:pt x="0" y="0"/>
                    </a:moveTo>
                    <a:lnTo>
                      <a:pt x="0" y="495"/>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 name="Group 153"/>
            <p:cNvGrpSpPr/>
            <p:nvPr/>
          </p:nvGrpSpPr>
          <p:grpSpPr bwMode="auto">
            <a:xfrm>
              <a:off x="2412" y="2946"/>
              <a:ext cx="49" cy="246"/>
              <a:chOff x="2412" y="2946"/>
              <a:chExt cx="49" cy="246"/>
            </a:xfrm>
          </p:grpSpPr>
          <p:sp>
            <p:nvSpPr>
              <p:cNvPr id="308" name="Freeform 154"/>
              <p:cNvSpPr/>
              <p:nvPr/>
            </p:nvSpPr>
            <p:spPr bwMode="auto">
              <a:xfrm>
                <a:off x="2460" y="2946"/>
                <a:ext cx="1" cy="246"/>
              </a:xfrm>
              <a:custGeom>
                <a:avLst/>
                <a:gdLst>
                  <a:gd name="T0" fmla="*/ 0 w 1"/>
                  <a:gd name="T1" fmla="*/ 0 h 246"/>
                  <a:gd name="T2" fmla="*/ 0 w 1"/>
                  <a:gd name="T3" fmla="*/ 246 h 246"/>
                  <a:gd name="T4" fmla="*/ 0 60000 65536"/>
                  <a:gd name="T5" fmla="*/ 0 60000 65536"/>
                  <a:gd name="T6" fmla="*/ 0 w 1"/>
                  <a:gd name="T7" fmla="*/ 0 h 246"/>
                  <a:gd name="T8" fmla="*/ 1 w 1"/>
                  <a:gd name="T9" fmla="*/ 246 h 246"/>
                </a:gdLst>
                <a:ahLst/>
                <a:cxnLst>
                  <a:cxn ang="T4">
                    <a:pos x="T0" y="T1"/>
                  </a:cxn>
                  <a:cxn ang="T5">
                    <a:pos x="T2" y="T3"/>
                  </a:cxn>
                </a:cxnLst>
                <a:rect l="T6" t="T7" r="T8" b="T9"/>
                <a:pathLst>
                  <a:path w="1" h="246">
                    <a:moveTo>
                      <a:pt x="0" y="0"/>
                    </a:moveTo>
                    <a:lnTo>
                      <a:pt x="0" y="246"/>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9" name="Freeform 155"/>
              <p:cNvSpPr/>
              <p:nvPr/>
            </p:nvSpPr>
            <p:spPr bwMode="auto">
              <a:xfrm>
                <a:off x="2412" y="2988"/>
                <a:ext cx="1" cy="156"/>
              </a:xfrm>
              <a:custGeom>
                <a:avLst/>
                <a:gdLst>
                  <a:gd name="T0" fmla="*/ 0 w 1"/>
                  <a:gd name="T1" fmla="*/ 0 h 156"/>
                  <a:gd name="T2" fmla="*/ 0 w 1"/>
                  <a:gd name="T3" fmla="*/ 156 h 156"/>
                  <a:gd name="T4" fmla="*/ 0 60000 65536"/>
                  <a:gd name="T5" fmla="*/ 0 60000 65536"/>
                  <a:gd name="T6" fmla="*/ 0 w 1"/>
                  <a:gd name="T7" fmla="*/ 0 h 156"/>
                  <a:gd name="T8" fmla="*/ 1 w 1"/>
                  <a:gd name="T9" fmla="*/ 156 h 156"/>
                </a:gdLst>
                <a:ahLst/>
                <a:cxnLst>
                  <a:cxn ang="T4">
                    <a:pos x="T0" y="T1"/>
                  </a:cxn>
                  <a:cxn ang="T5">
                    <a:pos x="T2" y="T3"/>
                  </a:cxn>
                </a:cxnLst>
                <a:rect l="T6" t="T7" r="T8" b="T9"/>
                <a:pathLst>
                  <a:path w="1" h="156">
                    <a:moveTo>
                      <a:pt x="0" y="0"/>
                    </a:moveTo>
                    <a:lnTo>
                      <a:pt x="0" y="156"/>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17" name="Freeform 156"/>
          <p:cNvSpPr/>
          <p:nvPr/>
        </p:nvSpPr>
        <p:spPr bwMode="auto">
          <a:xfrm>
            <a:off x="6738694" y="1735137"/>
            <a:ext cx="593725" cy="1588"/>
          </a:xfrm>
          <a:custGeom>
            <a:avLst/>
            <a:gdLst>
              <a:gd name="T0" fmla="*/ 0 w 367"/>
              <a:gd name="T1" fmla="*/ 0 h 1"/>
              <a:gd name="T2" fmla="*/ 2147483647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0" y="0"/>
                </a:moveTo>
                <a:lnTo>
                  <a:pt x="367"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8" name="Rectangle 157"/>
          <p:cNvSpPr>
            <a:spLocks noChangeArrowheads="1"/>
          </p:cNvSpPr>
          <p:nvPr/>
        </p:nvSpPr>
        <p:spPr bwMode="auto">
          <a:xfrm>
            <a:off x="5794131" y="1474787"/>
            <a:ext cx="931863" cy="527050"/>
          </a:xfrm>
          <a:prstGeom prst="rect">
            <a:avLst/>
          </a:prstGeom>
          <a:solidFill>
            <a:srgbClr val="AA7D00"/>
          </a:solidFill>
          <a:ln w="38100">
            <a:solidFill>
              <a:srgbClr val="AA7D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0,0</a:t>
            </a:r>
          </a:p>
        </p:txBody>
      </p:sp>
      <p:grpSp>
        <p:nvGrpSpPr>
          <p:cNvPr id="319" name="Group 158"/>
          <p:cNvGrpSpPr/>
          <p:nvPr/>
        </p:nvGrpSpPr>
        <p:grpSpPr bwMode="auto">
          <a:xfrm>
            <a:off x="10361369" y="5341937"/>
            <a:ext cx="1185862" cy="952500"/>
            <a:chOff x="4821" y="3444"/>
            <a:chExt cx="747" cy="600"/>
          </a:xfrm>
        </p:grpSpPr>
        <p:sp>
          <p:nvSpPr>
            <p:cNvPr id="320" name="Text Box 159"/>
            <p:cNvSpPr txBox="1">
              <a:spLocks noChangeArrowheads="1"/>
            </p:cNvSpPr>
            <p:nvPr/>
          </p:nvSpPr>
          <p:spPr bwMode="auto">
            <a:xfrm>
              <a:off x="4821" y="3756"/>
              <a:ext cx="7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读</a:t>
              </a:r>
              <a:endParaRPr lang="zh-CN" altLang="en-US" b="1"/>
            </a:p>
          </p:txBody>
        </p:sp>
        <p:sp>
          <p:nvSpPr>
            <p:cNvPr id="321" name="Line 160"/>
            <p:cNvSpPr>
              <a:spLocks noChangeShapeType="1"/>
            </p:cNvSpPr>
            <p:nvPr/>
          </p:nvSpPr>
          <p:spPr bwMode="auto">
            <a:xfrm flipV="1">
              <a:off x="5109" y="3444"/>
              <a:ext cx="0" cy="331"/>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arn(outVertical)">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strips(upRight)">
                                      <p:cBhvr>
                                        <p:cTn id="12" dur="500"/>
                                        <p:tgtEl>
                                          <p:spTgt spid="27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305"/>
                                        </p:tgtEl>
                                        <p:attrNameLst>
                                          <p:attrName>style.visibility</p:attrName>
                                        </p:attrNameLst>
                                      </p:cBhvr>
                                      <p:to>
                                        <p:strVal val="visible"/>
                                      </p:to>
                                    </p:set>
                                    <p:animEffect transition="in" filter="strips(upRight)">
                                      <p:cBhvr>
                                        <p:cTn id="17" dur="500"/>
                                        <p:tgtEl>
                                          <p:spTgt spid="30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1"/>
                                        </p:tgtEl>
                                        <p:attrNameLst>
                                          <p:attrName>style.visibility</p:attrName>
                                        </p:attrNameLst>
                                      </p:cBhvr>
                                      <p:to>
                                        <p:strVal val="visible"/>
                                      </p:to>
                                    </p:set>
                                    <p:animEffect transition="in" filter="blinds(horizontal)">
                                      <p:cBhvr>
                                        <p:cTn id="22" dur="500"/>
                                        <p:tgtEl>
                                          <p:spTgt spid="2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8"/>
                                        </p:tgtEl>
                                        <p:attrNameLst>
                                          <p:attrName>style.visibility</p:attrName>
                                        </p:attrNameLst>
                                      </p:cBhvr>
                                      <p:to>
                                        <p:strVal val="visible"/>
                                      </p:to>
                                    </p:set>
                                    <p:animEffect transition="in" filter="blinds(horizontal)">
                                      <p:cBhvr>
                                        <p:cTn id="27" dur="500"/>
                                        <p:tgtEl>
                                          <p:spTgt spid="31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319"/>
                                        </p:tgtEl>
                                        <p:attrNameLst>
                                          <p:attrName>style.visibility</p:attrName>
                                        </p:attrNameLst>
                                      </p:cBhvr>
                                      <p:to>
                                        <p:strVal val="visible"/>
                                      </p:to>
                                    </p:set>
                                    <p:animEffect transition="in" filter="strips(upRight)">
                                      <p:cBhvr>
                                        <p:cTn id="32" dur="500"/>
                                        <p:tgtEl>
                                          <p:spTgt spid="3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17"/>
                                        </p:tgtEl>
                                        <p:attrNameLst>
                                          <p:attrName>style.visibility</p:attrName>
                                        </p:attrNameLst>
                                      </p:cBhvr>
                                      <p:to>
                                        <p:strVal val="visible"/>
                                      </p:to>
                                    </p:set>
                                    <p:animEffect transition="in" filter="strips(downRight)">
                                      <p:cBhvr>
                                        <p:cTn id="37" dur="500"/>
                                        <p:tgtEl>
                                          <p:spTgt spid="317"/>
                                        </p:tgtEl>
                                      </p:cBhvr>
                                    </p:animEffect>
                                  </p:childTnLst>
                                </p:cTn>
                              </p:par>
                            </p:childTnLst>
                          </p:cTn>
                        </p:par>
                        <p:par>
                          <p:cTn id="38" fill="hold">
                            <p:stCondLst>
                              <p:cond delay="500"/>
                            </p:stCondLst>
                            <p:childTnLst>
                              <p:par>
                                <p:cTn id="39" presetID="18" presetClass="entr" presetSubtype="12" fill="hold" grpId="0" nodeType="afterEffect">
                                  <p:stCondLst>
                                    <p:cond delay="0"/>
                                  </p:stCondLst>
                                  <p:childTnLst>
                                    <p:set>
                                      <p:cBhvr>
                                        <p:cTn id="40" dur="1" fill="hold">
                                          <p:stCondLst>
                                            <p:cond delay="0"/>
                                          </p:stCondLst>
                                        </p:cTn>
                                        <p:tgtEl>
                                          <p:spTgt spid="290"/>
                                        </p:tgtEl>
                                        <p:attrNameLst>
                                          <p:attrName>style.visibility</p:attrName>
                                        </p:attrNameLst>
                                      </p:cBhvr>
                                      <p:to>
                                        <p:strVal val="visible"/>
                                      </p:to>
                                    </p:set>
                                    <p:animEffect transition="in" filter="strips(downLeft)">
                                      <p:cBhvr>
                                        <p:cTn id="41" dur="500"/>
                                        <p:tgtEl>
                                          <p:spTgt spid="290"/>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304"/>
                                        </p:tgtEl>
                                        <p:attrNameLst>
                                          <p:attrName>style.visibility</p:attrName>
                                        </p:attrNameLst>
                                      </p:cBhvr>
                                      <p:to>
                                        <p:strVal val="visible"/>
                                      </p:to>
                                    </p:set>
                                    <p:animEffect transition="in" filter="strips(downRight)">
                                      <p:cBhvr>
                                        <p:cTn id="46" dur="500"/>
                                        <p:tgtEl>
                                          <p:spTgt spid="304"/>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299"/>
                                        </p:tgtEl>
                                        <p:attrNameLst>
                                          <p:attrName>style.visibility</p:attrName>
                                        </p:attrNameLst>
                                      </p:cBhvr>
                                      <p:to>
                                        <p:strVal val="visible"/>
                                      </p:to>
                                    </p:set>
                                    <p:animEffect transition="in" filter="strips(downRight)">
                                      <p:cBhvr>
                                        <p:cTn id="51"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304" grpId="0" animBg="1"/>
      <p:bldP spid="317" grpId="0" animBg="1"/>
      <p:bldP spid="31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b="1" dirty="0">
                <a:sym typeface="+mn-ea"/>
              </a:rPr>
              <a:t>4.1 </a:t>
            </a:r>
            <a:r>
              <a:rPr lang="zh-CN" altLang="en-US" sz="3200" b="1" dirty="0">
                <a:sym typeface="+mn-ea"/>
              </a:rPr>
              <a:t>存储器概述</a:t>
            </a:r>
            <a:endParaRPr lang="en-US" altLang="zh-CN" sz="3200" b="1" dirty="0"/>
          </a:p>
          <a:p>
            <a:pPr marL="0" indent="0">
              <a:lnSpc>
                <a:spcPct val="150000"/>
              </a:lnSpc>
              <a:spcBef>
                <a:spcPct val="0"/>
              </a:spcBef>
              <a:buNone/>
            </a:pPr>
            <a:r>
              <a:rPr lang="en-US" altLang="zh-CN" sz="3200" dirty="0">
                <a:sym typeface="+mn-ea"/>
              </a:rPr>
              <a:t>4.2 </a:t>
            </a:r>
            <a:r>
              <a:rPr lang="zh-CN" altLang="en-US" sz="3200" dirty="0">
                <a:sym typeface="+mn-ea"/>
              </a:rPr>
              <a:t>主存储器</a:t>
            </a:r>
            <a:endParaRPr lang="en-US" altLang="zh-CN" sz="3200" dirty="0"/>
          </a:p>
          <a:p>
            <a:pPr marL="0" indent="0">
              <a:lnSpc>
                <a:spcPct val="150000"/>
              </a:lnSpc>
              <a:spcBef>
                <a:spcPct val="0"/>
              </a:spcBef>
              <a:buNone/>
            </a:pPr>
            <a:r>
              <a:rPr lang="en-US" altLang="zh-CN" sz="3200" dirty="0">
                <a:sym typeface="+mn-ea"/>
              </a:rPr>
              <a:t>4.3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4.4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dirty="0"/>
              <a:t>4.5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2</a:t>
            </a:fld>
            <a:endParaRPr lang="en-US" altLang="zh-CN" dirty="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p:nvPr/>
        </p:nvSpPr>
        <p:spPr>
          <a:xfrm>
            <a:off x="1165426" y="293518"/>
            <a:ext cx="6561412" cy="646331"/>
          </a:xfrm>
          <a:prstGeom prst="rect">
            <a:avLst/>
          </a:prstGeom>
          <a:noFill/>
          <a:ln w="9525">
            <a:noFill/>
          </a:ln>
        </p:spPr>
        <p:txBody>
          <a:bodyPr wrap="none">
            <a:spAutoFit/>
          </a:bodyPr>
          <a:lstStyle/>
          <a:p>
            <a:r>
              <a:rPr lang="zh-CN" altLang="en-US" sz="3600" b="1" dirty="0">
                <a:latin typeface="Times New Roman" panose="02020603050405020304" pitchFamily="18" charset="0"/>
              </a:rPr>
              <a:t> </a:t>
            </a:r>
            <a:r>
              <a:rPr lang="zh-CN" altLang="en-US" sz="3600" b="1" dirty="0">
                <a:latin typeface="宋体" panose="02010600030101010101" pitchFamily="2" charset="-122"/>
                <a:ea typeface="宋体" panose="02010600030101010101" pitchFamily="2" charset="-122"/>
              </a:rPr>
              <a:t>三、随机存取存储器 ( </a:t>
            </a:r>
            <a:r>
              <a:rPr lang="en-US" altLang="zh-CN" sz="3600" b="1" dirty="0">
                <a:latin typeface="宋体" panose="02010600030101010101" pitchFamily="2" charset="-122"/>
                <a:ea typeface="宋体" panose="02010600030101010101" pitchFamily="2" charset="-122"/>
              </a:rPr>
              <a:t>RAM ) </a:t>
            </a:r>
          </a:p>
        </p:txBody>
      </p:sp>
      <p:sp>
        <p:nvSpPr>
          <p:cNvPr id="345" name="Text Box 3"/>
          <p:cNvSpPr txBox="1">
            <a:spLocks noChangeArrowheads="1"/>
          </p:cNvSpPr>
          <p:nvPr/>
        </p:nvSpPr>
        <p:spPr bwMode="auto">
          <a:xfrm>
            <a:off x="1923849" y="1019175"/>
            <a:ext cx="457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1. 静态 </a:t>
            </a:r>
            <a:r>
              <a:rPr lang="en-US" altLang="zh-CN" sz="3200" b="1"/>
              <a:t>RAM (SRAM) </a:t>
            </a:r>
          </a:p>
        </p:txBody>
      </p:sp>
      <p:sp>
        <p:nvSpPr>
          <p:cNvPr id="346" name="Text Box 4"/>
          <p:cNvSpPr txBox="1">
            <a:spLocks noChangeArrowheads="1"/>
          </p:cNvSpPr>
          <p:nvPr/>
        </p:nvSpPr>
        <p:spPr bwMode="auto">
          <a:xfrm>
            <a:off x="2387399" y="1704975"/>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 (1) 静态 </a:t>
            </a:r>
            <a:r>
              <a:rPr lang="en-US" altLang="zh-CN" sz="2800" b="1"/>
              <a:t>RAM </a:t>
            </a:r>
            <a:r>
              <a:rPr lang="zh-CN" altLang="en-US" sz="2800" b="1"/>
              <a:t>基本电路</a:t>
            </a:r>
          </a:p>
        </p:txBody>
      </p:sp>
      <p:sp>
        <p:nvSpPr>
          <p:cNvPr id="347" name="Text Box 5"/>
          <p:cNvSpPr txBox="1">
            <a:spLocks noChangeArrowheads="1"/>
          </p:cNvSpPr>
          <p:nvPr/>
        </p:nvSpPr>
        <p:spPr bwMode="auto">
          <a:xfrm>
            <a:off x="7629324" y="6161088"/>
            <a:ext cx="21868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zh-CN" altLang="en-US" b="1">
                <a:cs typeface="Times New Roman" panose="02020603050405020304" pitchFamily="18" charset="0"/>
              </a:rPr>
              <a:t>´ </a:t>
            </a:r>
            <a:r>
              <a:rPr lang="zh-CN" altLang="en-US" b="1"/>
              <a:t>触发器非端</a:t>
            </a:r>
          </a:p>
        </p:txBody>
      </p:sp>
      <p:grpSp>
        <p:nvGrpSpPr>
          <p:cNvPr id="348" name="Group 6"/>
          <p:cNvGrpSpPr/>
          <p:nvPr/>
        </p:nvGrpSpPr>
        <p:grpSpPr bwMode="auto">
          <a:xfrm>
            <a:off x="7492801" y="2284403"/>
            <a:ext cx="2311401" cy="606421"/>
            <a:chOff x="4070" y="1034"/>
            <a:chExt cx="1456" cy="382"/>
          </a:xfrm>
        </p:grpSpPr>
        <p:grpSp>
          <p:nvGrpSpPr>
            <p:cNvPr id="349" name="Group 7"/>
            <p:cNvGrpSpPr/>
            <p:nvPr/>
          </p:nvGrpSpPr>
          <p:grpSpPr bwMode="auto">
            <a:xfrm>
              <a:off x="4070" y="1034"/>
              <a:ext cx="371" cy="376"/>
              <a:chOff x="4070" y="1034"/>
              <a:chExt cx="371" cy="376"/>
            </a:xfrm>
          </p:grpSpPr>
          <p:sp>
            <p:nvSpPr>
              <p:cNvPr id="355" name="Rectangle 8"/>
              <p:cNvSpPr>
                <a:spLocks noChangeArrowheads="1"/>
              </p:cNvSpPr>
              <p:nvPr/>
            </p:nvSpPr>
            <p:spPr bwMode="auto">
              <a:xfrm>
                <a:off x="4228" y="1119"/>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356" name="Text Box 9"/>
              <p:cNvSpPr txBox="1">
                <a:spLocks noChangeArrowheads="1"/>
              </p:cNvSpPr>
              <p:nvPr/>
            </p:nvSpPr>
            <p:spPr bwMode="auto">
              <a:xfrm>
                <a:off x="4070" y="1034"/>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50" name="Group 10"/>
            <p:cNvGrpSpPr/>
            <p:nvPr/>
          </p:nvGrpSpPr>
          <p:grpSpPr bwMode="auto">
            <a:xfrm>
              <a:off x="4502" y="1040"/>
              <a:ext cx="371" cy="376"/>
              <a:chOff x="4070" y="1034"/>
              <a:chExt cx="371" cy="376"/>
            </a:xfrm>
          </p:grpSpPr>
          <p:sp>
            <p:nvSpPr>
              <p:cNvPr id="353" name="Rectangle 11"/>
              <p:cNvSpPr>
                <a:spLocks noChangeArrowheads="1"/>
              </p:cNvSpPr>
              <p:nvPr/>
            </p:nvSpPr>
            <p:spPr bwMode="auto">
              <a:xfrm>
                <a:off x="4228" y="1119"/>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4</a:t>
                </a:r>
              </a:p>
            </p:txBody>
          </p:sp>
          <p:sp>
            <p:nvSpPr>
              <p:cNvPr id="354" name="Text Box 12"/>
              <p:cNvSpPr txBox="1">
                <a:spLocks noChangeArrowheads="1"/>
              </p:cNvSpPr>
              <p:nvPr/>
            </p:nvSpPr>
            <p:spPr bwMode="auto">
              <a:xfrm>
                <a:off x="4070" y="1034"/>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sp>
          <p:nvSpPr>
            <p:cNvPr id="351" name="Text Box 13"/>
            <p:cNvSpPr txBox="1">
              <a:spLocks noChangeArrowheads="1"/>
            </p:cNvSpPr>
            <p:nvPr/>
          </p:nvSpPr>
          <p:spPr bwMode="auto">
            <a:xfrm>
              <a:off x="4358" y="1034"/>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52" name="Text Box 14"/>
            <p:cNvSpPr txBox="1">
              <a:spLocks noChangeArrowheads="1"/>
            </p:cNvSpPr>
            <p:nvPr/>
          </p:nvSpPr>
          <p:spPr bwMode="auto">
            <a:xfrm>
              <a:off x="4825" y="1041"/>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触发器</a:t>
              </a:r>
            </a:p>
          </p:txBody>
        </p:sp>
      </p:grpSp>
      <p:grpSp>
        <p:nvGrpSpPr>
          <p:cNvPr id="357" name="Group 15"/>
          <p:cNvGrpSpPr/>
          <p:nvPr/>
        </p:nvGrpSpPr>
        <p:grpSpPr bwMode="auto">
          <a:xfrm>
            <a:off x="7492803" y="3028957"/>
            <a:ext cx="2332039" cy="600077"/>
            <a:chOff x="5881" y="1761"/>
            <a:chExt cx="1469" cy="378"/>
          </a:xfrm>
        </p:grpSpPr>
        <p:grpSp>
          <p:nvGrpSpPr>
            <p:cNvPr id="358" name="Group 16"/>
            <p:cNvGrpSpPr/>
            <p:nvPr/>
          </p:nvGrpSpPr>
          <p:grpSpPr bwMode="auto">
            <a:xfrm>
              <a:off x="5881" y="1769"/>
              <a:ext cx="371" cy="367"/>
              <a:chOff x="4032" y="1337"/>
              <a:chExt cx="371" cy="367"/>
            </a:xfrm>
          </p:grpSpPr>
          <p:sp>
            <p:nvSpPr>
              <p:cNvPr id="364" name="Rectangle 17"/>
              <p:cNvSpPr>
                <a:spLocks noChangeArrowheads="1"/>
              </p:cNvSpPr>
              <p:nvPr/>
            </p:nvSpPr>
            <p:spPr bwMode="auto">
              <a:xfrm>
                <a:off x="4190" y="141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5</a:t>
                </a:r>
              </a:p>
            </p:txBody>
          </p:sp>
          <p:sp>
            <p:nvSpPr>
              <p:cNvPr id="365" name="Text Box 18"/>
              <p:cNvSpPr txBox="1">
                <a:spLocks noChangeArrowheads="1"/>
              </p:cNvSpPr>
              <p:nvPr/>
            </p:nvSpPr>
            <p:spPr bwMode="auto">
              <a:xfrm>
                <a:off x="4032"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59" name="Group 19"/>
            <p:cNvGrpSpPr/>
            <p:nvPr/>
          </p:nvGrpSpPr>
          <p:grpSpPr bwMode="auto">
            <a:xfrm>
              <a:off x="6323" y="1769"/>
              <a:ext cx="371" cy="370"/>
              <a:chOff x="4464" y="1337"/>
              <a:chExt cx="371" cy="370"/>
            </a:xfrm>
          </p:grpSpPr>
          <p:sp>
            <p:nvSpPr>
              <p:cNvPr id="362" name="Text Box 20"/>
              <p:cNvSpPr txBox="1">
                <a:spLocks noChangeArrowheads="1"/>
              </p:cNvSpPr>
              <p:nvPr/>
            </p:nvSpPr>
            <p:spPr bwMode="auto">
              <a:xfrm>
                <a:off x="4464"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sp>
            <p:nvSpPr>
              <p:cNvPr id="363" name="Rectangle 21"/>
              <p:cNvSpPr>
                <a:spLocks noChangeArrowheads="1"/>
              </p:cNvSpPr>
              <p:nvPr/>
            </p:nvSpPr>
            <p:spPr bwMode="auto">
              <a:xfrm>
                <a:off x="4622" y="141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6</a:t>
                </a:r>
              </a:p>
            </p:txBody>
          </p:sp>
        </p:grpSp>
        <p:sp>
          <p:nvSpPr>
            <p:cNvPr id="360" name="Text Box 22"/>
            <p:cNvSpPr txBox="1">
              <a:spLocks noChangeArrowheads="1"/>
            </p:cNvSpPr>
            <p:nvPr/>
          </p:nvSpPr>
          <p:spPr bwMode="auto">
            <a:xfrm>
              <a:off x="6169" y="177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61" name="Text Box 23"/>
            <p:cNvSpPr txBox="1">
              <a:spLocks noChangeArrowheads="1"/>
            </p:cNvSpPr>
            <p:nvPr/>
          </p:nvSpPr>
          <p:spPr bwMode="auto">
            <a:xfrm>
              <a:off x="6649" y="1761"/>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行开关</a:t>
              </a:r>
            </a:p>
          </p:txBody>
        </p:sp>
      </p:grpSp>
      <p:grpSp>
        <p:nvGrpSpPr>
          <p:cNvPr id="366" name="Group 24"/>
          <p:cNvGrpSpPr/>
          <p:nvPr/>
        </p:nvGrpSpPr>
        <p:grpSpPr bwMode="auto">
          <a:xfrm>
            <a:off x="7492802" y="3743332"/>
            <a:ext cx="2332039" cy="600077"/>
            <a:chOff x="4201" y="1857"/>
            <a:chExt cx="1469" cy="378"/>
          </a:xfrm>
        </p:grpSpPr>
        <p:grpSp>
          <p:nvGrpSpPr>
            <p:cNvPr id="367" name="Group 25"/>
            <p:cNvGrpSpPr/>
            <p:nvPr/>
          </p:nvGrpSpPr>
          <p:grpSpPr bwMode="auto">
            <a:xfrm>
              <a:off x="4201" y="1865"/>
              <a:ext cx="371" cy="367"/>
              <a:chOff x="4032" y="1337"/>
              <a:chExt cx="371" cy="367"/>
            </a:xfrm>
          </p:grpSpPr>
          <p:sp>
            <p:nvSpPr>
              <p:cNvPr id="373" name="Rectangle 26"/>
              <p:cNvSpPr>
                <a:spLocks noChangeArrowheads="1"/>
              </p:cNvSpPr>
              <p:nvPr/>
            </p:nvSpPr>
            <p:spPr bwMode="auto">
              <a:xfrm>
                <a:off x="4190" y="141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7</a:t>
                </a:r>
              </a:p>
            </p:txBody>
          </p:sp>
          <p:sp>
            <p:nvSpPr>
              <p:cNvPr id="374" name="Text Box 27"/>
              <p:cNvSpPr txBox="1">
                <a:spLocks noChangeArrowheads="1"/>
              </p:cNvSpPr>
              <p:nvPr/>
            </p:nvSpPr>
            <p:spPr bwMode="auto">
              <a:xfrm>
                <a:off x="4032"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68" name="Group 28"/>
            <p:cNvGrpSpPr/>
            <p:nvPr/>
          </p:nvGrpSpPr>
          <p:grpSpPr bwMode="auto">
            <a:xfrm>
              <a:off x="4643" y="1865"/>
              <a:ext cx="371" cy="370"/>
              <a:chOff x="4464" y="1337"/>
              <a:chExt cx="371" cy="370"/>
            </a:xfrm>
          </p:grpSpPr>
          <p:sp>
            <p:nvSpPr>
              <p:cNvPr id="371" name="Text Box 29"/>
              <p:cNvSpPr txBox="1">
                <a:spLocks noChangeArrowheads="1"/>
              </p:cNvSpPr>
              <p:nvPr/>
            </p:nvSpPr>
            <p:spPr bwMode="auto">
              <a:xfrm>
                <a:off x="4464"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sp>
            <p:nvSpPr>
              <p:cNvPr id="372" name="Rectangle 30"/>
              <p:cNvSpPr>
                <a:spLocks noChangeArrowheads="1"/>
              </p:cNvSpPr>
              <p:nvPr/>
            </p:nvSpPr>
            <p:spPr bwMode="auto">
              <a:xfrm>
                <a:off x="4622" y="141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p>
            </p:txBody>
          </p:sp>
        </p:grpSp>
        <p:sp>
          <p:nvSpPr>
            <p:cNvPr id="369" name="Text Box 31"/>
            <p:cNvSpPr txBox="1">
              <a:spLocks noChangeArrowheads="1"/>
            </p:cNvSpPr>
            <p:nvPr/>
          </p:nvSpPr>
          <p:spPr bwMode="auto">
            <a:xfrm>
              <a:off x="4489" y="1866"/>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70" name="Text Box 32"/>
            <p:cNvSpPr txBox="1">
              <a:spLocks noChangeArrowheads="1"/>
            </p:cNvSpPr>
            <p:nvPr/>
          </p:nvSpPr>
          <p:spPr bwMode="auto">
            <a:xfrm>
              <a:off x="4969" y="1857"/>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列开关</a:t>
              </a:r>
            </a:p>
          </p:txBody>
        </p:sp>
      </p:grpSp>
      <p:grpSp>
        <p:nvGrpSpPr>
          <p:cNvPr id="375" name="Group 33"/>
          <p:cNvGrpSpPr/>
          <p:nvPr/>
        </p:nvGrpSpPr>
        <p:grpSpPr bwMode="auto">
          <a:xfrm>
            <a:off x="7492801" y="4457709"/>
            <a:ext cx="2641601" cy="600077"/>
            <a:chOff x="4176" y="2193"/>
            <a:chExt cx="1664" cy="378"/>
          </a:xfrm>
        </p:grpSpPr>
        <p:grpSp>
          <p:nvGrpSpPr>
            <p:cNvPr id="376" name="Group 34"/>
            <p:cNvGrpSpPr/>
            <p:nvPr/>
          </p:nvGrpSpPr>
          <p:grpSpPr bwMode="auto">
            <a:xfrm>
              <a:off x="4176" y="2201"/>
              <a:ext cx="371" cy="367"/>
              <a:chOff x="4032" y="1337"/>
              <a:chExt cx="371" cy="367"/>
            </a:xfrm>
          </p:grpSpPr>
          <p:sp>
            <p:nvSpPr>
              <p:cNvPr id="382" name="Rectangle 35"/>
              <p:cNvSpPr>
                <a:spLocks noChangeArrowheads="1"/>
              </p:cNvSpPr>
              <p:nvPr/>
            </p:nvSpPr>
            <p:spPr bwMode="auto">
              <a:xfrm>
                <a:off x="4190" y="141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7</a:t>
                </a:r>
              </a:p>
            </p:txBody>
          </p:sp>
          <p:sp>
            <p:nvSpPr>
              <p:cNvPr id="383" name="Text Box 36"/>
              <p:cNvSpPr txBox="1">
                <a:spLocks noChangeArrowheads="1"/>
              </p:cNvSpPr>
              <p:nvPr/>
            </p:nvSpPr>
            <p:spPr bwMode="auto">
              <a:xfrm>
                <a:off x="4032"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77" name="Group 37"/>
            <p:cNvGrpSpPr/>
            <p:nvPr/>
          </p:nvGrpSpPr>
          <p:grpSpPr bwMode="auto">
            <a:xfrm>
              <a:off x="4618" y="2201"/>
              <a:ext cx="371" cy="370"/>
              <a:chOff x="4464" y="1337"/>
              <a:chExt cx="371" cy="370"/>
            </a:xfrm>
          </p:grpSpPr>
          <p:sp>
            <p:nvSpPr>
              <p:cNvPr id="380" name="Text Box 38"/>
              <p:cNvSpPr txBox="1">
                <a:spLocks noChangeArrowheads="1"/>
              </p:cNvSpPr>
              <p:nvPr/>
            </p:nvSpPr>
            <p:spPr bwMode="auto">
              <a:xfrm>
                <a:off x="4464"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sp>
            <p:nvSpPr>
              <p:cNvPr id="381" name="Rectangle 39"/>
              <p:cNvSpPr>
                <a:spLocks noChangeArrowheads="1"/>
              </p:cNvSpPr>
              <p:nvPr/>
            </p:nvSpPr>
            <p:spPr bwMode="auto">
              <a:xfrm>
                <a:off x="4622" y="141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p>
            </p:txBody>
          </p:sp>
        </p:grpSp>
        <p:sp>
          <p:nvSpPr>
            <p:cNvPr id="378" name="Text Box 40"/>
            <p:cNvSpPr txBox="1">
              <a:spLocks noChangeArrowheads="1"/>
            </p:cNvSpPr>
            <p:nvPr/>
          </p:nvSpPr>
          <p:spPr bwMode="auto">
            <a:xfrm>
              <a:off x="4464" y="220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79" name="Text Box 41"/>
            <p:cNvSpPr txBox="1">
              <a:spLocks noChangeArrowheads="1"/>
            </p:cNvSpPr>
            <p:nvPr/>
          </p:nvSpPr>
          <p:spPr bwMode="auto">
            <a:xfrm>
              <a:off x="4944" y="2193"/>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一列共用</a:t>
              </a:r>
            </a:p>
          </p:txBody>
        </p:sp>
      </p:grpSp>
      <p:sp>
        <p:nvSpPr>
          <p:cNvPr id="384" name="Text Box 42"/>
          <p:cNvSpPr txBox="1">
            <a:spLocks noChangeArrowheads="1"/>
          </p:cNvSpPr>
          <p:nvPr/>
        </p:nvSpPr>
        <p:spPr bwMode="auto">
          <a:xfrm>
            <a:off x="7629324" y="5413375"/>
            <a:ext cx="2091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 </a:t>
            </a:r>
            <a:r>
              <a:rPr lang="en-US" altLang="zh-CN"/>
              <a:t> </a:t>
            </a:r>
            <a:r>
              <a:rPr lang="zh-CN" altLang="en-US" b="1"/>
              <a:t>触发器原端</a:t>
            </a:r>
            <a:endParaRPr lang="zh-CN" altLang="en-US"/>
          </a:p>
        </p:txBody>
      </p:sp>
      <p:grpSp>
        <p:nvGrpSpPr>
          <p:cNvPr id="385" name="Group 43"/>
          <p:cNvGrpSpPr/>
          <p:nvPr/>
        </p:nvGrpSpPr>
        <p:grpSpPr bwMode="auto">
          <a:xfrm>
            <a:off x="1214237" y="2409825"/>
            <a:ext cx="6592887" cy="4278313"/>
            <a:chOff x="29" y="1548"/>
            <a:chExt cx="4153" cy="2695"/>
          </a:xfrm>
        </p:grpSpPr>
        <p:sp>
          <p:nvSpPr>
            <p:cNvPr id="386" name="Rectangle 44"/>
            <p:cNvSpPr>
              <a:spLocks noChangeArrowheads="1"/>
            </p:cNvSpPr>
            <p:nvPr/>
          </p:nvSpPr>
          <p:spPr bwMode="auto">
            <a:xfrm>
              <a:off x="1431" y="1728"/>
              <a:ext cx="960"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7" name="Text Box 45"/>
            <p:cNvSpPr txBox="1">
              <a:spLocks noChangeArrowheads="1"/>
            </p:cNvSpPr>
            <p:nvPr/>
          </p:nvSpPr>
          <p:spPr bwMode="auto">
            <a:xfrm>
              <a:off x="1526" y="1776"/>
              <a:ext cx="7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1</a:t>
              </a:r>
              <a:r>
                <a:rPr lang="en-US" altLang="zh-CN"/>
                <a:t>   ~  </a:t>
              </a:r>
              <a:r>
                <a:rPr lang="en-US" altLang="zh-CN" sz="2000" b="1"/>
                <a:t>T</a:t>
              </a:r>
              <a:r>
                <a:rPr lang="en-US" altLang="zh-CN" sz="2000" b="1" baseline="-25000"/>
                <a:t>4</a:t>
              </a:r>
              <a:endParaRPr lang="zh-CN" altLang="en-US" sz="2000" b="1" baseline="-25000"/>
            </a:p>
          </p:txBody>
        </p:sp>
        <p:sp>
          <p:nvSpPr>
            <p:cNvPr id="388" name="Freeform 46"/>
            <p:cNvSpPr/>
            <p:nvPr/>
          </p:nvSpPr>
          <p:spPr bwMode="auto">
            <a:xfrm>
              <a:off x="2391" y="1920"/>
              <a:ext cx="318" cy="141"/>
            </a:xfrm>
            <a:custGeom>
              <a:avLst/>
              <a:gdLst>
                <a:gd name="T0" fmla="*/ 0 w 318"/>
                <a:gd name="T1" fmla="*/ 0 h 141"/>
                <a:gd name="T2" fmla="*/ 315 w 318"/>
                <a:gd name="T3" fmla="*/ 0 h 141"/>
                <a:gd name="T4" fmla="*/ 318 w 318"/>
                <a:gd name="T5" fmla="*/ 141 h 141"/>
                <a:gd name="T6" fmla="*/ 0 60000 65536"/>
                <a:gd name="T7" fmla="*/ 0 60000 65536"/>
                <a:gd name="T8" fmla="*/ 0 60000 65536"/>
                <a:gd name="T9" fmla="*/ 0 w 318"/>
                <a:gd name="T10" fmla="*/ 0 h 141"/>
                <a:gd name="T11" fmla="*/ 318 w 318"/>
                <a:gd name="T12" fmla="*/ 141 h 141"/>
              </a:gdLst>
              <a:ahLst/>
              <a:cxnLst>
                <a:cxn ang="T6">
                  <a:pos x="T0" y="T1"/>
                </a:cxn>
                <a:cxn ang="T7">
                  <a:pos x="T2" y="T3"/>
                </a:cxn>
                <a:cxn ang="T8">
                  <a:pos x="T4" y="T5"/>
                </a:cxn>
              </a:cxnLst>
              <a:rect l="T9" t="T10" r="T11" b="T12"/>
              <a:pathLst>
                <a:path w="318" h="141">
                  <a:moveTo>
                    <a:pt x="0" y="0"/>
                  </a:moveTo>
                  <a:lnTo>
                    <a:pt x="315" y="0"/>
                  </a:lnTo>
                  <a:lnTo>
                    <a:pt x="318" y="14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 name="Freeform 47"/>
            <p:cNvSpPr/>
            <p:nvPr/>
          </p:nvSpPr>
          <p:spPr bwMode="auto">
            <a:xfrm>
              <a:off x="1104" y="1920"/>
              <a:ext cx="327" cy="144"/>
            </a:xfrm>
            <a:custGeom>
              <a:avLst/>
              <a:gdLst>
                <a:gd name="T0" fmla="*/ 327 w 327"/>
                <a:gd name="T1" fmla="*/ 0 h 144"/>
                <a:gd name="T2" fmla="*/ 0 w 327"/>
                <a:gd name="T3" fmla="*/ 0 h 144"/>
                <a:gd name="T4" fmla="*/ 0 w 327"/>
                <a:gd name="T5" fmla="*/ 144 h 144"/>
                <a:gd name="T6" fmla="*/ 0 60000 65536"/>
                <a:gd name="T7" fmla="*/ 0 60000 65536"/>
                <a:gd name="T8" fmla="*/ 0 60000 65536"/>
                <a:gd name="T9" fmla="*/ 0 w 327"/>
                <a:gd name="T10" fmla="*/ 0 h 144"/>
                <a:gd name="T11" fmla="*/ 327 w 327"/>
                <a:gd name="T12" fmla="*/ 144 h 144"/>
              </a:gdLst>
              <a:ahLst/>
              <a:cxnLst>
                <a:cxn ang="T6">
                  <a:pos x="T0" y="T1"/>
                </a:cxn>
                <a:cxn ang="T7">
                  <a:pos x="T2" y="T3"/>
                </a:cxn>
                <a:cxn ang="T8">
                  <a:pos x="T4" y="T5"/>
                </a:cxn>
              </a:cxnLst>
              <a:rect l="T9" t="T10" r="T11" b="T12"/>
              <a:pathLst>
                <a:path w="327" h="144">
                  <a:moveTo>
                    <a:pt x="327" y="0"/>
                  </a:moveTo>
                  <a:lnTo>
                    <a:pt x="0" y="0"/>
                  </a:lnTo>
                  <a:lnTo>
                    <a:pt x="0" y="14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0" name="Group 48"/>
            <p:cNvGrpSpPr/>
            <p:nvPr/>
          </p:nvGrpSpPr>
          <p:grpSpPr bwMode="auto">
            <a:xfrm>
              <a:off x="2634" y="2064"/>
              <a:ext cx="243" cy="48"/>
              <a:chOff x="3459" y="1296"/>
              <a:chExt cx="243" cy="48"/>
            </a:xfrm>
          </p:grpSpPr>
          <p:sp>
            <p:nvSpPr>
              <p:cNvPr id="443" name="Line 49"/>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4" name="Line 50"/>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1" name="Group 51"/>
            <p:cNvGrpSpPr/>
            <p:nvPr/>
          </p:nvGrpSpPr>
          <p:grpSpPr bwMode="auto">
            <a:xfrm>
              <a:off x="948" y="2064"/>
              <a:ext cx="243" cy="48"/>
              <a:chOff x="3459" y="1296"/>
              <a:chExt cx="243" cy="48"/>
            </a:xfrm>
          </p:grpSpPr>
          <p:sp>
            <p:nvSpPr>
              <p:cNvPr id="441" name="Line 52"/>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2" name="Line 53"/>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2" name="Group 54"/>
            <p:cNvGrpSpPr/>
            <p:nvPr/>
          </p:nvGrpSpPr>
          <p:grpSpPr bwMode="auto">
            <a:xfrm rot="5400000">
              <a:off x="2917" y="2772"/>
              <a:ext cx="243" cy="48"/>
              <a:chOff x="3459" y="1296"/>
              <a:chExt cx="243" cy="48"/>
            </a:xfrm>
          </p:grpSpPr>
          <p:sp>
            <p:nvSpPr>
              <p:cNvPr id="439" name="Line 55"/>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0" name="Line 56"/>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3" name="Group 57"/>
            <p:cNvGrpSpPr/>
            <p:nvPr/>
          </p:nvGrpSpPr>
          <p:grpSpPr bwMode="auto">
            <a:xfrm rot="-5400000">
              <a:off x="709" y="2772"/>
              <a:ext cx="243" cy="48"/>
              <a:chOff x="3459" y="1296"/>
              <a:chExt cx="243" cy="48"/>
            </a:xfrm>
          </p:grpSpPr>
          <p:sp>
            <p:nvSpPr>
              <p:cNvPr id="437" name="Line 58"/>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8" name="Line 59"/>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94" name="Line 60"/>
            <p:cNvSpPr>
              <a:spLocks noChangeShapeType="1"/>
            </p:cNvSpPr>
            <p:nvPr/>
          </p:nvSpPr>
          <p:spPr bwMode="auto">
            <a:xfrm>
              <a:off x="855" y="2784"/>
              <a:ext cx="21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5" name="Freeform 61"/>
            <p:cNvSpPr/>
            <p:nvPr/>
          </p:nvSpPr>
          <p:spPr bwMode="auto">
            <a:xfrm>
              <a:off x="3063" y="2832"/>
              <a:ext cx="192" cy="672"/>
            </a:xfrm>
            <a:custGeom>
              <a:avLst/>
              <a:gdLst>
                <a:gd name="T0" fmla="*/ 0 w 192"/>
                <a:gd name="T1" fmla="*/ 0 h 672"/>
                <a:gd name="T2" fmla="*/ 192 w 192"/>
                <a:gd name="T3" fmla="*/ 0 h 672"/>
                <a:gd name="T4" fmla="*/ 192 w 192"/>
                <a:gd name="T5" fmla="*/ 672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6" name="AutoShape 62"/>
            <p:cNvSpPr>
              <a:spLocks noChangeArrowheads="1"/>
            </p:cNvSpPr>
            <p:nvPr/>
          </p:nvSpPr>
          <p:spPr bwMode="auto">
            <a:xfrm rot="5400000">
              <a:off x="2055" y="3360"/>
              <a:ext cx="288" cy="288"/>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7" name="Group 63"/>
            <p:cNvGrpSpPr/>
            <p:nvPr/>
          </p:nvGrpSpPr>
          <p:grpSpPr bwMode="auto">
            <a:xfrm rot="10800000">
              <a:off x="1335" y="3360"/>
              <a:ext cx="384" cy="288"/>
              <a:chOff x="1248" y="3648"/>
              <a:chExt cx="384" cy="288"/>
            </a:xfrm>
          </p:grpSpPr>
          <p:sp>
            <p:nvSpPr>
              <p:cNvPr id="435" name="AutoShape 64"/>
              <p:cNvSpPr>
                <a:spLocks noChangeArrowheads="1"/>
              </p:cNvSpPr>
              <p:nvPr/>
            </p:nvSpPr>
            <p:spPr bwMode="auto">
              <a:xfrm rot="5400000">
                <a:off x="1248" y="3648"/>
                <a:ext cx="288" cy="288"/>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6" name="Oval 65"/>
              <p:cNvSpPr>
                <a:spLocks noChangeArrowheads="1"/>
              </p:cNvSpPr>
              <p:nvPr/>
            </p:nvSpPr>
            <p:spPr bwMode="auto">
              <a:xfrm>
                <a:off x="1536" y="374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98" name="Line 66"/>
            <p:cNvSpPr>
              <a:spLocks noChangeShapeType="1"/>
            </p:cNvSpPr>
            <p:nvPr/>
          </p:nvSpPr>
          <p:spPr bwMode="auto">
            <a:xfrm>
              <a:off x="2343" y="3504"/>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9" name="AutoShape 67"/>
            <p:cNvSpPr>
              <a:spLocks noChangeArrowheads="1"/>
            </p:cNvSpPr>
            <p:nvPr/>
          </p:nvSpPr>
          <p:spPr bwMode="auto">
            <a:xfrm rot="5400000">
              <a:off x="3447" y="3360"/>
              <a:ext cx="288" cy="288"/>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 name="Line 68"/>
            <p:cNvSpPr>
              <a:spLocks noChangeShapeType="1"/>
            </p:cNvSpPr>
            <p:nvPr/>
          </p:nvSpPr>
          <p:spPr bwMode="auto">
            <a:xfrm>
              <a:off x="3735" y="3504"/>
              <a:ext cx="336"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1" name="Line 69"/>
            <p:cNvSpPr>
              <a:spLocks noChangeShapeType="1"/>
            </p:cNvSpPr>
            <p:nvPr/>
          </p:nvSpPr>
          <p:spPr bwMode="auto">
            <a:xfrm>
              <a:off x="1719" y="3504"/>
              <a:ext cx="3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2" name="Line 70"/>
            <p:cNvSpPr>
              <a:spLocks noChangeShapeType="1"/>
            </p:cNvSpPr>
            <p:nvPr/>
          </p:nvSpPr>
          <p:spPr bwMode="auto">
            <a:xfrm>
              <a:off x="1888" y="3504"/>
              <a:ext cx="0" cy="52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03" name="Line 71"/>
            <p:cNvSpPr>
              <a:spLocks noChangeShapeType="1"/>
            </p:cNvSpPr>
            <p:nvPr/>
          </p:nvSpPr>
          <p:spPr bwMode="auto">
            <a:xfrm flipV="1">
              <a:off x="2199" y="3576"/>
              <a:ext cx="0" cy="48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4" name="Freeform 72"/>
            <p:cNvSpPr/>
            <p:nvPr/>
          </p:nvSpPr>
          <p:spPr bwMode="auto">
            <a:xfrm>
              <a:off x="1575" y="3586"/>
              <a:ext cx="624" cy="314"/>
            </a:xfrm>
            <a:custGeom>
              <a:avLst/>
              <a:gdLst>
                <a:gd name="T0" fmla="*/ 2 w 576"/>
                <a:gd name="T1" fmla="*/ 0 h 314"/>
                <a:gd name="T2" fmla="*/ 0 w 576"/>
                <a:gd name="T3" fmla="*/ 314 h 314"/>
                <a:gd name="T4" fmla="*/ 931 w 576"/>
                <a:gd name="T5" fmla="*/ 314 h 314"/>
                <a:gd name="T6" fmla="*/ 0 60000 65536"/>
                <a:gd name="T7" fmla="*/ 0 60000 65536"/>
                <a:gd name="T8" fmla="*/ 0 60000 65536"/>
                <a:gd name="T9" fmla="*/ 0 w 576"/>
                <a:gd name="T10" fmla="*/ 0 h 314"/>
                <a:gd name="T11" fmla="*/ 576 w 576"/>
                <a:gd name="T12" fmla="*/ 314 h 314"/>
              </a:gdLst>
              <a:ahLst/>
              <a:cxnLst>
                <a:cxn ang="T6">
                  <a:pos x="T0" y="T1"/>
                </a:cxn>
                <a:cxn ang="T7">
                  <a:pos x="T2" y="T3"/>
                </a:cxn>
                <a:cxn ang="T8">
                  <a:pos x="T4" y="T5"/>
                </a:cxn>
              </a:cxnLst>
              <a:rect l="T9" t="T10" r="T11" b="T12"/>
              <a:pathLst>
                <a:path w="576" h="314">
                  <a:moveTo>
                    <a:pt x="2" y="0"/>
                  </a:moveTo>
                  <a:lnTo>
                    <a:pt x="0" y="314"/>
                  </a:lnTo>
                  <a:lnTo>
                    <a:pt x="576" y="314"/>
                  </a:lnTo>
                </a:path>
              </a:pathLst>
            </a:custGeom>
            <a:noFill/>
            <a:ln w="38100">
              <a:solidFill>
                <a:schemeClr val="tx1"/>
              </a:solidFill>
              <a:round/>
              <a:headEnd type="stealth" w="med" len="me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5" name="Freeform 73"/>
            <p:cNvSpPr/>
            <p:nvPr/>
          </p:nvSpPr>
          <p:spPr bwMode="auto">
            <a:xfrm>
              <a:off x="567" y="2832"/>
              <a:ext cx="768" cy="672"/>
            </a:xfrm>
            <a:custGeom>
              <a:avLst/>
              <a:gdLst>
                <a:gd name="T0" fmla="*/ 240 w 768"/>
                <a:gd name="T1" fmla="*/ 0 h 720"/>
                <a:gd name="T2" fmla="*/ 0 w 768"/>
                <a:gd name="T3" fmla="*/ 0 h 720"/>
                <a:gd name="T4" fmla="*/ 0 w 768"/>
                <a:gd name="T5" fmla="*/ 476 h 720"/>
                <a:gd name="T6" fmla="*/ 768 w 768"/>
                <a:gd name="T7" fmla="*/ 476 h 720"/>
                <a:gd name="T8" fmla="*/ 0 60000 65536"/>
                <a:gd name="T9" fmla="*/ 0 60000 65536"/>
                <a:gd name="T10" fmla="*/ 0 60000 65536"/>
                <a:gd name="T11" fmla="*/ 0 60000 65536"/>
                <a:gd name="T12" fmla="*/ 0 w 768"/>
                <a:gd name="T13" fmla="*/ 0 h 720"/>
                <a:gd name="T14" fmla="*/ 768 w 768"/>
                <a:gd name="T15" fmla="*/ 720 h 720"/>
              </a:gdLst>
              <a:ahLst/>
              <a:cxnLst>
                <a:cxn ang="T8">
                  <a:pos x="T0" y="T1"/>
                </a:cxn>
                <a:cxn ang="T9">
                  <a:pos x="T2" y="T3"/>
                </a:cxn>
                <a:cxn ang="T10">
                  <a:pos x="T4" y="T5"/>
                </a:cxn>
                <a:cxn ang="T11">
                  <a:pos x="T6" y="T7"/>
                </a:cxn>
              </a:cxnLst>
              <a:rect l="T12" t="T13" r="T14" b="T15"/>
              <a:pathLst>
                <a:path w="768" h="720">
                  <a:moveTo>
                    <a:pt x="240" y="0"/>
                  </a:moveTo>
                  <a:lnTo>
                    <a:pt x="0" y="0"/>
                  </a:lnTo>
                  <a:lnTo>
                    <a:pt x="0" y="720"/>
                  </a:lnTo>
                  <a:lnTo>
                    <a:pt x="768" y="7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6" name="Freeform 74"/>
            <p:cNvSpPr/>
            <p:nvPr/>
          </p:nvSpPr>
          <p:spPr bwMode="auto">
            <a:xfrm>
              <a:off x="327" y="2112"/>
              <a:ext cx="2425" cy="384"/>
            </a:xfrm>
            <a:custGeom>
              <a:avLst/>
              <a:gdLst>
                <a:gd name="T0" fmla="*/ 1326 w 2736"/>
                <a:gd name="T1" fmla="*/ 0 h 240"/>
                <a:gd name="T2" fmla="*/ 1326 w 2736"/>
                <a:gd name="T3" fmla="*/ 4022 h 240"/>
                <a:gd name="T4" fmla="*/ 0 w 2736"/>
                <a:gd name="T5" fmla="*/ 4022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7" name="Freeform 75"/>
            <p:cNvSpPr/>
            <p:nvPr/>
          </p:nvSpPr>
          <p:spPr bwMode="auto">
            <a:xfrm>
              <a:off x="1059" y="2112"/>
              <a:ext cx="2" cy="383"/>
            </a:xfrm>
            <a:custGeom>
              <a:avLst/>
              <a:gdLst>
                <a:gd name="T0" fmla="*/ 0 w 2"/>
                <a:gd name="T1" fmla="*/ 0 h 383"/>
                <a:gd name="T2" fmla="*/ 2 w 2"/>
                <a:gd name="T3" fmla="*/ 383 h 383"/>
                <a:gd name="T4" fmla="*/ 0 60000 65536"/>
                <a:gd name="T5" fmla="*/ 0 60000 65536"/>
                <a:gd name="T6" fmla="*/ 0 w 2"/>
                <a:gd name="T7" fmla="*/ 0 h 383"/>
                <a:gd name="T8" fmla="*/ 2 w 2"/>
                <a:gd name="T9" fmla="*/ 383 h 383"/>
              </a:gdLst>
              <a:ahLst/>
              <a:cxnLst>
                <a:cxn ang="T4">
                  <a:pos x="T0" y="T1"/>
                </a:cxn>
                <a:cxn ang="T5">
                  <a:pos x="T2" y="T3"/>
                </a:cxn>
              </a:cxnLst>
              <a:rect l="T6" t="T7" r="T8" b="T9"/>
              <a:pathLst>
                <a:path w="2" h="383">
                  <a:moveTo>
                    <a:pt x="0" y="0"/>
                  </a:moveTo>
                  <a:lnTo>
                    <a:pt x="2" y="38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8" name="Freeform 76"/>
            <p:cNvSpPr/>
            <p:nvPr/>
          </p:nvSpPr>
          <p:spPr bwMode="auto">
            <a:xfrm>
              <a:off x="375" y="2784"/>
              <a:ext cx="1536" cy="384"/>
            </a:xfrm>
            <a:custGeom>
              <a:avLst/>
              <a:gdLst>
                <a:gd name="T0" fmla="*/ 571 w 1872"/>
                <a:gd name="T1" fmla="*/ 0 h 384"/>
                <a:gd name="T2" fmla="*/ 571 w 1872"/>
                <a:gd name="T3" fmla="*/ 384 h 384"/>
                <a:gd name="T4" fmla="*/ 0 w 1872"/>
                <a:gd name="T5" fmla="*/ 384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 name="Line 77"/>
            <p:cNvSpPr>
              <a:spLocks noChangeShapeType="1"/>
            </p:cNvSpPr>
            <p:nvPr/>
          </p:nvSpPr>
          <p:spPr bwMode="auto">
            <a:xfrm flipV="1">
              <a:off x="3591" y="3588"/>
              <a:ext cx="0" cy="48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0" name="Freeform 78"/>
            <p:cNvSpPr/>
            <p:nvPr/>
          </p:nvSpPr>
          <p:spPr bwMode="auto">
            <a:xfrm>
              <a:off x="567" y="1920"/>
              <a:ext cx="459" cy="816"/>
            </a:xfrm>
            <a:custGeom>
              <a:avLst/>
              <a:gdLst>
                <a:gd name="T0" fmla="*/ 459 w 459"/>
                <a:gd name="T1" fmla="*/ 144 h 816"/>
                <a:gd name="T2" fmla="*/ 459 w 459"/>
                <a:gd name="T3" fmla="*/ 0 h 816"/>
                <a:gd name="T4" fmla="*/ 0 w 459"/>
                <a:gd name="T5" fmla="*/ 0 h 816"/>
                <a:gd name="T6" fmla="*/ 0 w 459"/>
                <a:gd name="T7" fmla="*/ 816 h 816"/>
                <a:gd name="T8" fmla="*/ 240 w 459"/>
                <a:gd name="T9" fmla="*/ 816 h 816"/>
                <a:gd name="T10" fmla="*/ 0 60000 65536"/>
                <a:gd name="T11" fmla="*/ 0 60000 65536"/>
                <a:gd name="T12" fmla="*/ 0 60000 65536"/>
                <a:gd name="T13" fmla="*/ 0 60000 65536"/>
                <a:gd name="T14" fmla="*/ 0 60000 65536"/>
                <a:gd name="T15" fmla="*/ 0 w 459"/>
                <a:gd name="T16" fmla="*/ 0 h 816"/>
                <a:gd name="T17" fmla="*/ 459 w 459"/>
                <a:gd name="T18" fmla="*/ 816 h 816"/>
              </a:gdLst>
              <a:ahLst/>
              <a:cxnLst>
                <a:cxn ang="T10">
                  <a:pos x="T0" y="T1"/>
                </a:cxn>
                <a:cxn ang="T11">
                  <a:pos x="T2" y="T3"/>
                </a:cxn>
                <a:cxn ang="T12">
                  <a:pos x="T4" y="T5"/>
                </a:cxn>
                <a:cxn ang="T13">
                  <a:pos x="T6" y="T7"/>
                </a:cxn>
                <a:cxn ang="T14">
                  <a:pos x="T8" y="T9"/>
                </a:cxn>
              </a:cxnLst>
              <a:rect l="T15" t="T16" r="T17" b="T18"/>
              <a:pathLst>
                <a:path w="459" h="816">
                  <a:moveTo>
                    <a:pt x="459" y="144"/>
                  </a:moveTo>
                  <a:lnTo>
                    <a:pt x="459" y="0"/>
                  </a:lnTo>
                  <a:lnTo>
                    <a:pt x="0" y="0"/>
                  </a:lnTo>
                  <a:lnTo>
                    <a:pt x="0" y="816"/>
                  </a:lnTo>
                  <a:lnTo>
                    <a:pt x="240" y="81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 name="Freeform 79"/>
            <p:cNvSpPr/>
            <p:nvPr/>
          </p:nvSpPr>
          <p:spPr bwMode="auto">
            <a:xfrm>
              <a:off x="2793" y="1920"/>
              <a:ext cx="462" cy="818"/>
            </a:xfrm>
            <a:custGeom>
              <a:avLst/>
              <a:gdLst>
                <a:gd name="T0" fmla="*/ 3 w 462"/>
                <a:gd name="T1" fmla="*/ 144 h 818"/>
                <a:gd name="T2" fmla="*/ 0 w 462"/>
                <a:gd name="T3" fmla="*/ 0 h 818"/>
                <a:gd name="T4" fmla="*/ 462 w 462"/>
                <a:gd name="T5" fmla="*/ 0 h 818"/>
                <a:gd name="T6" fmla="*/ 462 w 462"/>
                <a:gd name="T7" fmla="*/ 816 h 818"/>
                <a:gd name="T8" fmla="*/ 272 w 462"/>
                <a:gd name="T9" fmla="*/ 818 h 818"/>
                <a:gd name="T10" fmla="*/ 0 60000 65536"/>
                <a:gd name="T11" fmla="*/ 0 60000 65536"/>
                <a:gd name="T12" fmla="*/ 0 60000 65536"/>
                <a:gd name="T13" fmla="*/ 0 60000 65536"/>
                <a:gd name="T14" fmla="*/ 0 60000 65536"/>
                <a:gd name="T15" fmla="*/ 0 w 462"/>
                <a:gd name="T16" fmla="*/ 0 h 818"/>
                <a:gd name="T17" fmla="*/ 462 w 462"/>
                <a:gd name="T18" fmla="*/ 818 h 818"/>
              </a:gdLst>
              <a:ahLst/>
              <a:cxnLst>
                <a:cxn ang="T10">
                  <a:pos x="T0" y="T1"/>
                </a:cxn>
                <a:cxn ang="T11">
                  <a:pos x="T2" y="T3"/>
                </a:cxn>
                <a:cxn ang="T12">
                  <a:pos x="T4" y="T5"/>
                </a:cxn>
                <a:cxn ang="T13">
                  <a:pos x="T6" y="T7"/>
                </a:cxn>
                <a:cxn ang="T14">
                  <a:pos x="T8" y="T9"/>
                </a:cxn>
              </a:cxnLst>
              <a:rect l="T15" t="T16" r="T17" b="T18"/>
              <a:pathLst>
                <a:path w="462" h="818">
                  <a:moveTo>
                    <a:pt x="3" y="144"/>
                  </a:moveTo>
                  <a:lnTo>
                    <a:pt x="0" y="0"/>
                  </a:lnTo>
                  <a:lnTo>
                    <a:pt x="462" y="0"/>
                  </a:lnTo>
                  <a:lnTo>
                    <a:pt x="462" y="816"/>
                  </a:lnTo>
                  <a:lnTo>
                    <a:pt x="272" y="81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 name="Text Box 80"/>
            <p:cNvSpPr txBox="1">
              <a:spLocks noChangeArrowheads="1"/>
            </p:cNvSpPr>
            <p:nvPr/>
          </p:nvSpPr>
          <p:spPr bwMode="auto">
            <a:xfrm>
              <a:off x="733" y="191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15000"/>
                <a:t>5</a:t>
              </a:r>
              <a:endParaRPr lang="zh-CN" altLang="en-US" sz="2000" b="1" baseline="-15000"/>
            </a:p>
          </p:txBody>
        </p:sp>
        <p:sp>
          <p:nvSpPr>
            <p:cNvPr id="413" name="Text Box 81"/>
            <p:cNvSpPr txBox="1">
              <a:spLocks noChangeArrowheads="1"/>
            </p:cNvSpPr>
            <p:nvPr/>
          </p:nvSpPr>
          <p:spPr bwMode="auto">
            <a:xfrm>
              <a:off x="2825" y="191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15000"/>
                <a:t>6</a:t>
              </a:r>
              <a:endParaRPr lang="zh-CN" altLang="en-US" sz="2000" b="1" baseline="-15000"/>
            </a:p>
          </p:txBody>
        </p:sp>
        <p:sp>
          <p:nvSpPr>
            <p:cNvPr id="414" name="Text Box 82"/>
            <p:cNvSpPr txBox="1">
              <a:spLocks noChangeArrowheads="1"/>
            </p:cNvSpPr>
            <p:nvPr/>
          </p:nvSpPr>
          <p:spPr bwMode="auto">
            <a:xfrm>
              <a:off x="816" y="2544"/>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endParaRPr lang="zh-CN" altLang="en-US" sz="2000" b="1"/>
            </a:p>
          </p:txBody>
        </p:sp>
        <p:sp>
          <p:nvSpPr>
            <p:cNvPr id="415" name="Text Box 83"/>
            <p:cNvSpPr txBox="1">
              <a:spLocks noChangeArrowheads="1"/>
            </p:cNvSpPr>
            <p:nvPr/>
          </p:nvSpPr>
          <p:spPr bwMode="auto">
            <a:xfrm>
              <a:off x="912" y="262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sp>
          <p:nvSpPr>
            <p:cNvPr id="416" name="Text Box 84"/>
            <p:cNvSpPr txBox="1">
              <a:spLocks noChangeArrowheads="1"/>
            </p:cNvSpPr>
            <p:nvPr/>
          </p:nvSpPr>
          <p:spPr bwMode="auto">
            <a:xfrm>
              <a:off x="2753" y="2544"/>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endParaRPr lang="zh-CN" altLang="en-US" sz="2000" b="1"/>
            </a:p>
          </p:txBody>
        </p:sp>
        <p:sp>
          <p:nvSpPr>
            <p:cNvPr id="417" name="Text Box 85"/>
            <p:cNvSpPr txBox="1">
              <a:spLocks noChangeArrowheads="1"/>
            </p:cNvSpPr>
            <p:nvPr/>
          </p:nvSpPr>
          <p:spPr bwMode="auto">
            <a:xfrm>
              <a:off x="2875" y="262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8</a:t>
              </a:r>
            </a:p>
          </p:txBody>
        </p:sp>
        <p:sp>
          <p:nvSpPr>
            <p:cNvPr id="418" name="Text Box 86"/>
            <p:cNvSpPr txBox="1">
              <a:spLocks noChangeArrowheads="1"/>
            </p:cNvSpPr>
            <p:nvPr/>
          </p:nvSpPr>
          <p:spPr bwMode="auto">
            <a:xfrm>
              <a:off x="1200" y="1680"/>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zh-CN" altLang="en-US" sz="2000" b="1">
                  <a:cs typeface="Times New Roman" panose="02020603050405020304" pitchFamily="18" charset="0"/>
                </a:rPr>
                <a:t>´</a:t>
              </a:r>
            </a:p>
          </p:txBody>
        </p:sp>
        <p:sp>
          <p:nvSpPr>
            <p:cNvPr id="419" name="Text Box 87"/>
            <p:cNvSpPr txBox="1">
              <a:spLocks noChangeArrowheads="1"/>
            </p:cNvSpPr>
            <p:nvPr/>
          </p:nvSpPr>
          <p:spPr bwMode="auto">
            <a:xfrm>
              <a:off x="2360" y="168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endParaRPr lang="zh-CN" altLang="en-US" sz="2000" b="1"/>
            </a:p>
          </p:txBody>
        </p:sp>
        <p:sp>
          <p:nvSpPr>
            <p:cNvPr id="420" name="Text Box 88"/>
            <p:cNvSpPr txBox="1">
              <a:spLocks noChangeArrowheads="1"/>
            </p:cNvSpPr>
            <p:nvPr/>
          </p:nvSpPr>
          <p:spPr bwMode="auto">
            <a:xfrm>
              <a:off x="927" y="322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421" name="Text Box 89"/>
            <p:cNvSpPr txBox="1">
              <a:spLocks noChangeArrowheads="1"/>
            </p:cNvSpPr>
            <p:nvPr/>
          </p:nvSpPr>
          <p:spPr bwMode="auto">
            <a:xfrm>
              <a:off x="2151" y="322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422" name="Text Box 90"/>
            <p:cNvSpPr txBox="1">
              <a:spLocks noChangeArrowheads="1"/>
            </p:cNvSpPr>
            <p:nvPr/>
          </p:nvSpPr>
          <p:spPr bwMode="auto">
            <a:xfrm>
              <a:off x="1726" y="3993"/>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IN</a:t>
              </a:r>
            </a:p>
          </p:txBody>
        </p:sp>
        <p:sp>
          <p:nvSpPr>
            <p:cNvPr id="423" name="Text Box 91"/>
            <p:cNvSpPr txBox="1">
              <a:spLocks noChangeArrowheads="1"/>
            </p:cNvSpPr>
            <p:nvPr/>
          </p:nvSpPr>
          <p:spPr bwMode="auto">
            <a:xfrm>
              <a:off x="2176" y="3936"/>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写选择</a:t>
              </a:r>
            </a:p>
          </p:txBody>
        </p:sp>
        <p:sp>
          <p:nvSpPr>
            <p:cNvPr id="424" name="Text Box 92"/>
            <p:cNvSpPr txBox="1">
              <a:spLocks noChangeArrowheads="1"/>
            </p:cNvSpPr>
            <p:nvPr/>
          </p:nvSpPr>
          <p:spPr bwMode="auto">
            <a:xfrm>
              <a:off x="3040" y="3945"/>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读选择</a:t>
              </a:r>
            </a:p>
          </p:txBody>
        </p:sp>
        <p:sp>
          <p:nvSpPr>
            <p:cNvPr id="425" name="Text Box 93"/>
            <p:cNvSpPr txBox="1">
              <a:spLocks noChangeArrowheads="1"/>
            </p:cNvSpPr>
            <p:nvPr/>
          </p:nvSpPr>
          <p:spPr bwMode="auto">
            <a:xfrm>
              <a:off x="3725" y="3177"/>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OUT</a:t>
              </a:r>
            </a:p>
          </p:txBody>
        </p:sp>
        <p:sp>
          <p:nvSpPr>
            <p:cNvPr id="426" name="Text Box 94"/>
            <p:cNvSpPr txBox="1">
              <a:spLocks noChangeArrowheads="1"/>
            </p:cNvSpPr>
            <p:nvPr/>
          </p:nvSpPr>
          <p:spPr bwMode="auto">
            <a:xfrm>
              <a:off x="3377" y="3129"/>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读放</a:t>
              </a:r>
            </a:p>
          </p:txBody>
        </p:sp>
        <p:sp>
          <p:nvSpPr>
            <p:cNvPr id="427" name="Text Box 95"/>
            <p:cNvSpPr txBox="1">
              <a:spLocks noChangeArrowheads="1"/>
            </p:cNvSpPr>
            <p:nvPr/>
          </p:nvSpPr>
          <p:spPr bwMode="auto">
            <a:xfrm>
              <a:off x="3351" y="1680"/>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p>
          </p:txBody>
        </p:sp>
        <p:sp>
          <p:nvSpPr>
            <p:cNvPr id="428" name="Freeform 96"/>
            <p:cNvSpPr/>
            <p:nvPr/>
          </p:nvSpPr>
          <p:spPr bwMode="auto">
            <a:xfrm>
              <a:off x="3284" y="1900"/>
              <a:ext cx="259" cy="260"/>
            </a:xfrm>
            <a:custGeom>
              <a:avLst/>
              <a:gdLst>
                <a:gd name="T0" fmla="*/ 259 w 259"/>
                <a:gd name="T1" fmla="*/ 0 h 260"/>
                <a:gd name="T2" fmla="*/ 0 w 259"/>
                <a:gd name="T3" fmla="*/ 260 h 260"/>
                <a:gd name="T4" fmla="*/ 0 60000 65536"/>
                <a:gd name="T5" fmla="*/ 0 60000 65536"/>
                <a:gd name="T6" fmla="*/ 0 w 259"/>
                <a:gd name="T7" fmla="*/ 0 h 260"/>
                <a:gd name="T8" fmla="*/ 259 w 259"/>
                <a:gd name="T9" fmla="*/ 260 h 260"/>
              </a:gdLst>
              <a:ahLst/>
              <a:cxnLst>
                <a:cxn ang="T4">
                  <a:pos x="T0" y="T1"/>
                </a:cxn>
                <a:cxn ang="T5">
                  <a:pos x="T2" y="T3"/>
                </a:cxn>
              </a:cxnLst>
              <a:rect l="T6" t="T7" r="T8" b="T9"/>
              <a:pathLst>
                <a:path w="259" h="260">
                  <a:moveTo>
                    <a:pt x="259" y="0"/>
                  </a:moveTo>
                  <a:lnTo>
                    <a:pt x="0" y="26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9" name="Text Box 97"/>
            <p:cNvSpPr txBox="1">
              <a:spLocks noChangeArrowheads="1"/>
            </p:cNvSpPr>
            <p:nvPr/>
          </p:nvSpPr>
          <p:spPr bwMode="auto">
            <a:xfrm>
              <a:off x="29" y="1680"/>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endParaRPr lang="zh-CN" altLang="en-US" sz="1800" b="1"/>
            </a:p>
          </p:txBody>
        </p:sp>
        <p:sp>
          <p:nvSpPr>
            <p:cNvPr id="430" name="Text Box 98"/>
            <p:cNvSpPr txBox="1">
              <a:spLocks noChangeArrowheads="1"/>
            </p:cNvSpPr>
            <p:nvPr/>
          </p:nvSpPr>
          <p:spPr bwMode="auto">
            <a:xfrm>
              <a:off x="413" y="160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cs typeface="Times New Roman" panose="02020603050405020304" pitchFamily="18" charset="0"/>
                </a:rPr>
                <a:t>´</a:t>
              </a:r>
            </a:p>
          </p:txBody>
        </p:sp>
        <p:sp>
          <p:nvSpPr>
            <p:cNvPr id="431" name="Line 99"/>
            <p:cNvSpPr>
              <a:spLocks noChangeShapeType="1"/>
            </p:cNvSpPr>
            <p:nvPr/>
          </p:nvSpPr>
          <p:spPr bwMode="auto">
            <a:xfrm>
              <a:off x="279" y="1920"/>
              <a:ext cx="240" cy="24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2" name="Text Box 100"/>
            <p:cNvSpPr txBox="1">
              <a:spLocks noChangeArrowheads="1"/>
            </p:cNvSpPr>
            <p:nvPr/>
          </p:nvSpPr>
          <p:spPr bwMode="auto">
            <a:xfrm>
              <a:off x="734" y="2937"/>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列地址选择</a:t>
              </a:r>
            </a:p>
          </p:txBody>
        </p:sp>
        <p:sp>
          <p:nvSpPr>
            <p:cNvPr id="433" name="Text Box 101"/>
            <p:cNvSpPr txBox="1">
              <a:spLocks noChangeArrowheads="1"/>
            </p:cNvSpPr>
            <p:nvPr/>
          </p:nvSpPr>
          <p:spPr bwMode="auto">
            <a:xfrm>
              <a:off x="1325" y="2256"/>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行地址选择</a:t>
              </a:r>
            </a:p>
          </p:txBody>
        </p:sp>
        <p:sp>
          <p:nvSpPr>
            <p:cNvPr id="434" name="Rectangle 102"/>
            <p:cNvSpPr>
              <a:spLocks noChangeArrowheads="1"/>
            </p:cNvSpPr>
            <p:nvPr/>
          </p:nvSpPr>
          <p:spPr bwMode="auto">
            <a:xfrm>
              <a:off x="708" y="1548"/>
              <a:ext cx="2400" cy="720"/>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45" name="Text Box 104"/>
          <p:cNvSpPr txBox="1">
            <a:spLocks noChangeArrowheads="1"/>
          </p:cNvSpPr>
          <p:nvPr/>
        </p:nvSpPr>
        <p:spPr bwMode="auto">
          <a:xfrm>
            <a:off x="3590724" y="2771775"/>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T</a:t>
            </a:r>
            <a:r>
              <a:rPr lang="en-US" altLang="zh-CN" sz="2000" b="1" baseline="-25000">
                <a:solidFill>
                  <a:schemeClr val="folHlink"/>
                </a:solidFill>
              </a:rPr>
              <a:t>1</a:t>
            </a:r>
            <a:r>
              <a:rPr lang="en-US" altLang="zh-CN">
                <a:solidFill>
                  <a:schemeClr val="folHlink"/>
                </a:solidFill>
              </a:rPr>
              <a:t>   ~  </a:t>
            </a:r>
            <a:r>
              <a:rPr lang="en-US" altLang="zh-CN" sz="2000" b="1">
                <a:solidFill>
                  <a:schemeClr val="folHlink"/>
                </a:solidFill>
              </a:rPr>
              <a:t>T</a:t>
            </a:r>
            <a:r>
              <a:rPr lang="en-US" altLang="zh-CN" sz="2000" b="1" baseline="-25000">
                <a:solidFill>
                  <a:schemeClr val="folHlink"/>
                </a:solidFill>
              </a:rPr>
              <a:t>4</a:t>
            </a:r>
            <a:endParaRPr lang="zh-CN" altLang="en-US" sz="2000" b="1" baseline="-25000">
              <a:solidFill>
                <a:schemeClr val="folHlink"/>
              </a:solidFill>
            </a:endParaRPr>
          </a:p>
        </p:txBody>
      </p:sp>
      <p:sp>
        <p:nvSpPr>
          <p:cNvPr id="44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blinds(horizontal)">
                                      <p:cBhvr>
                                        <p:cTn id="7" dur="5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blinds(horizontal)">
                                      <p:cBhvr>
                                        <p:cTn id="12" dur="5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85"/>
                                        </p:tgtEl>
                                        <p:attrNameLst>
                                          <p:attrName>style.visibility</p:attrName>
                                        </p:attrNameLst>
                                      </p:cBhvr>
                                      <p:to>
                                        <p:strVal val="visible"/>
                                      </p:to>
                                    </p:set>
                                    <p:animEffect transition="in" filter="barn(outVertical)">
                                      <p:cBhvr>
                                        <p:cTn id="17" dur="500"/>
                                        <p:tgtEl>
                                          <p:spTgt spid="3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blinds(horizontal)">
                                      <p:cBhvr>
                                        <p:cTn id="22" dur="500"/>
                                        <p:tgtEl>
                                          <p:spTgt spid="3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45"/>
                                        </p:tgtEl>
                                        <p:attrNameLst>
                                          <p:attrName>style.visibility</p:attrName>
                                        </p:attrNameLst>
                                      </p:cBhvr>
                                      <p:to>
                                        <p:strVal val="visible"/>
                                      </p:to>
                                    </p:set>
                                    <p:animEffect transition="in" filter="blinds(horizontal)">
                                      <p:cBhvr>
                                        <p:cTn id="27" dur="500"/>
                                        <p:tgtEl>
                                          <p:spTgt spid="4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7"/>
                                        </p:tgtEl>
                                        <p:attrNameLst>
                                          <p:attrName>style.visibility</p:attrName>
                                        </p:attrNameLst>
                                      </p:cBhvr>
                                      <p:to>
                                        <p:strVal val="visible"/>
                                      </p:to>
                                    </p:set>
                                    <p:animEffect transition="in" filter="blinds(horizontal)">
                                      <p:cBhvr>
                                        <p:cTn id="32" dur="500"/>
                                        <p:tgtEl>
                                          <p:spTgt spid="35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66"/>
                                        </p:tgtEl>
                                        <p:attrNameLst>
                                          <p:attrName>style.visibility</p:attrName>
                                        </p:attrNameLst>
                                      </p:cBhvr>
                                      <p:to>
                                        <p:strVal val="visible"/>
                                      </p:to>
                                    </p:set>
                                    <p:animEffect transition="in" filter="blinds(horizontal)">
                                      <p:cBhvr>
                                        <p:cTn id="37" dur="500"/>
                                        <p:tgtEl>
                                          <p:spTgt spid="36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75"/>
                                        </p:tgtEl>
                                        <p:attrNameLst>
                                          <p:attrName>style.visibility</p:attrName>
                                        </p:attrNameLst>
                                      </p:cBhvr>
                                      <p:to>
                                        <p:strVal val="visible"/>
                                      </p:to>
                                    </p:set>
                                    <p:animEffect transition="in" filter="blinds(horizontal)">
                                      <p:cBhvr>
                                        <p:cTn id="42" dur="500"/>
                                        <p:tgtEl>
                                          <p:spTgt spid="37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4"/>
                                        </p:tgtEl>
                                        <p:attrNameLst>
                                          <p:attrName>style.visibility</p:attrName>
                                        </p:attrNameLst>
                                      </p:cBhvr>
                                      <p:to>
                                        <p:strVal val="visible"/>
                                      </p:to>
                                    </p:set>
                                    <p:animEffect transition="in" filter="blinds(horizontal)">
                                      <p:cBhvr>
                                        <p:cTn id="47" dur="500"/>
                                        <p:tgtEl>
                                          <p:spTgt spid="38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47"/>
                                        </p:tgtEl>
                                        <p:attrNameLst>
                                          <p:attrName>style.visibility</p:attrName>
                                        </p:attrNameLst>
                                      </p:cBhvr>
                                      <p:to>
                                        <p:strVal val="visible"/>
                                      </p:to>
                                    </p:set>
                                    <p:animEffect transition="in" filter="blinds(horizontal)">
                                      <p:cBhvr>
                                        <p:cTn id="52"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utoUpdateAnimBg="0"/>
      <p:bldP spid="346" grpId="0" autoUpdateAnimBg="0"/>
      <p:bldP spid="347" grpId="0" autoUpdateAnimBg="0"/>
      <p:bldP spid="384" grpId="0" autoUpdateAnimBg="0"/>
      <p:bldP spid="44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59"/>
          <p:cNvSpPr txBox="1"/>
          <p:nvPr/>
        </p:nvSpPr>
        <p:spPr>
          <a:xfrm>
            <a:off x="1346200" y="295275"/>
            <a:ext cx="7010400" cy="641350"/>
          </a:xfrm>
          <a:prstGeom prst="rect">
            <a:avLst/>
          </a:prstGeom>
          <a:noFill/>
          <a:ln w="9525">
            <a:noFill/>
          </a:ln>
        </p:spPr>
        <p:txBody>
          <a:bodyPr>
            <a:spAutoFit/>
          </a:bodyPr>
          <a:lstStyle/>
          <a:p>
            <a:pPr>
              <a:spcBef>
                <a:spcPct val="50000"/>
              </a:spcBef>
            </a:pPr>
            <a:r>
              <a:rPr lang="zh-CN" altLang="en-US" sz="3200" b="1" dirty="0">
                <a:latin typeface="宋体" panose="02010600030101010101" pitchFamily="2" charset="-122"/>
                <a:ea typeface="宋体" panose="02010600030101010101" pitchFamily="2" charset="-122"/>
              </a:rPr>
              <a:t> ① 静态 </a:t>
            </a:r>
            <a:r>
              <a:rPr lang="en-US" altLang="zh-CN" sz="3200" b="1" dirty="0">
                <a:latin typeface="宋体" panose="02010600030101010101" pitchFamily="2" charset="-122"/>
                <a:ea typeface="宋体" panose="02010600030101010101" pitchFamily="2" charset="-122"/>
              </a:rPr>
              <a:t>RAM </a:t>
            </a:r>
            <a:r>
              <a:rPr lang="zh-CN" altLang="en-US" sz="3200" b="1" dirty="0">
                <a:latin typeface="宋体" panose="02010600030101010101" pitchFamily="2" charset="-122"/>
                <a:ea typeface="宋体" panose="02010600030101010101" pitchFamily="2" charset="-122"/>
              </a:rPr>
              <a:t>基本电路的 </a:t>
            </a:r>
            <a:r>
              <a:rPr lang="zh-CN" altLang="en-US" sz="3600" b="1" dirty="0">
                <a:solidFill>
                  <a:schemeClr val="folHlink"/>
                </a:solidFill>
                <a:latin typeface="宋体" panose="02010600030101010101" pitchFamily="2" charset="-122"/>
                <a:ea typeface="宋体" panose="02010600030101010101" pitchFamily="2" charset="-122"/>
              </a:rPr>
              <a:t>读</a:t>
            </a:r>
            <a:r>
              <a:rPr lang="zh-CN" altLang="en-US" sz="3200" b="1" dirty="0">
                <a:solidFill>
                  <a:schemeClr val="folHlink"/>
                </a:solidFill>
                <a:latin typeface="宋体" panose="02010600030101010101" pitchFamily="2" charset="-122"/>
                <a:ea typeface="宋体" panose="02010600030101010101" pitchFamily="2" charset="-122"/>
              </a:rPr>
              <a:t> </a:t>
            </a:r>
            <a:r>
              <a:rPr lang="zh-CN" altLang="en-US" sz="3200" b="1" dirty="0">
                <a:latin typeface="宋体" panose="02010600030101010101" pitchFamily="2" charset="-122"/>
                <a:ea typeface="宋体" panose="02010600030101010101" pitchFamily="2" charset="-122"/>
              </a:rPr>
              <a:t>操作  </a:t>
            </a:r>
            <a:endParaRPr lang="en-US" altLang="zh-CN" sz="3200" b="1" dirty="0">
              <a:latin typeface="宋体" panose="02010600030101010101" pitchFamily="2" charset="-122"/>
              <a:ea typeface="宋体" panose="02010600030101010101" pitchFamily="2" charset="-122"/>
            </a:endParaRPr>
          </a:p>
        </p:txBody>
      </p:sp>
      <p:grpSp>
        <p:nvGrpSpPr>
          <p:cNvPr id="110" name="Group 2"/>
          <p:cNvGrpSpPr/>
          <p:nvPr/>
        </p:nvGrpSpPr>
        <p:grpSpPr bwMode="auto">
          <a:xfrm>
            <a:off x="1543050" y="1044575"/>
            <a:ext cx="7388225" cy="5872163"/>
            <a:chOff x="0" y="672"/>
            <a:chExt cx="4654" cy="3699"/>
          </a:xfrm>
        </p:grpSpPr>
        <p:sp>
          <p:nvSpPr>
            <p:cNvPr id="111" name="Text Box 3"/>
            <p:cNvSpPr txBox="1">
              <a:spLocks noChangeArrowheads="1"/>
            </p:cNvSpPr>
            <p:nvPr/>
          </p:nvSpPr>
          <p:spPr bwMode="auto">
            <a:xfrm>
              <a:off x="1148" y="739"/>
              <a:ext cx="3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r>
                <a:rPr lang="zh-CN" altLang="en-US" sz="3200" b="1">
                  <a:cs typeface="Times New Roman" panose="02020603050405020304" pitchFamily="18" charset="0"/>
                </a:rPr>
                <a:t>´</a:t>
              </a:r>
            </a:p>
          </p:txBody>
        </p:sp>
        <p:sp>
          <p:nvSpPr>
            <p:cNvPr id="112" name="Rectangle 4"/>
            <p:cNvSpPr>
              <a:spLocks noChangeArrowheads="1"/>
            </p:cNvSpPr>
            <p:nvPr/>
          </p:nvSpPr>
          <p:spPr bwMode="auto">
            <a:xfrm>
              <a:off x="1452" y="866"/>
              <a:ext cx="1046" cy="4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Text Box 5"/>
            <p:cNvSpPr txBox="1">
              <a:spLocks noChangeArrowheads="1"/>
            </p:cNvSpPr>
            <p:nvPr/>
          </p:nvSpPr>
          <p:spPr bwMode="auto">
            <a:xfrm>
              <a:off x="1536" y="906"/>
              <a:ext cx="11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1</a:t>
              </a:r>
              <a:r>
                <a:rPr lang="en-US" altLang="zh-CN" sz="2800" baseline="-25000"/>
                <a:t> </a:t>
              </a:r>
              <a:r>
                <a:rPr lang="en-US" altLang="zh-CN" sz="2800"/>
                <a:t>  ~  </a:t>
              </a:r>
              <a:r>
                <a:rPr lang="en-US" altLang="zh-CN" b="1"/>
                <a:t>T</a:t>
              </a:r>
              <a:r>
                <a:rPr lang="en-US" altLang="zh-CN" b="1" baseline="-25000"/>
                <a:t>4</a:t>
              </a:r>
              <a:endParaRPr lang="zh-CN" altLang="en-US" b="1" baseline="-25000"/>
            </a:p>
          </p:txBody>
        </p:sp>
        <p:sp>
          <p:nvSpPr>
            <p:cNvPr id="114" name="Freeform 6"/>
            <p:cNvSpPr/>
            <p:nvPr/>
          </p:nvSpPr>
          <p:spPr bwMode="auto">
            <a:xfrm>
              <a:off x="2498" y="1109"/>
              <a:ext cx="343" cy="213"/>
            </a:xfrm>
            <a:custGeom>
              <a:avLst/>
              <a:gdLst>
                <a:gd name="T0" fmla="*/ 0 w 336"/>
                <a:gd name="T1" fmla="*/ 0 h 144"/>
                <a:gd name="T2" fmla="*/ 380 w 336"/>
                <a:gd name="T3" fmla="*/ 0 h 144"/>
                <a:gd name="T4" fmla="*/ 380 w 336"/>
                <a:gd name="T5" fmla="*/ 1507 h 144"/>
                <a:gd name="T6" fmla="*/ 0 60000 65536"/>
                <a:gd name="T7" fmla="*/ 0 60000 65536"/>
                <a:gd name="T8" fmla="*/ 0 60000 65536"/>
                <a:gd name="T9" fmla="*/ 0 w 336"/>
                <a:gd name="T10" fmla="*/ 0 h 144"/>
                <a:gd name="T11" fmla="*/ 336 w 336"/>
                <a:gd name="T12" fmla="*/ 144 h 144"/>
              </a:gdLst>
              <a:ahLst/>
              <a:cxnLst>
                <a:cxn ang="T6">
                  <a:pos x="T0" y="T1"/>
                </a:cxn>
                <a:cxn ang="T7">
                  <a:pos x="T2" y="T3"/>
                </a:cxn>
                <a:cxn ang="T8">
                  <a:pos x="T4" y="T5"/>
                </a:cxn>
              </a:cxnLst>
              <a:rect l="T9" t="T10" r="T11" b="T12"/>
              <a:pathLst>
                <a:path w="336" h="144">
                  <a:moveTo>
                    <a:pt x="0" y="0"/>
                  </a:moveTo>
                  <a:lnTo>
                    <a:pt x="336" y="0"/>
                  </a:lnTo>
                  <a:lnTo>
                    <a:pt x="336" y="14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Freeform 7"/>
            <p:cNvSpPr/>
            <p:nvPr/>
          </p:nvSpPr>
          <p:spPr bwMode="auto">
            <a:xfrm>
              <a:off x="1105" y="1102"/>
              <a:ext cx="331" cy="226"/>
            </a:xfrm>
            <a:custGeom>
              <a:avLst/>
              <a:gdLst>
                <a:gd name="T0" fmla="*/ 397 w 319"/>
                <a:gd name="T1" fmla="*/ 0 h 184"/>
                <a:gd name="T2" fmla="*/ 0 w 319"/>
                <a:gd name="T3" fmla="*/ 0 h 184"/>
                <a:gd name="T4" fmla="*/ 0 w 319"/>
                <a:gd name="T5" fmla="*/ 633 h 184"/>
                <a:gd name="T6" fmla="*/ 0 60000 65536"/>
                <a:gd name="T7" fmla="*/ 0 60000 65536"/>
                <a:gd name="T8" fmla="*/ 0 60000 65536"/>
                <a:gd name="T9" fmla="*/ 0 w 319"/>
                <a:gd name="T10" fmla="*/ 0 h 184"/>
                <a:gd name="T11" fmla="*/ 319 w 319"/>
                <a:gd name="T12" fmla="*/ 184 h 184"/>
              </a:gdLst>
              <a:ahLst/>
              <a:cxnLst>
                <a:cxn ang="T6">
                  <a:pos x="T0" y="T1"/>
                </a:cxn>
                <a:cxn ang="T7">
                  <a:pos x="T2" y="T3"/>
                </a:cxn>
                <a:cxn ang="T8">
                  <a:pos x="T4" y="T5"/>
                </a:cxn>
              </a:cxnLst>
              <a:rect l="T9" t="T10" r="T11" b="T12"/>
              <a:pathLst>
                <a:path w="319" h="184">
                  <a:moveTo>
                    <a:pt x="319" y="0"/>
                  </a:moveTo>
                  <a:lnTo>
                    <a:pt x="0" y="0"/>
                  </a:lnTo>
                  <a:lnTo>
                    <a:pt x="0" y="1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16" name="Group 8"/>
            <p:cNvGrpSpPr/>
            <p:nvPr/>
          </p:nvGrpSpPr>
          <p:grpSpPr bwMode="auto">
            <a:xfrm>
              <a:off x="2770" y="1328"/>
              <a:ext cx="265" cy="74"/>
              <a:chOff x="3459" y="1296"/>
              <a:chExt cx="243" cy="48"/>
            </a:xfrm>
          </p:grpSpPr>
          <p:sp>
            <p:nvSpPr>
              <p:cNvPr id="165" name="Line 9"/>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10"/>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7" name="Group 11"/>
            <p:cNvGrpSpPr/>
            <p:nvPr/>
          </p:nvGrpSpPr>
          <p:grpSpPr bwMode="auto">
            <a:xfrm>
              <a:off x="933" y="1328"/>
              <a:ext cx="264" cy="74"/>
              <a:chOff x="3459" y="1296"/>
              <a:chExt cx="243" cy="48"/>
            </a:xfrm>
          </p:grpSpPr>
          <p:sp>
            <p:nvSpPr>
              <p:cNvPr id="163" name="Line 12"/>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13"/>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8" name="Group 14"/>
            <p:cNvGrpSpPr/>
            <p:nvPr/>
          </p:nvGrpSpPr>
          <p:grpSpPr bwMode="auto">
            <a:xfrm>
              <a:off x="3143" y="2256"/>
              <a:ext cx="76" cy="369"/>
              <a:chOff x="3143" y="2256"/>
              <a:chExt cx="76" cy="369"/>
            </a:xfrm>
          </p:grpSpPr>
          <p:sp>
            <p:nvSpPr>
              <p:cNvPr id="161" name="Line 15"/>
              <p:cNvSpPr>
                <a:spLocks noChangeShapeType="1"/>
              </p:cNvSpPr>
              <p:nvPr/>
            </p:nvSpPr>
            <p:spPr bwMode="auto">
              <a:xfrm rot="5400000">
                <a:off x="3034" y="2441"/>
                <a:ext cx="36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16"/>
              <p:cNvSpPr>
                <a:spLocks noChangeShapeType="1"/>
              </p:cNvSpPr>
              <p:nvPr/>
            </p:nvSpPr>
            <p:spPr bwMode="auto">
              <a:xfrm rot="5400000">
                <a:off x="3031" y="2436"/>
                <a:ext cx="2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9" name="Group 17"/>
            <p:cNvGrpSpPr/>
            <p:nvPr/>
          </p:nvGrpSpPr>
          <p:grpSpPr bwMode="auto">
            <a:xfrm>
              <a:off x="771" y="2256"/>
              <a:ext cx="76" cy="369"/>
              <a:chOff x="771" y="2256"/>
              <a:chExt cx="76" cy="369"/>
            </a:xfrm>
          </p:grpSpPr>
          <p:sp>
            <p:nvSpPr>
              <p:cNvPr id="159" name="Line 18"/>
              <p:cNvSpPr>
                <a:spLocks noChangeShapeType="1"/>
              </p:cNvSpPr>
              <p:nvPr/>
            </p:nvSpPr>
            <p:spPr bwMode="auto">
              <a:xfrm rot="-5400000">
                <a:off x="586" y="2441"/>
                <a:ext cx="36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0" name="Line 19"/>
              <p:cNvSpPr>
                <a:spLocks noChangeShapeType="1"/>
              </p:cNvSpPr>
              <p:nvPr/>
            </p:nvSpPr>
            <p:spPr bwMode="auto">
              <a:xfrm rot="-5400000">
                <a:off x="735" y="2446"/>
                <a:ext cx="2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0" name="Freeform 20"/>
            <p:cNvSpPr/>
            <p:nvPr/>
          </p:nvSpPr>
          <p:spPr bwMode="auto">
            <a:xfrm>
              <a:off x="860" y="2423"/>
              <a:ext cx="2272" cy="1"/>
            </a:xfrm>
            <a:custGeom>
              <a:avLst/>
              <a:gdLst>
                <a:gd name="T0" fmla="*/ 0 w 2272"/>
                <a:gd name="T1" fmla="*/ 0 h 1"/>
                <a:gd name="T2" fmla="*/ 2272 w 2272"/>
                <a:gd name="T3" fmla="*/ 1 h 1"/>
                <a:gd name="T4" fmla="*/ 0 60000 65536"/>
                <a:gd name="T5" fmla="*/ 0 60000 65536"/>
                <a:gd name="T6" fmla="*/ 0 w 2272"/>
                <a:gd name="T7" fmla="*/ 0 h 1"/>
                <a:gd name="T8" fmla="*/ 2272 w 2272"/>
                <a:gd name="T9" fmla="*/ 1 h 1"/>
              </a:gdLst>
              <a:ahLst/>
              <a:cxnLst>
                <a:cxn ang="T4">
                  <a:pos x="T0" y="T1"/>
                </a:cxn>
                <a:cxn ang="T5">
                  <a:pos x="T2" y="T3"/>
                </a:cxn>
              </a:cxnLst>
              <a:rect l="T6" t="T7" r="T8" b="T9"/>
              <a:pathLst>
                <a:path w="2272" h="1">
                  <a:moveTo>
                    <a:pt x="0" y="0"/>
                  </a:moveTo>
                  <a:lnTo>
                    <a:pt x="2272"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Freeform 21"/>
            <p:cNvSpPr/>
            <p:nvPr/>
          </p:nvSpPr>
          <p:spPr bwMode="auto">
            <a:xfrm>
              <a:off x="3230" y="2495"/>
              <a:ext cx="210" cy="1023"/>
            </a:xfrm>
            <a:custGeom>
              <a:avLst/>
              <a:gdLst>
                <a:gd name="T0" fmla="*/ 0 w 192"/>
                <a:gd name="T1" fmla="*/ 0 h 672"/>
                <a:gd name="T2" fmla="*/ 330 w 192"/>
                <a:gd name="T3" fmla="*/ 0 h 672"/>
                <a:gd name="T4" fmla="*/ 330 w 192"/>
                <a:gd name="T5" fmla="*/ 8362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AutoShape 22"/>
            <p:cNvSpPr>
              <a:spLocks noChangeArrowheads="1"/>
            </p:cNvSpPr>
            <p:nvPr/>
          </p:nvSpPr>
          <p:spPr bwMode="auto">
            <a:xfrm rot="5400000">
              <a:off x="2070" y="3361"/>
              <a:ext cx="437" cy="314"/>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AutoShape 23"/>
            <p:cNvSpPr>
              <a:spLocks noChangeArrowheads="1"/>
            </p:cNvSpPr>
            <p:nvPr/>
          </p:nvSpPr>
          <p:spPr bwMode="auto">
            <a:xfrm rot="-5400000">
              <a:off x="1389" y="3360"/>
              <a:ext cx="437" cy="314"/>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Oval 24"/>
            <p:cNvSpPr>
              <a:spLocks noChangeArrowheads="1"/>
            </p:cNvSpPr>
            <p:nvPr/>
          </p:nvSpPr>
          <p:spPr bwMode="auto">
            <a:xfrm rot="10800000">
              <a:off x="1380" y="3484"/>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Line 25"/>
            <p:cNvSpPr>
              <a:spLocks noChangeShapeType="1"/>
            </p:cNvSpPr>
            <p:nvPr/>
          </p:nvSpPr>
          <p:spPr bwMode="auto">
            <a:xfrm>
              <a:off x="2446" y="3518"/>
              <a:ext cx="120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6" name="AutoShape 26"/>
            <p:cNvSpPr>
              <a:spLocks noChangeArrowheads="1"/>
            </p:cNvSpPr>
            <p:nvPr/>
          </p:nvSpPr>
          <p:spPr bwMode="auto">
            <a:xfrm rot="5400000">
              <a:off x="3587" y="3361"/>
              <a:ext cx="437" cy="314"/>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Line 27"/>
            <p:cNvSpPr>
              <a:spLocks noChangeShapeType="1"/>
            </p:cNvSpPr>
            <p:nvPr/>
          </p:nvSpPr>
          <p:spPr bwMode="auto">
            <a:xfrm>
              <a:off x="3963" y="3518"/>
              <a:ext cx="366" cy="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28" name="Line 28"/>
            <p:cNvSpPr>
              <a:spLocks noChangeShapeType="1"/>
            </p:cNvSpPr>
            <p:nvPr/>
          </p:nvSpPr>
          <p:spPr bwMode="auto">
            <a:xfrm>
              <a:off x="1766" y="3518"/>
              <a:ext cx="36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9" name="Freeform 29"/>
            <p:cNvSpPr/>
            <p:nvPr/>
          </p:nvSpPr>
          <p:spPr bwMode="auto">
            <a:xfrm>
              <a:off x="1951" y="3518"/>
              <a:ext cx="1" cy="622"/>
            </a:xfrm>
            <a:custGeom>
              <a:avLst/>
              <a:gdLst>
                <a:gd name="T0" fmla="*/ 0 w 1"/>
                <a:gd name="T1" fmla="*/ 0 h 622"/>
                <a:gd name="T2" fmla="*/ 1 w 1"/>
                <a:gd name="T3" fmla="*/ 622 h 622"/>
                <a:gd name="T4" fmla="*/ 0 60000 65536"/>
                <a:gd name="T5" fmla="*/ 0 60000 65536"/>
                <a:gd name="T6" fmla="*/ 0 w 1"/>
                <a:gd name="T7" fmla="*/ 0 h 622"/>
                <a:gd name="T8" fmla="*/ 1 w 1"/>
                <a:gd name="T9" fmla="*/ 622 h 622"/>
              </a:gdLst>
              <a:ahLst/>
              <a:cxnLst>
                <a:cxn ang="T4">
                  <a:pos x="T0" y="T1"/>
                </a:cxn>
                <a:cxn ang="T5">
                  <a:pos x="T2" y="T3"/>
                </a:cxn>
              </a:cxnLst>
              <a:rect l="T6" t="T7" r="T8" b="T9"/>
              <a:pathLst>
                <a:path w="1" h="622">
                  <a:moveTo>
                    <a:pt x="0" y="0"/>
                  </a:moveTo>
                  <a:lnTo>
                    <a:pt x="1" y="62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Freeform 30"/>
            <p:cNvSpPr/>
            <p:nvPr/>
          </p:nvSpPr>
          <p:spPr bwMode="auto">
            <a:xfrm>
              <a:off x="2267" y="3639"/>
              <a:ext cx="6" cy="498"/>
            </a:xfrm>
            <a:custGeom>
              <a:avLst/>
              <a:gdLst>
                <a:gd name="T0" fmla="*/ 4 w 6"/>
                <a:gd name="T1" fmla="*/ 498 h 498"/>
                <a:gd name="T2" fmla="*/ 0 w 6"/>
                <a:gd name="T3" fmla="*/ 9 h 498"/>
                <a:gd name="T4" fmla="*/ 6 w 6"/>
                <a:gd name="T5" fmla="*/ 0 h 498"/>
                <a:gd name="T6" fmla="*/ 6 w 6"/>
                <a:gd name="T7" fmla="*/ 2 h 498"/>
                <a:gd name="T8" fmla="*/ 0 60000 65536"/>
                <a:gd name="T9" fmla="*/ 0 60000 65536"/>
                <a:gd name="T10" fmla="*/ 0 60000 65536"/>
                <a:gd name="T11" fmla="*/ 0 60000 65536"/>
                <a:gd name="T12" fmla="*/ 0 w 6"/>
                <a:gd name="T13" fmla="*/ 0 h 498"/>
                <a:gd name="T14" fmla="*/ 6 w 6"/>
                <a:gd name="T15" fmla="*/ 498 h 498"/>
              </a:gdLst>
              <a:ahLst/>
              <a:cxnLst>
                <a:cxn ang="T8">
                  <a:pos x="T0" y="T1"/>
                </a:cxn>
                <a:cxn ang="T9">
                  <a:pos x="T2" y="T3"/>
                </a:cxn>
                <a:cxn ang="T10">
                  <a:pos x="T4" y="T5"/>
                </a:cxn>
                <a:cxn ang="T11">
                  <a:pos x="T6" y="T7"/>
                </a:cxn>
              </a:cxnLst>
              <a:rect l="T12" t="T13" r="T14" b="T15"/>
              <a:pathLst>
                <a:path w="6" h="498">
                  <a:moveTo>
                    <a:pt x="4" y="498"/>
                  </a:moveTo>
                  <a:lnTo>
                    <a:pt x="0" y="9"/>
                  </a:lnTo>
                  <a:lnTo>
                    <a:pt x="6" y="0"/>
                  </a:lnTo>
                  <a:lnTo>
                    <a:pt x="6" y="2"/>
                  </a:lnTo>
                </a:path>
              </a:pathLst>
            </a:custGeom>
            <a:noFill/>
            <a:ln w="38100">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Freeform 31"/>
            <p:cNvSpPr/>
            <p:nvPr/>
          </p:nvSpPr>
          <p:spPr bwMode="auto">
            <a:xfrm>
              <a:off x="1596" y="3624"/>
              <a:ext cx="677" cy="312"/>
            </a:xfrm>
            <a:custGeom>
              <a:avLst/>
              <a:gdLst>
                <a:gd name="T0" fmla="*/ 0 w 677"/>
                <a:gd name="T1" fmla="*/ 0 h 312"/>
                <a:gd name="T2" fmla="*/ 0 w 677"/>
                <a:gd name="T3" fmla="*/ 306 h 312"/>
                <a:gd name="T4" fmla="*/ 677 w 677"/>
                <a:gd name="T5" fmla="*/ 312 h 312"/>
                <a:gd name="T6" fmla="*/ 0 60000 65536"/>
                <a:gd name="T7" fmla="*/ 0 60000 65536"/>
                <a:gd name="T8" fmla="*/ 0 60000 65536"/>
                <a:gd name="T9" fmla="*/ 0 w 677"/>
                <a:gd name="T10" fmla="*/ 0 h 312"/>
                <a:gd name="T11" fmla="*/ 677 w 677"/>
                <a:gd name="T12" fmla="*/ 312 h 312"/>
              </a:gdLst>
              <a:ahLst/>
              <a:cxnLst>
                <a:cxn ang="T6">
                  <a:pos x="T0" y="T1"/>
                </a:cxn>
                <a:cxn ang="T7">
                  <a:pos x="T2" y="T3"/>
                </a:cxn>
                <a:cxn ang="T8">
                  <a:pos x="T4" y="T5"/>
                </a:cxn>
              </a:cxnLst>
              <a:rect l="T9" t="T10" r="T11" b="T12"/>
              <a:pathLst>
                <a:path w="677" h="312">
                  <a:moveTo>
                    <a:pt x="0" y="0"/>
                  </a:moveTo>
                  <a:lnTo>
                    <a:pt x="0" y="306"/>
                  </a:lnTo>
                  <a:lnTo>
                    <a:pt x="677" y="312"/>
                  </a:lnTo>
                </a:path>
              </a:pathLst>
            </a:custGeom>
            <a:noFill/>
            <a:ln w="38100">
              <a:solidFill>
                <a:schemeClr val="tx1"/>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Freeform 32"/>
            <p:cNvSpPr/>
            <p:nvPr/>
          </p:nvSpPr>
          <p:spPr bwMode="auto">
            <a:xfrm>
              <a:off x="510" y="2495"/>
              <a:ext cx="862" cy="1023"/>
            </a:xfrm>
            <a:custGeom>
              <a:avLst/>
              <a:gdLst>
                <a:gd name="T0" fmla="*/ 262 w 862"/>
                <a:gd name="T1" fmla="*/ 0 h 1023"/>
                <a:gd name="T2" fmla="*/ 0 w 862"/>
                <a:gd name="T3" fmla="*/ 0 h 1023"/>
                <a:gd name="T4" fmla="*/ 0 w 862"/>
                <a:gd name="T5" fmla="*/ 1023 h 1023"/>
                <a:gd name="T6" fmla="*/ 862 w 862"/>
                <a:gd name="T7" fmla="*/ 1023 h 1023"/>
                <a:gd name="T8" fmla="*/ 838 w 862"/>
                <a:gd name="T9" fmla="*/ 1023 h 1023"/>
                <a:gd name="T10" fmla="*/ 0 60000 65536"/>
                <a:gd name="T11" fmla="*/ 0 60000 65536"/>
                <a:gd name="T12" fmla="*/ 0 60000 65536"/>
                <a:gd name="T13" fmla="*/ 0 60000 65536"/>
                <a:gd name="T14" fmla="*/ 0 60000 65536"/>
                <a:gd name="T15" fmla="*/ 0 w 862"/>
                <a:gd name="T16" fmla="*/ 0 h 1023"/>
                <a:gd name="T17" fmla="*/ 862 w 862"/>
                <a:gd name="T18" fmla="*/ 1023 h 1023"/>
              </a:gdLst>
              <a:ahLst/>
              <a:cxnLst>
                <a:cxn ang="T10">
                  <a:pos x="T0" y="T1"/>
                </a:cxn>
                <a:cxn ang="T11">
                  <a:pos x="T2" y="T3"/>
                </a:cxn>
                <a:cxn ang="T12">
                  <a:pos x="T4" y="T5"/>
                </a:cxn>
                <a:cxn ang="T13">
                  <a:pos x="T6" y="T7"/>
                </a:cxn>
                <a:cxn ang="T14">
                  <a:pos x="T8" y="T9"/>
                </a:cxn>
              </a:cxnLst>
              <a:rect l="T15" t="T16" r="T17" b="T18"/>
              <a:pathLst>
                <a:path w="862" h="1023">
                  <a:moveTo>
                    <a:pt x="262" y="0"/>
                  </a:moveTo>
                  <a:lnTo>
                    <a:pt x="0" y="0"/>
                  </a:lnTo>
                  <a:lnTo>
                    <a:pt x="0" y="1023"/>
                  </a:lnTo>
                  <a:lnTo>
                    <a:pt x="862" y="1023"/>
                  </a:lnTo>
                  <a:lnTo>
                    <a:pt x="838" y="1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Freeform 33"/>
            <p:cNvSpPr/>
            <p:nvPr/>
          </p:nvSpPr>
          <p:spPr bwMode="auto">
            <a:xfrm>
              <a:off x="301" y="2423"/>
              <a:ext cx="1674" cy="583"/>
            </a:xfrm>
            <a:custGeom>
              <a:avLst/>
              <a:gdLst>
                <a:gd name="T0" fmla="*/ 957 w 1872"/>
                <a:gd name="T1" fmla="*/ 0 h 384"/>
                <a:gd name="T2" fmla="*/ 957 w 1872"/>
                <a:gd name="T3" fmla="*/ 4705 h 384"/>
                <a:gd name="T4" fmla="*/ 0 w 1872"/>
                <a:gd name="T5" fmla="*/ 4705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Line 34"/>
            <p:cNvSpPr>
              <a:spLocks noChangeShapeType="1"/>
            </p:cNvSpPr>
            <p:nvPr/>
          </p:nvSpPr>
          <p:spPr bwMode="auto">
            <a:xfrm flipV="1">
              <a:off x="3806" y="3641"/>
              <a:ext cx="0" cy="73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35" name="Freeform 35"/>
            <p:cNvSpPr/>
            <p:nvPr/>
          </p:nvSpPr>
          <p:spPr bwMode="auto">
            <a:xfrm>
              <a:off x="510" y="1091"/>
              <a:ext cx="492" cy="1259"/>
            </a:xfrm>
            <a:custGeom>
              <a:avLst/>
              <a:gdLst>
                <a:gd name="T0" fmla="*/ 492 w 492"/>
                <a:gd name="T1" fmla="*/ 233 h 1259"/>
                <a:gd name="T2" fmla="*/ 492 w 492"/>
                <a:gd name="T3" fmla="*/ 0 h 1259"/>
                <a:gd name="T4" fmla="*/ 1 w 492"/>
                <a:gd name="T5" fmla="*/ 0 h 1259"/>
                <a:gd name="T6" fmla="*/ 0 w 492"/>
                <a:gd name="T7" fmla="*/ 1259 h 1259"/>
                <a:gd name="T8" fmla="*/ 262 w 492"/>
                <a:gd name="T9" fmla="*/ 1259 h 1259"/>
                <a:gd name="T10" fmla="*/ 0 60000 65536"/>
                <a:gd name="T11" fmla="*/ 0 60000 65536"/>
                <a:gd name="T12" fmla="*/ 0 60000 65536"/>
                <a:gd name="T13" fmla="*/ 0 60000 65536"/>
                <a:gd name="T14" fmla="*/ 0 60000 65536"/>
                <a:gd name="T15" fmla="*/ 0 w 492"/>
                <a:gd name="T16" fmla="*/ 0 h 1259"/>
                <a:gd name="T17" fmla="*/ 492 w 492"/>
                <a:gd name="T18" fmla="*/ 1259 h 1259"/>
              </a:gdLst>
              <a:ahLst/>
              <a:cxnLst>
                <a:cxn ang="T10">
                  <a:pos x="T0" y="T1"/>
                </a:cxn>
                <a:cxn ang="T11">
                  <a:pos x="T2" y="T3"/>
                </a:cxn>
                <a:cxn ang="T12">
                  <a:pos x="T4" y="T5"/>
                </a:cxn>
                <a:cxn ang="T13">
                  <a:pos x="T6" y="T7"/>
                </a:cxn>
                <a:cxn ang="T14">
                  <a:pos x="T8" y="T9"/>
                </a:cxn>
              </a:cxnLst>
              <a:rect l="T15" t="T16" r="T17" b="T18"/>
              <a:pathLst>
                <a:path w="492" h="1259">
                  <a:moveTo>
                    <a:pt x="492" y="233"/>
                  </a:moveTo>
                  <a:lnTo>
                    <a:pt x="492" y="0"/>
                  </a:lnTo>
                  <a:lnTo>
                    <a:pt x="1" y="0"/>
                  </a:lnTo>
                  <a:lnTo>
                    <a:pt x="0" y="1259"/>
                  </a:lnTo>
                  <a:lnTo>
                    <a:pt x="262" y="125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 name="Freeform 36"/>
            <p:cNvSpPr/>
            <p:nvPr/>
          </p:nvSpPr>
          <p:spPr bwMode="auto">
            <a:xfrm>
              <a:off x="2942" y="1109"/>
              <a:ext cx="523" cy="1244"/>
            </a:xfrm>
            <a:custGeom>
              <a:avLst/>
              <a:gdLst>
                <a:gd name="T0" fmla="*/ 0 w 523"/>
                <a:gd name="T1" fmla="*/ 219 h 1244"/>
                <a:gd name="T2" fmla="*/ 0 w 523"/>
                <a:gd name="T3" fmla="*/ 0 h 1244"/>
                <a:gd name="T4" fmla="*/ 523 w 523"/>
                <a:gd name="T5" fmla="*/ 0 h 1244"/>
                <a:gd name="T6" fmla="*/ 523 w 523"/>
                <a:gd name="T7" fmla="*/ 1244 h 1244"/>
                <a:gd name="T8" fmla="*/ 278 w 523"/>
                <a:gd name="T9" fmla="*/ 1244 h 1244"/>
                <a:gd name="T10" fmla="*/ 0 60000 65536"/>
                <a:gd name="T11" fmla="*/ 0 60000 65536"/>
                <a:gd name="T12" fmla="*/ 0 60000 65536"/>
                <a:gd name="T13" fmla="*/ 0 60000 65536"/>
                <a:gd name="T14" fmla="*/ 0 60000 65536"/>
                <a:gd name="T15" fmla="*/ 0 w 523"/>
                <a:gd name="T16" fmla="*/ 0 h 1244"/>
                <a:gd name="T17" fmla="*/ 523 w 523"/>
                <a:gd name="T18" fmla="*/ 1244 h 1244"/>
              </a:gdLst>
              <a:ahLst/>
              <a:cxnLst>
                <a:cxn ang="T10">
                  <a:pos x="T0" y="T1"/>
                </a:cxn>
                <a:cxn ang="T11">
                  <a:pos x="T2" y="T3"/>
                </a:cxn>
                <a:cxn ang="T12">
                  <a:pos x="T4" y="T5"/>
                </a:cxn>
                <a:cxn ang="T13">
                  <a:pos x="T6" y="T7"/>
                </a:cxn>
                <a:cxn ang="T14">
                  <a:pos x="T8" y="T9"/>
                </a:cxn>
              </a:cxnLst>
              <a:rect l="T15" t="T16" r="T17" b="T18"/>
              <a:pathLst>
                <a:path w="523" h="1244">
                  <a:moveTo>
                    <a:pt x="0" y="219"/>
                  </a:moveTo>
                  <a:lnTo>
                    <a:pt x="0" y="0"/>
                  </a:lnTo>
                  <a:lnTo>
                    <a:pt x="523" y="0"/>
                  </a:lnTo>
                  <a:lnTo>
                    <a:pt x="523" y="1244"/>
                  </a:lnTo>
                  <a:lnTo>
                    <a:pt x="278" y="124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7" name="Text Box 37"/>
            <p:cNvSpPr txBox="1">
              <a:spLocks noChangeArrowheads="1"/>
            </p:cNvSpPr>
            <p:nvPr/>
          </p:nvSpPr>
          <p:spPr bwMode="auto">
            <a:xfrm>
              <a:off x="685" y="12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5</a:t>
              </a:r>
              <a:endParaRPr lang="zh-CN" altLang="en-US" sz="2000" b="1" baseline="-25000"/>
            </a:p>
          </p:txBody>
        </p:sp>
        <p:sp>
          <p:nvSpPr>
            <p:cNvPr id="138" name="Text Box 38"/>
            <p:cNvSpPr txBox="1">
              <a:spLocks noChangeArrowheads="1"/>
            </p:cNvSpPr>
            <p:nvPr/>
          </p:nvSpPr>
          <p:spPr bwMode="auto">
            <a:xfrm>
              <a:off x="3037" y="12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6</a:t>
              </a:r>
              <a:endParaRPr lang="zh-CN" altLang="en-US" sz="2000" b="1" baseline="-25000"/>
            </a:p>
          </p:txBody>
        </p:sp>
        <p:sp>
          <p:nvSpPr>
            <p:cNvPr id="139" name="Text Box 39"/>
            <p:cNvSpPr txBox="1">
              <a:spLocks noChangeArrowheads="1"/>
            </p:cNvSpPr>
            <p:nvPr/>
          </p:nvSpPr>
          <p:spPr bwMode="auto">
            <a:xfrm>
              <a:off x="824" y="215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7</a:t>
              </a:r>
              <a:endParaRPr lang="zh-CN" altLang="en-US" sz="2000" b="1" baseline="-25000"/>
            </a:p>
          </p:txBody>
        </p:sp>
        <p:sp>
          <p:nvSpPr>
            <p:cNvPr id="140" name="Text Box 40"/>
            <p:cNvSpPr txBox="1">
              <a:spLocks noChangeArrowheads="1"/>
            </p:cNvSpPr>
            <p:nvPr/>
          </p:nvSpPr>
          <p:spPr bwMode="auto">
            <a:xfrm>
              <a:off x="2864" y="215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8</a:t>
              </a:r>
              <a:endParaRPr lang="zh-CN" altLang="en-US" sz="2000" b="1" baseline="-25000"/>
            </a:p>
          </p:txBody>
        </p:sp>
        <p:sp>
          <p:nvSpPr>
            <p:cNvPr id="141" name="Text Box 41"/>
            <p:cNvSpPr txBox="1">
              <a:spLocks noChangeArrowheads="1"/>
            </p:cNvSpPr>
            <p:nvPr/>
          </p:nvSpPr>
          <p:spPr bwMode="auto">
            <a:xfrm>
              <a:off x="2540" y="8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endParaRPr lang="zh-CN" altLang="en-US" b="1"/>
            </a:p>
          </p:txBody>
        </p:sp>
        <p:sp>
          <p:nvSpPr>
            <p:cNvPr id="142" name="Freeform 42"/>
            <p:cNvSpPr/>
            <p:nvPr/>
          </p:nvSpPr>
          <p:spPr bwMode="auto">
            <a:xfrm>
              <a:off x="249" y="1402"/>
              <a:ext cx="2642" cy="365"/>
            </a:xfrm>
            <a:custGeom>
              <a:avLst/>
              <a:gdLst>
                <a:gd name="T0" fmla="*/ 2217 w 2736"/>
                <a:gd name="T1" fmla="*/ 0 h 240"/>
                <a:gd name="T2" fmla="*/ 2217 w 2736"/>
                <a:gd name="T3" fmla="*/ 2970 h 240"/>
                <a:gd name="T4" fmla="*/ 0 w 2736"/>
                <a:gd name="T5" fmla="*/ 2970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Line 43"/>
            <p:cNvSpPr>
              <a:spLocks noChangeShapeType="1"/>
            </p:cNvSpPr>
            <p:nvPr/>
          </p:nvSpPr>
          <p:spPr bwMode="auto">
            <a:xfrm>
              <a:off x="1045" y="1402"/>
              <a:ext cx="0" cy="36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4" name="Text Box 44"/>
            <p:cNvSpPr txBox="1">
              <a:spLocks noChangeArrowheads="1"/>
            </p:cNvSpPr>
            <p:nvPr/>
          </p:nvSpPr>
          <p:spPr bwMode="auto">
            <a:xfrm>
              <a:off x="907" y="323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145" name="Text Box 45"/>
            <p:cNvSpPr txBox="1">
              <a:spLocks noChangeArrowheads="1"/>
            </p:cNvSpPr>
            <p:nvPr/>
          </p:nvSpPr>
          <p:spPr bwMode="auto">
            <a:xfrm>
              <a:off x="2289" y="322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146" name="Text Box 46"/>
            <p:cNvSpPr txBox="1">
              <a:spLocks noChangeArrowheads="1"/>
            </p:cNvSpPr>
            <p:nvPr/>
          </p:nvSpPr>
          <p:spPr bwMode="auto">
            <a:xfrm>
              <a:off x="1449" y="3993"/>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IN</a:t>
              </a:r>
            </a:p>
          </p:txBody>
        </p:sp>
        <p:sp>
          <p:nvSpPr>
            <p:cNvPr id="147" name="Text Box 47"/>
            <p:cNvSpPr txBox="1">
              <a:spLocks noChangeArrowheads="1"/>
            </p:cNvSpPr>
            <p:nvPr/>
          </p:nvSpPr>
          <p:spPr bwMode="auto">
            <a:xfrm>
              <a:off x="2290" y="398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写选择</a:t>
              </a:r>
            </a:p>
          </p:txBody>
        </p:sp>
        <p:sp>
          <p:nvSpPr>
            <p:cNvPr id="148" name="Text Box 48"/>
            <p:cNvSpPr txBox="1">
              <a:spLocks noChangeArrowheads="1"/>
            </p:cNvSpPr>
            <p:nvPr/>
          </p:nvSpPr>
          <p:spPr bwMode="auto">
            <a:xfrm>
              <a:off x="3262" y="3993"/>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读选择</a:t>
              </a:r>
            </a:p>
          </p:txBody>
        </p:sp>
        <p:sp>
          <p:nvSpPr>
            <p:cNvPr id="149" name="Text Box 49"/>
            <p:cNvSpPr txBox="1">
              <a:spLocks noChangeArrowheads="1"/>
            </p:cNvSpPr>
            <p:nvPr/>
          </p:nvSpPr>
          <p:spPr bwMode="auto">
            <a:xfrm>
              <a:off x="3539" y="297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读放</a:t>
              </a:r>
            </a:p>
          </p:txBody>
        </p:sp>
        <p:sp>
          <p:nvSpPr>
            <p:cNvPr id="150" name="Text Box 50"/>
            <p:cNvSpPr txBox="1">
              <a:spLocks noChangeArrowheads="1"/>
            </p:cNvSpPr>
            <p:nvPr/>
          </p:nvSpPr>
          <p:spPr bwMode="auto">
            <a:xfrm>
              <a:off x="3657" y="729"/>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p>
          </p:txBody>
        </p:sp>
        <p:sp>
          <p:nvSpPr>
            <p:cNvPr id="151" name="Line 51"/>
            <p:cNvSpPr>
              <a:spLocks noChangeShapeType="1"/>
            </p:cNvSpPr>
            <p:nvPr/>
          </p:nvSpPr>
          <p:spPr bwMode="auto">
            <a:xfrm flipH="1">
              <a:off x="3513" y="912"/>
              <a:ext cx="288" cy="48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52" name="Group 52"/>
            <p:cNvGrpSpPr/>
            <p:nvPr/>
          </p:nvGrpSpPr>
          <p:grpSpPr bwMode="auto">
            <a:xfrm>
              <a:off x="0" y="672"/>
              <a:ext cx="628" cy="365"/>
              <a:chOff x="-58" y="1603"/>
              <a:chExt cx="628" cy="365"/>
            </a:xfrm>
          </p:grpSpPr>
          <p:sp>
            <p:nvSpPr>
              <p:cNvPr id="157" name="Text Box 53"/>
              <p:cNvSpPr txBox="1">
                <a:spLocks noChangeArrowheads="1"/>
              </p:cNvSpPr>
              <p:nvPr/>
            </p:nvSpPr>
            <p:spPr bwMode="auto">
              <a:xfrm>
                <a:off x="-58" y="1680"/>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endParaRPr lang="zh-CN" altLang="en-US" sz="1800" b="1"/>
              </a:p>
            </p:txBody>
          </p:sp>
          <p:sp>
            <p:nvSpPr>
              <p:cNvPr id="158" name="Text Box 54"/>
              <p:cNvSpPr txBox="1">
                <a:spLocks noChangeArrowheads="1"/>
              </p:cNvSpPr>
              <p:nvPr/>
            </p:nvSpPr>
            <p:spPr bwMode="auto">
              <a:xfrm>
                <a:off x="326" y="160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cs typeface="Times New Roman" panose="02020603050405020304" pitchFamily="18" charset="0"/>
                  </a:rPr>
                  <a:t>´</a:t>
                </a:r>
              </a:p>
            </p:txBody>
          </p:sp>
        </p:grpSp>
        <p:sp>
          <p:nvSpPr>
            <p:cNvPr id="153" name="Line 55"/>
            <p:cNvSpPr>
              <a:spLocks noChangeShapeType="1"/>
            </p:cNvSpPr>
            <p:nvPr/>
          </p:nvSpPr>
          <p:spPr bwMode="auto">
            <a:xfrm>
              <a:off x="249" y="960"/>
              <a:ext cx="24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 name="Text Box 56"/>
            <p:cNvSpPr txBox="1">
              <a:spLocks noChangeArrowheads="1"/>
            </p:cNvSpPr>
            <p:nvPr/>
          </p:nvSpPr>
          <p:spPr bwMode="auto">
            <a:xfrm>
              <a:off x="825" y="2736"/>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列地址选择</a:t>
              </a:r>
            </a:p>
          </p:txBody>
        </p:sp>
        <p:sp>
          <p:nvSpPr>
            <p:cNvPr id="155" name="Text Box 57"/>
            <p:cNvSpPr txBox="1">
              <a:spLocks noChangeArrowheads="1"/>
            </p:cNvSpPr>
            <p:nvPr/>
          </p:nvSpPr>
          <p:spPr bwMode="auto">
            <a:xfrm>
              <a:off x="1497" y="1488"/>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t>行地址选择</a:t>
              </a:r>
            </a:p>
          </p:txBody>
        </p:sp>
        <p:sp>
          <p:nvSpPr>
            <p:cNvPr id="156" name="Text Box 58"/>
            <p:cNvSpPr txBox="1">
              <a:spLocks noChangeArrowheads="1"/>
            </p:cNvSpPr>
            <p:nvPr/>
          </p:nvSpPr>
          <p:spPr bwMode="auto">
            <a:xfrm>
              <a:off x="4122" y="3216"/>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r>
                <a:rPr lang="en-US" altLang="zh-CN" b="1" baseline="-25000"/>
                <a:t>OUT</a:t>
              </a:r>
            </a:p>
          </p:txBody>
        </p:sp>
      </p:grpSp>
      <p:sp>
        <p:nvSpPr>
          <p:cNvPr id="167" name="Freeform 60"/>
          <p:cNvSpPr/>
          <p:nvPr/>
        </p:nvSpPr>
        <p:spPr bwMode="auto">
          <a:xfrm>
            <a:off x="2017713" y="3840163"/>
            <a:ext cx="2657475" cy="925512"/>
          </a:xfrm>
          <a:custGeom>
            <a:avLst/>
            <a:gdLst>
              <a:gd name="T0" fmla="*/ 2147483647 w 1872"/>
              <a:gd name="T1" fmla="*/ 0 h 384"/>
              <a:gd name="T2" fmla="*/ 2147483647 w 1872"/>
              <a:gd name="T3" fmla="*/ 2147483647 h 384"/>
              <a:gd name="T4" fmla="*/ 0 w 1872"/>
              <a:gd name="T5" fmla="*/ 2147483647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61"/>
          <p:cNvSpPr/>
          <p:nvPr/>
        </p:nvSpPr>
        <p:spPr bwMode="auto">
          <a:xfrm>
            <a:off x="2874963" y="3844925"/>
            <a:ext cx="3640137" cy="3175"/>
          </a:xfrm>
          <a:custGeom>
            <a:avLst/>
            <a:gdLst>
              <a:gd name="T0" fmla="*/ 0 w 2293"/>
              <a:gd name="T1" fmla="*/ 2147483647 h 2"/>
              <a:gd name="T2" fmla="*/ 2147483647 w 2293"/>
              <a:gd name="T3" fmla="*/ 0 h 2"/>
              <a:gd name="T4" fmla="*/ 0 60000 65536"/>
              <a:gd name="T5" fmla="*/ 0 60000 65536"/>
              <a:gd name="T6" fmla="*/ 0 w 2293"/>
              <a:gd name="T7" fmla="*/ 0 h 2"/>
              <a:gd name="T8" fmla="*/ 2293 w 2293"/>
              <a:gd name="T9" fmla="*/ 2 h 2"/>
            </a:gdLst>
            <a:ahLst/>
            <a:cxnLst>
              <a:cxn ang="T4">
                <a:pos x="T0" y="T1"/>
              </a:cxn>
              <a:cxn ang="T5">
                <a:pos x="T2" y="T3"/>
              </a:cxn>
            </a:cxnLst>
            <a:rect l="T6" t="T7" r="T8" b="T9"/>
            <a:pathLst>
              <a:path w="2293" h="2">
                <a:moveTo>
                  <a:pt x="0" y="2"/>
                </a:moveTo>
                <a:lnTo>
                  <a:pt x="2293"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62"/>
          <p:cNvSpPr/>
          <p:nvPr/>
        </p:nvSpPr>
        <p:spPr bwMode="auto">
          <a:xfrm>
            <a:off x="5495925" y="1730375"/>
            <a:ext cx="542925" cy="347663"/>
          </a:xfrm>
          <a:custGeom>
            <a:avLst/>
            <a:gdLst>
              <a:gd name="T0" fmla="*/ 0 w 342"/>
              <a:gd name="T1" fmla="*/ 0 h 219"/>
              <a:gd name="T2" fmla="*/ 2147483647 w 342"/>
              <a:gd name="T3" fmla="*/ 0 h 219"/>
              <a:gd name="T4" fmla="*/ 2147483647 w 342"/>
              <a:gd name="T5" fmla="*/ 2147483647 h 219"/>
              <a:gd name="T6" fmla="*/ 0 60000 65536"/>
              <a:gd name="T7" fmla="*/ 0 60000 65536"/>
              <a:gd name="T8" fmla="*/ 0 60000 65536"/>
              <a:gd name="T9" fmla="*/ 0 w 342"/>
              <a:gd name="T10" fmla="*/ 0 h 219"/>
              <a:gd name="T11" fmla="*/ 342 w 342"/>
              <a:gd name="T12" fmla="*/ 219 h 219"/>
            </a:gdLst>
            <a:ahLst/>
            <a:cxnLst>
              <a:cxn ang="T6">
                <a:pos x="T0" y="T1"/>
              </a:cxn>
              <a:cxn ang="T7">
                <a:pos x="T2" y="T3"/>
              </a:cxn>
              <a:cxn ang="T8">
                <a:pos x="T4" y="T5"/>
              </a:cxn>
            </a:cxnLst>
            <a:rect l="T9" t="T10" r="T11" b="T12"/>
            <a:pathLst>
              <a:path w="342" h="219">
                <a:moveTo>
                  <a:pt x="0" y="0"/>
                </a:moveTo>
                <a:lnTo>
                  <a:pt x="342" y="0"/>
                </a:lnTo>
                <a:lnTo>
                  <a:pt x="342" y="219"/>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0" name="Group 63"/>
          <p:cNvGrpSpPr/>
          <p:nvPr/>
        </p:nvGrpSpPr>
        <p:grpSpPr bwMode="auto">
          <a:xfrm>
            <a:off x="2762250" y="3559175"/>
            <a:ext cx="3886200" cy="585788"/>
            <a:chOff x="768" y="2256"/>
            <a:chExt cx="2448" cy="369"/>
          </a:xfrm>
        </p:grpSpPr>
        <p:grpSp>
          <p:nvGrpSpPr>
            <p:cNvPr id="171" name="Group 64"/>
            <p:cNvGrpSpPr/>
            <p:nvPr/>
          </p:nvGrpSpPr>
          <p:grpSpPr bwMode="auto">
            <a:xfrm>
              <a:off x="768" y="2256"/>
              <a:ext cx="76" cy="369"/>
              <a:chOff x="768" y="2256"/>
              <a:chExt cx="76" cy="369"/>
            </a:xfrm>
          </p:grpSpPr>
          <p:sp>
            <p:nvSpPr>
              <p:cNvPr id="175" name="Line 65"/>
              <p:cNvSpPr>
                <a:spLocks noChangeShapeType="1"/>
              </p:cNvSpPr>
              <p:nvPr/>
            </p:nvSpPr>
            <p:spPr bwMode="auto">
              <a:xfrm rot="-5400000">
                <a:off x="583" y="2441"/>
                <a:ext cx="369"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66"/>
              <p:cNvSpPr>
                <a:spLocks noChangeShapeType="1"/>
              </p:cNvSpPr>
              <p:nvPr/>
            </p:nvSpPr>
            <p:spPr bwMode="auto">
              <a:xfrm rot="-5400000">
                <a:off x="732" y="2446"/>
                <a:ext cx="224"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72" name="Group 67"/>
            <p:cNvGrpSpPr/>
            <p:nvPr/>
          </p:nvGrpSpPr>
          <p:grpSpPr bwMode="auto">
            <a:xfrm>
              <a:off x="3140" y="2256"/>
              <a:ext cx="76" cy="369"/>
              <a:chOff x="3140" y="2256"/>
              <a:chExt cx="76" cy="369"/>
            </a:xfrm>
          </p:grpSpPr>
          <p:sp>
            <p:nvSpPr>
              <p:cNvPr id="173" name="Line 68"/>
              <p:cNvSpPr>
                <a:spLocks noChangeShapeType="1"/>
              </p:cNvSpPr>
              <p:nvPr/>
            </p:nvSpPr>
            <p:spPr bwMode="auto">
              <a:xfrm rot="5400000">
                <a:off x="3031" y="2441"/>
                <a:ext cx="369"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4" name="Line 69"/>
              <p:cNvSpPr>
                <a:spLocks noChangeShapeType="1"/>
              </p:cNvSpPr>
              <p:nvPr/>
            </p:nvSpPr>
            <p:spPr bwMode="auto">
              <a:xfrm rot="5400000">
                <a:off x="3028" y="2436"/>
                <a:ext cx="224"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77" name="Freeform 70"/>
          <p:cNvSpPr/>
          <p:nvPr/>
        </p:nvSpPr>
        <p:spPr bwMode="auto">
          <a:xfrm>
            <a:off x="6648450" y="3933825"/>
            <a:ext cx="333375" cy="1622425"/>
          </a:xfrm>
          <a:custGeom>
            <a:avLst/>
            <a:gdLst>
              <a:gd name="T0" fmla="*/ 0 w 192"/>
              <a:gd name="T1" fmla="*/ 0 h 672"/>
              <a:gd name="T2" fmla="*/ 2147483647 w 192"/>
              <a:gd name="T3" fmla="*/ 0 h 672"/>
              <a:gd name="T4" fmla="*/ 2147483647 w 192"/>
              <a:gd name="T5" fmla="*/ 2147483647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Line 71"/>
          <p:cNvSpPr>
            <a:spLocks noChangeShapeType="1"/>
          </p:cNvSpPr>
          <p:nvPr/>
        </p:nvSpPr>
        <p:spPr bwMode="auto">
          <a:xfrm>
            <a:off x="6992938" y="5540375"/>
            <a:ext cx="354012"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9" name="Freeform 72"/>
          <p:cNvSpPr/>
          <p:nvPr/>
        </p:nvSpPr>
        <p:spPr bwMode="auto">
          <a:xfrm>
            <a:off x="7585075" y="5716588"/>
            <a:ext cx="3175" cy="1138237"/>
          </a:xfrm>
          <a:custGeom>
            <a:avLst/>
            <a:gdLst>
              <a:gd name="T0" fmla="*/ 2147483647 w 2"/>
              <a:gd name="T1" fmla="*/ 2147483647 h 717"/>
              <a:gd name="T2" fmla="*/ 0 w 2"/>
              <a:gd name="T3" fmla="*/ 0 h 717"/>
              <a:gd name="T4" fmla="*/ 0 60000 65536"/>
              <a:gd name="T5" fmla="*/ 0 60000 65536"/>
              <a:gd name="T6" fmla="*/ 0 w 2"/>
              <a:gd name="T7" fmla="*/ 0 h 717"/>
              <a:gd name="T8" fmla="*/ 2 w 2"/>
              <a:gd name="T9" fmla="*/ 717 h 717"/>
            </a:gdLst>
            <a:ahLst/>
            <a:cxnLst>
              <a:cxn ang="T4">
                <a:pos x="T0" y="T1"/>
              </a:cxn>
              <a:cxn ang="T5">
                <a:pos x="T2" y="T3"/>
              </a:cxn>
            </a:cxnLst>
            <a:rect l="T6" t="T7" r="T8" b="T9"/>
            <a:pathLst>
              <a:path w="2" h="717">
                <a:moveTo>
                  <a:pt x="2" y="717"/>
                </a:moveTo>
                <a:lnTo>
                  <a:pt x="0" y="0"/>
                </a:lnTo>
              </a:path>
            </a:pathLst>
          </a:custGeom>
          <a:noFill/>
          <a:ln w="76200">
            <a:solidFill>
              <a:schemeClr val="folHlink"/>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AutoShape 73"/>
          <p:cNvSpPr>
            <a:spLocks noChangeArrowheads="1"/>
          </p:cNvSpPr>
          <p:nvPr/>
        </p:nvSpPr>
        <p:spPr bwMode="auto">
          <a:xfrm rot="5400000">
            <a:off x="7219950" y="5349875"/>
            <a:ext cx="685800" cy="457200"/>
          </a:xfrm>
          <a:prstGeom prst="triangle">
            <a:avLst>
              <a:gd name="adj" fmla="val 47912"/>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Freeform 74"/>
          <p:cNvSpPr/>
          <p:nvPr/>
        </p:nvSpPr>
        <p:spPr bwMode="auto">
          <a:xfrm>
            <a:off x="6191250" y="1720850"/>
            <a:ext cx="830263" cy="1984375"/>
          </a:xfrm>
          <a:custGeom>
            <a:avLst/>
            <a:gdLst>
              <a:gd name="T0" fmla="*/ 2147483647 w 523"/>
              <a:gd name="T1" fmla="*/ 0 h 1250"/>
              <a:gd name="T2" fmla="*/ 0 w 523"/>
              <a:gd name="T3" fmla="*/ 2147483647 h 1250"/>
              <a:gd name="T4" fmla="*/ 2147483647 w 523"/>
              <a:gd name="T5" fmla="*/ 2147483647 h 1250"/>
              <a:gd name="T6" fmla="*/ 2147483647 w 523"/>
              <a:gd name="T7" fmla="*/ 2147483647 h 1250"/>
              <a:gd name="T8" fmla="*/ 2147483647 w 523"/>
              <a:gd name="T9" fmla="*/ 2147483647 h 1250"/>
              <a:gd name="T10" fmla="*/ 0 60000 65536"/>
              <a:gd name="T11" fmla="*/ 0 60000 65536"/>
              <a:gd name="T12" fmla="*/ 0 60000 65536"/>
              <a:gd name="T13" fmla="*/ 0 60000 65536"/>
              <a:gd name="T14" fmla="*/ 0 60000 65536"/>
              <a:gd name="T15" fmla="*/ 0 w 523"/>
              <a:gd name="T16" fmla="*/ 0 h 1250"/>
              <a:gd name="T17" fmla="*/ 523 w 523"/>
              <a:gd name="T18" fmla="*/ 1250 h 1250"/>
            </a:gdLst>
            <a:ahLst/>
            <a:cxnLst>
              <a:cxn ang="T10">
                <a:pos x="T0" y="T1"/>
              </a:cxn>
              <a:cxn ang="T11">
                <a:pos x="T2" y="T3"/>
              </a:cxn>
              <a:cxn ang="T12">
                <a:pos x="T4" y="T5"/>
              </a:cxn>
              <a:cxn ang="T13">
                <a:pos x="T6" y="T7"/>
              </a:cxn>
              <a:cxn ang="T14">
                <a:pos x="T8" y="T9"/>
              </a:cxn>
            </a:cxnLst>
            <a:rect l="T15" t="T16" r="T17" b="T18"/>
            <a:pathLst>
              <a:path w="523" h="1250">
                <a:moveTo>
                  <a:pt x="3" y="0"/>
                </a:moveTo>
                <a:lnTo>
                  <a:pt x="0" y="6"/>
                </a:lnTo>
                <a:lnTo>
                  <a:pt x="523" y="6"/>
                </a:lnTo>
                <a:lnTo>
                  <a:pt x="523" y="1250"/>
                </a:lnTo>
                <a:lnTo>
                  <a:pt x="278" y="125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Freeform 79"/>
          <p:cNvSpPr/>
          <p:nvPr/>
        </p:nvSpPr>
        <p:spPr bwMode="auto">
          <a:xfrm>
            <a:off x="6186488" y="1692275"/>
            <a:ext cx="1587" cy="376238"/>
          </a:xfrm>
          <a:custGeom>
            <a:avLst/>
            <a:gdLst>
              <a:gd name="T0" fmla="*/ 0 w 1"/>
              <a:gd name="T1" fmla="*/ 2147483647 h 237"/>
              <a:gd name="T2" fmla="*/ 0 w 1"/>
              <a:gd name="T3" fmla="*/ 0 h 237"/>
              <a:gd name="T4" fmla="*/ 0 60000 65536"/>
              <a:gd name="T5" fmla="*/ 0 60000 65536"/>
              <a:gd name="T6" fmla="*/ 0 w 1"/>
              <a:gd name="T7" fmla="*/ 0 h 237"/>
              <a:gd name="T8" fmla="*/ 1 w 1"/>
              <a:gd name="T9" fmla="*/ 237 h 237"/>
            </a:gdLst>
            <a:ahLst/>
            <a:cxnLst>
              <a:cxn ang="T4">
                <a:pos x="T0" y="T1"/>
              </a:cxn>
              <a:cxn ang="T5">
                <a:pos x="T2" y="T3"/>
              </a:cxn>
            </a:cxnLst>
            <a:rect l="T6" t="T7" r="T8" b="T9"/>
            <a:pathLst>
              <a:path w="1" h="237">
                <a:moveTo>
                  <a:pt x="0" y="237"/>
                </a:moveTo>
                <a:lnTo>
                  <a:pt x="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83" name="Group 81"/>
          <p:cNvGrpSpPr/>
          <p:nvPr/>
        </p:nvGrpSpPr>
        <p:grpSpPr bwMode="auto">
          <a:xfrm>
            <a:off x="1938338" y="2203450"/>
            <a:ext cx="4194175" cy="579438"/>
            <a:chOff x="249" y="1402"/>
            <a:chExt cx="2642" cy="365"/>
          </a:xfrm>
        </p:grpSpPr>
        <p:sp>
          <p:nvSpPr>
            <p:cNvPr id="184" name="Freeform 82"/>
            <p:cNvSpPr/>
            <p:nvPr/>
          </p:nvSpPr>
          <p:spPr bwMode="auto">
            <a:xfrm>
              <a:off x="249" y="1402"/>
              <a:ext cx="2642" cy="365"/>
            </a:xfrm>
            <a:custGeom>
              <a:avLst/>
              <a:gdLst>
                <a:gd name="T0" fmla="*/ 2217 w 2736"/>
                <a:gd name="T1" fmla="*/ 0 h 240"/>
                <a:gd name="T2" fmla="*/ 2217 w 2736"/>
                <a:gd name="T3" fmla="*/ 2970 h 240"/>
                <a:gd name="T4" fmla="*/ 0 w 2736"/>
                <a:gd name="T5" fmla="*/ 2970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Line 83"/>
            <p:cNvSpPr>
              <a:spLocks noChangeShapeType="1"/>
            </p:cNvSpPr>
            <p:nvPr/>
          </p:nvSpPr>
          <p:spPr bwMode="auto">
            <a:xfrm>
              <a:off x="1056" y="1402"/>
              <a:ext cx="0" cy="365"/>
            </a:xfrm>
            <a:prstGeom prst="line">
              <a:avLst/>
            </a:prstGeom>
            <a:noFill/>
            <a:ln w="5715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6" name="Group 84"/>
          <p:cNvGrpSpPr/>
          <p:nvPr/>
        </p:nvGrpSpPr>
        <p:grpSpPr bwMode="auto">
          <a:xfrm>
            <a:off x="3024188" y="2085975"/>
            <a:ext cx="3336925" cy="117475"/>
            <a:chOff x="933" y="1328"/>
            <a:chExt cx="2102" cy="74"/>
          </a:xfrm>
        </p:grpSpPr>
        <p:grpSp>
          <p:nvGrpSpPr>
            <p:cNvPr id="187" name="Group 85"/>
            <p:cNvGrpSpPr/>
            <p:nvPr/>
          </p:nvGrpSpPr>
          <p:grpSpPr bwMode="auto">
            <a:xfrm>
              <a:off x="933" y="1328"/>
              <a:ext cx="264" cy="74"/>
              <a:chOff x="3459" y="1296"/>
              <a:chExt cx="243" cy="48"/>
            </a:xfrm>
          </p:grpSpPr>
          <p:sp>
            <p:nvSpPr>
              <p:cNvPr id="191" name="Line 86"/>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Line 87"/>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8" name="Group 88"/>
            <p:cNvGrpSpPr/>
            <p:nvPr/>
          </p:nvGrpSpPr>
          <p:grpSpPr bwMode="auto">
            <a:xfrm>
              <a:off x="2770" y="1328"/>
              <a:ext cx="265" cy="74"/>
              <a:chOff x="3459" y="1296"/>
              <a:chExt cx="243" cy="48"/>
            </a:xfrm>
          </p:grpSpPr>
          <p:sp>
            <p:nvSpPr>
              <p:cNvPr id="189" name="Line 89"/>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0" name="Line 90"/>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93" name="Group 106"/>
          <p:cNvGrpSpPr/>
          <p:nvPr/>
        </p:nvGrpSpPr>
        <p:grpSpPr bwMode="auto">
          <a:xfrm>
            <a:off x="7772400" y="5083175"/>
            <a:ext cx="1158875" cy="482600"/>
            <a:chOff x="3924" y="3216"/>
            <a:chExt cx="730" cy="304"/>
          </a:xfrm>
        </p:grpSpPr>
        <p:sp>
          <p:nvSpPr>
            <p:cNvPr id="194" name="Freeform 107"/>
            <p:cNvSpPr/>
            <p:nvPr/>
          </p:nvSpPr>
          <p:spPr bwMode="auto">
            <a:xfrm>
              <a:off x="3924" y="3519"/>
              <a:ext cx="398" cy="1"/>
            </a:xfrm>
            <a:custGeom>
              <a:avLst/>
              <a:gdLst>
                <a:gd name="T0" fmla="*/ 0 w 398"/>
                <a:gd name="T1" fmla="*/ 0 h 1"/>
                <a:gd name="T2" fmla="*/ 398 w 398"/>
                <a:gd name="T3" fmla="*/ 0 h 1"/>
                <a:gd name="T4" fmla="*/ 0 60000 65536"/>
                <a:gd name="T5" fmla="*/ 0 60000 65536"/>
                <a:gd name="T6" fmla="*/ 0 w 398"/>
                <a:gd name="T7" fmla="*/ 0 h 1"/>
                <a:gd name="T8" fmla="*/ 398 w 398"/>
                <a:gd name="T9" fmla="*/ 1 h 1"/>
              </a:gdLst>
              <a:ahLst/>
              <a:cxnLst>
                <a:cxn ang="T4">
                  <a:pos x="T0" y="T1"/>
                </a:cxn>
                <a:cxn ang="T5">
                  <a:pos x="T2" y="T3"/>
                </a:cxn>
              </a:cxnLst>
              <a:rect l="T6" t="T7" r="T8" b="T9"/>
              <a:pathLst>
                <a:path w="398" h="1">
                  <a:moveTo>
                    <a:pt x="0" y="0"/>
                  </a:moveTo>
                  <a:lnTo>
                    <a:pt x="398" y="0"/>
                  </a:lnTo>
                </a:path>
              </a:pathLst>
            </a:custGeom>
            <a:noFill/>
            <a:ln w="76200">
              <a:solidFill>
                <a:schemeClr val="folHlink"/>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Text Box 108"/>
            <p:cNvSpPr txBox="1">
              <a:spLocks noChangeArrowheads="1"/>
            </p:cNvSpPr>
            <p:nvPr/>
          </p:nvSpPr>
          <p:spPr bwMode="auto">
            <a:xfrm>
              <a:off x="4122" y="3216"/>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D</a:t>
              </a:r>
              <a:r>
                <a:rPr lang="en-US" altLang="zh-CN" b="1" baseline="-25000">
                  <a:solidFill>
                    <a:schemeClr val="folHlink"/>
                  </a:solidFill>
                </a:rPr>
                <a:t>OUT</a:t>
              </a:r>
            </a:p>
          </p:txBody>
        </p:sp>
      </p:grpSp>
      <p:grpSp>
        <p:nvGrpSpPr>
          <p:cNvPr id="282" name="Group 75"/>
          <p:cNvGrpSpPr/>
          <p:nvPr/>
        </p:nvGrpSpPr>
        <p:grpSpPr bwMode="auto">
          <a:xfrm>
            <a:off x="7351713" y="1913729"/>
            <a:ext cx="3155950" cy="517525"/>
            <a:chOff x="3552" y="1344"/>
            <a:chExt cx="1988" cy="326"/>
          </a:xfrm>
        </p:grpSpPr>
        <p:sp>
          <p:nvSpPr>
            <p:cNvPr id="283" name="Text Box 76"/>
            <p:cNvSpPr txBox="1">
              <a:spLocks noChangeArrowheads="1"/>
            </p:cNvSpPr>
            <p:nvPr/>
          </p:nvSpPr>
          <p:spPr bwMode="auto">
            <a:xfrm>
              <a:off x="3552" y="1344"/>
              <a:ext cx="128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行选     </a:t>
              </a:r>
            </a:p>
          </p:txBody>
        </p:sp>
        <p:sp>
          <p:nvSpPr>
            <p:cNvPr id="284" name="Text Box 77"/>
            <p:cNvSpPr txBox="1">
              <a:spLocks noChangeArrowheads="1"/>
            </p:cNvSpPr>
            <p:nvPr/>
          </p:nvSpPr>
          <p:spPr bwMode="auto">
            <a:xfrm>
              <a:off x="4427" y="1382"/>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T</a:t>
              </a:r>
              <a:r>
                <a:rPr lang="en-US" altLang="zh-CN" b="1" baseline="-25000" dirty="0"/>
                <a:t>5</a:t>
              </a:r>
              <a:r>
                <a:rPr lang="en-US" altLang="zh-CN" b="1" dirty="0"/>
                <a:t>、T</a:t>
              </a:r>
              <a:r>
                <a:rPr lang="en-US" altLang="zh-CN" b="1" baseline="-25000" dirty="0"/>
                <a:t>6  </a:t>
              </a:r>
              <a:r>
                <a:rPr lang="zh-CN" altLang="en-US" b="1" dirty="0"/>
                <a:t>开</a:t>
              </a:r>
            </a:p>
          </p:txBody>
        </p:sp>
        <p:sp>
          <p:nvSpPr>
            <p:cNvPr id="285" name="Line 78"/>
            <p:cNvSpPr>
              <a:spLocks noChangeShapeType="1"/>
            </p:cNvSpPr>
            <p:nvPr/>
          </p:nvSpPr>
          <p:spPr bwMode="auto">
            <a:xfrm>
              <a:off x="4032" y="1536"/>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grpSp>
      <p:grpSp>
        <p:nvGrpSpPr>
          <p:cNvPr id="286" name="Group 91"/>
          <p:cNvGrpSpPr/>
          <p:nvPr/>
        </p:nvGrpSpPr>
        <p:grpSpPr bwMode="auto">
          <a:xfrm>
            <a:off x="7427913" y="2599531"/>
            <a:ext cx="3079750" cy="457200"/>
            <a:chOff x="3600" y="1776"/>
            <a:chExt cx="1940" cy="288"/>
          </a:xfrm>
        </p:grpSpPr>
        <p:sp>
          <p:nvSpPr>
            <p:cNvPr id="287" name="Text Box 92"/>
            <p:cNvSpPr txBox="1">
              <a:spLocks noChangeArrowheads="1"/>
            </p:cNvSpPr>
            <p:nvPr/>
          </p:nvSpPr>
          <p:spPr bwMode="auto">
            <a:xfrm>
              <a:off x="4427" y="1776"/>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T</a:t>
              </a:r>
              <a:r>
                <a:rPr lang="en-US" altLang="zh-CN" b="1" baseline="-25000" dirty="0"/>
                <a:t>7</a:t>
              </a:r>
              <a:r>
                <a:rPr lang="en-US" altLang="zh-CN" b="1" dirty="0"/>
                <a:t>、T</a:t>
              </a:r>
              <a:r>
                <a:rPr lang="en-US" altLang="zh-CN" b="1" baseline="-25000" dirty="0"/>
                <a:t>8  </a:t>
              </a:r>
              <a:r>
                <a:rPr lang="zh-CN" altLang="en-US" b="1" dirty="0"/>
                <a:t>开</a:t>
              </a:r>
            </a:p>
          </p:txBody>
        </p:sp>
        <p:sp>
          <p:nvSpPr>
            <p:cNvPr id="288" name="Text Box 93"/>
            <p:cNvSpPr txBox="1">
              <a:spLocks noChangeArrowheads="1"/>
            </p:cNvSpPr>
            <p:nvPr/>
          </p:nvSpPr>
          <p:spPr bwMode="auto">
            <a:xfrm>
              <a:off x="3600" y="177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列选</a:t>
              </a:r>
            </a:p>
          </p:txBody>
        </p:sp>
        <p:sp>
          <p:nvSpPr>
            <p:cNvPr id="289" name="Line 94"/>
            <p:cNvSpPr>
              <a:spLocks noChangeShapeType="1"/>
            </p:cNvSpPr>
            <p:nvPr/>
          </p:nvSpPr>
          <p:spPr bwMode="auto">
            <a:xfrm>
              <a:off x="4032" y="1929"/>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grpSp>
      <p:grpSp>
        <p:nvGrpSpPr>
          <p:cNvPr id="290" name="Group 95"/>
          <p:cNvGrpSpPr/>
          <p:nvPr/>
        </p:nvGrpSpPr>
        <p:grpSpPr bwMode="auto">
          <a:xfrm>
            <a:off x="7416800" y="3725069"/>
            <a:ext cx="4132263" cy="1084262"/>
            <a:chOff x="3612" y="2149"/>
            <a:chExt cx="2603" cy="683"/>
          </a:xfrm>
        </p:grpSpPr>
        <p:sp>
          <p:nvSpPr>
            <p:cNvPr id="291" name="Text Box 96"/>
            <p:cNvSpPr txBox="1">
              <a:spLocks noChangeArrowheads="1"/>
            </p:cNvSpPr>
            <p:nvPr/>
          </p:nvSpPr>
          <p:spPr bwMode="auto">
            <a:xfrm>
              <a:off x="4416"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读放</a:t>
              </a:r>
            </a:p>
          </p:txBody>
        </p:sp>
        <p:sp>
          <p:nvSpPr>
            <p:cNvPr id="292" name="Text Box 97"/>
            <p:cNvSpPr txBox="1">
              <a:spLocks noChangeArrowheads="1"/>
            </p:cNvSpPr>
            <p:nvPr/>
          </p:nvSpPr>
          <p:spPr bwMode="auto">
            <a:xfrm>
              <a:off x="5136" y="2544"/>
              <a:ext cx="10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r>
                <a:rPr lang="en-US" altLang="zh-CN" b="1" baseline="-25000"/>
                <a:t>OUT</a:t>
              </a:r>
            </a:p>
          </p:txBody>
        </p:sp>
        <p:sp>
          <p:nvSpPr>
            <p:cNvPr id="293" name="Line 98"/>
            <p:cNvSpPr>
              <a:spLocks noChangeShapeType="1"/>
            </p:cNvSpPr>
            <p:nvPr/>
          </p:nvSpPr>
          <p:spPr bwMode="auto">
            <a:xfrm>
              <a:off x="4051" y="2688"/>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294" name="Line 99"/>
            <p:cNvSpPr>
              <a:spLocks noChangeShapeType="1"/>
            </p:cNvSpPr>
            <p:nvPr/>
          </p:nvSpPr>
          <p:spPr bwMode="auto">
            <a:xfrm>
              <a:off x="4850" y="2688"/>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grpSp>
          <p:nvGrpSpPr>
            <p:cNvPr id="295" name="Group 100"/>
            <p:cNvGrpSpPr/>
            <p:nvPr/>
          </p:nvGrpSpPr>
          <p:grpSpPr bwMode="auto">
            <a:xfrm>
              <a:off x="3612" y="2149"/>
              <a:ext cx="1832" cy="288"/>
              <a:chOff x="3612" y="2149"/>
              <a:chExt cx="1832" cy="288"/>
            </a:xfrm>
          </p:grpSpPr>
          <p:sp>
            <p:nvSpPr>
              <p:cNvPr id="296" name="Text Box 101"/>
              <p:cNvSpPr txBox="1">
                <a:spLocks noChangeArrowheads="1"/>
              </p:cNvSpPr>
              <p:nvPr/>
            </p:nvSpPr>
            <p:spPr bwMode="auto">
              <a:xfrm>
                <a:off x="3612" y="2149"/>
                <a:ext cx="8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V</a:t>
                </a:r>
                <a:r>
                  <a:rPr lang="en-US" altLang="zh-CN" b="1" baseline="-25000"/>
                  <a:t>A</a:t>
                </a:r>
              </a:p>
            </p:txBody>
          </p:sp>
          <p:sp>
            <p:nvSpPr>
              <p:cNvPr id="297" name="Line 102"/>
              <p:cNvSpPr>
                <a:spLocks noChangeShapeType="1"/>
              </p:cNvSpPr>
              <p:nvPr/>
            </p:nvSpPr>
            <p:spPr bwMode="auto">
              <a:xfrm>
                <a:off x="4051" y="2304"/>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298" name="Line 103"/>
              <p:cNvSpPr>
                <a:spLocks noChangeShapeType="1"/>
              </p:cNvSpPr>
              <p:nvPr/>
            </p:nvSpPr>
            <p:spPr bwMode="auto">
              <a:xfrm>
                <a:off x="4850" y="2304"/>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299" name="Rectangle 104"/>
              <p:cNvSpPr>
                <a:spLocks noChangeArrowheads="1"/>
              </p:cNvSpPr>
              <p:nvPr/>
            </p:nvSpPr>
            <p:spPr bwMode="auto">
              <a:xfrm>
                <a:off x="4446" y="214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6</a:t>
                </a:r>
                <a:endParaRPr lang="zh-CN" altLang="en-US" b="1" baseline="-25000"/>
              </a:p>
            </p:txBody>
          </p:sp>
          <p:sp>
            <p:nvSpPr>
              <p:cNvPr id="300" name="Rectangle 105"/>
              <p:cNvSpPr>
                <a:spLocks noChangeArrowheads="1"/>
              </p:cNvSpPr>
              <p:nvPr/>
            </p:nvSpPr>
            <p:spPr bwMode="auto">
              <a:xfrm>
                <a:off x="5136" y="214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8</a:t>
                </a:r>
                <a:endParaRPr lang="zh-CN" altLang="en-US" b="1" baseline="-25000"/>
              </a:p>
            </p:txBody>
          </p:sp>
        </p:grpSp>
      </p:grpSp>
      <p:sp>
        <p:nvSpPr>
          <p:cNvPr id="301" name="Text Box 109"/>
          <p:cNvSpPr txBox="1">
            <a:spLocks noChangeArrowheads="1"/>
          </p:cNvSpPr>
          <p:nvPr/>
        </p:nvSpPr>
        <p:spPr bwMode="auto">
          <a:xfrm>
            <a:off x="7359650" y="3175794"/>
            <a:ext cx="266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读选择有效</a:t>
            </a:r>
          </a:p>
        </p:txBody>
      </p:sp>
      <p:sp>
        <p:nvSpPr>
          <p:cNvPr id="30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arn(outVertical)">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blinds(horizontal)">
                                      <p:cBhvr>
                                        <p:cTn id="12" dur="500"/>
                                        <p:tgtEl>
                                          <p:spTgt spid="28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strips(upRight)">
                                      <p:cBhvr>
                                        <p:cTn id="17" dur="500"/>
                                        <p:tgtEl>
                                          <p:spTgt spid="183"/>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86"/>
                                        </p:tgtEl>
                                        <p:attrNameLst>
                                          <p:attrName>style.visibility</p:attrName>
                                        </p:attrNameLst>
                                      </p:cBhvr>
                                      <p:to>
                                        <p:strVal val="visible"/>
                                      </p:to>
                                    </p:set>
                                    <p:animEffect transition="in" filter="blinds(horizontal)">
                                      <p:cBhvr>
                                        <p:cTn id="21" dur="500"/>
                                        <p:tgtEl>
                                          <p:spTgt spid="18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86"/>
                                        </p:tgtEl>
                                        <p:attrNameLst>
                                          <p:attrName>style.visibility</p:attrName>
                                        </p:attrNameLst>
                                      </p:cBhvr>
                                      <p:to>
                                        <p:strVal val="visible"/>
                                      </p:to>
                                    </p:set>
                                    <p:animEffect transition="in" filter="blinds(horizontal)">
                                      <p:cBhvr>
                                        <p:cTn id="26" dur="500"/>
                                        <p:tgtEl>
                                          <p:spTgt spid="28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01"/>
                                        </p:tgtEl>
                                        <p:attrNameLst>
                                          <p:attrName>style.visibility</p:attrName>
                                        </p:attrNameLst>
                                      </p:cBhvr>
                                      <p:to>
                                        <p:strVal val="visible"/>
                                      </p:to>
                                    </p:set>
                                    <p:animEffect transition="in" filter="blinds(horizontal)">
                                      <p:cBhvr>
                                        <p:cTn id="31" dur="500"/>
                                        <p:tgtEl>
                                          <p:spTgt spid="301"/>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grpId="0" nodeType="clickEffect">
                                  <p:stCondLst>
                                    <p:cond delay="0"/>
                                  </p:stCondLst>
                                  <p:childTnLst>
                                    <p:set>
                                      <p:cBhvr>
                                        <p:cTn id="35" dur="1" fill="hold">
                                          <p:stCondLst>
                                            <p:cond delay="0"/>
                                          </p:stCondLst>
                                        </p:cTn>
                                        <p:tgtEl>
                                          <p:spTgt spid="167"/>
                                        </p:tgtEl>
                                        <p:attrNameLst>
                                          <p:attrName>style.visibility</p:attrName>
                                        </p:attrNameLst>
                                      </p:cBhvr>
                                      <p:to>
                                        <p:strVal val="visible"/>
                                      </p:to>
                                    </p:set>
                                    <p:animEffect transition="in" filter="strips(upRight)">
                                      <p:cBhvr>
                                        <p:cTn id="36" dur="500"/>
                                        <p:tgtEl>
                                          <p:spTgt spid="167"/>
                                        </p:tgtEl>
                                      </p:cBhvr>
                                    </p:animEffect>
                                  </p:childTnLst>
                                </p:cTn>
                              </p:par>
                            </p:childTnLst>
                          </p:cTn>
                        </p:par>
                        <p:par>
                          <p:cTn id="37" fill="hold">
                            <p:stCondLst>
                              <p:cond delay="500"/>
                            </p:stCondLst>
                            <p:childTnLst>
                              <p:par>
                                <p:cTn id="38" presetID="16" presetClass="entr" presetSubtype="37" fill="hold" grpId="0" nodeType="after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barn(outVertical)">
                                      <p:cBhvr>
                                        <p:cTn id="40" dur="500"/>
                                        <p:tgtEl>
                                          <p:spTgt spid="168"/>
                                        </p:tgtEl>
                                      </p:cBhvr>
                                    </p:animEffect>
                                  </p:childTnLst>
                                </p:cTn>
                              </p:par>
                            </p:childTnLst>
                          </p:cTn>
                        </p:par>
                        <p:par>
                          <p:cTn id="41" fill="hold">
                            <p:stCondLst>
                              <p:cond delay="1000"/>
                            </p:stCondLst>
                            <p:childTnLst>
                              <p:par>
                                <p:cTn id="42" presetID="3" presetClass="entr" presetSubtype="10" fill="hold" nodeType="afterEffect">
                                  <p:stCondLst>
                                    <p:cond delay="0"/>
                                  </p:stCondLst>
                                  <p:childTnLst>
                                    <p:set>
                                      <p:cBhvr>
                                        <p:cTn id="43" dur="1" fill="hold">
                                          <p:stCondLst>
                                            <p:cond delay="0"/>
                                          </p:stCondLst>
                                        </p:cTn>
                                        <p:tgtEl>
                                          <p:spTgt spid="170"/>
                                        </p:tgtEl>
                                        <p:attrNameLst>
                                          <p:attrName>style.visibility</p:attrName>
                                        </p:attrNameLst>
                                      </p:cBhvr>
                                      <p:to>
                                        <p:strVal val="visible"/>
                                      </p:to>
                                    </p:set>
                                    <p:animEffect transition="in" filter="blinds(horizontal)">
                                      <p:cBhvr>
                                        <p:cTn id="44" dur="500"/>
                                        <p:tgtEl>
                                          <p:spTgt spid="170"/>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9" fill="hold" grpId="0"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strips(upLeft)">
                                      <p:cBhvr>
                                        <p:cTn id="49" dur="500"/>
                                        <p:tgtEl>
                                          <p:spTgt spid="179"/>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90"/>
                                        </p:tgtEl>
                                        <p:attrNameLst>
                                          <p:attrName>style.visibility</p:attrName>
                                        </p:attrNameLst>
                                      </p:cBhvr>
                                      <p:to>
                                        <p:strVal val="visible"/>
                                      </p:to>
                                    </p:set>
                                    <p:animEffect transition="in" filter="blinds(horizontal)">
                                      <p:cBhvr>
                                        <p:cTn id="54" dur="500"/>
                                        <p:tgtEl>
                                          <p:spTgt spid="290"/>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169"/>
                                        </p:tgtEl>
                                        <p:attrNameLst>
                                          <p:attrName>style.visibility</p:attrName>
                                        </p:attrNameLst>
                                      </p:cBhvr>
                                      <p:to>
                                        <p:strVal val="visible"/>
                                      </p:to>
                                    </p:set>
                                    <p:animEffect transition="in" filter="strips(downRight)">
                                      <p:cBhvr>
                                        <p:cTn id="59" dur="500"/>
                                        <p:tgtEl>
                                          <p:spTgt spid="16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3" fill="hold" grpId="0" nodeType="clickEffect">
                                  <p:stCondLst>
                                    <p:cond delay="0"/>
                                  </p:stCondLst>
                                  <p:childTnLst>
                                    <p:set>
                                      <p:cBhvr>
                                        <p:cTn id="63" dur="1" fill="hold">
                                          <p:stCondLst>
                                            <p:cond delay="0"/>
                                          </p:stCondLst>
                                        </p:cTn>
                                        <p:tgtEl>
                                          <p:spTgt spid="182"/>
                                        </p:tgtEl>
                                        <p:attrNameLst>
                                          <p:attrName>style.visibility</p:attrName>
                                        </p:attrNameLst>
                                      </p:cBhvr>
                                      <p:to>
                                        <p:strVal val="visible"/>
                                      </p:to>
                                    </p:set>
                                    <p:animEffect transition="in" filter="strips(upRight)">
                                      <p:cBhvr>
                                        <p:cTn id="64" dur="500"/>
                                        <p:tgtEl>
                                          <p:spTgt spid="182"/>
                                        </p:tgtEl>
                                      </p:cBhvr>
                                    </p:animEffect>
                                  </p:childTnLst>
                                </p:cTn>
                              </p:par>
                            </p:childTnLst>
                          </p:cTn>
                        </p:par>
                        <p:par>
                          <p:cTn id="65" fill="hold">
                            <p:stCondLst>
                              <p:cond delay="500"/>
                            </p:stCondLst>
                            <p:childTnLst>
                              <p:par>
                                <p:cTn id="66" presetID="18" presetClass="entr" presetSubtype="6" fill="hold" grpId="0" nodeType="afterEffect">
                                  <p:stCondLst>
                                    <p:cond delay="0"/>
                                  </p:stCondLst>
                                  <p:childTnLst>
                                    <p:set>
                                      <p:cBhvr>
                                        <p:cTn id="67" dur="1" fill="hold">
                                          <p:stCondLst>
                                            <p:cond delay="0"/>
                                          </p:stCondLst>
                                        </p:cTn>
                                        <p:tgtEl>
                                          <p:spTgt spid="181"/>
                                        </p:tgtEl>
                                        <p:attrNameLst>
                                          <p:attrName>style.visibility</p:attrName>
                                        </p:attrNameLst>
                                      </p:cBhvr>
                                      <p:to>
                                        <p:strVal val="visible"/>
                                      </p:to>
                                    </p:set>
                                    <p:animEffect transition="in" filter="strips(downRight)">
                                      <p:cBhvr>
                                        <p:cTn id="68" dur="500"/>
                                        <p:tgtEl>
                                          <p:spTgt spid="181"/>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177"/>
                                        </p:tgtEl>
                                        <p:attrNameLst>
                                          <p:attrName>style.visibility</p:attrName>
                                        </p:attrNameLst>
                                      </p:cBhvr>
                                      <p:to>
                                        <p:strVal val="visible"/>
                                      </p:to>
                                    </p:set>
                                    <p:animEffect transition="in" filter="strips(downRight)">
                                      <p:cBhvr>
                                        <p:cTn id="73" dur="500"/>
                                        <p:tgtEl>
                                          <p:spTgt spid="177"/>
                                        </p:tgtEl>
                                      </p:cBhvr>
                                    </p:animEffect>
                                  </p:childTnLst>
                                </p:cTn>
                              </p:par>
                            </p:childTnLst>
                          </p:cTn>
                        </p:par>
                        <p:par>
                          <p:cTn id="74" fill="hold">
                            <p:stCondLst>
                              <p:cond delay="500"/>
                            </p:stCondLst>
                            <p:childTnLst>
                              <p:par>
                                <p:cTn id="75" presetID="18" presetClass="entr" presetSubtype="6" fill="hold" nodeType="afterEffect">
                                  <p:stCondLst>
                                    <p:cond delay="0"/>
                                  </p:stCondLst>
                                  <p:childTnLst>
                                    <p:set>
                                      <p:cBhvr>
                                        <p:cTn id="76" dur="1" fill="hold">
                                          <p:stCondLst>
                                            <p:cond delay="0"/>
                                          </p:stCondLst>
                                        </p:cTn>
                                        <p:tgtEl>
                                          <p:spTgt spid="178"/>
                                        </p:tgtEl>
                                        <p:attrNameLst>
                                          <p:attrName>style.visibility</p:attrName>
                                        </p:attrNameLst>
                                      </p:cBhvr>
                                      <p:to>
                                        <p:strVal val="visible"/>
                                      </p:to>
                                    </p:set>
                                    <p:animEffect transition="in" filter="strips(downRight)">
                                      <p:cBhvr>
                                        <p:cTn id="77" dur="500"/>
                                        <p:tgtEl>
                                          <p:spTgt spid="178"/>
                                        </p:tgtEl>
                                      </p:cBhvr>
                                    </p:animEffect>
                                  </p:childTnLst>
                                </p:cTn>
                              </p:par>
                            </p:childTnLst>
                          </p:cTn>
                        </p:par>
                        <p:par>
                          <p:cTn id="78" fill="hold">
                            <p:stCondLst>
                              <p:cond delay="1000"/>
                            </p:stCondLst>
                            <p:childTnLst>
                              <p:par>
                                <p:cTn id="79" presetID="18" presetClass="entr" presetSubtype="6" fill="hold" grpId="0" nodeType="after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strips(downRight)">
                                      <p:cBhvr>
                                        <p:cTn id="81" dur="500"/>
                                        <p:tgtEl>
                                          <p:spTgt spid="180"/>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193"/>
                                        </p:tgtEl>
                                        <p:attrNameLst>
                                          <p:attrName>style.visibility</p:attrName>
                                        </p:attrNameLst>
                                      </p:cBhvr>
                                      <p:to>
                                        <p:strVal val="visible"/>
                                      </p:to>
                                    </p:set>
                                    <p:animEffect transition="in" filter="strips(downRight)">
                                      <p:cBhvr>
                                        <p:cTn id="86"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9" grpId="0" animBg="1"/>
      <p:bldP spid="177" grpId="0" animBg="1"/>
      <p:bldP spid="179" grpId="0" animBg="1"/>
      <p:bldP spid="180" grpId="0" animBg="1"/>
      <p:bldP spid="181" grpId="0" animBg="1"/>
      <p:bldP spid="182" grpId="0" animBg="1"/>
      <p:bldP spid="30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57"/>
          <p:cNvSpPr txBox="1"/>
          <p:nvPr/>
        </p:nvSpPr>
        <p:spPr>
          <a:xfrm>
            <a:off x="1266825" y="276225"/>
            <a:ext cx="7010400" cy="641350"/>
          </a:xfrm>
          <a:prstGeom prst="rect">
            <a:avLst/>
          </a:prstGeom>
          <a:noFill/>
          <a:ln w="9525">
            <a:noFill/>
          </a:ln>
        </p:spPr>
        <p:txBody>
          <a:bodyPr>
            <a:spAutoFit/>
          </a:bodyPr>
          <a:lstStyle/>
          <a:p>
            <a:pPr>
              <a:spcBef>
                <a:spcPct val="50000"/>
              </a:spcBef>
            </a:pPr>
            <a:r>
              <a:rPr lang="zh-CN" altLang="en-US" sz="3200" b="1" dirty="0">
                <a:latin typeface="宋体" panose="02010600030101010101" pitchFamily="2" charset="-122"/>
                <a:ea typeface="宋体" panose="02010600030101010101" pitchFamily="2" charset="-122"/>
              </a:rPr>
              <a:t> ② 静态 </a:t>
            </a:r>
            <a:r>
              <a:rPr lang="en-US" altLang="zh-CN" sz="3200" b="1" dirty="0">
                <a:latin typeface="宋体" panose="02010600030101010101" pitchFamily="2" charset="-122"/>
                <a:ea typeface="宋体" panose="02010600030101010101" pitchFamily="2" charset="-122"/>
              </a:rPr>
              <a:t>RAM </a:t>
            </a:r>
            <a:r>
              <a:rPr lang="zh-CN" altLang="en-US" sz="3200" b="1" dirty="0">
                <a:latin typeface="宋体" panose="02010600030101010101" pitchFamily="2" charset="-122"/>
                <a:ea typeface="宋体" panose="02010600030101010101" pitchFamily="2" charset="-122"/>
              </a:rPr>
              <a:t>基本电路的 </a:t>
            </a:r>
            <a:r>
              <a:rPr lang="zh-CN" altLang="en-US" sz="3600" b="1" dirty="0">
                <a:solidFill>
                  <a:schemeClr val="folHlink"/>
                </a:solidFill>
                <a:latin typeface="宋体" panose="02010600030101010101" pitchFamily="2" charset="-122"/>
                <a:ea typeface="宋体" panose="02010600030101010101" pitchFamily="2" charset="-122"/>
              </a:rPr>
              <a:t>写</a:t>
            </a:r>
            <a:r>
              <a:rPr lang="en-US" altLang="zh-CN" sz="3200" b="1" dirty="0">
                <a:solidFill>
                  <a:schemeClr val="folHlink"/>
                </a:solidFill>
                <a:latin typeface="宋体" panose="02010600030101010101" pitchFamily="2" charset="-122"/>
                <a:ea typeface="宋体" panose="02010600030101010101" pitchFamily="2" charset="-122"/>
              </a:rPr>
              <a:t> </a:t>
            </a:r>
            <a:r>
              <a:rPr lang="zh-CN" altLang="en-US" sz="3200" b="1" dirty="0">
                <a:latin typeface="宋体" panose="02010600030101010101" pitchFamily="2" charset="-122"/>
                <a:ea typeface="宋体" panose="02010600030101010101" pitchFamily="2" charset="-122"/>
              </a:rPr>
              <a:t>操作  </a:t>
            </a:r>
            <a:endParaRPr lang="en-US" altLang="zh-CN" sz="3200" b="1" dirty="0">
              <a:latin typeface="宋体" panose="02010600030101010101" pitchFamily="2" charset="-122"/>
              <a:ea typeface="宋体" panose="02010600030101010101" pitchFamily="2" charset="-122"/>
            </a:endParaRPr>
          </a:p>
        </p:txBody>
      </p:sp>
      <p:grpSp>
        <p:nvGrpSpPr>
          <p:cNvPr id="139" name="Group 2"/>
          <p:cNvGrpSpPr/>
          <p:nvPr/>
        </p:nvGrpSpPr>
        <p:grpSpPr bwMode="auto">
          <a:xfrm>
            <a:off x="1403350" y="1022350"/>
            <a:ext cx="7202488" cy="5257800"/>
            <a:chOff x="134" y="643"/>
            <a:chExt cx="4537" cy="3312"/>
          </a:xfrm>
        </p:grpSpPr>
        <p:sp>
          <p:nvSpPr>
            <p:cNvPr id="140" name="Rectangle 3"/>
            <p:cNvSpPr>
              <a:spLocks noChangeArrowheads="1"/>
            </p:cNvSpPr>
            <p:nvPr/>
          </p:nvSpPr>
          <p:spPr bwMode="auto">
            <a:xfrm>
              <a:off x="1413" y="798"/>
              <a:ext cx="1009" cy="40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1" name="Text Box 4"/>
            <p:cNvSpPr txBox="1">
              <a:spLocks noChangeArrowheads="1"/>
            </p:cNvSpPr>
            <p:nvPr/>
          </p:nvSpPr>
          <p:spPr bwMode="auto">
            <a:xfrm>
              <a:off x="1451" y="801"/>
              <a:ext cx="9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1</a:t>
              </a:r>
              <a:r>
                <a:rPr lang="en-US" altLang="zh-CN" sz="2800"/>
                <a:t>   ~  </a:t>
              </a:r>
              <a:r>
                <a:rPr lang="en-US" altLang="zh-CN" b="1"/>
                <a:t>T</a:t>
              </a:r>
              <a:r>
                <a:rPr lang="en-US" altLang="zh-CN" b="1" baseline="-25000"/>
                <a:t>4</a:t>
              </a:r>
              <a:endParaRPr lang="zh-CN" altLang="en-US" b="1" baseline="-25000"/>
            </a:p>
          </p:txBody>
        </p:sp>
        <p:sp>
          <p:nvSpPr>
            <p:cNvPr id="142" name="Freeform 5"/>
            <p:cNvSpPr/>
            <p:nvPr/>
          </p:nvSpPr>
          <p:spPr bwMode="auto">
            <a:xfrm>
              <a:off x="2422" y="1034"/>
              <a:ext cx="310" cy="171"/>
            </a:xfrm>
            <a:custGeom>
              <a:avLst/>
              <a:gdLst>
                <a:gd name="T0" fmla="*/ 0 w 310"/>
                <a:gd name="T1" fmla="*/ 1 h 171"/>
                <a:gd name="T2" fmla="*/ 308 w 310"/>
                <a:gd name="T3" fmla="*/ 0 h 171"/>
                <a:gd name="T4" fmla="*/ 310 w 310"/>
                <a:gd name="T5" fmla="*/ 171 h 171"/>
                <a:gd name="T6" fmla="*/ 0 60000 65536"/>
                <a:gd name="T7" fmla="*/ 0 60000 65536"/>
                <a:gd name="T8" fmla="*/ 0 60000 65536"/>
                <a:gd name="T9" fmla="*/ 0 w 310"/>
                <a:gd name="T10" fmla="*/ 0 h 171"/>
                <a:gd name="T11" fmla="*/ 310 w 310"/>
                <a:gd name="T12" fmla="*/ 171 h 171"/>
              </a:gdLst>
              <a:ahLst/>
              <a:cxnLst>
                <a:cxn ang="T6">
                  <a:pos x="T0" y="T1"/>
                </a:cxn>
                <a:cxn ang="T7">
                  <a:pos x="T2" y="T3"/>
                </a:cxn>
                <a:cxn ang="T8">
                  <a:pos x="T4" y="T5"/>
                </a:cxn>
              </a:cxnLst>
              <a:rect l="T9" t="T10" r="T11" b="T12"/>
              <a:pathLst>
                <a:path w="310" h="171">
                  <a:moveTo>
                    <a:pt x="0" y="1"/>
                  </a:moveTo>
                  <a:lnTo>
                    <a:pt x="308" y="0"/>
                  </a:lnTo>
                  <a:lnTo>
                    <a:pt x="310" y="17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Freeform 6"/>
            <p:cNvSpPr/>
            <p:nvPr/>
          </p:nvSpPr>
          <p:spPr bwMode="auto">
            <a:xfrm>
              <a:off x="1106" y="1029"/>
              <a:ext cx="291" cy="179"/>
            </a:xfrm>
            <a:custGeom>
              <a:avLst/>
              <a:gdLst>
                <a:gd name="T0" fmla="*/ 291 w 291"/>
                <a:gd name="T1" fmla="*/ 0 h 179"/>
                <a:gd name="T2" fmla="*/ 0 w 291"/>
                <a:gd name="T3" fmla="*/ 2 h 179"/>
                <a:gd name="T4" fmla="*/ 0 w 291"/>
                <a:gd name="T5" fmla="*/ 179 h 179"/>
                <a:gd name="T6" fmla="*/ 0 60000 65536"/>
                <a:gd name="T7" fmla="*/ 0 60000 65536"/>
                <a:gd name="T8" fmla="*/ 0 60000 65536"/>
                <a:gd name="T9" fmla="*/ 0 w 291"/>
                <a:gd name="T10" fmla="*/ 0 h 179"/>
                <a:gd name="T11" fmla="*/ 291 w 291"/>
                <a:gd name="T12" fmla="*/ 179 h 179"/>
              </a:gdLst>
              <a:ahLst/>
              <a:cxnLst>
                <a:cxn ang="T6">
                  <a:pos x="T0" y="T1"/>
                </a:cxn>
                <a:cxn ang="T7">
                  <a:pos x="T2" y="T3"/>
                </a:cxn>
                <a:cxn ang="T8">
                  <a:pos x="T4" y="T5"/>
                </a:cxn>
              </a:cxnLst>
              <a:rect l="T9" t="T10" r="T11" b="T12"/>
              <a:pathLst>
                <a:path w="291" h="179">
                  <a:moveTo>
                    <a:pt x="291" y="0"/>
                  </a:moveTo>
                  <a:lnTo>
                    <a:pt x="0" y="2"/>
                  </a:lnTo>
                  <a:lnTo>
                    <a:pt x="0" y="17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4" name="Group 7"/>
            <p:cNvGrpSpPr/>
            <p:nvPr/>
          </p:nvGrpSpPr>
          <p:grpSpPr bwMode="auto">
            <a:xfrm>
              <a:off x="2673" y="1213"/>
              <a:ext cx="256" cy="60"/>
              <a:chOff x="2673" y="1213"/>
              <a:chExt cx="256" cy="60"/>
            </a:xfrm>
          </p:grpSpPr>
          <p:sp>
            <p:nvSpPr>
              <p:cNvPr id="192" name="Line 8"/>
              <p:cNvSpPr>
                <a:spLocks noChangeShapeType="1"/>
              </p:cNvSpPr>
              <p:nvPr/>
            </p:nvSpPr>
            <p:spPr bwMode="auto">
              <a:xfrm>
                <a:off x="2673" y="1213"/>
                <a:ext cx="2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3" name="Line 9"/>
              <p:cNvSpPr>
                <a:spLocks noChangeShapeType="1"/>
              </p:cNvSpPr>
              <p:nvPr/>
            </p:nvSpPr>
            <p:spPr bwMode="auto">
              <a:xfrm>
                <a:off x="2720" y="1273"/>
                <a:ext cx="1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5" name="Group 10"/>
            <p:cNvGrpSpPr/>
            <p:nvPr/>
          </p:nvGrpSpPr>
          <p:grpSpPr bwMode="auto">
            <a:xfrm>
              <a:off x="941" y="1212"/>
              <a:ext cx="244" cy="62"/>
              <a:chOff x="941" y="1212"/>
              <a:chExt cx="244" cy="62"/>
            </a:xfrm>
          </p:grpSpPr>
          <p:sp>
            <p:nvSpPr>
              <p:cNvPr id="190" name="Freeform 11"/>
              <p:cNvSpPr/>
              <p:nvPr/>
            </p:nvSpPr>
            <p:spPr bwMode="auto">
              <a:xfrm>
                <a:off x="941" y="1212"/>
                <a:ext cx="244" cy="1"/>
              </a:xfrm>
              <a:custGeom>
                <a:avLst/>
                <a:gdLst>
                  <a:gd name="T0" fmla="*/ 0 w 244"/>
                  <a:gd name="T1" fmla="*/ 1 h 1"/>
                  <a:gd name="T2" fmla="*/ 244 w 244"/>
                  <a:gd name="T3" fmla="*/ 0 h 1"/>
                  <a:gd name="T4" fmla="*/ 0 60000 65536"/>
                  <a:gd name="T5" fmla="*/ 0 60000 65536"/>
                  <a:gd name="T6" fmla="*/ 0 w 244"/>
                  <a:gd name="T7" fmla="*/ 0 h 1"/>
                  <a:gd name="T8" fmla="*/ 244 w 244"/>
                  <a:gd name="T9" fmla="*/ 1 h 1"/>
                </a:gdLst>
                <a:ahLst/>
                <a:cxnLst>
                  <a:cxn ang="T4">
                    <a:pos x="T0" y="T1"/>
                  </a:cxn>
                  <a:cxn ang="T5">
                    <a:pos x="T2" y="T3"/>
                  </a:cxn>
                </a:cxnLst>
                <a:rect l="T6" t="T7" r="T8" b="T9"/>
                <a:pathLst>
                  <a:path w="244" h="1">
                    <a:moveTo>
                      <a:pt x="0" y="1"/>
                    </a:moveTo>
                    <a:lnTo>
                      <a:pt x="24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12"/>
              <p:cNvSpPr/>
              <p:nvPr/>
            </p:nvSpPr>
            <p:spPr bwMode="auto">
              <a:xfrm>
                <a:off x="988" y="1273"/>
                <a:ext cx="149" cy="1"/>
              </a:xfrm>
              <a:custGeom>
                <a:avLst/>
                <a:gdLst>
                  <a:gd name="T0" fmla="*/ 0 w 149"/>
                  <a:gd name="T1" fmla="*/ 0 h 1"/>
                  <a:gd name="T2" fmla="*/ 149 w 149"/>
                  <a:gd name="T3" fmla="*/ 1 h 1"/>
                  <a:gd name="T4" fmla="*/ 0 60000 65536"/>
                  <a:gd name="T5" fmla="*/ 0 60000 65536"/>
                  <a:gd name="T6" fmla="*/ 0 w 149"/>
                  <a:gd name="T7" fmla="*/ 0 h 1"/>
                  <a:gd name="T8" fmla="*/ 149 w 149"/>
                  <a:gd name="T9" fmla="*/ 1 h 1"/>
                </a:gdLst>
                <a:ahLst/>
                <a:cxnLst>
                  <a:cxn ang="T4">
                    <a:pos x="T0" y="T1"/>
                  </a:cxn>
                  <a:cxn ang="T5">
                    <a:pos x="T2" y="T3"/>
                  </a:cxn>
                </a:cxnLst>
                <a:rect l="T6" t="T7" r="T8" b="T9"/>
                <a:pathLst>
                  <a:path w="149" h="1">
                    <a:moveTo>
                      <a:pt x="0" y="0"/>
                    </a:moveTo>
                    <a:lnTo>
                      <a:pt x="14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6" name="Group 13"/>
            <p:cNvGrpSpPr/>
            <p:nvPr/>
          </p:nvGrpSpPr>
          <p:grpSpPr bwMode="auto">
            <a:xfrm>
              <a:off x="3045" y="1965"/>
              <a:ext cx="75" cy="303"/>
              <a:chOff x="3045" y="1965"/>
              <a:chExt cx="75" cy="303"/>
            </a:xfrm>
          </p:grpSpPr>
          <p:sp>
            <p:nvSpPr>
              <p:cNvPr id="188" name="Freeform 14"/>
              <p:cNvSpPr/>
              <p:nvPr/>
            </p:nvSpPr>
            <p:spPr bwMode="auto">
              <a:xfrm>
                <a:off x="3119" y="1965"/>
                <a:ext cx="1" cy="303"/>
              </a:xfrm>
              <a:custGeom>
                <a:avLst/>
                <a:gdLst>
                  <a:gd name="T0" fmla="*/ 0 w 1"/>
                  <a:gd name="T1" fmla="*/ 0 h 303"/>
                  <a:gd name="T2" fmla="*/ 0 w 1"/>
                  <a:gd name="T3" fmla="*/ 303 h 303"/>
                  <a:gd name="T4" fmla="*/ 0 60000 65536"/>
                  <a:gd name="T5" fmla="*/ 0 60000 65536"/>
                  <a:gd name="T6" fmla="*/ 0 w 1"/>
                  <a:gd name="T7" fmla="*/ 0 h 303"/>
                  <a:gd name="T8" fmla="*/ 1 w 1"/>
                  <a:gd name="T9" fmla="*/ 303 h 303"/>
                </a:gdLst>
                <a:ahLst/>
                <a:cxnLst>
                  <a:cxn ang="T4">
                    <a:pos x="T0" y="T1"/>
                  </a:cxn>
                  <a:cxn ang="T5">
                    <a:pos x="T2" y="T3"/>
                  </a:cxn>
                </a:cxnLst>
                <a:rect l="T6" t="T7" r="T8" b="T9"/>
                <a:pathLst>
                  <a:path w="1" h="303">
                    <a:moveTo>
                      <a:pt x="0" y="0"/>
                    </a:moveTo>
                    <a:lnTo>
                      <a:pt x="0" y="30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15"/>
              <p:cNvSpPr/>
              <p:nvPr/>
            </p:nvSpPr>
            <p:spPr bwMode="auto">
              <a:xfrm>
                <a:off x="3045" y="2025"/>
                <a:ext cx="1" cy="179"/>
              </a:xfrm>
              <a:custGeom>
                <a:avLst/>
                <a:gdLst>
                  <a:gd name="T0" fmla="*/ 0 w 1"/>
                  <a:gd name="T1" fmla="*/ 0 h 179"/>
                  <a:gd name="T2" fmla="*/ 0 w 1"/>
                  <a:gd name="T3" fmla="*/ 179 h 179"/>
                  <a:gd name="T4" fmla="*/ 0 60000 65536"/>
                  <a:gd name="T5" fmla="*/ 0 60000 65536"/>
                  <a:gd name="T6" fmla="*/ 0 w 1"/>
                  <a:gd name="T7" fmla="*/ 0 h 179"/>
                  <a:gd name="T8" fmla="*/ 1 w 1"/>
                  <a:gd name="T9" fmla="*/ 179 h 179"/>
                </a:gdLst>
                <a:ahLst/>
                <a:cxnLst>
                  <a:cxn ang="T4">
                    <a:pos x="T0" y="T1"/>
                  </a:cxn>
                  <a:cxn ang="T5">
                    <a:pos x="T2" y="T3"/>
                  </a:cxn>
                </a:cxnLst>
                <a:rect l="T6" t="T7" r="T8" b="T9"/>
                <a:pathLst>
                  <a:path w="1" h="179">
                    <a:moveTo>
                      <a:pt x="0" y="0"/>
                    </a:moveTo>
                    <a:lnTo>
                      <a:pt x="0" y="17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7" name="Group 16"/>
            <p:cNvGrpSpPr/>
            <p:nvPr/>
          </p:nvGrpSpPr>
          <p:grpSpPr bwMode="auto">
            <a:xfrm>
              <a:off x="747" y="1968"/>
              <a:ext cx="75" cy="297"/>
              <a:chOff x="747" y="1968"/>
              <a:chExt cx="75" cy="297"/>
            </a:xfrm>
          </p:grpSpPr>
          <p:sp>
            <p:nvSpPr>
              <p:cNvPr id="186" name="Freeform 17"/>
              <p:cNvSpPr/>
              <p:nvPr/>
            </p:nvSpPr>
            <p:spPr bwMode="auto">
              <a:xfrm>
                <a:off x="747" y="1968"/>
                <a:ext cx="1" cy="297"/>
              </a:xfrm>
              <a:custGeom>
                <a:avLst/>
                <a:gdLst>
                  <a:gd name="T0" fmla="*/ 0 w 1"/>
                  <a:gd name="T1" fmla="*/ 297 h 297"/>
                  <a:gd name="T2" fmla="*/ 0 w 1"/>
                  <a:gd name="T3" fmla="*/ 0 h 297"/>
                  <a:gd name="T4" fmla="*/ 0 60000 65536"/>
                  <a:gd name="T5" fmla="*/ 0 60000 65536"/>
                  <a:gd name="T6" fmla="*/ 0 w 1"/>
                  <a:gd name="T7" fmla="*/ 0 h 297"/>
                  <a:gd name="T8" fmla="*/ 1 w 1"/>
                  <a:gd name="T9" fmla="*/ 297 h 297"/>
                </a:gdLst>
                <a:ahLst/>
                <a:cxnLst>
                  <a:cxn ang="T4">
                    <a:pos x="T0" y="T1"/>
                  </a:cxn>
                  <a:cxn ang="T5">
                    <a:pos x="T2" y="T3"/>
                  </a:cxn>
                </a:cxnLst>
                <a:rect l="T6" t="T7" r="T8" b="T9"/>
                <a:pathLst>
                  <a:path w="1" h="297">
                    <a:moveTo>
                      <a:pt x="0" y="297"/>
                    </a:moveTo>
                    <a:lnTo>
                      <a:pt x="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Freeform 18"/>
              <p:cNvSpPr/>
              <p:nvPr/>
            </p:nvSpPr>
            <p:spPr bwMode="auto">
              <a:xfrm>
                <a:off x="821" y="2033"/>
                <a:ext cx="1" cy="180"/>
              </a:xfrm>
              <a:custGeom>
                <a:avLst/>
                <a:gdLst>
                  <a:gd name="T0" fmla="*/ 0 w 1"/>
                  <a:gd name="T1" fmla="*/ 180 h 180"/>
                  <a:gd name="T2" fmla="*/ 1 w 1"/>
                  <a:gd name="T3" fmla="*/ 0 h 180"/>
                  <a:gd name="T4" fmla="*/ 0 60000 65536"/>
                  <a:gd name="T5" fmla="*/ 0 60000 65536"/>
                  <a:gd name="T6" fmla="*/ 0 w 1"/>
                  <a:gd name="T7" fmla="*/ 0 h 180"/>
                  <a:gd name="T8" fmla="*/ 1 w 1"/>
                  <a:gd name="T9" fmla="*/ 180 h 180"/>
                </a:gdLst>
                <a:ahLst/>
                <a:cxnLst>
                  <a:cxn ang="T4">
                    <a:pos x="T0" y="T1"/>
                  </a:cxn>
                  <a:cxn ang="T5">
                    <a:pos x="T2" y="T3"/>
                  </a:cxn>
                </a:cxnLst>
                <a:rect l="T6" t="T7" r="T8" b="T9"/>
                <a:pathLst>
                  <a:path w="1" h="180">
                    <a:moveTo>
                      <a:pt x="0" y="180"/>
                    </a:moveTo>
                    <a:lnTo>
                      <a:pt x="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8" name="Freeform 19"/>
            <p:cNvSpPr/>
            <p:nvPr/>
          </p:nvSpPr>
          <p:spPr bwMode="auto">
            <a:xfrm>
              <a:off x="816" y="2112"/>
              <a:ext cx="2217" cy="3"/>
            </a:xfrm>
            <a:custGeom>
              <a:avLst/>
              <a:gdLst>
                <a:gd name="T0" fmla="*/ 0 w 2225"/>
                <a:gd name="T1" fmla="*/ 0 h 3"/>
                <a:gd name="T2" fmla="*/ 2177 w 2225"/>
                <a:gd name="T3" fmla="*/ 3 h 3"/>
                <a:gd name="T4" fmla="*/ 0 60000 65536"/>
                <a:gd name="T5" fmla="*/ 0 60000 65536"/>
                <a:gd name="T6" fmla="*/ 0 w 2225"/>
                <a:gd name="T7" fmla="*/ 0 h 3"/>
                <a:gd name="T8" fmla="*/ 2225 w 2225"/>
                <a:gd name="T9" fmla="*/ 3 h 3"/>
              </a:gdLst>
              <a:ahLst/>
              <a:cxnLst>
                <a:cxn ang="T4">
                  <a:pos x="T0" y="T1"/>
                </a:cxn>
                <a:cxn ang="T5">
                  <a:pos x="T2" y="T3"/>
                </a:cxn>
              </a:cxnLst>
              <a:rect l="T6" t="T7" r="T8" b="T9"/>
              <a:pathLst>
                <a:path w="2225" h="3">
                  <a:moveTo>
                    <a:pt x="0" y="0"/>
                  </a:moveTo>
                  <a:lnTo>
                    <a:pt x="2225"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Freeform 20"/>
            <p:cNvSpPr/>
            <p:nvPr/>
          </p:nvSpPr>
          <p:spPr bwMode="auto">
            <a:xfrm>
              <a:off x="3128" y="2163"/>
              <a:ext cx="202" cy="832"/>
            </a:xfrm>
            <a:custGeom>
              <a:avLst/>
              <a:gdLst>
                <a:gd name="T0" fmla="*/ 0 w 192"/>
                <a:gd name="T1" fmla="*/ 0 h 672"/>
                <a:gd name="T2" fmla="*/ 261 w 192"/>
                <a:gd name="T3" fmla="*/ 0 h 672"/>
                <a:gd name="T4" fmla="*/ 261 w 192"/>
                <a:gd name="T5" fmla="*/ 2420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AutoShape 21"/>
            <p:cNvSpPr>
              <a:spLocks noChangeArrowheads="1"/>
            </p:cNvSpPr>
            <p:nvPr/>
          </p:nvSpPr>
          <p:spPr bwMode="auto">
            <a:xfrm rot="5400000">
              <a:off x="2024" y="2840"/>
              <a:ext cx="356" cy="302"/>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AutoShape 22"/>
            <p:cNvSpPr>
              <a:spLocks noChangeArrowheads="1"/>
            </p:cNvSpPr>
            <p:nvPr/>
          </p:nvSpPr>
          <p:spPr bwMode="auto">
            <a:xfrm rot="-5400000">
              <a:off x="1404" y="2837"/>
              <a:ext cx="356" cy="302"/>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Oval 23"/>
            <p:cNvSpPr>
              <a:spLocks noChangeArrowheads="1"/>
            </p:cNvSpPr>
            <p:nvPr/>
          </p:nvSpPr>
          <p:spPr bwMode="auto">
            <a:xfrm rot="10800000">
              <a:off x="1343" y="2956"/>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Freeform 24"/>
            <p:cNvSpPr/>
            <p:nvPr/>
          </p:nvSpPr>
          <p:spPr bwMode="auto">
            <a:xfrm>
              <a:off x="2352" y="2987"/>
              <a:ext cx="1181" cy="1"/>
            </a:xfrm>
            <a:custGeom>
              <a:avLst/>
              <a:gdLst>
                <a:gd name="T0" fmla="*/ 0 w 1181"/>
                <a:gd name="T1" fmla="*/ 0 h 1"/>
                <a:gd name="T2" fmla="*/ 1181 w 1181"/>
                <a:gd name="T3" fmla="*/ 1 h 1"/>
                <a:gd name="T4" fmla="*/ 0 60000 65536"/>
                <a:gd name="T5" fmla="*/ 0 60000 65536"/>
                <a:gd name="T6" fmla="*/ 0 w 1181"/>
                <a:gd name="T7" fmla="*/ 0 h 1"/>
                <a:gd name="T8" fmla="*/ 1181 w 1181"/>
                <a:gd name="T9" fmla="*/ 1 h 1"/>
              </a:gdLst>
              <a:ahLst/>
              <a:cxnLst>
                <a:cxn ang="T4">
                  <a:pos x="T0" y="T1"/>
                </a:cxn>
                <a:cxn ang="T5">
                  <a:pos x="T2" y="T3"/>
                </a:cxn>
              </a:cxnLst>
              <a:rect l="T6" t="T7" r="T8" b="T9"/>
              <a:pathLst>
                <a:path w="1181" h="1">
                  <a:moveTo>
                    <a:pt x="0" y="0"/>
                  </a:moveTo>
                  <a:lnTo>
                    <a:pt x="1181"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AutoShape 25"/>
            <p:cNvSpPr>
              <a:spLocks noChangeArrowheads="1"/>
            </p:cNvSpPr>
            <p:nvPr/>
          </p:nvSpPr>
          <p:spPr bwMode="auto">
            <a:xfrm rot="5400000">
              <a:off x="3506" y="2843"/>
              <a:ext cx="356" cy="303"/>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Line 26"/>
            <p:cNvSpPr>
              <a:spLocks noChangeShapeType="1"/>
            </p:cNvSpPr>
            <p:nvPr/>
          </p:nvSpPr>
          <p:spPr bwMode="auto">
            <a:xfrm>
              <a:off x="3835" y="2995"/>
              <a:ext cx="353" cy="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56" name="Freeform 27"/>
            <p:cNvSpPr/>
            <p:nvPr/>
          </p:nvSpPr>
          <p:spPr bwMode="auto">
            <a:xfrm>
              <a:off x="1731" y="2994"/>
              <a:ext cx="320" cy="2"/>
            </a:xfrm>
            <a:custGeom>
              <a:avLst/>
              <a:gdLst>
                <a:gd name="T0" fmla="*/ 0 w 320"/>
                <a:gd name="T1" fmla="*/ 0 h 2"/>
                <a:gd name="T2" fmla="*/ 320 w 320"/>
                <a:gd name="T3" fmla="*/ 2 h 2"/>
                <a:gd name="T4" fmla="*/ 0 60000 65536"/>
                <a:gd name="T5" fmla="*/ 0 60000 65536"/>
                <a:gd name="T6" fmla="*/ 0 w 320"/>
                <a:gd name="T7" fmla="*/ 0 h 2"/>
                <a:gd name="T8" fmla="*/ 320 w 320"/>
                <a:gd name="T9" fmla="*/ 2 h 2"/>
              </a:gdLst>
              <a:ahLst/>
              <a:cxnLst>
                <a:cxn ang="T4">
                  <a:pos x="T0" y="T1"/>
                </a:cxn>
                <a:cxn ang="T5">
                  <a:pos x="T2" y="T3"/>
                </a:cxn>
              </a:cxnLst>
              <a:rect l="T6" t="T7" r="T8" b="T9"/>
              <a:pathLst>
                <a:path w="320" h="2">
                  <a:moveTo>
                    <a:pt x="0" y="0"/>
                  </a:moveTo>
                  <a:lnTo>
                    <a:pt x="320"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Freeform 28"/>
            <p:cNvSpPr/>
            <p:nvPr/>
          </p:nvSpPr>
          <p:spPr bwMode="auto">
            <a:xfrm>
              <a:off x="1880" y="2996"/>
              <a:ext cx="1" cy="649"/>
            </a:xfrm>
            <a:custGeom>
              <a:avLst/>
              <a:gdLst>
                <a:gd name="T0" fmla="*/ 0 w 1"/>
                <a:gd name="T1" fmla="*/ 0 h 649"/>
                <a:gd name="T2" fmla="*/ 0 w 1"/>
                <a:gd name="T3" fmla="*/ 649 h 649"/>
                <a:gd name="T4" fmla="*/ 0 60000 65536"/>
                <a:gd name="T5" fmla="*/ 0 60000 65536"/>
                <a:gd name="T6" fmla="*/ 0 w 1"/>
                <a:gd name="T7" fmla="*/ 0 h 649"/>
                <a:gd name="T8" fmla="*/ 1 w 1"/>
                <a:gd name="T9" fmla="*/ 649 h 649"/>
              </a:gdLst>
              <a:ahLst/>
              <a:cxnLst>
                <a:cxn ang="T4">
                  <a:pos x="T0" y="T1"/>
                </a:cxn>
                <a:cxn ang="T5">
                  <a:pos x="T2" y="T3"/>
                </a:cxn>
              </a:cxnLst>
              <a:rect l="T6" t="T7" r="T8" b="T9"/>
              <a:pathLst>
                <a:path w="1" h="649">
                  <a:moveTo>
                    <a:pt x="0" y="0"/>
                  </a:moveTo>
                  <a:lnTo>
                    <a:pt x="0" y="64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Freeform 29"/>
            <p:cNvSpPr/>
            <p:nvPr/>
          </p:nvSpPr>
          <p:spPr bwMode="auto">
            <a:xfrm>
              <a:off x="2202" y="3074"/>
              <a:ext cx="2" cy="571"/>
            </a:xfrm>
            <a:custGeom>
              <a:avLst/>
              <a:gdLst>
                <a:gd name="T0" fmla="*/ 0 w 2"/>
                <a:gd name="T1" fmla="*/ 571 h 571"/>
                <a:gd name="T2" fmla="*/ 2 w 2"/>
                <a:gd name="T3" fmla="*/ 0 h 571"/>
                <a:gd name="T4" fmla="*/ 0 60000 65536"/>
                <a:gd name="T5" fmla="*/ 0 60000 65536"/>
                <a:gd name="T6" fmla="*/ 0 w 2"/>
                <a:gd name="T7" fmla="*/ 0 h 571"/>
                <a:gd name="T8" fmla="*/ 2 w 2"/>
                <a:gd name="T9" fmla="*/ 571 h 571"/>
              </a:gdLst>
              <a:ahLst/>
              <a:cxnLst>
                <a:cxn ang="T4">
                  <a:pos x="T0" y="T1"/>
                </a:cxn>
                <a:cxn ang="T5">
                  <a:pos x="T2" y="T3"/>
                </a:cxn>
              </a:cxnLst>
              <a:rect l="T6" t="T7" r="T8" b="T9"/>
              <a:pathLst>
                <a:path w="2" h="571">
                  <a:moveTo>
                    <a:pt x="0" y="571"/>
                  </a:moveTo>
                  <a:lnTo>
                    <a:pt x="2" y="0"/>
                  </a:lnTo>
                </a:path>
              </a:pathLst>
            </a:custGeom>
            <a:noFill/>
            <a:ln w="38100">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Freeform 30"/>
            <p:cNvSpPr/>
            <p:nvPr/>
          </p:nvSpPr>
          <p:spPr bwMode="auto">
            <a:xfrm>
              <a:off x="1553" y="3043"/>
              <a:ext cx="652" cy="377"/>
            </a:xfrm>
            <a:custGeom>
              <a:avLst/>
              <a:gdLst>
                <a:gd name="T0" fmla="*/ 0 w 652"/>
                <a:gd name="T1" fmla="*/ 0 h 377"/>
                <a:gd name="T2" fmla="*/ 1 w 652"/>
                <a:gd name="T3" fmla="*/ 377 h 377"/>
                <a:gd name="T4" fmla="*/ 652 w 652"/>
                <a:gd name="T5" fmla="*/ 374 h 377"/>
                <a:gd name="T6" fmla="*/ 0 60000 65536"/>
                <a:gd name="T7" fmla="*/ 0 60000 65536"/>
                <a:gd name="T8" fmla="*/ 0 60000 65536"/>
                <a:gd name="T9" fmla="*/ 0 w 652"/>
                <a:gd name="T10" fmla="*/ 0 h 377"/>
                <a:gd name="T11" fmla="*/ 652 w 652"/>
                <a:gd name="T12" fmla="*/ 377 h 377"/>
              </a:gdLst>
              <a:ahLst/>
              <a:cxnLst>
                <a:cxn ang="T6">
                  <a:pos x="T0" y="T1"/>
                </a:cxn>
                <a:cxn ang="T7">
                  <a:pos x="T2" y="T3"/>
                </a:cxn>
                <a:cxn ang="T8">
                  <a:pos x="T4" y="T5"/>
                </a:cxn>
              </a:cxnLst>
              <a:rect l="T9" t="T10" r="T11" b="T12"/>
              <a:pathLst>
                <a:path w="652" h="377">
                  <a:moveTo>
                    <a:pt x="0" y="0"/>
                  </a:moveTo>
                  <a:lnTo>
                    <a:pt x="1" y="377"/>
                  </a:lnTo>
                  <a:lnTo>
                    <a:pt x="652" y="374"/>
                  </a:lnTo>
                </a:path>
              </a:pathLst>
            </a:custGeom>
            <a:noFill/>
            <a:ln w="38100">
              <a:solidFill>
                <a:schemeClr val="tx1"/>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Freeform 31"/>
            <p:cNvSpPr/>
            <p:nvPr/>
          </p:nvSpPr>
          <p:spPr bwMode="auto">
            <a:xfrm>
              <a:off x="492" y="2159"/>
              <a:ext cx="858" cy="829"/>
            </a:xfrm>
            <a:custGeom>
              <a:avLst/>
              <a:gdLst>
                <a:gd name="T0" fmla="*/ 266 w 858"/>
                <a:gd name="T1" fmla="*/ 0 h 829"/>
                <a:gd name="T2" fmla="*/ 0 w 858"/>
                <a:gd name="T3" fmla="*/ 0 h 829"/>
                <a:gd name="T4" fmla="*/ 0 w 858"/>
                <a:gd name="T5" fmla="*/ 828 h 829"/>
                <a:gd name="T6" fmla="*/ 858 w 858"/>
                <a:gd name="T7" fmla="*/ 829 h 829"/>
                <a:gd name="T8" fmla="*/ 0 60000 65536"/>
                <a:gd name="T9" fmla="*/ 0 60000 65536"/>
                <a:gd name="T10" fmla="*/ 0 60000 65536"/>
                <a:gd name="T11" fmla="*/ 0 60000 65536"/>
                <a:gd name="T12" fmla="*/ 0 w 858"/>
                <a:gd name="T13" fmla="*/ 0 h 829"/>
                <a:gd name="T14" fmla="*/ 858 w 858"/>
                <a:gd name="T15" fmla="*/ 829 h 829"/>
              </a:gdLst>
              <a:ahLst/>
              <a:cxnLst>
                <a:cxn ang="T8">
                  <a:pos x="T0" y="T1"/>
                </a:cxn>
                <a:cxn ang="T9">
                  <a:pos x="T2" y="T3"/>
                </a:cxn>
                <a:cxn ang="T10">
                  <a:pos x="T4" y="T5"/>
                </a:cxn>
                <a:cxn ang="T11">
                  <a:pos x="T6" y="T7"/>
                </a:cxn>
              </a:cxnLst>
              <a:rect l="T12" t="T13" r="T14" b="T15"/>
              <a:pathLst>
                <a:path w="858" h="829">
                  <a:moveTo>
                    <a:pt x="266" y="0"/>
                  </a:moveTo>
                  <a:lnTo>
                    <a:pt x="0" y="0"/>
                  </a:lnTo>
                  <a:lnTo>
                    <a:pt x="0" y="828"/>
                  </a:lnTo>
                  <a:lnTo>
                    <a:pt x="858" y="82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Freeform 32"/>
            <p:cNvSpPr/>
            <p:nvPr/>
          </p:nvSpPr>
          <p:spPr bwMode="auto">
            <a:xfrm>
              <a:off x="302" y="2104"/>
              <a:ext cx="1615" cy="475"/>
            </a:xfrm>
            <a:custGeom>
              <a:avLst/>
              <a:gdLst>
                <a:gd name="T0" fmla="*/ 772 w 1872"/>
                <a:gd name="T1" fmla="*/ 0 h 384"/>
                <a:gd name="T2" fmla="*/ 772 w 1872"/>
                <a:gd name="T3" fmla="*/ 1376 h 384"/>
                <a:gd name="T4" fmla="*/ 0 w 1872"/>
                <a:gd name="T5" fmla="*/ 1376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2" name="Freeform 33"/>
            <p:cNvSpPr/>
            <p:nvPr/>
          </p:nvSpPr>
          <p:spPr bwMode="auto">
            <a:xfrm>
              <a:off x="3684" y="3072"/>
              <a:ext cx="1" cy="456"/>
            </a:xfrm>
            <a:custGeom>
              <a:avLst/>
              <a:gdLst>
                <a:gd name="T0" fmla="*/ 0 w 1"/>
                <a:gd name="T1" fmla="*/ 456 h 456"/>
                <a:gd name="T2" fmla="*/ 0 w 1"/>
                <a:gd name="T3" fmla="*/ 0 h 456"/>
                <a:gd name="T4" fmla="*/ 0 60000 65536"/>
                <a:gd name="T5" fmla="*/ 0 60000 65536"/>
                <a:gd name="T6" fmla="*/ 0 w 1"/>
                <a:gd name="T7" fmla="*/ 0 h 456"/>
                <a:gd name="T8" fmla="*/ 1 w 1"/>
                <a:gd name="T9" fmla="*/ 456 h 456"/>
              </a:gdLst>
              <a:ahLst/>
              <a:cxnLst>
                <a:cxn ang="T4">
                  <a:pos x="T0" y="T1"/>
                </a:cxn>
                <a:cxn ang="T5">
                  <a:pos x="T2" y="T3"/>
                </a:cxn>
              </a:cxnLst>
              <a:rect l="T6" t="T7" r="T8" b="T9"/>
              <a:pathLst>
                <a:path w="1" h="456">
                  <a:moveTo>
                    <a:pt x="0" y="456"/>
                  </a:moveTo>
                  <a:lnTo>
                    <a:pt x="0" y="0"/>
                  </a:lnTo>
                </a:path>
              </a:pathLst>
            </a:custGeom>
            <a:noFill/>
            <a:ln w="38100">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34"/>
            <p:cNvSpPr/>
            <p:nvPr/>
          </p:nvSpPr>
          <p:spPr bwMode="auto">
            <a:xfrm>
              <a:off x="491" y="1040"/>
              <a:ext cx="526" cy="1017"/>
            </a:xfrm>
            <a:custGeom>
              <a:avLst/>
              <a:gdLst>
                <a:gd name="T0" fmla="*/ 526 w 526"/>
                <a:gd name="T1" fmla="*/ 173 h 1017"/>
                <a:gd name="T2" fmla="*/ 526 w 526"/>
                <a:gd name="T3" fmla="*/ 0 h 1017"/>
                <a:gd name="T4" fmla="*/ 1 w 526"/>
                <a:gd name="T5" fmla="*/ 0 h 1017"/>
                <a:gd name="T6" fmla="*/ 0 w 526"/>
                <a:gd name="T7" fmla="*/ 1017 h 1017"/>
                <a:gd name="T8" fmla="*/ 264 w 526"/>
                <a:gd name="T9" fmla="*/ 1017 h 1017"/>
                <a:gd name="T10" fmla="*/ 0 60000 65536"/>
                <a:gd name="T11" fmla="*/ 0 60000 65536"/>
                <a:gd name="T12" fmla="*/ 0 60000 65536"/>
                <a:gd name="T13" fmla="*/ 0 60000 65536"/>
                <a:gd name="T14" fmla="*/ 0 60000 65536"/>
                <a:gd name="T15" fmla="*/ 0 w 526"/>
                <a:gd name="T16" fmla="*/ 0 h 1017"/>
                <a:gd name="T17" fmla="*/ 526 w 526"/>
                <a:gd name="T18" fmla="*/ 1017 h 1017"/>
              </a:gdLst>
              <a:ahLst/>
              <a:cxnLst>
                <a:cxn ang="T10">
                  <a:pos x="T0" y="T1"/>
                </a:cxn>
                <a:cxn ang="T11">
                  <a:pos x="T2" y="T3"/>
                </a:cxn>
                <a:cxn ang="T12">
                  <a:pos x="T4" y="T5"/>
                </a:cxn>
                <a:cxn ang="T13">
                  <a:pos x="T6" y="T7"/>
                </a:cxn>
                <a:cxn ang="T14">
                  <a:pos x="T8" y="T9"/>
                </a:cxn>
              </a:cxnLst>
              <a:rect l="T15" t="T16" r="T17" b="T18"/>
              <a:pathLst>
                <a:path w="526" h="1017">
                  <a:moveTo>
                    <a:pt x="526" y="173"/>
                  </a:moveTo>
                  <a:lnTo>
                    <a:pt x="526" y="0"/>
                  </a:lnTo>
                  <a:lnTo>
                    <a:pt x="1" y="0"/>
                  </a:lnTo>
                  <a:lnTo>
                    <a:pt x="0" y="1017"/>
                  </a:lnTo>
                  <a:lnTo>
                    <a:pt x="264" y="101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Text Box 35"/>
            <p:cNvSpPr txBox="1">
              <a:spLocks noChangeArrowheads="1"/>
            </p:cNvSpPr>
            <p:nvPr/>
          </p:nvSpPr>
          <p:spPr bwMode="auto">
            <a:xfrm>
              <a:off x="685" y="1094"/>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5</a:t>
              </a:r>
              <a:endParaRPr lang="zh-CN" altLang="en-US" sz="2000" b="1" baseline="-25000"/>
            </a:p>
          </p:txBody>
        </p:sp>
        <p:sp>
          <p:nvSpPr>
            <p:cNvPr id="165" name="Text Box 36"/>
            <p:cNvSpPr txBox="1">
              <a:spLocks noChangeArrowheads="1"/>
            </p:cNvSpPr>
            <p:nvPr/>
          </p:nvSpPr>
          <p:spPr bwMode="auto">
            <a:xfrm>
              <a:off x="2941" y="1094"/>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6</a:t>
              </a:r>
              <a:endParaRPr lang="zh-CN" altLang="en-US" sz="2000" b="1" baseline="-25000"/>
            </a:p>
          </p:txBody>
        </p:sp>
        <p:sp>
          <p:nvSpPr>
            <p:cNvPr id="166" name="Text Box 37"/>
            <p:cNvSpPr txBox="1">
              <a:spLocks noChangeArrowheads="1"/>
            </p:cNvSpPr>
            <p:nvPr/>
          </p:nvSpPr>
          <p:spPr bwMode="auto">
            <a:xfrm>
              <a:off x="807" y="183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7</a:t>
              </a:r>
              <a:endParaRPr lang="zh-CN" altLang="en-US" sz="2000" b="1" baseline="-25000"/>
            </a:p>
          </p:txBody>
        </p:sp>
        <p:sp>
          <p:nvSpPr>
            <p:cNvPr id="167" name="Text Box 38"/>
            <p:cNvSpPr txBox="1">
              <a:spLocks noChangeArrowheads="1"/>
            </p:cNvSpPr>
            <p:nvPr/>
          </p:nvSpPr>
          <p:spPr bwMode="auto">
            <a:xfrm>
              <a:off x="2775" y="183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8</a:t>
              </a:r>
              <a:endParaRPr lang="zh-CN" altLang="en-US" sz="2000" b="1" baseline="-25000"/>
            </a:p>
          </p:txBody>
        </p:sp>
        <p:sp>
          <p:nvSpPr>
            <p:cNvPr id="168" name="Text Box 39"/>
            <p:cNvSpPr txBox="1">
              <a:spLocks noChangeArrowheads="1"/>
            </p:cNvSpPr>
            <p:nvPr/>
          </p:nvSpPr>
          <p:spPr bwMode="auto">
            <a:xfrm>
              <a:off x="1104" y="643"/>
              <a:ext cx="3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r>
                <a:rPr lang="zh-CN" altLang="en-US" sz="3200" b="1">
                  <a:cs typeface="Times New Roman" panose="02020603050405020304" pitchFamily="18" charset="0"/>
                </a:rPr>
                <a:t>´</a:t>
              </a:r>
            </a:p>
          </p:txBody>
        </p:sp>
        <p:sp>
          <p:nvSpPr>
            <p:cNvPr id="169" name="Text Box 40"/>
            <p:cNvSpPr txBox="1">
              <a:spLocks noChangeArrowheads="1"/>
            </p:cNvSpPr>
            <p:nvPr/>
          </p:nvSpPr>
          <p:spPr bwMode="auto">
            <a:xfrm>
              <a:off x="2462" y="71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endParaRPr lang="zh-CN" altLang="en-US" b="1"/>
            </a:p>
          </p:txBody>
        </p:sp>
        <p:sp>
          <p:nvSpPr>
            <p:cNvPr id="170" name="Freeform 41"/>
            <p:cNvSpPr/>
            <p:nvPr/>
          </p:nvSpPr>
          <p:spPr bwMode="auto">
            <a:xfrm>
              <a:off x="240" y="1273"/>
              <a:ext cx="2549" cy="297"/>
            </a:xfrm>
            <a:custGeom>
              <a:avLst/>
              <a:gdLst>
                <a:gd name="T0" fmla="*/ 1790 w 2736"/>
                <a:gd name="T1" fmla="*/ 0 h 240"/>
                <a:gd name="T2" fmla="*/ 1790 w 2736"/>
                <a:gd name="T3" fmla="*/ 863 h 240"/>
                <a:gd name="T4" fmla="*/ 0 w 2736"/>
                <a:gd name="T5" fmla="*/ 863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42"/>
            <p:cNvSpPr>
              <a:spLocks noChangeShapeType="1"/>
            </p:cNvSpPr>
            <p:nvPr/>
          </p:nvSpPr>
          <p:spPr bwMode="auto">
            <a:xfrm>
              <a:off x="1068" y="1285"/>
              <a:ext cx="0" cy="28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43"/>
            <p:cNvSpPr/>
            <p:nvPr/>
          </p:nvSpPr>
          <p:spPr bwMode="auto">
            <a:xfrm>
              <a:off x="2844" y="1031"/>
              <a:ext cx="480" cy="1008"/>
            </a:xfrm>
            <a:custGeom>
              <a:avLst/>
              <a:gdLst>
                <a:gd name="T0" fmla="*/ 0 w 480"/>
                <a:gd name="T1" fmla="*/ 192 h 1008"/>
                <a:gd name="T2" fmla="*/ 0 w 480"/>
                <a:gd name="T3" fmla="*/ 0 h 1008"/>
                <a:gd name="T4" fmla="*/ 480 w 480"/>
                <a:gd name="T5" fmla="*/ 0 h 1008"/>
                <a:gd name="T6" fmla="*/ 480 w 480"/>
                <a:gd name="T7" fmla="*/ 1008 h 1008"/>
                <a:gd name="T8" fmla="*/ 288 w 480"/>
                <a:gd name="T9" fmla="*/ 1008 h 1008"/>
                <a:gd name="T10" fmla="*/ 0 60000 65536"/>
                <a:gd name="T11" fmla="*/ 0 60000 65536"/>
                <a:gd name="T12" fmla="*/ 0 60000 65536"/>
                <a:gd name="T13" fmla="*/ 0 60000 65536"/>
                <a:gd name="T14" fmla="*/ 0 60000 65536"/>
                <a:gd name="T15" fmla="*/ 0 w 480"/>
                <a:gd name="T16" fmla="*/ 0 h 1008"/>
                <a:gd name="T17" fmla="*/ 480 w 480"/>
                <a:gd name="T18" fmla="*/ 1008 h 1008"/>
              </a:gdLst>
              <a:ahLst/>
              <a:cxnLst>
                <a:cxn ang="T10">
                  <a:pos x="T0" y="T1"/>
                </a:cxn>
                <a:cxn ang="T11">
                  <a:pos x="T2" y="T3"/>
                </a:cxn>
                <a:cxn ang="T12">
                  <a:pos x="T4" y="T5"/>
                </a:cxn>
                <a:cxn ang="T13">
                  <a:pos x="T6" y="T7"/>
                </a:cxn>
                <a:cxn ang="T14">
                  <a:pos x="T8" y="T9"/>
                </a:cxn>
              </a:cxnLst>
              <a:rect l="T15" t="T16" r="T17" b="T18"/>
              <a:pathLst>
                <a:path w="480" h="1008">
                  <a:moveTo>
                    <a:pt x="0" y="192"/>
                  </a:moveTo>
                  <a:lnTo>
                    <a:pt x="0" y="0"/>
                  </a:lnTo>
                  <a:lnTo>
                    <a:pt x="480" y="0"/>
                  </a:lnTo>
                  <a:lnTo>
                    <a:pt x="480" y="1008"/>
                  </a:lnTo>
                  <a:lnTo>
                    <a:pt x="288" y="100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Text Box 44"/>
            <p:cNvSpPr txBox="1">
              <a:spLocks noChangeArrowheads="1"/>
            </p:cNvSpPr>
            <p:nvPr/>
          </p:nvSpPr>
          <p:spPr bwMode="auto">
            <a:xfrm>
              <a:off x="1670" y="3705"/>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IN</a:t>
              </a:r>
              <a:endParaRPr lang="zh-CN" altLang="en-US" sz="2000" b="1" baseline="-25000"/>
            </a:p>
          </p:txBody>
        </p:sp>
        <p:sp>
          <p:nvSpPr>
            <p:cNvPr id="174" name="Text Box 45"/>
            <p:cNvSpPr txBox="1">
              <a:spLocks noChangeArrowheads="1"/>
            </p:cNvSpPr>
            <p:nvPr/>
          </p:nvSpPr>
          <p:spPr bwMode="auto">
            <a:xfrm>
              <a:off x="3312" y="681"/>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p>
          </p:txBody>
        </p:sp>
        <p:sp>
          <p:nvSpPr>
            <p:cNvPr id="175" name="Freeform 46"/>
            <p:cNvSpPr/>
            <p:nvPr/>
          </p:nvSpPr>
          <p:spPr bwMode="auto">
            <a:xfrm>
              <a:off x="3360" y="927"/>
              <a:ext cx="221" cy="321"/>
            </a:xfrm>
            <a:custGeom>
              <a:avLst/>
              <a:gdLst>
                <a:gd name="T0" fmla="*/ 221 w 221"/>
                <a:gd name="T1" fmla="*/ 0 h 321"/>
                <a:gd name="T2" fmla="*/ 0 w 221"/>
                <a:gd name="T3" fmla="*/ 321 h 321"/>
                <a:gd name="T4" fmla="*/ 0 60000 65536"/>
                <a:gd name="T5" fmla="*/ 0 60000 65536"/>
                <a:gd name="T6" fmla="*/ 0 w 221"/>
                <a:gd name="T7" fmla="*/ 0 h 321"/>
                <a:gd name="T8" fmla="*/ 221 w 221"/>
                <a:gd name="T9" fmla="*/ 321 h 321"/>
              </a:gdLst>
              <a:ahLst/>
              <a:cxnLst>
                <a:cxn ang="T4">
                  <a:pos x="T0" y="T1"/>
                </a:cxn>
                <a:cxn ang="T5">
                  <a:pos x="T2" y="T3"/>
                </a:cxn>
              </a:cxnLst>
              <a:rect l="T6" t="T7" r="T8" b="T9"/>
              <a:pathLst>
                <a:path w="221" h="321">
                  <a:moveTo>
                    <a:pt x="221" y="0"/>
                  </a:moveTo>
                  <a:lnTo>
                    <a:pt x="0" y="321"/>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Text Box 47"/>
            <p:cNvSpPr txBox="1">
              <a:spLocks noChangeArrowheads="1"/>
            </p:cNvSpPr>
            <p:nvPr/>
          </p:nvSpPr>
          <p:spPr bwMode="auto">
            <a:xfrm>
              <a:off x="134" y="666"/>
              <a:ext cx="6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2000" b="1"/>
                <a:t>A </a:t>
              </a:r>
              <a:r>
                <a:rPr lang="zh-CN" altLang="en-US" sz="2000" b="1">
                  <a:cs typeface="Times New Roman" panose="02020603050405020304" pitchFamily="18" charset="0"/>
                </a:rPr>
                <a:t>´</a:t>
              </a:r>
              <a:endParaRPr lang="en-US" altLang="zh-CN" sz="2000" b="1">
                <a:cs typeface="Times New Roman" panose="02020603050405020304" pitchFamily="18" charset="0"/>
              </a:endParaRPr>
            </a:p>
          </p:txBody>
        </p:sp>
        <p:sp>
          <p:nvSpPr>
            <p:cNvPr id="177" name="Freeform 48"/>
            <p:cNvSpPr/>
            <p:nvPr/>
          </p:nvSpPr>
          <p:spPr bwMode="auto">
            <a:xfrm>
              <a:off x="297" y="900"/>
              <a:ext cx="176" cy="299"/>
            </a:xfrm>
            <a:custGeom>
              <a:avLst/>
              <a:gdLst>
                <a:gd name="T0" fmla="*/ 0 w 176"/>
                <a:gd name="T1" fmla="*/ 0 h 299"/>
                <a:gd name="T2" fmla="*/ 176 w 176"/>
                <a:gd name="T3" fmla="*/ 299 h 299"/>
                <a:gd name="T4" fmla="*/ 0 60000 65536"/>
                <a:gd name="T5" fmla="*/ 0 60000 65536"/>
                <a:gd name="T6" fmla="*/ 0 w 176"/>
                <a:gd name="T7" fmla="*/ 0 h 299"/>
                <a:gd name="T8" fmla="*/ 176 w 176"/>
                <a:gd name="T9" fmla="*/ 299 h 299"/>
              </a:gdLst>
              <a:ahLst/>
              <a:cxnLst>
                <a:cxn ang="T4">
                  <a:pos x="T0" y="T1"/>
                </a:cxn>
                <a:cxn ang="T5">
                  <a:pos x="T2" y="T3"/>
                </a:cxn>
              </a:cxnLst>
              <a:rect l="T6" t="T7" r="T8" b="T9"/>
              <a:pathLst>
                <a:path w="176" h="299">
                  <a:moveTo>
                    <a:pt x="0" y="0"/>
                  </a:moveTo>
                  <a:lnTo>
                    <a:pt x="176" y="299"/>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Text Box 49"/>
            <p:cNvSpPr txBox="1">
              <a:spLocks noChangeArrowheads="1"/>
            </p:cNvSpPr>
            <p:nvPr/>
          </p:nvSpPr>
          <p:spPr bwMode="auto">
            <a:xfrm>
              <a:off x="902" y="2361"/>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列地址选择</a:t>
              </a:r>
            </a:p>
          </p:txBody>
        </p:sp>
        <p:sp>
          <p:nvSpPr>
            <p:cNvPr id="179" name="Text Box 50"/>
            <p:cNvSpPr txBox="1">
              <a:spLocks noChangeArrowheads="1"/>
            </p:cNvSpPr>
            <p:nvPr/>
          </p:nvSpPr>
          <p:spPr bwMode="auto">
            <a:xfrm>
              <a:off x="1574" y="135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行地址选择</a:t>
              </a:r>
            </a:p>
          </p:txBody>
        </p:sp>
        <p:sp>
          <p:nvSpPr>
            <p:cNvPr id="180" name="Text Box 51"/>
            <p:cNvSpPr txBox="1">
              <a:spLocks noChangeArrowheads="1"/>
            </p:cNvSpPr>
            <p:nvPr/>
          </p:nvSpPr>
          <p:spPr bwMode="auto">
            <a:xfrm>
              <a:off x="1200" y="269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a:t>
              </a:r>
            </a:p>
          </p:txBody>
        </p:sp>
        <p:sp>
          <p:nvSpPr>
            <p:cNvPr id="181" name="Text Box 52"/>
            <p:cNvSpPr txBox="1">
              <a:spLocks noChangeArrowheads="1"/>
            </p:cNvSpPr>
            <p:nvPr/>
          </p:nvSpPr>
          <p:spPr bwMode="auto">
            <a:xfrm>
              <a:off x="2138" y="269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a:t>
              </a:r>
            </a:p>
          </p:txBody>
        </p:sp>
        <p:sp>
          <p:nvSpPr>
            <p:cNvPr id="182" name="Text Box 53"/>
            <p:cNvSpPr txBox="1">
              <a:spLocks noChangeArrowheads="1"/>
            </p:cNvSpPr>
            <p:nvPr/>
          </p:nvSpPr>
          <p:spPr bwMode="auto">
            <a:xfrm>
              <a:off x="3578" y="2649"/>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读放</a:t>
              </a:r>
            </a:p>
          </p:txBody>
        </p:sp>
        <p:sp>
          <p:nvSpPr>
            <p:cNvPr id="183" name="Text Box 54"/>
            <p:cNvSpPr txBox="1">
              <a:spLocks noChangeArrowheads="1"/>
            </p:cNvSpPr>
            <p:nvPr/>
          </p:nvSpPr>
          <p:spPr bwMode="auto">
            <a:xfrm>
              <a:off x="4214" y="3033"/>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OUT</a:t>
              </a:r>
              <a:endParaRPr lang="zh-CN" altLang="en-US" sz="2000" b="1" baseline="-25000"/>
            </a:p>
          </p:txBody>
        </p:sp>
        <p:sp>
          <p:nvSpPr>
            <p:cNvPr id="184" name="Text Box 55"/>
            <p:cNvSpPr txBox="1">
              <a:spLocks noChangeArrowheads="1"/>
            </p:cNvSpPr>
            <p:nvPr/>
          </p:nvSpPr>
          <p:spPr bwMode="auto">
            <a:xfrm>
              <a:off x="2208" y="33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写选择</a:t>
              </a:r>
            </a:p>
          </p:txBody>
        </p:sp>
        <p:sp>
          <p:nvSpPr>
            <p:cNvPr id="185" name="Text Box 56"/>
            <p:cNvSpPr txBox="1">
              <a:spLocks noChangeArrowheads="1"/>
            </p:cNvSpPr>
            <p:nvPr/>
          </p:nvSpPr>
          <p:spPr bwMode="auto">
            <a:xfrm>
              <a:off x="3696" y="3326"/>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读选择</a:t>
              </a:r>
            </a:p>
          </p:txBody>
        </p:sp>
      </p:grpSp>
      <p:grpSp>
        <p:nvGrpSpPr>
          <p:cNvPr id="194" name="Group 58"/>
          <p:cNvGrpSpPr/>
          <p:nvPr/>
        </p:nvGrpSpPr>
        <p:grpSpPr bwMode="auto">
          <a:xfrm>
            <a:off x="1571625" y="2041525"/>
            <a:ext cx="4046538" cy="474662"/>
            <a:chOff x="240" y="1285"/>
            <a:chExt cx="2549" cy="299"/>
          </a:xfrm>
        </p:grpSpPr>
        <p:sp>
          <p:nvSpPr>
            <p:cNvPr id="195" name="Freeform 59"/>
            <p:cNvSpPr/>
            <p:nvPr/>
          </p:nvSpPr>
          <p:spPr bwMode="auto">
            <a:xfrm>
              <a:off x="240" y="1287"/>
              <a:ext cx="2549" cy="297"/>
            </a:xfrm>
            <a:custGeom>
              <a:avLst/>
              <a:gdLst>
                <a:gd name="T0" fmla="*/ 1790 w 2736"/>
                <a:gd name="T1" fmla="*/ 0 h 240"/>
                <a:gd name="T2" fmla="*/ 1790 w 2736"/>
                <a:gd name="T3" fmla="*/ 863 h 240"/>
                <a:gd name="T4" fmla="*/ 0 w 2736"/>
                <a:gd name="T5" fmla="*/ 863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0"/>
            <p:cNvSpPr>
              <a:spLocks noChangeShapeType="1"/>
            </p:cNvSpPr>
            <p:nvPr/>
          </p:nvSpPr>
          <p:spPr bwMode="auto">
            <a:xfrm>
              <a:off x="1056" y="1285"/>
              <a:ext cx="0" cy="286"/>
            </a:xfrm>
            <a:prstGeom prst="line">
              <a:avLst/>
            </a:prstGeom>
            <a:noFill/>
            <a:ln w="762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197" name="Freeform 61"/>
          <p:cNvSpPr/>
          <p:nvPr/>
        </p:nvSpPr>
        <p:spPr bwMode="auto">
          <a:xfrm>
            <a:off x="1674813" y="3354387"/>
            <a:ext cx="2563812" cy="754063"/>
          </a:xfrm>
          <a:custGeom>
            <a:avLst/>
            <a:gdLst>
              <a:gd name="T0" fmla="*/ 2147483647 w 1872"/>
              <a:gd name="T1" fmla="*/ 0 h 384"/>
              <a:gd name="T2" fmla="*/ 2147483647 w 1872"/>
              <a:gd name="T3" fmla="*/ 2147483647 h 384"/>
              <a:gd name="T4" fmla="*/ 0 w 1872"/>
              <a:gd name="T5" fmla="*/ 2147483647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2"/>
          <p:cNvSpPr/>
          <p:nvPr/>
        </p:nvSpPr>
        <p:spPr bwMode="auto">
          <a:xfrm>
            <a:off x="2505075" y="3373437"/>
            <a:ext cx="3524250" cy="1588"/>
          </a:xfrm>
          <a:custGeom>
            <a:avLst/>
            <a:gdLst>
              <a:gd name="T0" fmla="*/ 0 w 2220"/>
              <a:gd name="T1" fmla="*/ 0 h 1"/>
              <a:gd name="T2" fmla="*/ 2147483647 w 2220"/>
              <a:gd name="T3" fmla="*/ 0 h 1"/>
              <a:gd name="T4" fmla="*/ 0 60000 65536"/>
              <a:gd name="T5" fmla="*/ 0 60000 65536"/>
              <a:gd name="T6" fmla="*/ 0 w 2220"/>
              <a:gd name="T7" fmla="*/ 0 h 1"/>
              <a:gd name="T8" fmla="*/ 2220 w 2220"/>
              <a:gd name="T9" fmla="*/ 1 h 1"/>
            </a:gdLst>
            <a:ahLst/>
            <a:cxnLst>
              <a:cxn ang="T4">
                <a:pos x="T0" y="T1"/>
              </a:cxn>
              <a:cxn ang="T5">
                <a:pos x="T2" y="T3"/>
              </a:cxn>
            </a:cxnLst>
            <a:rect l="T6" t="T7" r="T8" b="T9"/>
            <a:pathLst>
              <a:path w="2220" h="1">
                <a:moveTo>
                  <a:pt x="0" y="0"/>
                </a:moveTo>
                <a:lnTo>
                  <a:pt x="222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Line 63"/>
          <p:cNvSpPr>
            <a:spLocks noChangeShapeType="1"/>
          </p:cNvSpPr>
          <p:nvPr/>
        </p:nvSpPr>
        <p:spPr bwMode="auto">
          <a:xfrm>
            <a:off x="4175125" y="4754562"/>
            <a:ext cx="0" cy="1036638"/>
          </a:xfrm>
          <a:prstGeom prst="line">
            <a:avLst/>
          </a:prstGeom>
          <a:noFill/>
          <a:ln w="76200">
            <a:solidFill>
              <a:schemeClr val="folHlink"/>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grpSp>
        <p:nvGrpSpPr>
          <p:cNvPr id="200" name="Group 64"/>
          <p:cNvGrpSpPr/>
          <p:nvPr/>
        </p:nvGrpSpPr>
        <p:grpSpPr bwMode="auto">
          <a:xfrm>
            <a:off x="3305175" y="4464050"/>
            <a:ext cx="1619250" cy="566737"/>
            <a:chOff x="1332" y="2811"/>
            <a:chExt cx="1020" cy="357"/>
          </a:xfrm>
        </p:grpSpPr>
        <p:grpSp>
          <p:nvGrpSpPr>
            <p:cNvPr id="201" name="Group 65"/>
            <p:cNvGrpSpPr/>
            <p:nvPr/>
          </p:nvGrpSpPr>
          <p:grpSpPr bwMode="auto">
            <a:xfrm>
              <a:off x="1332" y="2811"/>
              <a:ext cx="396" cy="356"/>
              <a:chOff x="1332" y="2811"/>
              <a:chExt cx="396" cy="356"/>
            </a:xfrm>
          </p:grpSpPr>
          <p:sp>
            <p:nvSpPr>
              <p:cNvPr id="203" name="AutoShape 66"/>
              <p:cNvSpPr>
                <a:spLocks noChangeArrowheads="1"/>
              </p:cNvSpPr>
              <p:nvPr/>
            </p:nvSpPr>
            <p:spPr bwMode="auto">
              <a:xfrm rot="-5400000">
                <a:off x="1399" y="2838"/>
                <a:ext cx="356" cy="302"/>
              </a:xfrm>
              <a:prstGeom prst="triangle">
                <a:avLst>
                  <a:gd name="adj" fmla="val 50000"/>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Oval 67"/>
              <p:cNvSpPr>
                <a:spLocks noChangeArrowheads="1"/>
              </p:cNvSpPr>
              <p:nvPr/>
            </p:nvSpPr>
            <p:spPr bwMode="auto">
              <a:xfrm rot="10800000">
                <a:off x="1332" y="2958"/>
                <a:ext cx="79" cy="79"/>
              </a:xfrm>
              <a:prstGeom prst="ellipse">
                <a:avLst/>
              </a:pr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2" name="AutoShape 68"/>
            <p:cNvSpPr>
              <a:spLocks noChangeArrowheads="1"/>
            </p:cNvSpPr>
            <p:nvPr/>
          </p:nvSpPr>
          <p:spPr bwMode="auto">
            <a:xfrm rot="5400000">
              <a:off x="2023" y="2839"/>
              <a:ext cx="356" cy="302"/>
            </a:xfrm>
            <a:prstGeom prst="triangle">
              <a:avLst>
                <a:gd name="adj" fmla="val 50000"/>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5" name="Group 69"/>
          <p:cNvGrpSpPr/>
          <p:nvPr/>
        </p:nvGrpSpPr>
        <p:grpSpPr bwMode="auto">
          <a:xfrm>
            <a:off x="1933575" y="4743450"/>
            <a:ext cx="4522788" cy="1587"/>
            <a:chOff x="462" y="2987"/>
            <a:chExt cx="2849" cy="1"/>
          </a:xfrm>
        </p:grpSpPr>
        <p:sp>
          <p:nvSpPr>
            <p:cNvPr id="206" name="Line 70"/>
            <p:cNvSpPr>
              <a:spLocks noChangeShapeType="1"/>
            </p:cNvSpPr>
            <p:nvPr/>
          </p:nvSpPr>
          <p:spPr bwMode="auto">
            <a:xfrm>
              <a:off x="2351" y="2987"/>
              <a:ext cx="96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7" name="Freeform 71"/>
            <p:cNvSpPr/>
            <p:nvPr/>
          </p:nvSpPr>
          <p:spPr bwMode="auto">
            <a:xfrm>
              <a:off x="462" y="2987"/>
              <a:ext cx="845" cy="1"/>
            </a:xfrm>
            <a:custGeom>
              <a:avLst/>
              <a:gdLst>
                <a:gd name="T0" fmla="*/ 833 w 845"/>
                <a:gd name="T1" fmla="*/ 0 h 1"/>
                <a:gd name="T2" fmla="*/ 845 w 845"/>
                <a:gd name="T3" fmla="*/ 1 h 1"/>
                <a:gd name="T4" fmla="*/ 0 w 845"/>
                <a:gd name="T5" fmla="*/ 1 h 1"/>
                <a:gd name="T6" fmla="*/ 0 60000 65536"/>
                <a:gd name="T7" fmla="*/ 0 60000 65536"/>
                <a:gd name="T8" fmla="*/ 0 60000 65536"/>
                <a:gd name="T9" fmla="*/ 0 w 845"/>
                <a:gd name="T10" fmla="*/ 0 h 1"/>
                <a:gd name="T11" fmla="*/ 845 w 845"/>
                <a:gd name="T12" fmla="*/ 1 h 1"/>
              </a:gdLst>
              <a:ahLst/>
              <a:cxnLst>
                <a:cxn ang="T6">
                  <a:pos x="T0" y="T1"/>
                </a:cxn>
                <a:cxn ang="T7">
                  <a:pos x="T2" y="T3"/>
                </a:cxn>
                <a:cxn ang="T8">
                  <a:pos x="T4" y="T5"/>
                </a:cxn>
              </a:cxnLst>
              <a:rect l="T9" t="T10" r="T11" b="T12"/>
              <a:pathLst>
                <a:path w="845" h="1">
                  <a:moveTo>
                    <a:pt x="833" y="0"/>
                  </a:moveTo>
                  <a:lnTo>
                    <a:pt x="845" y="1"/>
                  </a:lnTo>
                  <a:lnTo>
                    <a:pt x="0" y="1"/>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8" name="Group 72"/>
          <p:cNvGrpSpPr/>
          <p:nvPr/>
        </p:nvGrpSpPr>
        <p:grpSpPr bwMode="auto">
          <a:xfrm>
            <a:off x="1974850" y="1620837"/>
            <a:ext cx="4481513" cy="1685925"/>
            <a:chOff x="494" y="1020"/>
            <a:chExt cx="2823" cy="1062"/>
          </a:xfrm>
        </p:grpSpPr>
        <p:sp>
          <p:nvSpPr>
            <p:cNvPr id="209" name="Freeform 73"/>
            <p:cNvSpPr/>
            <p:nvPr/>
          </p:nvSpPr>
          <p:spPr bwMode="auto">
            <a:xfrm>
              <a:off x="494" y="1043"/>
              <a:ext cx="515" cy="1039"/>
            </a:xfrm>
            <a:custGeom>
              <a:avLst/>
              <a:gdLst>
                <a:gd name="T0" fmla="*/ 1 w 515"/>
                <a:gd name="T1" fmla="*/ 1039 h 1039"/>
                <a:gd name="T2" fmla="*/ 0 w 515"/>
                <a:gd name="T3" fmla="*/ 0 h 1039"/>
                <a:gd name="T4" fmla="*/ 515 w 515"/>
                <a:gd name="T5" fmla="*/ 0 h 1039"/>
                <a:gd name="T6" fmla="*/ 515 w 515"/>
                <a:gd name="T7" fmla="*/ 164 h 1039"/>
                <a:gd name="T8" fmla="*/ 0 60000 65536"/>
                <a:gd name="T9" fmla="*/ 0 60000 65536"/>
                <a:gd name="T10" fmla="*/ 0 60000 65536"/>
                <a:gd name="T11" fmla="*/ 0 60000 65536"/>
                <a:gd name="T12" fmla="*/ 0 w 515"/>
                <a:gd name="T13" fmla="*/ 0 h 1039"/>
                <a:gd name="T14" fmla="*/ 515 w 515"/>
                <a:gd name="T15" fmla="*/ 1039 h 1039"/>
              </a:gdLst>
              <a:ahLst/>
              <a:cxnLst>
                <a:cxn ang="T8">
                  <a:pos x="T0" y="T1"/>
                </a:cxn>
                <a:cxn ang="T9">
                  <a:pos x="T2" y="T3"/>
                </a:cxn>
                <a:cxn ang="T10">
                  <a:pos x="T4" y="T5"/>
                </a:cxn>
                <a:cxn ang="T11">
                  <a:pos x="T6" y="T7"/>
                </a:cxn>
              </a:cxnLst>
              <a:rect l="T12" t="T13" r="T14" b="T15"/>
              <a:pathLst>
                <a:path w="515" h="1039">
                  <a:moveTo>
                    <a:pt x="1" y="1039"/>
                  </a:moveTo>
                  <a:lnTo>
                    <a:pt x="0" y="0"/>
                  </a:lnTo>
                  <a:lnTo>
                    <a:pt x="515" y="0"/>
                  </a:lnTo>
                  <a:lnTo>
                    <a:pt x="515" y="164"/>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4"/>
            <p:cNvSpPr/>
            <p:nvPr/>
          </p:nvSpPr>
          <p:spPr bwMode="auto">
            <a:xfrm>
              <a:off x="2835" y="1020"/>
              <a:ext cx="482" cy="1043"/>
            </a:xfrm>
            <a:custGeom>
              <a:avLst/>
              <a:gdLst>
                <a:gd name="T0" fmla="*/ 482 w 482"/>
                <a:gd name="T1" fmla="*/ 1043 h 1043"/>
                <a:gd name="T2" fmla="*/ 482 w 482"/>
                <a:gd name="T3" fmla="*/ 0 h 1043"/>
                <a:gd name="T4" fmla="*/ 0 w 482"/>
                <a:gd name="T5" fmla="*/ 0 h 1043"/>
                <a:gd name="T6" fmla="*/ 0 w 482"/>
                <a:gd name="T7" fmla="*/ 198 h 1043"/>
                <a:gd name="T8" fmla="*/ 0 60000 65536"/>
                <a:gd name="T9" fmla="*/ 0 60000 65536"/>
                <a:gd name="T10" fmla="*/ 0 60000 65536"/>
                <a:gd name="T11" fmla="*/ 0 60000 65536"/>
                <a:gd name="T12" fmla="*/ 0 w 482"/>
                <a:gd name="T13" fmla="*/ 0 h 1043"/>
                <a:gd name="T14" fmla="*/ 482 w 482"/>
                <a:gd name="T15" fmla="*/ 1043 h 1043"/>
              </a:gdLst>
              <a:ahLst/>
              <a:cxnLst>
                <a:cxn ang="T8">
                  <a:pos x="T0" y="T1"/>
                </a:cxn>
                <a:cxn ang="T9">
                  <a:pos x="T2" y="T3"/>
                </a:cxn>
                <a:cxn ang="T10">
                  <a:pos x="T4" y="T5"/>
                </a:cxn>
                <a:cxn ang="T11">
                  <a:pos x="T6" y="T7"/>
                </a:cxn>
              </a:cxnLst>
              <a:rect l="T12" t="T13" r="T14" b="T15"/>
              <a:pathLst>
                <a:path w="482" h="1043">
                  <a:moveTo>
                    <a:pt x="482" y="1043"/>
                  </a:moveTo>
                  <a:lnTo>
                    <a:pt x="482" y="0"/>
                  </a:lnTo>
                  <a:lnTo>
                    <a:pt x="0" y="0"/>
                  </a:lnTo>
                  <a:lnTo>
                    <a:pt x="0" y="19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1" name="Group 75"/>
          <p:cNvGrpSpPr/>
          <p:nvPr/>
        </p:nvGrpSpPr>
        <p:grpSpPr bwMode="auto">
          <a:xfrm>
            <a:off x="2943225" y="1635125"/>
            <a:ext cx="2590800" cy="273050"/>
            <a:chOff x="924" y="1029"/>
            <a:chExt cx="1632" cy="172"/>
          </a:xfrm>
        </p:grpSpPr>
        <p:sp>
          <p:nvSpPr>
            <p:cNvPr id="212" name="Freeform 76"/>
            <p:cNvSpPr/>
            <p:nvPr/>
          </p:nvSpPr>
          <p:spPr bwMode="auto">
            <a:xfrm>
              <a:off x="924" y="1029"/>
              <a:ext cx="281" cy="171"/>
            </a:xfrm>
            <a:custGeom>
              <a:avLst/>
              <a:gdLst>
                <a:gd name="T0" fmla="*/ 149 w 319"/>
                <a:gd name="T1" fmla="*/ 0 h 184"/>
                <a:gd name="T2" fmla="*/ 0 w 319"/>
                <a:gd name="T3" fmla="*/ 0 h 184"/>
                <a:gd name="T4" fmla="*/ 0 w 319"/>
                <a:gd name="T5" fmla="*/ 119 h 184"/>
                <a:gd name="T6" fmla="*/ 0 60000 65536"/>
                <a:gd name="T7" fmla="*/ 0 60000 65536"/>
                <a:gd name="T8" fmla="*/ 0 60000 65536"/>
                <a:gd name="T9" fmla="*/ 0 w 319"/>
                <a:gd name="T10" fmla="*/ 0 h 184"/>
                <a:gd name="T11" fmla="*/ 319 w 319"/>
                <a:gd name="T12" fmla="*/ 184 h 184"/>
              </a:gdLst>
              <a:ahLst/>
              <a:cxnLst>
                <a:cxn ang="T6">
                  <a:pos x="T0" y="T1"/>
                </a:cxn>
                <a:cxn ang="T7">
                  <a:pos x="T2" y="T3"/>
                </a:cxn>
                <a:cxn ang="T8">
                  <a:pos x="T4" y="T5"/>
                </a:cxn>
              </a:cxnLst>
              <a:rect l="T9" t="T10" r="T11" b="T12"/>
              <a:pathLst>
                <a:path w="319" h="184">
                  <a:moveTo>
                    <a:pt x="319" y="0"/>
                  </a:moveTo>
                  <a:lnTo>
                    <a:pt x="0" y="0"/>
                  </a:lnTo>
                  <a:lnTo>
                    <a:pt x="0" y="18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77"/>
            <p:cNvSpPr/>
            <p:nvPr/>
          </p:nvSpPr>
          <p:spPr bwMode="auto">
            <a:xfrm>
              <a:off x="2230" y="1036"/>
              <a:ext cx="326" cy="165"/>
            </a:xfrm>
            <a:custGeom>
              <a:avLst/>
              <a:gdLst>
                <a:gd name="T0" fmla="*/ 0 w 336"/>
                <a:gd name="T1" fmla="*/ 0 h 144"/>
                <a:gd name="T2" fmla="*/ 280 w 336"/>
                <a:gd name="T3" fmla="*/ 0 h 144"/>
                <a:gd name="T4" fmla="*/ 280 w 336"/>
                <a:gd name="T5" fmla="*/ 327 h 144"/>
                <a:gd name="T6" fmla="*/ 0 60000 65536"/>
                <a:gd name="T7" fmla="*/ 0 60000 65536"/>
                <a:gd name="T8" fmla="*/ 0 60000 65536"/>
                <a:gd name="T9" fmla="*/ 0 w 336"/>
                <a:gd name="T10" fmla="*/ 0 h 144"/>
                <a:gd name="T11" fmla="*/ 336 w 336"/>
                <a:gd name="T12" fmla="*/ 144 h 144"/>
              </a:gdLst>
              <a:ahLst/>
              <a:cxnLst>
                <a:cxn ang="T6">
                  <a:pos x="T0" y="T1"/>
                </a:cxn>
                <a:cxn ang="T7">
                  <a:pos x="T2" y="T3"/>
                </a:cxn>
                <a:cxn ang="T8">
                  <a:pos x="T4" y="T5"/>
                </a:cxn>
              </a:cxnLst>
              <a:rect l="T9" t="T10" r="T11" b="T12"/>
              <a:pathLst>
                <a:path w="336" h="144">
                  <a:moveTo>
                    <a:pt x="0" y="0"/>
                  </a:moveTo>
                  <a:lnTo>
                    <a:pt x="336" y="0"/>
                  </a:lnTo>
                  <a:lnTo>
                    <a:pt x="336" y="14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4" name="Line 78"/>
          <p:cNvSpPr>
            <a:spLocks noChangeShapeType="1"/>
          </p:cNvSpPr>
          <p:nvPr/>
        </p:nvSpPr>
        <p:spPr bwMode="auto">
          <a:xfrm flipV="1">
            <a:off x="4684713" y="4881562"/>
            <a:ext cx="0" cy="942975"/>
          </a:xfrm>
          <a:prstGeom prst="line">
            <a:avLst/>
          </a:prstGeom>
          <a:noFill/>
          <a:ln w="76200">
            <a:solidFill>
              <a:schemeClr val="folHlink"/>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15" name="Freeform 79"/>
          <p:cNvSpPr/>
          <p:nvPr/>
        </p:nvSpPr>
        <p:spPr bwMode="auto">
          <a:xfrm>
            <a:off x="3938588" y="4749800"/>
            <a:ext cx="528637" cy="6350"/>
          </a:xfrm>
          <a:custGeom>
            <a:avLst/>
            <a:gdLst>
              <a:gd name="T0" fmla="*/ 0 w 333"/>
              <a:gd name="T1" fmla="*/ 0 h 4"/>
              <a:gd name="T2" fmla="*/ 2147483647 w 333"/>
              <a:gd name="T3" fmla="*/ 2147483647 h 4"/>
              <a:gd name="T4" fmla="*/ 0 60000 65536"/>
              <a:gd name="T5" fmla="*/ 0 60000 65536"/>
              <a:gd name="T6" fmla="*/ 0 w 333"/>
              <a:gd name="T7" fmla="*/ 0 h 4"/>
              <a:gd name="T8" fmla="*/ 333 w 333"/>
              <a:gd name="T9" fmla="*/ 4 h 4"/>
            </a:gdLst>
            <a:ahLst/>
            <a:cxnLst>
              <a:cxn ang="T4">
                <a:pos x="T0" y="T1"/>
              </a:cxn>
              <a:cxn ang="T5">
                <a:pos x="T2" y="T3"/>
              </a:cxn>
            </a:cxnLst>
            <a:rect l="T6" t="T7" r="T8" b="T9"/>
            <a:pathLst>
              <a:path w="333" h="4">
                <a:moveTo>
                  <a:pt x="0" y="0"/>
                </a:moveTo>
                <a:lnTo>
                  <a:pt x="333" y="4"/>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6" name="Group 80"/>
          <p:cNvGrpSpPr/>
          <p:nvPr/>
        </p:nvGrpSpPr>
        <p:grpSpPr bwMode="auto">
          <a:xfrm>
            <a:off x="1952625" y="3238500"/>
            <a:ext cx="4514850" cy="31750"/>
            <a:chOff x="288" y="2039"/>
            <a:chExt cx="2844" cy="20"/>
          </a:xfrm>
        </p:grpSpPr>
        <p:sp>
          <p:nvSpPr>
            <p:cNvPr id="217" name="Freeform 81"/>
            <p:cNvSpPr/>
            <p:nvPr/>
          </p:nvSpPr>
          <p:spPr bwMode="auto">
            <a:xfrm>
              <a:off x="288" y="2058"/>
              <a:ext cx="276" cy="1"/>
            </a:xfrm>
            <a:custGeom>
              <a:avLst/>
              <a:gdLst>
                <a:gd name="T0" fmla="*/ 276 w 276"/>
                <a:gd name="T1" fmla="*/ 0 h 1"/>
                <a:gd name="T2" fmla="*/ 0 w 276"/>
                <a:gd name="T3" fmla="*/ 0 h 1"/>
                <a:gd name="T4" fmla="*/ 0 60000 65536"/>
                <a:gd name="T5" fmla="*/ 0 60000 65536"/>
                <a:gd name="T6" fmla="*/ 0 w 276"/>
                <a:gd name="T7" fmla="*/ 0 h 1"/>
                <a:gd name="T8" fmla="*/ 276 w 276"/>
                <a:gd name="T9" fmla="*/ 1 h 1"/>
              </a:gdLst>
              <a:ahLst/>
              <a:cxnLst>
                <a:cxn ang="T4">
                  <a:pos x="T0" y="T1"/>
                </a:cxn>
                <a:cxn ang="T5">
                  <a:pos x="T2" y="T3"/>
                </a:cxn>
              </a:cxnLst>
              <a:rect l="T6" t="T7" r="T8" b="T9"/>
              <a:pathLst>
                <a:path w="276" h="1">
                  <a:moveTo>
                    <a:pt x="276" y="0"/>
                  </a:moveTo>
                  <a:lnTo>
                    <a:pt x="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Line 82"/>
            <p:cNvSpPr>
              <a:spLocks noChangeShapeType="1"/>
            </p:cNvSpPr>
            <p:nvPr/>
          </p:nvSpPr>
          <p:spPr bwMode="auto">
            <a:xfrm>
              <a:off x="2940" y="2039"/>
              <a:ext cx="192"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19" name="Group 83"/>
          <p:cNvGrpSpPr/>
          <p:nvPr/>
        </p:nvGrpSpPr>
        <p:grpSpPr bwMode="auto">
          <a:xfrm>
            <a:off x="2381250" y="3125787"/>
            <a:ext cx="3762375" cy="477838"/>
            <a:chOff x="750" y="1968"/>
            <a:chExt cx="2370" cy="301"/>
          </a:xfrm>
        </p:grpSpPr>
        <p:grpSp>
          <p:nvGrpSpPr>
            <p:cNvPr id="220" name="Group 84"/>
            <p:cNvGrpSpPr/>
            <p:nvPr/>
          </p:nvGrpSpPr>
          <p:grpSpPr bwMode="auto">
            <a:xfrm>
              <a:off x="750" y="1968"/>
              <a:ext cx="74" cy="301"/>
              <a:chOff x="750" y="1968"/>
              <a:chExt cx="74" cy="301"/>
            </a:xfrm>
          </p:grpSpPr>
          <p:sp>
            <p:nvSpPr>
              <p:cNvPr id="224" name="Line 85"/>
              <p:cNvSpPr>
                <a:spLocks noChangeShapeType="1"/>
              </p:cNvSpPr>
              <p:nvPr/>
            </p:nvSpPr>
            <p:spPr bwMode="auto">
              <a:xfrm rot="-5400000">
                <a:off x="599" y="2119"/>
                <a:ext cx="301"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5" name="Line 86"/>
              <p:cNvSpPr>
                <a:spLocks noChangeShapeType="1"/>
              </p:cNvSpPr>
              <p:nvPr/>
            </p:nvSpPr>
            <p:spPr bwMode="auto">
              <a:xfrm rot="-5400000">
                <a:off x="733" y="2123"/>
                <a:ext cx="182"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1" name="Group 87"/>
            <p:cNvGrpSpPr/>
            <p:nvPr/>
          </p:nvGrpSpPr>
          <p:grpSpPr bwMode="auto">
            <a:xfrm>
              <a:off x="3046" y="1968"/>
              <a:ext cx="74" cy="301"/>
              <a:chOff x="3046" y="1968"/>
              <a:chExt cx="74" cy="301"/>
            </a:xfrm>
          </p:grpSpPr>
          <p:sp>
            <p:nvSpPr>
              <p:cNvPr id="222" name="Line 88"/>
              <p:cNvSpPr>
                <a:spLocks noChangeShapeType="1"/>
              </p:cNvSpPr>
              <p:nvPr/>
            </p:nvSpPr>
            <p:spPr bwMode="auto">
              <a:xfrm rot="5400000">
                <a:off x="2969" y="2119"/>
                <a:ext cx="301"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3" name="Line 89"/>
              <p:cNvSpPr>
                <a:spLocks noChangeShapeType="1"/>
              </p:cNvSpPr>
              <p:nvPr/>
            </p:nvSpPr>
            <p:spPr bwMode="auto">
              <a:xfrm rot="5400000">
                <a:off x="2955" y="2115"/>
                <a:ext cx="182"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26" name="Group 90"/>
          <p:cNvGrpSpPr/>
          <p:nvPr/>
        </p:nvGrpSpPr>
        <p:grpSpPr bwMode="auto">
          <a:xfrm>
            <a:off x="2679700" y="1922462"/>
            <a:ext cx="3159125" cy="95250"/>
            <a:chOff x="929" y="1212"/>
            <a:chExt cx="1988" cy="60"/>
          </a:xfrm>
        </p:grpSpPr>
        <p:grpSp>
          <p:nvGrpSpPr>
            <p:cNvPr id="227" name="Group 91"/>
            <p:cNvGrpSpPr/>
            <p:nvPr/>
          </p:nvGrpSpPr>
          <p:grpSpPr bwMode="auto">
            <a:xfrm>
              <a:off x="929" y="1212"/>
              <a:ext cx="255" cy="60"/>
              <a:chOff x="3459" y="1296"/>
              <a:chExt cx="243" cy="48"/>
            </a:xfrm>
          </p:grpSpPr>
          <p:sp>
            <p:nvSpPr>
              <p:cNvPr id="231" name="Line 92"/>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93"/>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8" name="Group 94"/>
            <p:cNvGrpSpPr/>
            <p:nvPr/>
          </p:nvGrpSpPr>
          <p:grpSpPr bwMode="auto">
            <a:xfrm>
              <a:off x="2661" y="1212"/>
              <a:ext cx="256" cy="60"/>
              <a:chOff x="3459" y="1296"/>
              <a:chExt cx="243" cy="48"/>
            </a:xfrm>
          </p:grpSpPr>
          <p:sp>
            <p:nvSpPr>
              <p:cNvPr id="229" name="Line 95"/>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96"/>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33" name="Group 97"/>
          <p:cNvGrpSpPr/>
          <p:nvPr/>
        </p:nvGrpSpPr>
        <p:grpSpPr bwMode="auto">
          <a:xfrm>
            <a:off x="1971675" y="3425825"/>
            <a:ext cx="4492625" cy="1341437"/>
            <a:chOff x="492" y="2157"/>
            <a:chExt cx="2830" cy="845"/>
          </a:xfrm>
        </p:grpSpPr>
        <p:sp>
          <p:nvSpPr>
            <p:cNvPr id="234" name="Freeform 98"/>
            <p:cNvSpPr/>
            <p:nvPr/>
          </p:nvSpPr>
          <p:spPr bwMode="auto">
            <a:xfrm>
              <a:off x="492" y="2157"/>
              <a:ext cx="251" cy="845"/>
            </a:xfrm>
            <a:custGeom>
              <a:avLst/>
              <a:gdLst>
                <a:gd name="T0" fmla="*/ 251 w 251"/>
                <a:gd name="T1" fmla="*/ 0 h 845"/>
                <a:gd name="T2" fmla="*/ 0 w 251"/>
                <a:gd name="T3" fmla="*/ 0 h 845"/>
                <a:gd name="T4" fmla="*/ 0 w 251"/>
                <a:gd name="T5" fmla="*/ 845 h 845"/>
                <a:gd name="T6" fmla="*/ 0 60000 65536"/>
                <a:gd name="T7" fmla="*/ 0 60000 65536"/>
                <a:gd name="T8" fmla="*/ 0 60000 65536"/>
                <a:gd name="T9" fmla="*/ 0 w 251"/>
                <a:gd name="T10" fmla="*/ 0 h 845"/>
                <a:gd name="T11" fmla="*/ 251 w 251"/>
                <a:gd name="T12" fmla="*/ 845 h 845"/>
              </a:gdLst>
              <a:ahLst/>
              <a:cxnLst>
                <a:cxn ang="T6">
                  <a:pos x="T0" y="T1"/>
                </a:cxn>
                <a:cxn ang="T7">
                  <a:pos x="T2" y="T3"/>
                </a:cxn>
                <a:cxn ang="T8">
                  <a:pos x="T4" y="T5"/>
                </a:cxn>
              </a:cxnLst>
              <a:rect l="T9" t="T10" r="T11" b="T12"/>
              <a:pathLst>
                <a:path w="251" h="845">
                  <a:moveTo>
                    <a:pt x="251" y="0"/>
                  </a:moveTo>
                  <a:lnTo>
                    <a:pt x="0" y="0"/>
                  </a:lnTo>
                  <a:lnTo>
                    <a:pt x="0" y="84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Freeform 99"/>
            <p:cNvSpPr/>
            <p:nvPr/>
          </p:nvSpPr>
          <p:spPr bwMode="auto">
            <a:xfrm>
              <a:off x="3120" y="2160"/>
              <a:ext cx="202" cy="832"/>
            </a:xfrm>
            <a:custGeom>
              <a:avLst/>
              <a:gdLst>
                <a:gd name="T0" fmla="*/ 0 w 192"/>
                <a:gd name="T1" fmla="*/ 0 h 672"/>
                <a:gd name="T2" fmla="*/ 261 w 192"/>
                <a:gd name="T3" fmla="*/ 0 h 672"/>
                <a:gd name="T4" fmla="*/ 261 w 192"/>
                <a:gd name="T5" fmla="*/ 2420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6" name="Group 100"/>
          <p:cNvGrpSpPr/>
          <p:nvPr/>
        </p:nvGrpSpPr>
        <p:grpSpPr bwMode="auto">
          <a:xfrm>
            <a:off x="6965950" y="1951037"/>
            <a:ext cx="3368675" cy="457200"/>
            <a:chOff x="3638" y="1228"/>
            <a:chExt cx="2122" cy="288"/>
          </a:xfrm>
        </p:grpSpPr>
        <p:sp>
          <p:nvSpPr>
            <p:cNvPr id="237" name="Text Box 101"/>
            <p:cNvSpPr txBox="1">
              <a:spLocks noChangeArrowheads="1"/>
            </p:cNvSpPr>
            <p:nvPr/>
          </p:nvSpPr>
          <p:spPr bwMode="auto">
            <a:xfrm>
              <a:off x="3638" y="122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行选</a:t>
              </a:r>
            </a:p>
          </p:txBody>
        </p:sp>
        <p:sp>
          <p:nvSpPr>
            <p:cNvPr id="238" name="Text Box 102"/>
            <p:cNvSpPr txBox="1">
              <a:spLocks noChangeArrowheads="1"/>
            </p:cNvSpPr>
            <p:nvPr/>
          </p:nvSpPr>
          <p:spPr bwMode="auto">
            <a:xfrm>
              <a:off x="4416" y="1228"/>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T</a:t>
              </a:r>
              <a:r>
                <a:rPr lang="en-US" altLang="zh-CN" b="1" baseline="-25000"/>
                <a:t>5</a:t>
              </a:r>
              <a:r>
                <a:rPr lang="en-US" altLang="zh-CN" b="1"/>
                <a:t>、T</a:t>
              </a:r>
              <a:r>
                <a:rPr lang="en-US" altLang="zh-CN" b="1" baseline="-25000"/>
                <a:t>6   </a:t>
              </a:r>
              <a:r>
                <a:rPr lang="zh-CN" altLang="en-US" b="1"/>
                <a:t>开</a:t>
              </a:r>
            </a:p>
          </p:txBody>
        </p:sp>
        <p:sp>
          <p:nvSpPr>
            <p:cNvPr id="239" name="Line 103"/>
            <p:cNvSpPr>
              <a:spLocks noChangeShapeType="1"/>
            </p:cNvSpPr>
            <p:nvPr/>
          </p:nvSpPr>
          <p:spPr bwMode="auto">
            <a:xfrm>
              <a:off x="4128" y="13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0" name="Group 104"/>
          <p:cNvGrpSpPr/>
          <p:nvPr/>
        </p:nvGrpSpPr>
        <p:grpSpPr bwMode="auto">
          <a:xfrm>
            <a:off x="6965950" y="3694112"/>
            <a:ext cx="2759075" cy="457200"/>
            <a:chOff x="3638" y="2038"/>
            <a:chExt cx="1738" cy="288"/>
          </a:xfrm>
        </p:grpSpPr>
        <p:sp>
          <p:nvSpPr>
            <p:cNvPr id="241" name="Text Box 105"/>
            <p:cNvSpPr txBox="1">
              <a:spLocks noChangeArrowheads="1"/>
            </p:cNvSpPr>
            <p:nvPr/>
          </p:nvSpPr>
          <p:spPr bwMode="auto">
            <a:xfrm>
              <a:off x="4368" y="2038"/>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 两个写放 </a:t>
              </a:r>
            </a:p>
          </p:txBody>
        </p:sp>
        <p:sp>
          <p:nvSpPr>
            <p:cNvPr id="242" name="Line 106"/>
            <p:cNvSpPr>
              <a:spLocks noChangeShapeType="1"/>
            </p:cNvSpPr>
            <p:nvPr/>
          </p:nvSpPr>
          <p:spPr bwMode="auto">
            <a:xfrm>
              <a:off x="4128" y="220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 name="Text Box 107"/>
            <p:cNvSpPr txBox="1">
              <a:spLocks noChangeArrowheads="1"/>
            </p:cNvSpPr>
            <p:nvPr/>
          </p:nvSpPr>
          <p:spPr bwMode="auto">
            <a:xfrm>
              <a:off x="3638" y="2038"/>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IN</a:t>
              </a:r>
            </a:p>
          </p:txBody>
        </p:sp>
      </p:grpSp>
      <p:sp>
        <p:nvSpPr>
          <p:cNvPr id="244" name="Freeform 109"/>
          <p:cNvSpPr/>
          <p:nvPr/>
        </p:nvSpPr>
        <p:spPr bwMode="auto">
          <a:xfrm>
            <a:off x="3656013" y="4832350"/>
            <a:ext cx="1035050" cy="598487"/>
          </a:xfrm>
          <a:custGeom>
            <a:avLst/>
            <a:gdLst>
              <a:gd name="T0" fmla="*/ 0 w 652"/>
              <a:gd name="T1" fmla="*/ 0 h 377"/>
              <a:gd name="T2" fmla="*/ 2147483647 w 652"/>
              <a:gd name="T3" fmla="*/ 2147483647 h 377"/>
              <a:gd name="T4" fmla="*/ 2147483647 w 652"/>
              <a:gd name="T5" fmla="*/ 2147483647 h 377"/>
              <a:gd name="T6" fmla="*/ 0 60000 65536"/>
              <a:gd name="T7" fmla="*/ 0 60000 65536"/>
              <a:gd name="T8" fmla="*/ 0 60000 65536"/>
              <a:gd name="T9" fmla="*/ 0 w 652"/>
              <a:gd name="T10" fmla="*/ 0 h 377"/>
              <a:gd name="T11" fmla="*/ 652 w 652"/>
              <a:gd name="T12" fmla="*/ 377 h 377"/>
            </a:gdLst>
            <a:ahLst/>
            <a:cxnLst>
              <a:cxn ang="T6">
                <a:pos x="T0" y="T1"/>
              </a:cxn>
              <a:cxn ang="T7">
                <a:pos x="T2" y="T3"/>
              </a:cxn>
              <a:cxn ang="T8">
                <a:pos x="T4" y="T5"/>
              </a:cxn>
            </a:cxnLst>
            <a:rect l="T9" t="T10" r="T11" b="T12"/>
            <a:pathLst>
              <a:path w="652" h="377">
                <a:moveTo>
                  <a:pt x="0" y="0"/>
                </a:moveTo>
                <a:lnTo>
                  <a:pt x="1" y="377"/>
                </a:lnTo>
                <a:lnTo>
                  <a:pt x="652" y="374"/>
                </a:lnTo>
              </a:path>
            </a:pathLst>
          </a:custGeom>
          <a:noFill/>
          <a:ln w="76200">
            <a:solidFill>
              <a:schemeClr val="folHlink"/>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45" name="Group 110"/>
          <p:cNvGrpSpPr/>
          <p:nvPr/>
        </p:nvGrpSpPr>
        <p:grpSpPr bwMode="auto">
          <a:xfrm>
            <a:off x="6965950" y="2573337"/>
            <a:ext cx="3368675" cy="457200"/>
            <a:chOff x="3638" y="1620"/>
            <a:chExt cx="2122" cy="288"/>
          </a:xfrm>
        </p:grpSpPr>
        <p:grpSp>
          <p:nvGrpSpPr>
            <p:cNvPr id="246" name="Group 111"/>
            <p:cNvGrpSpPr/>
            <p:nvPr/>
          </p:nvGrpSpPr>
          <p:grpSpPr bwMode="auto">
            <a:xfrm>
              <a:off x="3638" y="1620"/>
              <a:ext cx="720" cy="288"/>
              <a:chOff x="3638" y="1620"/>
              <a:chExt cx="720" cy="288"/>
            </a:xfrm>
          </p:grpSpPr>
          <p:sp>
            <p:nvSpPr>
              <p:cNvPr id="248" name="Text Box 112"/>
              <p:cNvSpPr txBox="1">
                <a:spLocks noChangeArrowheads="1"/>
              </p:cNvSpPr>
              <p:nvPr/>
            </p:nvSpPr>
            <p:spPr bwMode="auto">
              <a:xfrm>
                <a:off x="3638" y="162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列选</a:t>
                </a:r>
              </a:p>
            </p:txBody>
          </p:sp>
          <p:sp>
            <p:nvSpPr>
              <p:cNvPr id="249" name="Line 113"/>
              <p:cNvSpPr>
                <a:spLocks noChangeShapeType="1"/>
              </p:cNvSpPr>
              <p:nvPr/>
            </p:nvSpPr>
            <p:spPr bwMode="auto">
              <a:xfrm>
                <a:off x="4118" y="1764"/>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47" name="Text Box 114"/>
            <p:cNvSpPr txBox="1">
              <a:spLocks noChangeArrowheads="1"/>
            </p:cNvSpPr>
            <p:nvPr/>
          </p:nvSpPr>
          <p:spPr bwMode="auto">
            <a:xfrm>
              <a:off x="4416" y="1620"/>
              <a:ext cx="1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T</a:t>
              </a:r>
              <a:r>
                <a:rPr lang="en-US" altLang="zh-CN" b="1" baseline="-25000"/>
                <a:t>7</a:t>
              </a:r>
              <a:r>
                <a:rPr lang="en-US" altLang="zh-CN" b="1"/>
                <a:t>、T</a:t>
              </a:r>
              <a:r>
                <a:rPr lang="en-US" altLang="zh-CN" b="1" baseline="-25000"/>
                <a:t>8   </a:t>
              </a:r>
              <a:r>
                <a:rPr lang="zh-CN" altLang="en-US" b="1"/>
                <a:t>开</a:t>
              </a:r>
            </a:p>
          </p:txBody>
        </p:sp>
      </p:grpSp>
      <p:grpSp>
        <p:nvGrpSpPr>
          <p:cNvPr id="250" name="Group 115"/>
          <p:cNvGrpSpPr/>
          <p:nvPr/>
        </p:nvGrpSpPr>
        <p:grpSpPr bwMode="auto">
          <a:xfrm>
            <a:off x="4543425" y="5648325"/>
            <a:ext cx="5638800" cy="1038225"/>
            <a:chOff x="2112" y="3609"/>
            <a:chExt cx="3552" cy="654"/>
          </a:xfrm>
        </p:grpSpPr>
        <p:grpSp>
          <p:nvGrpSpPr>
            <p:cNvPr id="251" name="Group 116"/>
            <p:cNvGrpSpPr/>
            <p:nvPr/>
          </p:nvGrpSpPr>
          <p:grpSpPr bwMode="auto">
            <a:xfrm>
              <a:off x="2112" y="3609"/>
              <a:ext cx="3552" cy="654"/>
              <a:chOff x="2112" y="3609"/>
              <a:chExt cx="3552" cy="654"/>
            </a:xfrm>
          </p:grpSpPr>
          <p:sp>
            <p:nvSpPr>
              <p:cNvPr id="253" name="Text Box 117"/>
              <p:cNvSpPr txBox="1">
                <a:spLocks noChangeArrowheads="1"/>
              </p:cNvSpPr>
              <p:nvPr/>
            </p:nvSpPr>
            <p:spPr bwMode="auto">
              <a:xfrm>
                <a:off x="2112" y="360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（左）</a:t>
                </a:r>
                <a:r>
                  <a:rPr lang="zh-CN" altLang="en-US" sz="2800" b="1"/>
                  <a:t> </a:t>
                </a:r>
              </a:p>
            </p:txBody>
          </p:sp>
          <p:sp>
            <p:nvSpPr>
              <p:cNvPr id="254" name="Text Box 118"/>
              <p:cNvSpPr txBox="1">
                <a:spLocks noChangeArrowheads="1"/>
              </p:cNvSpPr>
              <p:nvPr/>
            </p:nvSpPr>
            <p:spPr bwMode="auto">
              <a:xfrm>
                <a:off x="3360" y="36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反相</a:t>
                </a:r>
              </a:p>
            </p:txBody>
          </p:sp>
          <p:sp>
            <p:nvSpPr>
              <p:cNvPr id="255" name="Line 119"/>
              <p:cNvSpPr>
                <a:spLocks noChangeShapeType="1"/>
              </p:cNvSpPr>
              <p:nvPr/>
            </p:nvSpPr>
            <p:spPr bwMode="auto">
              <a:xfrm>
                <a:off x="3120"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6" name="Line 120"/>
              <p:cNvSpPr>
                <a:spLocks noChangeShapeType="1"/>
              </p:cNvSpPr>
              <p:nvPr/>
            </p:nvSpPr>
            <p:spPr bwMode="auto">
              <a:xfrm>
                <a:off x="3888"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7" name="Line 121"/>
              <p:cNvSpPr>
                <a:spLocks noChangeShapeType="1"/>
              </p:cNvSpPr>
              <p:nvPr/>
            </p:nvSpPr>
            <p:spPr bwMode="auto">
              <a:xfrm>
                <a:off x="4464"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8" name="Rectangle 122"/>
              <p:cNvSpPr>
                <a:spLocks noChangeArrowheads="1"/>
              </p:cNvSpPr>
              <p:nvPr/>
            </p:nvSpPr>
            <p:spPr bwMode="auto">
              <a:xfrm>
                <a:off x="4700" y="364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5</a:t>
                </a:r>
                <a:endParaRPr lang="zh-CN" altLang="en-US" b="1" baseline="-25000"/>
              </a:p>
            </p:txBody>
          </p:sp>
          <p:sp>
            <p:nvSpPr>
              <p:cNvPr id="259" name="Line 123"/>
              <p:cNvSpPr>
                <a:spLocks noChangeShapeType="1"/>
              </p:cNvSpPr>
              <p:nvPr/>
            </p:nvSpPr>
            <p:spPr bwMode="auto">
              <a:xfrm>
                <a:off x="5036"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0" name="Text Box 124"/>
              <p:cNvSpPr txBox="1">
                <a:spLocks noChangeArrowheads="1"/>
              </p:cNvSpPr>
              <p:nvPr/>
            </p:nvSpPr>
            <p:spPr bwMode="auto">
              <a:xfrm>
                <a:off x="5324" y="360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zh-CN" altLang="en-US" sz="2800" b="1">
                    <a:cs typeface="Times New Roman" panose="02020603050405020304" pitchFamily="18" charset="0"/>
                  </a:rPr>
                  <a:t>´</a:t>
                </a:r>
                <a:endParaRPr lang="zh-CN" altLang="en-US" sz="2800" b="1"/>
              </a:p>
            </p:txBody>
          </p:sp>
          <p:sp>
            <p:nvSpPr>
              <p:cNvPr id="261" name="Text Box 125"/>
              <p:cNvSpPr txBox="1">
                <a:spLocks noChangeArrowheads="1"/>
              </p:cNvSpPr>
              <p:nvPr/>
            </p:nvSpPr>
            <p:spPr bwMode="auto">
              <a:xfrm>
                <a:off x="2112" y="393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（右）</a:t>
                </a:r>
                <a:r>
                  <a:rPr lang="zh-CN" altLang="en-US" sz="2800" b="1"/>
                  <a:t> </a:t>
                </a:r>
              </a:p>
            </p:txBody>
          </p:sp>
          <p:sp>
            <p:nvSpPr>
              <p:cNvPr id="262" name="Freeform 126"/>
              <p:cNvSpPr/>
              <p:nvPr/>
            </p:nvSpPr>
            <p:spPr bwMode="auto">
              <a:xfrm>
                <a:off x="3120" y="4101"/>
                <a:ext cx="1014" cy="1"/>
              </a:xfrm>
              <a:custGeom>
                <a:avLst/>
                <a:gdLst>
                  <a:gd name="T0" fmla="*/ 0 w 1014"/>
                  <a:gd name="T1" fmla="*/ 0 h 1"/>
                  <a:gd name="T2" fmla="*/ 1014 w 1014"/>
                  <a:gd name="T3" fmla="*/ 0 h 1"/>
                  <a:gd name="T4" fmla="*/ 0 60000 65536"/>
                  <a:gd name="T5" fmla="*/ 0 60000 65536"/>
                  <a:gd name="T6" fmla="*/ 0 w 1014"/>
                  <a:gd name="T7" fmla="*/ 0 h 1"/>
                  <a:gd name="T8" fmla="*/ 1014 w 1014"/>
                  <a:gd name="T9" fmla="*/ 1 h 1"/>
                </a:gdLst>
                <a:ahLst/>
                <a:cxnLst>
                  <a:cxn ang="T4">
                    <a:pos x="T0" y="T1"/>
                  </a:cxn>
                  <a:cxn ang="T5">
                    <a:pos x="T2" y="T3"/>
                  </a:cxn>
                </a:cxnLst>
                <a:rect l="T6" t="T7" r="T8" b="T9"/>
                <a:pathLst>
                  <a:path w="1014" h="1">
                    <a:moveTo>
                      <a:pt x="0" y="0"/>
                    </a:moveTo>
                    <a:lnTo>
                      <a:pt x="1014"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3" name="Rectangle 127"/>
              <p:cNvSpPr>
                <a:spLocks noChangeArrowheads="1"/>
              </p:cNvSpPr>
              <p:nvPr/>
            </p:nvSpPr>
            <p:spPr bwMode="auto">
              <a:xfrm>
                <a:off x="4132" y="39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8</a:t>
                </a:r>
                <a:endParaRPr lang="zh-CN" altLang="en-US" b="1" baseline="-25000"/>
              </a:p>
            </p:txBody>
          </p:sp>
          <p:sp>
            <p:nvSpPr>
              <p:cNvPr id="264" name="Line 128"/>
              <p:cNvSpPr>
                <a:spLocks noChangeShapeType="1"/>
              </p:cNvSpPr>
              <p:nvPr/>
            </p:nvSpPr>
            <p:spPr bwMode="auto">
              <a:xfrm>
                <a:off x="4468" y="410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5" name="Rectangle 129"/>
              <p:cNvSpPr>
                <a:spLocks noChangeArrowheads="1"/>
              </p:cNvSpPr>
              <p:nvPr/>
            </p:nvSpPr>
            <p:spPr bwMode="auto">
              <a:xfrm>
                <a:off x="4704" y="39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6</a:t>
                </a:r>
                <a:endParaRPr lang="zh-CN" altLang="en-US" b="1" baseline="-25000"/>
              </a:p>
            </p:txBody>
          </p:sp>
          <p:sp>
            <p:nvSpPr>
              <p:cNvPr id="266" name="Line 130"/>
              <p:cNvSpPr>
                <a:spLocks noChangeShapeType="1"/>
              </p:cNvSpPr>
              <p:nvPr/>
            </p:nvSpPr>
            <p:spPr bwMode="auto">
              <a:xfrm>
                <a:off x="5040" y="410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7" name="Text Box 131"/>
              <p:cNvSpPr txBox="1">
                <a:spLocks noChangeArrowheads="1"/>
              </p:cNvSpPr>
              <p:nvPr/>
            </p:nvSpPr>
            <p:spPr bwMode="auto">
              <a:xfrm>
                <a:off x="5328" y="393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endParaRPr lang="zh-CN" altLang="en-US" b="1"/>
              </a:p>
            </p:txBody>
          </p:sp>
          <p:sp>
            <p:nvSpPr>
              <p:cNvPr id="268" name="Text Box 132"/>
              <p:cNvSpPr txBox="1">
                <a:spLocks noChangeArrowheads="1"/>
              </p:cNvSpPr>
              <p:nvPr/>
            </p:nvSpPr>
            <p:spPr bwMode="auto">
              <a:xfrm>
                <a:off x="2736" y="3629"/>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IN</a:t>
                </a:r>
              </a:p>
            </p:txBody>
          </p:sp>
          <p:sp>
            <p:nvSpPr>
              <p:cNvPr id="269" name="Text Box 133"/>
              <p:cNvSpPr txBox="1">
                <a:spLocks noChangeArrowheads="1"/>
              </p:cNvSpPr>
              <p:nvPr/>
            </p:nvSpPr>
            <p:spPr bwMode="auto">
              <a:xfrm>
                <a:off x="2736" y="3964"/>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IN</a:t>
                </a:r>
              </a:p>
            </p:txBody>
          </p:sp>
        </p:grpSp>
        <p:sp>
          <p:nvSpPr>
            <p:cNvPr id="252" name="Rectangle 134"/>
            <p:cNvSpPr>
              <a:spLocks noChangeArrowheads="1"/>
            </p:cNvSpPr>
            <p:nvPr/>
          </p:nvSpPr>
          <p:spPr bwMode="auto">
            <a:xfrm>
              <a:off x="4156" y="364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7</a:t>
              </a:r>
              <a:endParaRPr lang="zh-CN" altLang="en-US" b="1" baseline="-25000"/>
            </a:p>
          </p:txBody>
        </p:sp>
      </p:grpSp>
      <p:sp>
        <p:nvSpPr>
          <p:cNvPr id="270" name="Text Box 135"/>
          <p:cNvSpPr txBox="1">
            <a:spLocks noChangeArrowheads="1"/>
          </p:cNvSpPr>
          <p:nvPr/>
        </p:nvSpPr>
        <p:spPr bwMode="auto">
          <a:xfrm>
            <a:off x="6867525" y="3143250"/>
            <a:ext cx="266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写选择有效</a:t>
            </a:r>
          </a:p>
        </p:txBody>
      </p:sp>
      <p:grpSp>
        <p:nvGrpSpPr>
          <p:cNvPr id="271" name="Group 136"/>
          <p:cNvGrpSpPr/>
          <p:nvPr/>
        </p:nvGrpSpPr>
        <p:grpSpPr bwMode="auto">
          <a:xfrm>
            <a:off x="3433763" y="1268412"/>
            <a:ext cx="1601787" cy="638175"/>
            <a:chOff x="1413" y="798"/>
            <a:chExt cx="1009" cy="402"/>
          </a:xfrm>
        </p:grpSpPr>
        <p:sp>
          <p:nvSpPr>
            <p:cNvPr id="272" name="Rectangle 137"/>
            <p:cNvSpPr>
              <a:spLocks noChangeArrowheads="1"/>
            </p:cNvSpPr>
            <p:nvPr/>
          </p:nvSpPr>
          <p:spPr bwMode="auto">
            <a:xfrm>
              <a:off x="1413" y="798"/>
              <a:ext cx="1009" cy="402"/>
            </a:xfrm>
            <a:prstGeom prst="rect">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chemeClr val="folHlink"/>
                </a:solidFill>
              </a:endParaRPr>
            </a:p>
          </p:txBody>
        </p:sp>
        <p:sp>
          <p:nvSpPr>
            <p:cNvPr id="273" name="Text Box 138"/>
            <p:cNvSpPr txBox="1">
              <a:spLocks noChangeArrowheads="1"/>
            </p:cNvSpPr>
            <p:nvPr/>
          </p:nvSpPr>
          <p:spPr bwMode="auto">
            <a:xfrm>
              <a:off x="1451" y="801"/>
              <a:ext cx="9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T</a:t>
              </a:r>
              <a:r>
                <a:rPr lang="en-US" altLang="zh-CN" b="1" baseline="-25000">
                  <a:solidFill>
                    <a:schemeClr val="folHlink"/>
                  </a:solidFill>
                </a:rPr>
                <a:t>1</a:t>
              </a:r>
              <a:r>
                <a:rPr lang="en-US" altLang="zh-CN" sz="2800">
                  <a:solidFill>
                    <a:schemeClr val="folHlink"/>
                  </a:solidFill>
                </a:rPr>
                <a:t>   ~  </a:t>
              </a:r>
              <a:r>
                <a:rPr lang="en-US" altLang="zh-CN" b="1">
                  <a:solidFill>
                    <a:schemeClr val="folHlink"/>
                  </a:solidFill>
                </a:rPr>
                <a:t>T</a:t>
              </a:r>
              <a:r>
                <a:rPr lang="en-US" altLang="zh-CN" b="1" baseline="-25000">
                  <a:solidFill>
                    <a:schemeClr val="folHlink"/>
                  </a:solidFill>
                </a:rPr>
                <a:t>4</a:t>
              </a:r>
              <a:endParaRPr lang="zh-CN" altLang="en-US" b="1" baseline="-25000">
                <a:solidFill>
                  <a:schemeClr val="folHlink"/>
                </a:solidFill>
              </a:endParaRPr>
            </a:p>
          </p:txBody>
        </p:sp>
      </p:grpSp>
      <p:sp>
        <p:nvSpPr>
          <p:cNvPr id="27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barn(outVertical)">
                                      <p:cBhvr>
                                        <p:cTn id="7" dur="5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blinds(horizontal)">
                                      <p:cBhvr>
                                        <p:cTn id="12" dur="500"/>
                                        <p:tgtEl>
                                          <p:spTgt spid="23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strips(upRight)">
                                      <p:cBhvr>
                                        <p:cTn id="17" dur="500"/>
                                        <p:tgtEl>
                                          <p:spTgt spid="194"/>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blinds(horizontal)">
                                      <p:cBhvr>
                                        <p:cTn id="21" dur="500"/>
                                        <p:tgtEl>
                                          <p:spTgt spid="2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45"/>
                                        </p:tgtEl>
                                        <p:attrNameLst>
                                          <p:attrName>style.visibility</p:attrName>
                                        </p:attrNameLst>
                                      </p:cBhvr>
                                      <p:to>
                                        <p:strVal val="visible"/>
                                      </p:to>
                                    </p:set>
                                    <p:animEffect transition="in" filter="blinds(horizontal)">
                                      <p:cBhvr>
                                        <p:cTn id="26" dur="500"/>
                                        <p:tgtEl>
                                          <p:spTgt spid="245"/>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grpId="0" nodeType="clickEffect">
                                  <p:stCondLst>
                                    <p:cond delay="0"/>
                                  </p:stCondLst>
                                  <p:childTnLst>
                                    <p:set>
                                      <p:cBhvr>
                                        <p:cTn id="30" dur="1" fill="hold">
                                          <p:stCondLst>
                                            <p:cond delay="0"/>
                                          </p:stCondLst>
                                        </p:cTn>
                                        <p:tgtEl>
                                          <p:spTgt spid="197"/>
                                        </p:tgtEl>
                                        <p:attrNameLst>
                                          <p:attrName>style.visibility</p:attrName>
                                        </p:attrNameLst>
                                      </p:cBhvr>
                                      <p:to>
                                        <p:strVal val="visible"/>
                                      </p:to>
                                    </p:set>
                                    <p:animEffect transition="in" filter="strips(upRight)">
                                      <p:cBhvr>
                                        <p:cTn id="31" dur="500"/>
                                        <p:tgtEl>
                                          <p:spTgt spid="197"/>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barn(outVertical)">
                                      <p:cBhvr>
                                        <p:cTn id="35" dur="500"/>
                                        <p:tgtEl>
                                          <p:spTgt spid="198"/>
                                        </p:tgtEl>
                                      </p:cBhvr>
                                    </p:animEffect>
                                  </p:childTnLst>
                                </p:cTn>
                              </p:par>
                            </p:childTnLst>
                          </p:cTn>
                        </p:par>
                        <p:par>
                          <p:cTn id="36" fill="hold">
                            <p:stCondLst>
                              <p:cond delay="1000"/>
                            </p:stCondLst>
                            <p:childTnLst>
                              <p:par>
                                <p:cTn id="37" presetID="3" presetClass="entr" presetSubtype="10" fill="hold" nodeType="afterEffect">
                                  <p:stCondLst>
                                    <p:cond delay="0"/>
                                  </p:stCondLst>
                                  <p:childTnLst>
                                    <p:set>
                                      <p:cBhvr>
                                        <p:cTn id="38" dur="1" fill="hold">
                                          <p:stCondLst>
                                            <p:cond delay="0"/>
                                          </p:stCondLst>
                                        </p:cTn>
                                        <p:tgtEl>
                                          <p:spTgt spid="219"/>
                                        </p:tgtEl>
                                        <p:attrNameLst>
                                          <p:attrName>style.visibility</p:attrName>
                                        </p:attrNameLst>
                                      </p:cBhvr>
                                      <p:to>
                                        <p:strVal val="visible"/>
                                      </p:to>
                                    </p:set>
                                    <p:animEffect transition="in" filter="blinds(horizontal)">
                                      <p:cBhvr>
                                        <p:cTn id="39" dur="500"/>
                                        <p:tgtEl>
                                          <p:spTgt spid="2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70"/>
                                        </p:tgtEl>
                                        <p:attrNameLst>
                                          <p:attrName>style.visibility</p:attrName>
                                        </p:attrNameLst>
                                      </p:cBhvr>
                                      <p:to>
                                        <p:strVal val="visible"/>
                                      </p:to>
                                    </p:set>
                                    <p:animEffect transition="in" filter="blinds(horizontal)">
                                      <p:cBhvr>
                                        <p:cTn id="44" dur="500"/>
                                        <p:tgtEl>
                                          <p:spTgt spid="27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14"/>
                                        </p:tgtEl>
                                        <p:attrNameLst>
                                          <p:attrName>style.visibility</p:attrName>
                                        </p:attrNameLst>
                                      </p:cBhvr>
                                      <p:to>
                                        <p:strVal val="visible"/>
                                      </p:to>
                                    </p:set>
                                    <p:animEffect transition="in" filter="slide(fromBottom)">
                                      <p:cBhvr>
                                        <p:cTn id="49" dur="500"/>
                                        <p:tgtEl>
                                          <p:spTgt spid="214"/>
                                        </p:tgtEl>
                                      </p:cBhvr>
                                    </p:animEffect>
                                  </p:childTnLst>
                                </p:cTn>
                              </p:par>
                            </p:childTnLst>
                          </p:cTn>
                        </p:par>
                        <p:par>
                          <p:cTn id="50" fill="hold">
                            <p:stCondLst>
                              <p:cond delay="500"/>
                            </p:stCondLst>
                            <p:childTnLst>
                              <p:par>
                                <p:cTn id="51" presetID="18" presetClass="entr" presetSubtype="9" fill="hold" grpId="0" nodeType="afterEffect">
                                  <p:stCondLst>
                                    <p:cond delay="0"/>
                                  </p:stCondLst>
                                  <p:childTnLst>
                                    <p:set>
                                      <p:cBhvr>
                                        <p:cTn id="52" dur="1" fill="hold">
                                          <p:stCondLst>
                                            <p:cond delay="0"/>
                                          </p:stCondLst>
                                        </p:cTn>
                                        <p:tgtEl>
                                          <p:spTgt spid="244"/>
                                        </p:tgtEl>
                                        <p:attrNameLst>
                                          <p:attrName>style.visibility</p:attrName>
                                        </p:attrNameLst>
                                      </p:cBhvr>
                                      <p:to>
                                        <p:strVal val="visible"/>
                                      </p:to>
                                    </p:set>
                                    <p:animEffect transition="in" filter="strips(upLeft)">
                                      <p:cBhvr>
                                        <p:cTn id="53" dur="500"/>
                                        <p:tgtEl>
                                          <p:spTgt spid="24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40"/>
                                        </p:tgtEl>
                                        <p:attrNameLst>
                                          <p:attrName>style.visibility</p:attrName>
                                        </p:attrNameLst>
                                      </p:cBhvr>
                                      <p:to>
                                        <p:strVal val="visible"/>
                                      </p:to>
                                    </p:set>
                                    <p:animEffect transition="in" filter="blinds(horizontal)">
                                      <p:cBhvr>
                                        <p:cTn id="58" dur="500"/>
                                        <p:tgtEl>
                                          <p:spTgt spid="240"/>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9" fill="hold" nodeType="clickEffect">
                                  <p:stCondLst>
                                    <p:cond delay="0"/>
                                  </p:stCondLst>
                                  <p:childTnLst>
                                    <p:set>
                                      <p:cBhvr>
                                        <p:cTn id="62" dur="1" fill="hold">
                                          <p:stCondLst>
                                            <p:cond delay="0"/>
                                          </p:stCondLst>
                                        </p:cTn>
                                        <p:tgtEl>
                                          <p:spTgt spid="199"/>
                                        </p:tgtEl>
                                        <p:attrNameLst>
                                          <p:attrName>style.visibility</p:attrName>
                                        </p:attrNameLst>
                                      </p:cBhvr>
                                      <p:to>
                                        <p:strVal val="visible"/>
                                      </p:to>
                                    </p:set>
                                    <p:animEffect transition="in" filter="strips(upLeft)">
                                      <p:cBhvr>
                                        <p:cTn id="63" dur="500"/>
                                        <p:tgtEl>
                                          <p:spTgt spid="199"/>
                                        </p:tgtEl>
                                      </p:cBhvr>
                                    </p:animEffect>
                                  </p:childTnLst>
                                </p:cTn>
                              </p:par>
                            </p:childTnLst>
                          </p:cTn>
                        </p:par>
                        <p:par>
                          <p:cTn id="64" fill="hold">
                            <p:stCondLst>
                              <p:cond delay="500"/>
                            </p:stCondLst>
                            <p:childTnLst>
                              <p:par>
                                <p:cTn id="65" presetID="16" presetClass="entr" presetSubtype="37" fill="hold" grpId="0" nodeType="afterEffect">
                                  <p:stCondLst>
                                    <p:cond delay="0"/>
                                  </p:stCondLst>
                                  <p:childTnLst>
                                    <p:set>
                                      <p:cBhvr>
                                        <p:cTn id="66" dur="1" fill="hold">
                                          <p:stCondLst>
                                            <p:cond delay="0"/>
                                          </p:stCondLst>
                                        </p:cTn>
                                        <p:tgtEl>
                                          <p:spTgt spid="215"/>
                                        </p:tgtEl>
                                        <p:attrNameLst>
                                          <p:attrName>style.visibility</p:attrName>
                                        </p:attrNameLst>
                                      </p:cBhvr>
                                      <p:to>
                                        <p:strVal val="visible"/>
                                      </p:to>
                                    </p:set>
                                    <p:animEffect transition="in" filter="barn(outVertical)">
                                      <p:cBhvr>
                                        <p:cTn id="67" dur="500"/>
                                        <p:tgtEl>
                                          <p:spTgt spid="21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50"/>
                                        </p:tgtEl>
                                        <p:attrNameLst>
                                          <p:attrName>style.visibility</p:attrName>
                                        </p:attrNameLst>
                                      </p:cBhvr>
                                      <p:to>
                                        <p:strVal val="visible"/>
                                      </p:to>
                                    </p:set>
                                    <p:animEffect transition="in" filter="blinds(horizontal)">
                                      <p:cBhvr>
                                        <p:cTn id="72" dur="500"/>
                                        <p:tgtEl>
                                          <p:spTgt spid="250"/>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37" fill="hold" nodeType="clickEffect">
                                  <p:stCondLst>
                                    <p:cond delay="0"/>
                                  </p:stCondLst>
                                  <p:childTnLst>
                                    <p:set>
                                      <p:cBhvr>
                                        <p:cTn id="76" dur="1" fill="hold">
                                          <p:stCondLst>
                                            <p:cond delay="0"/>
                                          </p:stCondLst>
                                        </p:cTn>
                                        <p:tgtEl>
                                          <p:spTgt spid="200"/>
                                        </p:tgtEl>
                                        <p:attrNameLst>
                                          <p:attrName>style.visibility</p:attrName>
                                        </p:attrNameLst>
                                      </p:cBhvr>
                                      <p:to>
                                        <p:strVal val="visible"/>
                                      </p:to>
                                    </p:set>
                                    <p:animEffect transition="in" filter="barn(outVertical)">
                                      <p:cBhvr>
                                        <p:cTn id="77" dur="500"/>
                                        <p:tgtEl>
                                          <p:spTgt spid="200"/>
                                        </p:tgtEl>
                                      </p:cBhvr>
                                    </p:animEffect>
                                  </p:childTnLst>
                                </p:cTn>
                              </p:par>
                            </p:childTnLst>
                          </p:cTn>
                        </p:par>
                        <p:par>
                          <p:cTn id="78" fill="hold">
                            <p:stCondLst>
                              <p:cond delay="500"/>
                            </p:stCondLst>
                            <p:childTnLst>
                              <p:par>
                                <p:cTn id="79" presetID="16" presetClass="entr" presetSubtype="37" fill="hold" nodeType="afterEffect">
                                  <p:stCondLst>
                                    <p:cond delay="0"/>
                                  </p:stCondLst>
                                  <p:childTnLst>
                                    <p:set>
                                      <p:cBhvr>
                                        <p:cTn id="80" dur="1" fill="hold">
                                          <p:stCondLst>
                                            <p:cond delay="0"/>
                                          </p:stCondLst>
                                        </p:cTn>
                                        <p:tgtEl>
                                          <p:spTgt spid="205"/>
                                        </p:tgtEl>
                                        <p:attrNameLst>
                                          <p:attrName>style.visibility</p:attrName>
                                        </p:attrNameLst>
                                      </p:cBhvr>
                                      <p:to>
                                        <p:strVal val="visible"/>
                                      </p:to>
                                    </p:set>
                                    <p:animEffect transition="in" filter="barn(outVertical)">
                                      <p:cBhvr>
                                        <p:cTn id="81" dur="500"/>
                                        <p:tgtEl>
                                          <p:spTgt spid="205"/>
                                        </p:tgtEl>
                                      </p:cBhvr>
                                    </p:animEffect>
                                  </p:childTnLst>
                                </p:cTn>
                              </p:par>
                            </p:childTnLst>
                          </p:cTn>
                        </p:par>
                        <p:par>
                          <p:cTn id="82" fill="hold">
                            <p:stCondLst>
                              <p:cond delay="1000"/>
                            </p:stCondLst>
                            <p:childTnLst>
                              <p:par>
                                <p:cTn id="83" presetID="16" presetClass="entr" presetSubtype="21" fill="hold" nodeType="afterEffect">
                                  <p:stCondLst>
                                    <p:cond delay="0"/>
                                  </p:stCondLst>
                                  <p:childTnLst>
                                    <p:set>
                                      <p:cBhvr>
                                        <p:cTn id="84" dur="1" fill="hold">
                                          <p:stCondLst>
                                            <p:cond delay="0"/>
                                          </p:stCondLst>
                                        </p:cTn>
                                        <p:tgtEl>
                                          <p:spTgt spid="233"/>
                                        </p:tgtEl>
                                        <p:attrNameLst>
                                          <p:attrName>style.visibility</p:attrName>
                                        </p:attrNameLst>
                                      </p:cBhvr>
                                      <p:to>
                                        <p:strVal val="visible"/>
                                      </p:to>
                                    </p:set>
                                    <p:animEffect transition="in" filter="barn(inVertical)">
                                      <p:cBhvr>
                                        <p:cTn id="85" dur="500"/>
                                        <p:tgtEl>
                                          <p:spTgt spid="233"/>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37" fill="hold" nodeType="clickEffect">
                                  <p:stCondLst>
                                    <p:cond delay="0"/>
                                  </p:stCondLst>
                                  <p:childTnLst>
                                    <p:set>
                                      <p:cBhvr>
                                        <p:cTn id="89" dur="1" fill="hold">
                                          <p:stCondLst>
                                            <p:cond delay="0"/>
                                          </p:stCondLst>
                                        </p:cTn>
                                        <p:tgtEl>
                                          <p:spTgt spid="216"/>
                                        </p:tgtEl>
                                        <p:attrNameLst>
                                          <p:attrName>style.visibility</p:attrName>
                                        </p:attrNameLst>
                                      </p:cBhvr>
                                      <p:to>
                                        <p:strVal val="visible"/>
                                      </p:to>
                                    </p:set>
                                    <p:animEffect transition="in" filter="barn(outVertical)">
                                      <p:cBhvr>
                                        <p:cTn id="90" dur="500"/>
                                        <p:tgtEl>
                                          <p:spTgt spid="216"/>
                                        </p:tgtEl>
                                      </p:cBhvr>
                                    </p:animEffect>
                                  </p:childTnLst>
                                </p:cTn>
                              </p:par>
                            </p:childTnLst>
                          </p:cTn>
                        </p:par>
                        <p:par>
                          <p:cTn id="91" fill="hold">
                            <p:stCondLst>
                              <p:cond delay="500"/>
                            </p:stCondLst>
                            <p:childTnLst>
                              <p:par>
                                <p:cTn id="92" presetID="16" presetClass="entr" presetSubtype="21" fill="hold" nodeType="afterEffect">
                                  <p:stCondLst>
                                    <p:cond delay="0"/>
                                  </p:stCondLst>
                                  <p:childTnLst>
                                    <p:set>
                                      <p:cBhvr>
                                        <p:cTn id="93" dur="1" fill="hold">
                                          <p:stCondLst>
                                            <p:cond delay="0"/>
                                          </p:stCondLst>
                                        </p:cTn>
                                        <p:tgtEl>
                                          <p:spTgt spid="208"/>
                                        </p:tgtEl>
                                        <p:attrNameLst>
                                          <p:attrName>style.visibility</p:attrName>
                                        </p:attrNameLst>
                                      </p:cBhvr>
                                      <p:to>
                                        <p:strVal val="visible"/>
                                      </p:to>
                                    </p:set>
                                    <p:animEffect transition="in" filter="barn(inVertical)">
                                      <p:cBhvr>
                                        <p:cTn id="94" dur="500"/>
                                        <p:tgtEl>
                                          <p:spTgt spid="208"/>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211"/>
                                        </p:tgtEl>
                                        <p:attrNameLst>
                                          <p:attrName>style.visibility</p:attrName>
                                        </p:attrNameLst>
                                      </p:cBhvr>
                                      <p:to>
                                        <p:strVal val="visible"/>
                                      </p:to>
                                    </p:set>
                                    <p:animEffect transition="in" filter="barn(inVertical)">
                                      <p:cBhvr>
                                        <p:cTn id="99" dur="500"/>
                                        <p:tgtEl>
                                          <p:spTgt spid="211"/>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271"/>
                                        </p:tgtEl>
                                        <p:attrNameLst>
                                          <p:attrName>style.visibility</p:attrName>
                                        </p:attrNameLst>
                                      </p:cBhvr>
                                      <p:to>
                                        <p:strVal val="visible"/>
                                      </p:to>
                                    </p:set>
                                    <p:animEffect transition="in" filter="barn(inVertical)">
                                      <p:cBhvr>
                                        <p:cTn id="104"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8" grpId="0" animBg="1"/>
      <p:bldP spid="215" grpId="0" animBg="1"/>
      <p:bldP spid="244" grpId="0" animBg="1"/>
      <p:bldP spid="2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3"/>
          </p:nvPr>
        </p:nvPicPr>
        <p:blipFill>
          <a:blip r:embed="rId2"/>
          <a:stretch>
            <a:fillRect/>
          </a:stretch>
        </p:blipFill>
        <p:spPr>
          <a:xfrm>
            <a:off x="497279" y="2633574"/>
            <a:ext cx="6168243" cy="4300626"/>
          </a:xfrm>
          <a:prstGeom prst="rect">
            <a:avLst/>
          </a:prstGeom>
        </p:spPr>
      </p:pic>
      <p:sp>
        <p:nvSpPr>
          <p:cNvPr id="2" name="标题 1"/>
          <p:cNvSpPr>
            <a:spLocks noGrp="1"/>
          </p:cNvSpPr>
          <p:nvPr>
            <p:ph type="title"/>
          </p:nvPr>
        </p:nvSpPr>
        <p:spPr>
          <a:xfrm>
            <a:off x="838200" y="136525"/>
            <a:ext cx="10515600" cy="751156"/>
          </a:xfrm>
        </p:spPr>
        <p:txBody>
          <a:bodyPr/>
          <a:lstStyle/>
          <a:p>
            <a:r>
              <a:rPr lang="en-US" altLang="zh-CN" b="1" dirty="0"/>
              <a:t>4.2</a:t>
            </a:r>
            <a:r>
              <a:rPr lang="zh-CN" altLang="en-US" b="1" dirty="0"/>
              <a:t>主存储器</a:t>
            </a:r>
          </a:p>
        </p:txBody>
      </p:sp>
      <p:sp>
        <p:nvSpPr>
          <p:cNvPr id="4" name="文本占位符 3"/>
          <p:cNvSpPr>
            <a:spLocks noGrp="1"/>
          </p:cNvSpPr>
          <p:nvPr>
            <p:ph type="body" sz="quarter" idx="14"/>
          </p:nvPr>
        </p:nvSpPr>
        <p:spPr>
          <a:xfrm>
            <a:off x="723899" y="881063"/>
            <a:ext cx="6168243" cy="4852987"/>
          </a:xfrm>
        </p:spPr>
        <p:txBody>
          <a:bodyPr>
            <a:normAutofit/>
          </a:bodyPr>
          <a:lstStyle/>
          <a:p>
            <a:pPr marL="0" indent="0">
              <a:buNone/>
            </a:pPr>
            <a:r>
              <a:rPr lang="en-US" altLang="zh-CN" sz="3600" dirty="0">
                <a:latin typeface="Times New Roman" panose="02020603050405020304" pitchFamily="18" charset="0"/>
                <a:sym typeface="+mn-ea"/>
              </a:rPr>
              <a:t>(2) </a:t>
            </a:r>
            <a:r>
              <a:rPr lang="zh-CN" altLang="en-US" sz="3600" dirty="0">
                <a:latin typeface="Times New Roman" panose="02020603050405020304" pitchFamily="18" charset="0"/>
                <a:sym typeface="+mn-ea"/>
              </a:rPr>
              <a:t>静态</a:t>
            </a:r>
            <a:r>
              <a:rPr lang="en-US" altLang="zh-CN" sz="3600" dirty="0">
                <a:latin typeface="Times New Roman" panose="02020603050405020304" pitchFamily="18" charset="0"/>
                <a:sym typeface="+mn-ea"/>
              </a:rPr>
              <a:t>RAM</a:t>
            </a:r>
            <a:r>
              <a:rPr lang="zh-CN" altLang="en-US" sz="3600" dirty="0">
                <a:latin typeface="Times New Roman" panose="02020603050405020304" pitchFamily="18" charset="0"/>
                <a:sym typeface="+mn-ea"/>
              </a:rPr>
              <a:t>芯片举例</a:t>
            </a:r>
            <a:endParaRPr lang="en-US" altLang="zh-CN" sz="3600" dirty="0">
              <a:latin typeface="Times New Roman" panose="02020603050405020304" pitchFamily="18" charset="0"/>
              <a:sym typeface="+mn-ea"/>
            </a:endParaRPr>
          </a:p>
          <a:p>
            <a:pPr marL="0" indent="0">
              <a:buNone/>
            </a:pPr>
            <a:r>
              <a:rPr lang="zh-CN" altLang="en-US" b="1" dirty="0">
                <a:latin typeface="Times New Roman" panose="02020603050405020304" pitchFamily="18" charset="0"/>
                <a:ea typeface="楷体_GB2312" pitchFamily="49" charset="-122"/>
              </a:rPr>
              <a:t>① </a:t>
            </a:r>
            <a:r>
              <a:rPr lang="zh-CN" altLang="en-US" sz="3200" b="1" dirty="0">
                <a:latin typeface="Times New Roman" panose="02020603050405020304" pitchFamily="18" charset="0"/>
                <a:sym typeface="+mn-ea"/>
              </a:rPr>
              <a:t>Intel 2114 外特性</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23</a:t>
            </a:fld>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sp>
        <p:nvSpPr>
          <p:cNvPr id="3" name="灯片编号占位符 2"/>
          <p:cNvSpPr>
            <a:spLocks noGrp="1"/>
          </p:cNvSpPr>
          <p:nvPr>
            <p:ph type="sldNum" sz="quarter" idx="12"/>
          </p:nvPr>
        </p:nvSpPr>
        <p:spPr>
          <a:xfrm>
            <a:off x="4724400" y="6356350"/>
            <a:ext cx="2743200" cy="365125"/>
          </a:xfrm>
        </p:spPr>
        <p:txBody>
          <a:bodyPr/>
          <a:lstStyle/>
          <a:p>
            <a:fld id="{8EE8E787-E6FE-45D8-9039-788B45E44EE7}" type="slidenum">
              <a:rPr lang="zh-CN" altLang="en-US" smtClean="0"/>
              <a:t>24</a:t>
            </a:fld>
            <a:endParaRPr lang="zh-CN" altLang="en-US" dirty="0"/>
          </a:p>
        </p:txBody>
      </p:sp>
      <p:grpSp>
        <p:nvGrpSpPr>
          <p:cNvPr id="7" name="Group 3"/>
          <p:cNvGrpSpPr/>
          <p:nvPr/>
        </p:nvGrpSpPr>
        <p:grpSpPr>
          <a:xfrm>
            <a:off x="1543050" y="957898"/>
            <a:ext cx="9105900" cy="5730875"/>
            <a:chOff x="48" y="665"/>
            <a:chExt cx="5736" cy="3610"/>
          </a:xfrm>
        </p:grpSpPr>
        <p:grpSp>
          <p:nvGrpSpPr>
            <p:cNvPr id="8" name="Group 4"/>
            <p:cNvGrpSpPr/>
            <p:nvPr/>
          </p:nvGrpSpPr>
          <p:grpSpPr>
            <a:xfrm>
              <a:off x="48" y="665"/>
              <a:ext cx="284" cy="2995"/>
              <a:chOff x="48" y="665"/>
              <a:chExt cx="284" cy="2995"/>
            </a:xfrm>
          </p:grpSpPr>
          <p:sp>
            <p:nvSpPr>
              <p:cNvPr id="9" name="Text Box 5"/>
              <p:cNvSpPr txBox="1"/>
              <p:nvPr/>
            </p:nvSpPr>
            <p:spPr>
              <a:xfrm>
                <a:off x="48" y="196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3</a:t>
                </a:r>
              </a:p>
            </p:txBody>
          </p:sp>
          <p:sp>
            <p:nvSpPr>
              <p:cNvPr id="10" name="Text Box 6"/>
              <p:cNvSpPr txBox="1"/>
              <p:nvPr/>
            </p:nvSpPr>
            <p:spPr>
              <a:xfrm>
                <a:off x="48" y="170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4</a:t>
                </a:r>
              </a:p>
            </p:txBody>
          </p:sp>
          <p:sp>
            <p:nvSpPr>
              <p:cNvPr id="12" name="Text Box 7"/>
              <p:cNvSpPr txBox="1"/>
              <p:nvPr/>
            </p:nvSpPr>
            <p:spPr>
              <a:xfrm>
                <a:off x="48" y="144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5</a:t>
                </a:r>
              </a:p>
            </p:txBody>
          </p:sp>
          <p:sp>
            <p:nvSpPr>
              <p:cNvPr id="13" name="Text Box 8"/>
              <p:cNvSpPr txBox="1"/>
              <p:nvPr/>
            </p:nvSpPr>
            <p:spPr>
              <a:xfrm>
                <a:off x="48" y="1184"/>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6</a:t>
                </a:r>
              </a:p>
            </p:txBody>
          </p:sp>
          <p:sp>
            <p:nvSpPr>
              <p:cNvPr id="14" name="Text Box 9"/>
              <p:cNvSpPr txBox="1"/>
              <p:nvPr/>
            </p:nvSpPr>
            <p:spPr>
              <a:xfrm>
                <a:off x="48" y="92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7</a:t>
                </a:r>
              </a:p>
            </p:txBody>
          </p:sp>
          <p:sp>
            <p:nvSpPr>
              <p:cNvPr id="15" name="Text Box 10"/>
              <p:cNvSpPr txBox="1"/>
              <p:nvPr/>
            </p:nvSpPr>
            <p:spPr>
              <a:xfrm>
                <a:off x="48" y="66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8</a:t>
                </a:r>
              </a:p>
            </p:txBody>
          </p:sp>
          <p:sp>
            <p:nvSpPr>
              <p:cNvPr id="16" name="Text Box 11"/>
              <p:cNvSpPr txBox="1"/>
              <p:nvPr/>
            </p:nvSpPr>
            <p:spPr>
              <a:xfrm>
                <a:off x="48" y="3410"/>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0</a:t>
                </a:r>
              </a:p>
            </p:txBody>
          </p:sp>
          <p:sp>
            <p:nvSpPr>
              <p:cNvPr id="17" name="Text Box 12"/>
              <p:cNvSpPr txBox="1"/>
              <p:nvPr/>
            </p:nvSpPr>
            <p:spPr>
              <a:xfrm>
                <a:off x="48" y="315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1</a:t>
                </a:r>
              </a:p>
            </p:txBody>
          </p:sp>
          <p:sp>
            <p:nvSpPr>
              <p:cNvPr id="18" name="Text Box 13"/>
              <p:cNvSpPr txBox="1"/>
              <p:nvPr/>
            </p:nvSpPr>
            <p:spPr>
              <a:xfrm>
                <a:off x="48" y="289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2</a:t>
                </a:r>
              </a:p>
            </p:txBody>
          </p:sp>
          <p:sp>
            <p:nvSpPr>
              <p:cNvPr id="19" name="Text Box 14"/>
              <p:cNvSpPr txBox="1"/>
              <p:nvPr/>
            </p:nvSpPr>
            <p:spPr>
              <a:xfrm>
                <a:off x="48" y="263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9</a:t>
                </a:r>
              </a:p>
            </p:txBody>
          </p:sp>
        </p:grpSp>
        <p:grpSp>
          <p:nvGrpSpPr>
            <p:cNvPr id="20" name="Group 15"/>
            <p:cNvGrpSpPr/>
            <p:nvPr/>
          </p:nvGrpSpPr>
          <p:grpSpPr>
            <a:xfrm>
              <a:off x="164" y="713"/>
              <a:ext cx="5620" cy="3562"/>
              <a:chOff x="164" y="713"/>
              <a:chExt cx="5620" cy="3562"/>
            </a:xfrm>
          </p:grpSpPr>
          <p:sp>
            <p:nvSpPr>
              <p:cNvPr id="21" name="Rectangle 16"/>
              <p:cNvSpPr/>
              <p:nvPr/>
            </p:nvSpPr>
            <p:spPr>
              <a:xfrm>
                <a:off x="356"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22" name="Rectangle 17"/>
              <p:cNvSpPr/>
              <p:nvPr/>
            </p:nvSpPr>
            <p:spPr>
              <a:xfrm>
                <a:off x="17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23" name="Text Box 18"/>
              <p:cNvSpPr txBox="1"/>
              <p:nvPr/>
            </p:nvSpPr>
            <p:spPr>
              <a:xfrm>
                <a:off x="1432"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4" name="Rectangle 19"/>
              <p:cNvSpPr/>
              <p:nvPr/>
            </p:nvSpPr>
            <p:spPr>
              <a:xfrm>
                <a:off x="1176"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25" name="Rectangle 20"/>
              <p:cNvSpPr/>
              <p:nvPr/>
            </p:nvSpPr>
            <p:spPr>
              <a:xfrm>
                <a:off x="28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26" name="Text Box 21"/>
              <p:cNvSpPr txBox="1"/>
              <p:nvPr/>
            </p:nvSpPr>
            <p:spPr>
              <a:xfrm>
                <a:off x="2573"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7" name="Rectangle 22"/>
              <p:cNvSpPr/>
              <p:nvPr/>
            </p:nvSpPr>
            <p:spPr>
              <a:xfrm>
                <a:off x="2317"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28" name="Rectangle 23"/>
              <p:cNvSpPr/>
              <p:nvPr/>
            </p:nvSpPr>
            <p:spPr>
              <a:xfrm>
                <a:off x="40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29" name="Text Box 24"/>
              <p:cNvSpPr txBox="1"/>
              <p:nvPr/>
            </p:nvSpPr>
            <p:spPr>
              <a:xfrm>
                <a:off x="3748"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30" name="Rectangle 25"/>
              <p:cNvSpPr/>
              <p:nvPr/>
            </p:nvSpPr>
            <p:spPr>
              <a:xfrm>
                <a:off x="349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1" name="Rectangle 26"/>
              <p:cNvSpPr/>
              <p:nvPr/>
            </p:nvSpPr>
            <p:spPr>
              <a:xfrm>
                <a:off x="52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2" name="Text Box 27"/>
              <p:cNvSpPr txBox="1"/>
              <p:nvPr/>
            </p:nvSpPr>
            <p:spPr>
              <a:xfrm>
                <a:off x="4884"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33" name="Rectangle 28"/>
              <p:cNvSpPr/>
              <p:nvPr/>
            </p:nvSpPr>
            <p:spPr>
              <a:xfrm>
                <a:off x="46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 name="Rectangle 29"/>
              <p:cNvSpPr/>
              <p:nvPr/>
            </p:nvSpPr>
            <p:spPr>
              <a:xfrm>
                <a:off x="17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5" name="Rectangle 30"/>
              <p:cNvSpPr/>
              <p:nvPr/>
            </p:nvSpPr>
            <p:spPr>
              <a:xfrm>
                <a:off x="1176"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6" name="Rectangle 31"/>
              <p:cNvSpPr/>
              <p:nvPr/>
            </p:nvSpPr>
            <p:spPr>
              <a:xfrm>
                <a:off x="28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 name="Rectangle 32"/>
              <p:cNvSpPr/>
              <p:nvPr/>
            </p:nvSpPr>
            <p:spPr>
              <a:xfrm>
                <a:off x="2317"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8" name="Rectangle 33"/>
              <p:cNvSpPr/>
              <p:nvPr/>
            </p:nvSpPr>
            <p:spPr>
              <a:xfrm>
                <a:off x="40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9" name="Rectangle 34"/>
              <p:cNvSpPr/>
              <p:nvPr/>
            </p:nvSpPr>
            <p:spPr>
              <a:xfrm>
                <a:off x="349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0" name="Rectangle 35"/>
              <p:cNvSpPr/>
              <p:nvPr/>
            </p:nvSpPr>
            <p:spPr>
              <a:xfrm>
                <a:off x="52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1" name="Rectangle 36"/>
              <p:cNvSpPr/>
              <p:nvPr/>
            </p:nvSpPr>
            <p:spPr>
              <a:xfrm>
                <a:off x="46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2" name="Line 37"/>
              <p:cNvSpPr/>
              <p:nvPr/>
            </p:nvSpPr>
            <p:spPr>
              <a:xfrm rot="5400000">
                <a:off x="1349" y="2712"/>
                <a:ext cx="158" cy="0"/>
              </a:xfrm>
              <a:prstGeom prst="line">
                <a:avLst/>
              </a:prstGeom>
              <a:ln w="38100" cap="flat" cmpd="sng">
                <a:solidFill>
                  <a:schemeClr val="tx1"/>
                </a:solidFill>
                <a:prstDash val="solid"/>
                <a:headEnd type="none" w="med" len="med"/>
                <a:tailEnd type="none" w="med" len="med"/>
              </a:ln>
            </p:spPr>
          </p:sp>
          <p:sp>
            <p:nvSpPr>
              <p:cNvPr id="43" name="Line 38"/>
              <p:cNvSpPr/>
              <p:nvPr/>
            </p:nvSpPr>
            <p:spPr>
              <a:xfrm rot="5400000">
                <a:off x="1332" y="2710"/>
                <a:ext cx="96" cy="0"/>
              </a:xfrm>
              <a:prstGeom prst="line">
                <a:avLst/>
              </a:prstGeom>
              <a:ln w="38100" cap="flat" cmpd="sng">
                <a:solidFill>
                  <a:schemeClr val="tx1"/>
                </a:solidFill>
                <a:prstDash val="solid"/>
                <a:headEnd type="none" w="med" len="med"/>
                <a:tailEnd type="none" w="med" len="med"/>
              </a:ln>
            </p:spPr>
          </p:sp>
          <p:sp>
            <p:nvSpPr>
              <p:cNvPr id="44" name="Freeform 39"/>
              <p:cNvSpPr/>
              <p:nvPr/>
            </p:nvSpPr>
            <p:spPr>
              <a:xfrm>
                <a:off x="1284"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45" name="Line 40"/>
              <p:cNvSpPr/>
              <p:nvPr/>
            </p:nvSpPr>
            <p:spPr>
              <a:xfrm rot="-5400000">
                <a:off x="1157" y="2712"/>
                <a:ext cx="158" cy="0"/>
              </a:xfrm>
              <a:prstGeom prst="line">
                <a:avLst/>
              </a:prstGeom>
              <a:ln w="38100" cap="flat" cmpd="sng">
                <a:solidFill>
                  <a:schemeClr val="tx1"/>
                </a:solidFill>
                <a:prstDash val="solid"/>
                <a:headEnd type="none" w="med" len="med"/>
                <a:tailEnd type="none" w="med" len="med"/>
              </a:ln>
            </p:spPr>
          </p:sp>
          <p:sp>
            <p:nvSpPr>
              <p:cNvPr id="46" name="Line 41"/>
              <p:cNvSpPr/>
              <p:nvPr/>
            </p:nvSpPr>
            <p:spPr>
              <a:xfrm rot="-5400000">
                <a:off x="1236" y="2714"/>
                <a:ext cx="96" cy="0"/>
              </a:xfrm>
              <a:prstGeom prst="line">
                <a:avLst/>
              </a:prstGeom>
              <a:ln w="38100" cap="flat" cmpd="sng">
                <a:solidFill>
                  <a:schemeClr val="tx1"/>
                </a:solidFill>
                <a:prstDash val="solid"/>
                <a:headEnd type="none" w="med" len="med"/>
                <a:tailEnd type="none" w="med" len="med"/>
              </a:ln>
            </p:spPr>
          </p:sp>
          <p:sp>
            <p:nvSpPr>
              <p:cNvPr id="47" name="Freeform 42"/>
              <p:cNvSpPr/>
              <p:nvPr/>
            </p:nvSpPr>
            <p:spPr>
              <a:xfrm>
                <a:off x="1458"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48" name="Freeform 43"/>
              <p:cNvSpPr/>
              <p:nvPr/>
            </p:nvSpPr>
            <p:spPr>
              <a:xfrm>
                <a:off x="1077" y="1210"/>
                <a:ext cx="158" cy="1468"/>
              </a:xfrm>
              <a:custGeom>
                <a:avLst/>
                <a:gdLst>
                  <a:gd name="txL" fmla="*/ 0 w 158"/>
                  <a:gd name="txT" fmla="*/ 0 h 1468"/>
                  <a:gd name="txR" fmla="*/ 158 w 158"/>
                  <a:gd name="txB" fmla="*/ 1468 h 1468"/>
                </a:gdLst>
                <a:ahLst/>
                <a:cxnLst>
                  <a:cxn ang="0">
                    <a:pos x="158" y="1468"/>
                  </a:cxn>
                  <a:cxn ang="0">
                    <a:pos x="6" y="1468"/>
                  </a:cxn>
                  <a:cxn ang="0">
                    <a:pos x="0" y="1"/>
                  </a:cxn>
                  <a:cxn ang="0">
                    <a:pos x="101" y="0"/>
                  </a:cxn>
                </a:cxnLst>
                <a:rect l="txL" t="txT" r="txR" b="txB"/>
                <a:pathLst>
                  <a:path w="158" h="1468">
                    <a:moveTo>
                      <a:pt x="158" y="1468"/>
                    </a:moveTo>
                    <a:lnTo>
                      <a:pt x="6" y="1468"/>
                    </a:lnTo>
                    <a:lnTo>
                      <a:pt x="0" y="1"/>
                    </a:lnTo>
                    <a:lnTo>
                      <a:pt x="101"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49" name="Freeform 44"/>
              <p:cNvSpPr/>
              <p:nvPr/>
            </p:nvSpPr>
            <p:spPr>
              <a:xfrm>
                <a:off x="1079"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0" name="Line 45"/>
              <p:cNvSpPr/>
              <p:nvPr/>
            </p:nvSpPr>
            <p:spPr>
              <a:xfrm rot="5400000">
                <a:off x="1920" y="2713"/>
                <a:ext cx="158" cy="0"/>
              </a:xfrm>
              <a:prstGeom prst="line">
                <a:avLst/>
              </a:prstGeom>
              <a:ln w="38100" cap="flat" cmpd="sng">
                <a:solidFill>
                  <a:schemeClr val="tx1"/>
                </a:solidFill>
                <a:prstDash val="solid"/>
                <a:headEnd type="none" w="med" len="med"/>
                <a:tailEnd type="none" w="med" len="med"/>
              </a:ln>
            </p:spPr>
          </p:sp>
          <p:sp>
            <p:nvSpPr>
              <p:cNvPr id="51" name="Line 46"/>
              <p:cNvSpPr/>
              <p:nvPr/>
            </p:nvSpPr>
            <p:spPr>
              <a:xfrm rot="5400000">
                <a:off x="1903" y="2711"/>
                <a:ext cx="96" cy="0"/>
              </a:xfrm>
              <a:prstGeom prst="line">
                <a:avLst/>
              </a:prstGeom>
              <a:ln w="38100" cap="flat" cmpd="sng">
                <a:solidFill>
                  <a:schemeClr val="tx1"/>
                </a:solidFill>
                <a:prstDash val="solid"/>
                <a:headEnd type="none" w="med" len="med"/>
                <a:tailEnd type="none" w="med" len="med"/>
              </a:ln>
            </p:spPr>
          </p:sp>
          <p:sp>
            <p:nvSpPr>
              <p:cNvPr id="52" name="Freeform 47"/>
              <p:cNvSpPr/>
              <p:nvPr/>
            </p:nvSpPr>
            <p:spPr>
              <a:xfrm>
                <a:off x="185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53" name="Line 48"/>
              <p:cNvSpPr/>
              <p:nvPr/>
            </p:nvSpPr>
            <p:spPr>
              <a:xfrm rot="-5400000">
                <a:off x="1728" y="2713"/>
                <a:ext cx="158" cy="0"/>
              </a:xfrm>
              <a:prstGeom prst="line">
                <a:avLst/>
              </a:prstGeom>
              <a:ln w="38100" cap="flat" cmpd="sng">
                <a:solidFill>
                  <a:schemeClr val="tx1"/>
                </a:solidFill>
                <a:prstDash val="solid"/>
                <a:headEnd type="none" w="med" len="med"/>
                <a:tailEnd type="none" w="med" len="med"/>
              </a:ln>
            </p:spPr>
          </p:sp>
          <p:sp>
            <p:nvSpPr>
              <p:cNvPr id="54" name="Line 49"/>
              <p:cNvSpPr/>
              <p:nvPr/>
            </p:nvSpPr>
            <p:spPr>
              <a:xfrm rot="-5400000">
                <a:off x="1807" y="2715"/>
                <a:ext cx="96" cy="0"/>
              </a:xfrm>
              <a:prstGeom prst="line">
                <a:avLst/>
              </a:prstGeom>
              <a:ln w="38100" cap="flat" cmpd="sng">
                <a:solidFill>
                  <a:schemeClr val="tx1"/>
                </a:solidFill>
                <a:prstDash val="solid"/>
                <a:headEnd type="none" w="med" len="med"/>
                <a:tailEnd type="none" w="med" len="med"/>
              </a:ln>
            </p:spPr>
          </p:sp>
          <p:sp>
            <p:nvSpPr>
              <p:cNvPr id="55" name="Freeform 50"/>
              <p:cNvSpPr/>
              <p:nvPr/>
            </p:nvSpPr>
            <p:spPr>
              <a:xfrm>
                <a:off x="2029"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6" name="Freeform 51"/>
              <p:cNvSpPr/>
              <p:nvPr/>
            </p:nvSpPr>
            <p:spPr>
              <a:xfrm>
                <a:off x="1635"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7" name="Line 52"/>
              <p:cNvSpPr/>
              <p:nvPr/>
            </p:nvSpPr>
            <p:spPr>
              <a:xfrm rot="5400000">
                <a:off x="2501" y="2713"/>
                <a:ext cx="158" cy="0"/>
              </a:xfrm>
              <a:prstGeom prst="line">
                <a:avLst/>
              </a:prstGeom>
              <a:ln w="38100" cap="flat" cmpd="sng">
                <a:solidFill>
                  <a:schemeClr val="tx1"/>
                </a:solidFill>
                <a:prstDash val="solid"/>
                <a:headEnd type="none" w="med" len="med"/>
                <a:tailEnd type="none" w="med" len="med"/>
              </a:ln>
            </p:spPr>
          </p:sp>
          <p:sp>
            <p:nvSpPr>
              <p:cNvPr id="58" name="Line 53"/>
              <p:cNvSpPr/>
              <p:nvPr/>
            </p:nvSpPr>
            <p:spPr>
              <a:xfrm rot="5400000">
                <a:off x="2484" y="2711"/>
                <a:ext cx="96" cy="0"/>
              </a:xfrm>
              <a:prstGeom prst="line">
                <a:avLst/>
              </a:prstGeom>
              <a:ln w="38100" cap="flat" cmpd="sng">
                <a:solidFill>
                  <a:schemeClr val="tx1"/>
                </a:solidFill>
                <a:prstDash val="solid"/>
                <a:headEnd type="none" w="med" len="med"/>
                <a:tailEnd type="none" w="med" len="med"/>
              </a:ln>
            </p:spPr>
          </p:sp>
          <p:sp>
            <p:nvSpPr>
              <p:cNvPr id="59" name="Freeform 54"/>
              <p:cNvSpPr/>
              <p:nvPr/>
            </p:nvSpPr>
            <p:spPr>
              <a:xfrm>
                <a:off x="2436"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60" name="Line 55"/>
              <p:cNvSpPr/>
              <p:nvPr/>
            </p:nvSpPr>
            <p:spPr>
              <a:xfrm rot="-5400000">
                <a:off x="2309" y="2713"/>
                <a:ext cx="158" cy="0"/>
              </a:xfrm>
              <a:prstGeom prst="line">
                <a:avLst/>
              </a:prstGeom>
              <a:ln w="38100" cap="flat" cmpd="sng">
                <a:solidFill>
                  <a:schemeClr val="tx1"/>
                </a:solidFill>
                <a:prstDash val="solid"/>
                <a:headEnd type="none" w="med" len="med"/>
                <a:tailEnd type="none" w="med" len="med"/>
              </a:ln>
            </p:spPr>
          </p:sp>
          <p:sp>
            <p:nvSpPr>
              <p:cNvPr id="61" name="Line 56"/>
              <p:cNvSpPr/>
              <p:nvPr/>
            </p:nvSpPr>
            <p:spPr>
              <a:xfrm rot="-5400000">
                <a:off x="2388" y="2715"/>
                <a:ext cx="96" cy="0"/>
              </a:xfrm>
              <a:prstGeom prst="line">
                <a:avLst/>
              </a:prstGeom>
              <a:ln w="38100" cap="flat" cmpd="sng">
                <a:solidFill>
                  <a:schemeClr val="tx1"/>
                </a:solidFill>
                <a:prstDash val="solid"/>
                <a:headEnd type="none" w="med" len="med"/>
                <a:tailEnd type="none" w="med" len="med"/>
              </a:ln>
            </p:spPr>
          </p:sp>
          <p:sp>
            <p:nvSpPr>
              <p:cNvPr id="62" name="Freeform 57"/>
              <p:cNvSpPr/>
              <p:nvPr/>
            </p:nvSpPr>
            <p:spPr>
              <a:xfrm>
                <a:off x="2610"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63" name="Freeform 58"/>
              <p:cNvSpPr/>
              <p:nvPr/>
            </p:nvSpPr>
            <p:spPr>
              <a:xfrm>
                <a:off x="2231"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64" name="Line 59"/>
              <p:cNvSpPr/>
              <p:nvPr/>
            </p:nvSpPr>
            <p:spPr>
              <a:xfrm rot="5400000">
                <a:off x="3077" y="2713"/>
                <a:ext cx="158" cy="0"/>
              </a:xfrm>
              <a:prstGeom prst="line">
                <a:avLst/>
              </a:prstGeom>
              <a:ln w="38100" cap="flat" cmpd="sng">
                <a:solidFill>
                  <a:schemeClr val="tx1"/>
                </a:solidFill>
                <a:prstDash val="solid"/>
                <a:headEnd type="none" w="med" len="med"/>
                <a:tailEnd type="none" w="med" len="med"/>
              </a:ln>
            </p:spPr>
          </p:sp>
          <p:sp>
            <p:nvSpPr>
              <p:cNvPr id="65" name="Line 60"/>
              <p:cNvSpPr/>
              <p:nvPr/>
            </p:nvSpPr>
            <p:spPr>
              <a:xfrm rot="5400000">
                <a:off x="3060" y="2711"/>
                <a:ext cx="96" cy="0"/>
              </a:xfrm>
              <a:prstGeom prst="line">
                <a:avLst/>
              </a:prstGeom>
              <a:ln w="38100" cap="flat" cmpd="sng">
                <a:solidFill>
                  <a:schemeClr val="tx1"/>
                </a:solidFill>
                <a:prstDash val="solid"/>
                <a:headEnd type="none" w="med" len="med"/>
                <a:tailEnd type="none" w="med" len="med"/>
              </a:ln>
            </p:spPr>
          </p:sp>
          <p:sp>
            <p:nvSpPr>
              <p:cNvPr id="66" name="Freeform 61"/>
              <p:cNvSpPr/>
              <p:nvPr/>
            </p:nvSpPr>
            <p:spPr>
              <a:xfrm>
                <a:off x="30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67" name="Line 62"/>
              <p:cNvSpPr/>
              <p:nvPr/>
            </p:nvSpPr>
            <p:spPr>
              <a:xfrm rot="-5400000">
                <a:off x="2885" y="2713"/>
                <a:ext cx="158" cy="0"/>
              </a:xfrm>
              <a:prstGeom prst="line">
                <a:avLst/>
              </a:prstGeom>
              <a:ln w="38100" cap="flat" cmpd="sng">
                <a:solidFill>
                  <a:schemeClr val="tx1"/>
                </a:solidFill>
                <a:prstDash val="solid"/>
                <a:headEnd type="none" w="med" len="med"/>
                <a:tailEnd type="none" w="med" len="med"/>
              </a:ln>
            </p:spPr>
          </p:sp>
          <p:sp>
            <p:nvSpPr>
              <p:cNvPr id="68" name="Line 63"/>
              <p:cNvSpPr/>
              <p:nvPr/>
            </p:nvSpPr>
            <p:spPr>
              <a:xfrm rot="-5400000">
                <a:off x="2964" y="2715"/>
                <a:ext cx="96" cy="0"/>
              </a:xfrm>
              <a:prstGeom prst="line">
                <a:avLst/>
              </a:prstGeom>
              <a:ln w="38100" cap="flat" cmpd="sng">
                <a:solidFill>
                  <a:schemeClr val="tx1"/>
                </a:solidFill>
                <a:prstDash val="solid"/>
                <a:headEnd type="none" w="med" len="med"/>
                <a:tailEnd type="none" w="med" len="med"/>
              </a:ln>
            </p:spPr>
          </p:sp>
          <p:sp>
            <p:nvSpPr>
              <p:cNvPr id="69" name="Freeform 64"/>
              <p:cNvSpPr/>
              <p:nvPr/>
            </p:nvSpPr>
            <p:spPr>
              <a:xfrm>
                <a:off x="3186"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0" name="Freeform 65"/>
              <p:cNvSpPr/>
              <p:nvPr/>
            </p:nvSpPr>
            <p:spPr>
              <a:xfrm>
                <a:off x="2807"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1" name="Line 66"/>
              <p:cNvSpPr/>
              <p:nvPr/>
            </p:nvSpPr>
            <p:spPr>
              <a:xfrm rot="5400000">
                <a:off x="3653" y="2713"/>
                <a:ext cx="158" cy="0"/>
              </a:xfrm>
              <a:prstGeom prst="line">
                <a:avLst/>
              </a:prstGeom>
              <a:ln w="38100" cap="flat" cmpd="sng">
                <a:solidFill>
                  <a:schemeClr val="tx1"/>
                </a:solidFill>
                <a:prstDash val="solid"/>
                <a:headEnd type="none" w="med" len="med"/>
                <a:tailEnd type="none" w="med" len="med"/>
              </a:ln>
            </p:spPr>
          </p:sp>
          <p:sp>
            <p:nvSpPr>
              <p:cNvPr id="72" name="Line 67"/>
              <p:cNvSpPr/>
              <p:nvPr/>
            </p:nvSpPr>
            <p:spPr>
              <a:xfrm rot="5400000">
                <a:off x="3636" y="2711"/>
                <a:ext cx="96" cy="0"/>
              </a:xfrm>
              <a:prstGeom prst="line">
                <a:avLst/>
              </a:prstGeom>
              <a:ln w="38100" cap="flat" cmpd="sng">
                <a:solidFill>
                  <a:schemeClr val="tx1"/>
                </a:solidFill>
                <a:prstDash val="solid"/>
                <a:headEnd type="none" w="med" len="med"/>
                <a:tailEnd type="none" w="med" len="med"/>
              </a:ln>
            </p:spPr>
          </p:sp>
          <p:sp>
            <p:nvSpPr>
              <p:cNvPr id="73" name="Freeform 68"/>
              <p:cNvSpPr/>
              <p:nvPr/>
            </p:nvSpPr>
            <p:spPr>
              <a:xfrm>
                <a:off x="35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74" name="Line 69"/>
              <p:cNvSpPr/>
              <p:nvPr/>
            </p:nvSpPr>
            <p:spPr>
              <a:xfrm rot="-5400000">
                <a:off x="3461" y="2713"/>
                <a:ext cx="158" cy="0"/>
              </a:xfrm>
              <a:prstGeom prst="line">
                <a:avLst/>
              </a:prstGeom>
              <a:ln w="38100" cap="flat" cmpd="sng">
                <a:solidFill>
                  <a:schemeClr val="tx1"/>
                </a:solidFill>
                <a:prstDash val="solid"/>
                <a:headEnd type="none" w="med" len="med"/>
                <a:tailEnd type="none" w="med" len="med"/>
              </a:ln>
            </p:spPr>
          </p:sp>
          <p:sp>
            <p:nvSpPr>
              <p:cNvPr id="75" name="Line 70"/>
              <p:cNvSpPr/>
              <p:nvPr/>
            </p:nvSpPr>
            <p:spPr>
              <a:xfrm rot="-5400000">
                <a:off x="3540" y="2715"/>
                <a:ext cx="96" cy="0"/>
              </a:xfrm>
              <a:prstGeom prst="line">
                <a:avLst/>
              </a:prstGeom>
              <a:ln w="38100" cap="flat" cmpd="sng">
                <a:solidFill>
                  <a:schemeClr val="tx1"/>
                </a:solidFill>
                <a:prstDash val="solid"/>
                <a:headEnd type="none" w="med" len="med"/>
                <a:tailEnd type="none" w="med" len="med"/>
              </a:ln>
            </p:spPr>
          </p:sp>
          <p:sp>
            <p:nvSpPr>
              <p:cNvPr id="76" name="Freeform 71"/>
              <p:cNvSpPr/>
              <p:nvPr/>
            </p:nvSpPr>
            <p:spPr>
              <a:xfrm>
                <a:off x="3775"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7" name="Freeform 72"/>
              <p:cNvSpPr/>
              <p:nvPr/>
            </p:nvSpPr>
            <p:spPr>
              <a:xfrm>
                <a:off x="3383"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8" name="Line 73"/>
              <p:cNvSpPr/>
              <p:nvPr/>
            </p:nvSpPr>
            <p:spPr>
              <a:xfrm rot="5400000">
                <a:off x="4229" y="2698"/>
                <a:ext cx="158" cy="0"/>
              </a:xfrm>
              <a:prstGeom prst="line">
                <a:avLst/>
              </a:prstGeom>
              <a:ln w="38100" cap="flat" cmpd="sng">
                <a:solidFill>
                  <a:schemeClr val="tx1"/>
                </a:solidFill>
                <a:prstDash val="solid"/>
                <a:headEnd type="none" w="med" len="med"/>
                <a:tailEnd type="none" w="med" len="med"/>
              </a:ln>
            </p:spPr>
          </p:sp>
          <p:sp>
            <p:nvSpPr>
              <p:cNvPr id="79" name="Line 74"/>
              <p:cNvSpPr/>
              <p:nvPr/>
            </p:nvSpPr>
            <p:spPr>
              <a:xfrm rot="5400000">
                <a:off x="4212" y="2696"/>
                <a:ext cx="96" cy="0"/>
              </a:xfrm>
              <a:prstGeom prst="line">
                <a:avLst/>
              </a:prstGeom>
              <a:ln w="38100" cap="flat" cmpd="sng">
                <a:solidFill>
                  <a:schemeClr val="tx1"/>
                </a:solidFill>
                <a:prstDash val="solid"/>
                <a:headEnd type="none" w="med" len="med"/>
                <a:tailEnd type="none" w="med" len="med"/>
              </a:ln>
            </p:spPr>
          </p:sp>
          <p:sp>
            <p:nvSpPr>
              <p:cNvPr id="80" name="Freeform 75"/>
              <p:cNvSpPr/>
              <p:nvPr/>
            </p:nvSpPr>
            <p:spPr>
              <a:xfrm>
                <a:off x="4164"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81" name="Line 76"/>
              <p:cNvSpPr/>
              <p:nvPr/>
            </p:nvSpPr>
            <p:spPr>
              <a:xfrm rot="-5400000">
                <a:off x="4037" y="2698"/>
                <a:ext cx="158" cy="0"/>
              </a:xfrm>
              <a:prstGeom prst="line">
                <a:avLst/>
              </a:prstGeom>
              <a:ln w="38100" cap="flat" cmpd="sng">
                <a:solidFill>
                  <a:schemeClr val="tx1"/>
                </a:solidFill>
                <a:prstDash val="solid"/>
                <a:headEnd type="none" w="med" len="med"/>
                <a:tailEnd type="none" w="med" len="med"/>
              </a:ln>
            </p:spPr>
          </p:sp>
          <p:sp>
            <p:nvSpPr>
              <p:cNvPr id="82" name="Line 77"/>
              <p:cNvSpPr/>
              <p:nvPr/>
            </p:nvSpPr>
            <p:spPr>
              <a:xfrm rot="-5400000">
                <a:off x="4116" y="2700"/>
                <a:ext cx="96" cy="0"/>
              </a:xfrm>
              <a:prstGeom prst="line">
                <a:avLst/>
              </a:prstGeom>
              <a:ln w="38100" cap="flat" cmpd="sng">
                <a:solidFill>
                  <a:schemeClr val="tx1"/>
                </a:solidFill>
                <a:prstDash val="solid"/>
                <a:headEnd type="none" w="med" len="med"/>
                <a:tailEnd type="none" w="med" len="med"/>
              </a:ln>
            </p:spPr>
          </p:sp>
          <p:sp>
            <p:nvSpPr>
              <p:cNvPr id="83" name="Freeform 78"/>
              <p:cNvSpPr/>
              <p:nvPr/>
            </p:nvSpPr>
            <p:spPr>
              <a:xfrm>
                <a:off x="4360"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84" name="Freeform 79"/>
              <p:cNvSpPr/>
              <p:nvPr/>
            </p:nvSpPr>
            <p:spPr>
              <a:xfrm>
                <a:off x="3959"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grpSp>
            <p:nvGrpSpPr>
              <p:cNvPr id="85" name="Group 80"/>
              <p:cNvGrpSpPr/>
              <p:nvPr/>
            </p:nvGrpSpPr>
            <p:grpSpPr>
              <a:xfrm>
                <a:off x="4692" y="2634"/>
                <a:ext cx="192" cy="158"/>
                <a:chOff x="4692" y="2634"/>
                <a:chExt cx="192" cy="158"/>
              </a:xfrm>
            </p:grpSpPr>
            <p:grpSp>
              <p:nvGrpSpPr>
                <p:cNvPr id="86" name="Group 81"/>
                <p:cNvGrpSpPr/>
                <p:nvPr/>
              </p:nvGrpSpPr>
              <p:grpSpPr>
                <a:xfrm>
                  <a:off x="4836" y="2634"/>
                  <a:ext cx="48" cy="158"/>
                  <a:chOff x="4836" y="2634"/>
                  <a:chExt cx="48" cy="158"/>
                </a:xfrm>
              </p:grpSpPr>
              <p:sp>
                <p:nvSpPr>
                  <p:cNvPr id="87" name="Line 82"/>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88" name="Line 83"/>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89" name="Freeform 84"/>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grpSp>
              <p:nvGrpSpPr>
                <p:cNvPr id="90" name="Group 85"/>
                <p:cNvGrpSpPr/>
                <p:nvPr/>
              </p:nvGrpSpPr>
              <p:grpSpPr>
                <a:xfrm>
                  <a:off x="4692" y="2634"/>
                  <a:ext cx="48" cy="158"/>
                  <a:chOff x="4692" y="2634"/>
                  <a:chExt cx="48" cy="158"/>
                </a:xfrm>
              </p:grpSpPr>
              <p:sp>
                <p:nvSpPr>
                  <p:cNvPr id="91" name="Line 86"/>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92" name="Line 87"/>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93" name="Freeform 88"/>
              <p:cNvSpPr/>
              <p:nvPr/>
            </p:nvSpPr>
            <p:spPr>
              <a:xfrm>
                <a:off x="4914"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94" name="Freeform 89"/>
              <p:cNvSpPr/>
              <p:nvPr/>
            </p:nvSpPr>
            <p:spPr>
              <a:xfrm>
                <a:off x="4535"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grpSp>
            <p:nvGrpSpPr>
              <p:cNvPr id="95" name="Group 90"/>
              <p:cNvGrpSpPr/>
              <p:nvPr/>
            </p:nvGrpSpPr>
            <p:grpSpPr>
              <a:xfrm>
                <a:off x="5259" y="2634"/>
                <a:ext cx="192" cy="158"/>
                <a:chOff x="5259" y="2634"/>
                <a:chExt cx="192" cy="158"/>
              </a:xfrm>
            </p:grpSpPr>
            <p:grpSp>
              <p:nvGrpSpPr>
                <p:cNvPr id="96" name="Group 91"/>
                <p:cNvGrpSpPr/>
                <p:nvPr/>
              </p:nvGrpSpPr>
              <p:grpSpPr>
                <a:xfrm>
                  <a:off x="5403" y="2634"/>
                  <a:ext cx="48" cy="158"/>
                  <a:chOff x="5403" y="2634"/>
                  <a:chExt cx="48" cy="158"/>
                </a:xfrm>
              </p:grpSpPr>
              <p:sp>
                <p:nvSpPr>
                  <p:cNvPr id="97" name="Line 92"/>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98" name="Line 93"/>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99" name="Freeform 94"/>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grpSp>
              <p:nvGrpSpPr>
                <p:cNvPr id="100" name="Group 95"/>
                <p:cNvGrpSpPr/>
                <p:nvPr/>
              </p:nvGrpSpPr>
              <p:grpSpPr>
                <a:xfrm>
                  <a:off x="5259" y="2634"/>
                  <a:ext cx="48" cy="158"/>
                  <a:chOff x="5259" y="2634"/>
                  <a:chExt cx="48" cy="158"/>
                </a:xfrm>
              </p:grpSpPr>
              <p:sp>
                <p:nvSpPr>
                  <p:cNvPr id="101" name="Line 96"/>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102" name="Line 97"/>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103" name="Freeform 98"/>
              <p:cNvSpPr/>
              <p:nvPr/>
            </p:nvSpPr>
            <p:spPr>
              <a:xfrm>
                <a:off x="5491"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04" name="Freeform 99"/>
              <p:cNvSpPr/>
              <p:nvPr/>
            </p:nvSpPr>
            <p:spPr>
              <a:xfrm>
                <a:off x="5102"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05" name="Freeform 100"/>
              <p:cNvSpPr/>
              <p:nvPr/>
            </p:nvSpPr>
            <p:spPr>
              <a:xfrm>
                <a:off x="932"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06" name="Line 101"/>
              <p:cNvSpPr/>
              <p:nvPr/>
            </p:nvSpPr>
            <p:spPr>
              <a:xfrm>
                <a:off x="1316" y="857"/>
                <a:ext cx="0" cy="144"/>
              </a:xfrm>
              <a:prstGeom prst="line">
                <a:avLst/>
              </a:prstGeom>
              <a:ln w="38100" cap="flat" cmpd="sng">
                <a:solidFill>
                  <a:schemeClr val="tx1"/>
                </a:solidFill>
                <a:prstDash val="solid"/>
                <a:headEnd type="oval" w="sm" len="sm"/>
                <a:tailEnd type="none" w="med" len="med"/>
              </a:ln>
            </p:spPr>
          </p:sp>
          <p:sp>
            <p:nvSpPr>
              <p:cNvPr id="107" name="Line 102"/>
              <p:cNvSpPr/>
              <p:nvPr/>
            </p:nvSpPr>
            <p:spPr>
              <a:xfrm>
                <a:off x="1892" y="857"/>
                <a:ext cx="0" cy="144"/>
              </a:xfrm>
              <a:prstGeom prst="line">
                <a:avLst/>
              </a:prstGeom>
              <a:ln w="38100" cap="flat" cmpd="sng">
                <a:solidFill>
                  <a:schemeClr val="tx1"/>
                </a:solidFill>
                <a:prstDash val="solid"/>
                <a:headEnd type="oval" w="sm" len="sm"/>
                <a:tailEnd type="none" w="med" len="med"/>
              </a:ln>
            </p:spPr>
          </p:sp>
          <p:sp>
            <p:nvSpPr>
              <p:cNvPr id="108" name="Line 103"/>
              <p:cNvSpPr/>
              <p:nvPr/>
            </p:nvSpPr>
            <p:spPr>
              <a:xfrm>
                <a:off x="2468" y="857"/>
                <a:ext cx="0" cy="144"/>
              </a:xfrm>
              <a:prstGeom prst="line">
                <a:avLst/>
              </a:prstGeom>
              <a:ln w="38100" cap="flat" cmpd="sng">
                <a:solidFill>
                  <a:schemeClr val="tx1"/>
                </a:solidFill>
                <a:prstDash val="solid"/>
                <a:headEnd type="oval" w="sm" len="sm"/>
                <a:tailEnd type="none" w="med" len="med"/>
              </a:ln>
            </p:spPr>
          </p:sp>
          <p:sp>
            <p:nvSpPr>
              <p:cNvPr id="109" name="Line 104"/>
              <p:cNvSpPr/>
              <p:nvPr/>
            </p:nvSpPr>
            <p:spPr>
              <a:xfrm>
                <a:off x="3044" y="857"/>
                <a:ext cx="0" cy="144"/>
              </a:xfrm>
              <a:prstGeom prst="line">
                <a:avLst/>
              </a:prstGeom>
              <a:ln w="38100" cap="flat" cmpd="sng">
                <a:solidFill>
                  <a:schemeClr val="tx1"/>
                </a:solidFill>
                <a:prstDash val="solid"/>
                <a:headEnd type="oval" w="sm" len="sm"/>
                <a:tailEnd type="none" w="med" len="med"/>
              </a:ln>
            </p:spPr>
          </p:sp>
          <p:sp>
            <p:nvSpPr>
              <p:cNvPr id="110" name="Line 105"/>
              <p:cNvSpPr/>
              <p:nvPr/>
            </p:nvSpPr>
            <p:spPr>
              <a:xfrm>
                <a:off x="3620" y="857"/>
                <a:ext cx="0" cy="144"/>
              </a:xfrm>
              <a:prstGeom prst="line">
                <a:avLst/>
              </a:prstGeom>
              <a:ln w="38100" cap="flat" cmpd="sng">
                <a:solidFill>
                  <a:schemeClr val="tx1"/>
                </a:solidFill>
                <a:prstDash val="solid"/>
                <a:headEnd type="oval" w="sm" len="sm"/>
                <a:tailEnd type="none" w="med" len="med"/>
              </a:ln>
            </p:spPr>
          </p:sp>
          <p:sp>
            <p:nvSpPr>
              <p:cNvPr id="111" name="Line 106"/>
              <p:cNvSpPr/>
              <p:nvPr/>
            </p:nvSpPr>
            <p:spPr>
              <a:xfrm>
                <a:off x="4196" y="857"/>
                <a:ext cx="0" cy="144"/>
              </a:xfrm>
              <a:prstGeom prst="line">
                <a:avLst/>
              </a:prstGeom>
              <a:ln w="38100" cap="flat" cmpd="sng">
                <a:solidFill>
                  <a:schemeClr val="tx1"/>
                </a:solidFill>
                <a:prstDash val="solid"/>
                <a:headEnd type="oval" w="sm" len="sm"/>
                <a:tailEnd type="none" w="med" len="med"/>
              </a:ln>
            </p:spPr>
          </p:sp>
          <p:sp>
            <p:nvSpPr>
              <p:cNvPr id="112" name="Line 107"/>
              <p:cNvSpPr/>
              <p:nvPr/>
            </p:nvSpPr>
            <p:spPr>
              <a:xfrm>
                <a:off x="4772" y="857"/>
                <a:ext cx="0" cy="144"/>
              </a:xfrm>
              <a:prstGeom prst="line">
                <a:avLst/>
              </a:prstGeom>
              <a:ln w="38100" cap="flat" cmpd="sng">
                <a:solidFill>
                  <a:schemeClr val="tx1"/>
                </a:solidFill>
                <a:prstDash val="solid"/>
                <a:headEnd type="oval" w="sm" len="sm"/>
                <a:tailEnd type="none" w="med" len="med"/>
              </a:ln>
            </p:spPr>
          </p:sp>
          <p:sp>
            <p:nvSpPr>
              <p:cNvPr id="113" name="Line 108"/>
              <p:cNvSpPr/>
              <p:nvPr/>
            </p:nvSpPr>
            <p:spPr>
              <a:xfrm>
                <a:off x="5348" y="857"/>
                <a:ext cx="0" cy="144"/>
              </a:xfrm>
              <a:prstGeom prst="line">
                <a:avLst/>
              </a:prstGeom>
              <a:ln w="38100" cap="flat" cmpd="sng">
                <a:solidFill>
                  <a:schemeClr val="tx1"/>
                </a:solidFill>
                <a:prstDash val="solid"/>
                <a:headEnd type="none" w="sm" len="sm"/>
                <a:tailEnd type="none" w="med" len="med"/>
              </a:ln>
            </p:spPr>
          </p:sp>
          <p:sp>
            <p:nvSpPr>
              <p:cNvPr id="114" name="Freeform 109"/>
              <p:cNvSpPr/>
              <p:nvPr/>
            </p:nvSpPr>
            <p:spPr>
              <a:xfrm>
                <a:off x="1330"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5" name="Freeform 110"/>
              <p:cNvSpPr/>
              <p:nvPr/>
            </p:nvSpPr>
            <p:spPr>
              <a:xfrm>
                <a:off x="1904"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6" name="Freeform 111"/>
              <p:cNvSpPr/>
              <p:nvPr/>
            </p:nvSpPr>
            <p:spPr>
              <a:xfrm>
                <a:off x="2482"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7" name="Freeform 112"/>
              <p:cNvSpPr/>
              <p:nvPr/>
            </p:nvSpPr>
            <p:spPr>
              <a:xfrm>
                <a:off x="3630"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8" name="Freeform 113"/>
              <p:cNvSpPr/>
              <p:nvPr/>
            </p:nvSpPr>
            <p:spPr>
              <a:xfrm>
                <a:off x="4784"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19" name="Freeform 114"/>
              <p:cNvSpPr/>
              <p:nvPr/>
            </p:nvSpPr>
            <p:spPr>
              <a:xfrm>
                <a:off x="932"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20" name="Line 115"/>
              <p:cNvSpPr/>
              <p:nvPr/>
            </p:nvSpPr>
            <p:spPr>
              <a:xfrm>
                <a:off x="1316" y="1481"/>
                <a:ext cx="0" cy="144"/>
              </a:xfrm>
              <a:prstGeom prst="line">
                <a:avLst/>
              </a:prstGeom>
              <a:ln w="38100" cap="flat" cmpd="sng">
                <a:solidFill>
                  <a:schemeClr val="tx1"/>
                </a:solidFill>
                <a:prstDash val="solid"/>
                <a:headEnd type="oval" w="sm" len="sm"/>
                <a:tailEnd type="none" w="med" len="med"/>
              </a:ln>
            </p:spPr>
          </p:sp>
          <p:sp>
            <p:nvSpPr>
              <p:cNvPr id="121" name="Line 116"/>
              <p:cNvSpPr/>
              <p:nvPr/>
            </p:nvSpPr>
            <p:spPr>
              <a:xfrm>
                <a:off x="1892" y="1481"/>
                <a:ext cx="0" cy="144"/>
              </a:xfrm>
              <a:prstGeom prst="line">
                <a:avLst/>
              </a:prstGeom>
              <a:ln w="38100" cap="flat" cmpd="sng">
                <a:solidFill>
                  <a:schemeClr val="tx1"/>
                </a:solidFill>
                <a:prstDash val="solid"/>
                <a:headEnd type="oval" w="sm" len="sm"/>
                <a:tailEnd type="none" w="med" len="med"/>
              </a:ln>
            </p:spPr>
          </p:sp>
          <p:sp>
            <p:nvSpPr>
              <p:cNvPr id="122" name="Line 117"/>
              <p:cNvSpPr/>
              <p:nvPr/>
            </p:nvSpPr>
            <p:spPr>
              <a:xfrm>
                <a:off x="2468" y="1481"/>
                <a:ext cx="0" cy="144"/>
              </a:xfrm>
              <a:prstGeom prst="line">
                <a:avLst/>
              </a:prstGeom>
              <a:ln w="38100" cap="flat" cmpd="sng">
                <a:solidFill>
                  <a:schemeClr val="tx1"/>
                </a:solidFill>
                <a:prstDash val="solid"/>
                <a:headEnd type="oval" w="sm" len="sm"/>
                <a:tailEnd type="none" w="med" len="med"/>
              </a:ln>
            </p:spPr>
          </p:sp>
          <p:sp>
            <p:nvSpPr>
              <p:cNvPr id="123" name="Line 118"/>
              <p:cNvSpPr/>
              <p:nvPr/>
            </p:nvSpPr>
            <p:spPr>
              <a:xfrm>
                <a:off x="3044" y="1481"/>
                <a:ext cx="0" cy="144"/>
              </a:xfrm>
              <a:prstGeom prst="line">
                <a:avLst/>
              </a:prstGeom>
              <a:ln w="38100" cap="flat" cmpd="sng">
                <a:solidFill>
                  <a:schemeClr val="tx1"/>
                </a:solidFill>
                <a:prstDash val="solid"/>
                <a:headEnd type="oval" w="sm" len="sm"/>
                <a:tailEnd type="none" w="med" len="med"/>
              </a:ln>
            </p:spPr>
          </p:sp>
          <p:sp>
            <p:nvSpPr>
              <p:cNvPr id="124" name="Line 119"/>
              <p:cNvSpPr/>
              <p:nvPr/>
            </p:nvSpPr>
            <p:spPr>
              <a:xfrm>
                <a:off x="3620" y="1481"/>
                <a:ext cx="0" cy="144"/>
              </a:xfrm>
              <a:prstGeom prst="line">
                <a:avLst/>
              </a:prstGeom>
              <a:ln w="38100" cap="flat" cmpd="sng">
                <a:solidFill>
                  <a:schemeClr val="tx1"/>
                </a:solidFill>
                <a:prstDash val="solid"/>
                <a:headEnd type="oval" w="sm" len="sm"/>
                <a:tailEnd type="none" w="med" len="med"/>
              </a:ln>
            </p:spPr>
          </p:sp>
          <p:sp>
            <p:nvSpPr>
              <p:cNvPr id="125" name="Line 120"/>
              <p:cNvSpPr/>
              <p:nvPr/>
            </p:nvSpPr>
            <p:spPr>
              <a:xfrm>
                <a:off x="4196" y="1481"/>
                <a:ext cx="0" cy="144"/>
              </a:xfrm>
              <a:prstGeom prst="line">
                <a:avLst/>
              </a:prstGeom>
              <a:ln w="38100" cap="flat" cmpd="sng">
                <a:solidFill>
                  <a:schemeClr val="tx1"/>
                </a:solidFill>
                <a:prstDash val="solid"/>
                <a:headEnd type="oval" w="sm" len="sm"/>
                <a:tailEnd type="none" w="med" len="med"/>
              </a:ln>
            </p:spPr>
          </p:sp>
          <p:sp>
            <p:nvSpPr>
              <p:cNvPr id="126" name="Line 121"/>
              <p:cNvSpPr/>
              <p:nvPr/>
            </p:nvSpPr>
            <p:spPr>
              <a:xfrm>
                <a:off x="4772" y="1481"/>
                <a:ext cx="0" cy="144"/>
              </a:xfrm>
              <a:prstGeom prst="line">
                <a:avLst/>
              </a:prstGeom>
              <a:ln w="38100" cap="flat" cmpd="sng">
                <a:solidFill>
                  <a:schemeClr val="tx1"/>
                </a:solidFill>
                <a:prstDash val="solid"/>
                <a:headEnd type="oval" w="sm" len="sm"/>
                <a:tailEnd type="none" w="med" len="med"/>
              </a:ln>
            </p:spPr>
          </p:sp>
          <p:sp>
            <p:nvSpPr>
              <p:cNvPr id="127" name="Line 122"/>
              <p:cNvSpPr/>
              <p:nvPr/>
            </p:nvSpPr>
            <p:spPr>
              <a:xfrm>
                <a:off x="5348" y="1481"/>
                <a:ext cx="0" cy="144"/>
              </a:xfrm>
              <a:prstGeom prst="line">
                <a:avLst/>
              </a:prstGeom>
              <a:ln w="38100" cap="flat" cmpd="sng">
                <a:solidFill>
                  <a:schemeClr val="tx1"/>
                </a:solidFill>
                <a:prstDash val="solid"/>
                <a:headEnd type="none" w="sm" len="sm"/>
                <a:tailEnd type="none" w="med" len="med"/>
              </a:ln>
            </p:spPr>
          </p:sp>
          <p:sp>
            <p:nvSpPr>
              <p:cNvPr id="128" name="Freeform 123"/>
              <p:cNvSpPr/>
              <p:nvPr/>
            </p:nvSpPr>
            <p:spPr>
              <a:xfrm>
                <a:off x="932"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29" name="Line 124"/>
              <p:cNvSpPr/>
              <p:nvPr/>
            </p:nvSpPr>
            <p:spPr>
              <a:xfrm>
                <a:off x="1316" y="2057"/>
                <a:ext cx="0" cy="144"/>
              </a:xfrm>
              <a:prstGeom prst="line">
                <a:avLst/>
              </a:prstGeom>
              <a:ln w="38100" cap="flat" cmpd="sng">
                <a:solidFill>
                  <a:schemeClr val="tx1"/>
                </a:solidFill>
                <a:prstDash val="solid"/>
                <a:headEnd type="oval" w="sm" len="sm"/>
                <a:tailEnd type="none" w="med" len="med"/>
              </a:ln>
            </p:spPr>
          </p:sp>
          <p:sp>
            <p:nvSpPr>
              <p:cNvPr id="130" name="Line 125"/>
              <p:cNvSpPr/>
              <p:nvPr/>
            </p:nvSpPr>
            <p:spPr>
              <a:xfrm>
                <a:off x="1892" y="2057"/>
                <a:ext cx="0" cy="144"/>
              </a:xfrm>
              <a:prstGeom prst="line">
                <a:avLst/>
              </a:prstGeom>
              <a:ln w="38100" cap="flat" cmpd="sng">
                <a:solidFill>
                  <a:schemeClr val="tx1"/>
                </a:solidFill>
                <a:prstDash val="solid"/>
                <a:headEnd type="oval" w="sm" len="sm"/>
                <a:tailEnd type="none" w="med" len="med"/>
              </a:ln>
            </p:spPr>
          </p:sp>
          <p:sp>
            <p:nvSpPr>
              <p:cNvPr id="131" name="Line 126"/>
              <p:cNvSpPr/>
              <p:nvPr/>
            </p:nvSpPr>
            <p:spPr>
              <a:xfrm>
                <a:off x="2468" y="2057"/>
                <a:ext cx="0" cy="144"/>
              </a:xfrm>
              <a:prstGeom prst="line">
                <a:avLst/>
              </a:prstGeom>
              <a:ln w="38100" cap="flat" cmpd="sng">
                <a:solidFill>
                  <a:schemeClr val="tx1"/>
                </a:solidFill>
                <a:prstDash val="solid"/>
                <a:headEnd type="oval" w="sm" len="sm"/>
                <a:tailEnd type="none" w="med" len="med"/>
              </a:ln>
            </p:spPr>
          </p:sp>
          <p:sp>
            <p:nvSpPr>
              <p:cNvPr id="132" name="Line 127"/>
              <p:cNvSpPr/>
              <p:nvPr/>
            </p:nvSpPr>
            <p:spPr>
              <a:xfrm>
                <a:off x="3044" y="2057"/>
                <a:ext cx="0" cy="144"/>
              </a:xfrm>
              <a:prstGeom prst="line">
                <a:avLst/>
              </a:prstGeom>
              <a:ln w="38100" cap="flat" cmpd="sng">
                <a:solidFill>
                  <a:schemeClr val="tx1"/>
                </a:solidFill>
                <a:prstDash val="solid"/>
                <a:headEnd type="oval" w="sm" len="sm"/>
                <a:tailEnd type="none" w="med" len="med"/>
              </a:ln>
            </p:spPr>
          </p:sp>
          <p:sp>
            <p:nvSpPr>
              <p:cNvPr id="133" name="Line 128"/>
              <p:cNvSpPr/>
              <p:nvPr/>
            </p:nvSpPr>
            <p:spPr>
              <a:xfrm>
                <a:off x="3620" y="2057"/>
                <a:ext cx="0" cy="144"/>
              </a:xfrm>
              <a:prstGeom prst="line">
                <a:avLst/>
              </a:prstGeom>
              <a:ln w="38100" cap="flat" cmpd="sng">
                <a:solidFill>
                  <a:schemeClr val="tx1"/>
                </a:solidFill>
                <a:prstDash val="solid"/>
                <a:headEnd type="oval" w="sm" len="sm"/>
                <a:tailEnd type="none" w="med" len="med"/>
              </a:ln>
            </p:spPr>
          </p:sp>
          <p:sp>
            <p:nvSpPr>
              <p:cNvPr id="134" name="Line 129"/>
              <p:cNvSpPr/>
              <p:nvPr/>
            </p:nvSpPr>
            <p:spPr>
              <a:xfrm>
                <a:off x="4196" y="2057"/>
                <a:ext cx="0" cy="144"/>
              </a:xfrm>
              <a:prstGeom prst="line">
                <a:avLst/>
              </a:prstGeom>
              <a:ln w="38100" cap="flat" cmpd="sng">
                <a:solidFill>
                  <a:schemeClr val="tx1"/>
                </a:solidFill>
                <a:prstDash val="solid"/>
                <a:headEnd type="oval" w="sm" len="sm"/>
                <a:tailEnd type="none" w="med" len="med"/>
              </a:ln>
            </p:spPr>
          </p:sp>
          <p:sp>
            <p:nvSpPr>
              <p:cNvPr id="135" name="Line 130"/>
              <p:cNvSpPr/>
              <p:nvPr/>
            </p:nvSpPr>
            <p:spPr>
              <a:xfrm>
                <a:off x="4772" y="2057"/>
                <a:ext cx="0" cy="144"/>
              </a:xfrm>
              <a:prstGeom prst="line">
                <a:avLst/>
              </a:prstGeom>
              <a:ln w="38100" cap="flat" cmpd="sng">
                <a:solidFill>
                  <a:schemeClr val="tx1"/>
                </a:solidFill>
                <a:prstDash val="solid"/>
                <a:headEnd type="oval" w="sm" len="sm"/>
                <a:tailEnd type="none" w="med" len="med"/>
              </a:ln>
            </p:spPr>
          </p:sp>
          <p:sp>
            <p:nvSpPr>
              <p:cNvPr id="136" name="Line 131"/>
              <p:cNvSpPr/>
              <p:nvPr/>
            </p:nvSpPr>
            <p:spPr>
              <a:xfrm>
                <a:off x="5348" y="2057"/>
                <a:ext cx="0" cy="144"/>
              </a:xfrm>
              <a:prstGeom prst="line">
                <a:avLst/>
              </a:prstGeom>
              <a:ln w="38100" cap="flat" cmpd="sng">
                <a:solidFill>
                  <a:schemeClr val="tx1"/>
                </a:solidFill>
                <a:prstDash val="solid"/>
                <a:headEnd type="none" w="sm" len="sm"/>
                <a:tailEnd type="none" w="med" len="med"/>
              </a:ln>
            </p:spPr>
          </p:sp>
          <p:sp>
            <p:nvSpPr>
              <p:cNvPr id="137" name="Freeform 132"/>
              <p:cNvSpPr/>
              <p:nvPr/>
            </p:nvSpPr>
            <p:spPr>
              <a:xfrm>
                <a:off x="933"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38" name="Freeform 133"/>
              <p:cNvSpPr/>
              <p:nvPr/>
            </p:nvSpPr>
            <p:spPr>
              <a:xfrm>
                <a:off x="936"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39" name="Rectangle 134"/>
              <p:cNvSpPr/>
              <p:nvPr/>
            </p:nvSpPr>
            <p:spPr>
              <a:xfrm>
                <a:off x="116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40" name="Text Box 135"/>
              <p:cNvSpPr txBox="1"/>
              <p:nvPr/>
            </p:nvSpPr>
            <p:spPr>
              <a:xfrm>
                <a:off x="1196"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41" name="Freeform 136"/>
              <p:cNvSpPr/>
              <p:nvPr/>
            </p:nvSpPr>
            <p:spPr>
              <a:xfrm>
                <a:off x="1426"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2" name="Freeform 137"/>
              <p:cNvSpPr/>
              <p:nvPr/>
            </p:nvSpPr>
            <p:spPr>
              <a:xfrm>
                <a:off x="1637"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3" name="Freeform 138"/>
              <p:cNvSpPr/>
              <p:nvPr/>
            </p:nvSpPr>
            <p:spPr>
              <a:xfrm>
                <a:off x="1991"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4" name="Freeform 139"/>
              <p:cNvSpPr/>
              <p:nvPr/>
            </p:nvSpPr>
            <p:spPr>
              <a:xfrm>
                <a:off x="2229"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92" y="0"/>
                  </a:cxn>
                </a:cxnLst>
                <a:rect l="txL" t="txT" r="txR" b="txB"/>
                <a:pathLst>
                  <a:path w="158" h="1467">
                    <a:moveTo>
                      <a:pt x="158" y="1467"/>
                    </a:moveTo>
                    <a:lnTo>
                      <a:pt x="6" y="1467"/>
                    </a:lnTo>
                    <a:lnTo>
                      <a:pt x="0" y="0"/>
                    </a:lnTo>
                    <a:lnTo>
                      <a:pt x="92"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5" name="Freeform 140"/>
              <p:cNvSpPr/>
              <p:nvPr/>
            </p:nvSpPr>
            <p:spPr>
              <a:xfrm>
                <a:off x="258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6" name="Freeform 141"/>
              <p:cNvSpPr/>
              <p:nvPr/>
            </p:nvSpPr>
            <p:spPr>
              <a:xfrm>
                <a:off x="2805"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83" y="0"/>
                  </a:cxn>
                </a:cxnLst>
                <a:rect l="txL" t="txT" r="txR" b="txB"/>
                <a:pathLst>
                  <a:path w="158" h="1467">
                    <a:moveTo>
                      <a:pt x="158" y="1467"/>
                    </a:moveTo>
                    <a:lnTo>
                      <a:pt x="6" y="1467"/>
                    </a:lnTo>
                    <a:lnTo>
                      <a:pt x="0" y="0"/>
                    </a:lnTo>
                    <a:lnTo>
                      <a:pt x="83"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7" name="Freeform 142"/>
              <p:cNvSpPr/>
              <p:nvPr/>
            </p:nvSpPr>
            <p:spPr>
              <a:xfrm>
                <a:off x="3154"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8" name="Freeform 143"/>
              <p:cNvSpPr/>
              <p:nvPr/>
            </p:nvSpPr>
            <p:spPr>
              <a:xfrm>
                <a:off x="3381"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6" y="0"/>
                  </a:cxn>
                </a:cxnLst>
                <a:rect l="txL" t="txT" r="txR" b="txB"/>
                <a:pathLst>
                  <a:path w="158" h="1467">
                    <a:moveTo>
                      <a:pt x="158" y="1467"/>
                    </a:moveTo>
                    <a:lnTo>
                      <a:pt x="6" y="1467"/>
                    </a:lnTo>
                    <a:lnTo>
                      <a:pt x="0" y="0"/>
                    </a:lnTo>
                    <a:lnTo>
                      <a:pt x="106"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9" name="Freeform 144"/>
              <p:cNvSpPr/>
              <p:nvPr/>
            </p:nvSpPr>
            <p:spPr>
              <a:xfrm>
                <a:off x="3734"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0" name="Freeform 145"/>
              <p:cNvSpPr/>
              <p:nvPr/>
            </p:nvSpPr>
            <p:spPr>
              <a:xfrm>
                <a:off x="3957"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9" y="0"/>
                  </a:cxn>
                </a:cxnLst>
                <a:rect l="txL" t="txT" r="txR" b="txB"/>
                <a:pathLst>
                  <a:path w="158" h="1467">
                    <a:moveTo>
                      <a:pt x="158" y="1467"/>
                    </a:moveTo>
                    <a:lnTo>
                      <a:pt x="6" y="1467"/>
                    </a:lnTo>
                    <a:lnTo>
                      <a:pt x="0" y="0"/>
                    </a:lnTo>
                    <a:lnTo>
                      <a:pt x="109"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1" name="Freeform 146"/>
              <p:cNvSpPr/>
              <p:nvPr/>
            </p:nvSpPr>
            <p:spPr>
              <a:xfrm>
                <a:off x="4304"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2" name="Freeform 147"/>
              <p:cNvSpPr/>
              <p:nvPr/>
            </p:nvSpPr>
            <p:spPr>
              <a:xfrm>
                <a:off x="4533"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3" name="Freeform 148"/>
              <p:cNvSpPr/>
              <p:nvPr/>
            </p:nvSpPr>
            <p:spPr>
              <a:xfrm>
                <a:off x="4885"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4" name="Freeform 149"/>
              <p:cNvSpPr/>
              <p:nvPr/>
            </p:nvSpPr>
            <p:spPr>
              <a:xfrm>
                <a:off x="5093"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5" name="Freeform 150"/>
              <p:cNvSpPr/>
              <p:nvPr/>
            </p:nvSpPr>
            <p:spPr>
              <a:xfrm>
                <a:off x="5441"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6" name="Freeform 151"/>
              <p:cNvSpPr/>
              <p:nvPr/>
            </p:nvSpPr>
            <p:spPr>
              <a:xfrm>
                <a:off x="1079"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7" name="Freeform 152"/>
              <p:cNvSpPr/>
              <p:nvPr/>
            </p:nvSpPr>
            <p:spPr>
              <a:xfrm>
                <a:off x="2231" y="2744"/>
                <a:ext cx="729" cy="657"/>
              </a:xfrm>
              <a:custGeom>
                <a:avLst/>
                <a:gdLst>
                  <a:gd name="txL" fmla="*/ 0 w 729"/>
                  <a:gd name="txT" fmla="*/ 0 h 657"/>
                  <a:gd name="txR" fmla="*/ 729 w 729"/>
                  <a:gd name="txB" fmla="*/ 657 h 657"/>
                </a:gdLst>
                <a:ahLst/>
                <a:cxnLst>
                  <a:cxn ang="0">
                    <a:pos x="153" y="0"/>
                  </a:cxn>
                  <a:cxn ang="0">
                    <a:pos x="0" y="0"/>
                  </a:cxn>
                  <a:cxn ang="0">
                    <a:pos x="0" y="657"/>
                  </a:cxn>
                  <a:cxn ang="0">
                    <a:pos x="585" y="654"/>
                  </a:cxn>
                  <a:cxn ang="0">
                    <a:pos x="582" y="3"/>
                  </a:cxn>
                  <a:cxn ang="0">
                    <a:pos x="729" y="3"/>
                  </a:cxn>
                </a:cxnLst>
                <a:rect l="txL" t="txT" r="txR" b="txB"/>
                <a:pathLst>
                  <a:path w="729" h="657">
                    <a:moveTo>
                      <a:pt x="153" y="0"/>
                    </a:moveTo>
                    <a:lnTo>
                      <a:pt x="0" y="0"/>
                    </a:lnTo>
                    <a:lnTo>
                      <a:pt x="0" y="657"/>
                    </a:lnTo>
                    <a:lnTo>
                      <a:pt x="585"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8" name="Freeform 153"/>
              <p:cNvSpPr/>
              <p:nvPr/>
            </p:nvSpPr>
            <p:spPr>
              <a:xfrm>
                <a:off x="3380"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9" name="Freeform 154"/>
              <p:cNvSpPr/>
              <p:nvPr/>
            </p:nvSpPr>
            <p:spPr>
              <a:xfrm>
                <a:off x="4532"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0" name="Freeform 155"/>
              <p:cNvSpPr/>
              <p:nvPr/>
            </p:nvSpPr>
            <p:spPr>
              <a:xfrm>
                <a:off x="1424" y="2735"/>
                <a:ext cx="708" cy="570"/>
              </a:xfrm>
              <a:custGeom>
                <a:avLst/>
                <a:gdLst>
                  <a:gd name="txL" fmla="*/ 0 w 708"/>
                  <a:gd name="txT" fmla="*/ 0 h 570"/>
                  <a:gd name="txR" fmla="*/ 708 w 708"/>
                  <a:gd name="txB" fmla="*/ 570 h 570"/>
                </a:gdLst>
                <a:ahLst/>
                <a:cxnLst>
                  <a:cxn ang="0">
                    <a:pos x="0" y="0"/>
                  </a:cxn>
                  <a:cxn ang="0">
                    <a:pos x="132" y="0"/>
                  </a:cxn>
                  <a:cxn ang="0">
                    <a:pos x="129" y="570"/>
                  </a:cxn>
                  <a:cxn ang="0">
                    <a:pos x="708" y="570"/>
                  </a:cxn>
                  <a:cxn ang="0">
                    <a:pos x="708" y="9"/>
                  </a:cxn>
                  <a:cxn ang="0">
                    <a:pos x="573" y="9"/>
                  </a:cxn>
                </a:cxnLst>
                <a:rect l="txL" t="txT" r="txR" b="txB"/>
                <a:pathLst>
                  <a:path w="708" h="570">
                    <a:moveTo>
                      <a:pt x="0" y="0"/>
                    </a:moveTo>
                    <a:lnTo>
                      <a:pt x="132" y="0"/>
                    </a:lnTo>
                    <a:lnTo>
                      <a:pt x="129" y="570"/>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1" name="Freeform 156"/>
              <p:cNvSpPr/>
              <p:nvPr/>
            </p:nvSpPr>
            <p:spPr>
              <a:xfrm>
                <a:off x="2576" y="2735"/>
                <a:ext cx="726" cy="567"/>
              </a:xfrm>
              <a:custGeom>
                <a:avLst/>
                <a:gdLst>
                  <a:gd name="txL" fmla="*/ 0 w 726"/>
                  <a:gd name="txT" fmla="*/ 0 h 567"/>
                  <a:gd name="txR" fmla="*/ 726 w 726"/>
                  <a:gd name="txB" fmla="*/ 567 h 567"/>
                </a:gdLst>
                <a:ahLst/>
                <a:cxnLst>
                  <a:cxn ang="0">
                    <a:pos x="0" y="0"/>
                  </a:cxn>
                  <a:cxn ang="0">
                    <a:pos x="144" y="0"/>
                  </a:cxn>
                  <a:cxn ang="0">
                    <a:pos x="147" y="567"/>
                  </a:cxn>
                  <a:cxn ang="0">
                    <a:pos x="726" y="567"/>
                  </a:cxn>
                  <a:cxn ang="0">
                    <a:pos x="726" y="6"/>
                  </a:cxn>
                  <a:cxn ang="0">
                    <a:pos x="579" y="6"/>
                  </a:cxn>
                </a:cxnLst>
                <a:rect l="txL" t="txT" r="txR" b="txB"/>
                <a:pathLst>
                  <a:path w="726" h="567">
                    <a:moveTo>
                      <a:pt x="0" y="0"/>
                    </a:moveTo>
                    <a:lnTo>
                      <a:pt x="144" y="0"/>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2" name="Freeform 157"/>
              <p:cNvSpPr/>
              <p:nvPr/>
            </p:nvSpPr>
            <p:spPr>
              <a:xfrm>
                <a:off x="3728"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3" name="Freeform 158"/>
              <p:cNvSpPr/>
              <p:nvPr/>
            </p:nvSpPr>
            <p:spPr>
              <a:xfrm>
                <a:off x="4883" y="2738"/>
                <a:ext cx="711" cy="567"/>
              </a:xfrm>
              <a:custGeom>
                <a:avLst/>
                <a:gdLst>
                  <a:gd name="txL" fmla="*/ 0 w 711"/>
                  <a:gd name="txT" fmla="*/ 0 h 567"/>
                  <a:gd name="txR" fmla="*/ 711 w 711"/>
                  <a:gd name="txB" fmla="*/ 567 h 567"/>
                </a:gdLst>
                <a:ahLst/>
                <a:cxnLst>
                  <a:cxn ang="0">
                    <a:pos x="0" y="0"/>
                  </a:cxn>
                  <a:cxn ang="0">
                    <a:pos x="136" y="1"/>
                  </a:cxn>
                  <a:cxn ang="0">
                    <a:pos x="132" y="567"/>
                  </a:cxn>
                  <a:cxn ang="0">
                    <a:pos x="711" y="567"/>
                  </a:cxn>
                  <a:cxn ang="0">
                    <a:pos x="711" y="6"/>
                  </a:cxn>
                  <a:cxn ang="0">
                    <a:pos x="564" y="6"/>
                  </a:cxn>
                </a:cxnLst>
                <a:rect l="txL" t="txT" r="txR" b="txB"/>
                <a:pathLst>
                  <a:path w="711" h="567">
                    <a:moveTo>
                      <a:pt x="0" y="0"/>
                    </a:moveTo>
                    <a:lnTo>
                      <a:pt x="136"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4" name="Freeform 159"/>
              <p:cNvSpPr/>
              <p:nvPr/>
            </p:nvSpPr>
            <p:spPr>
              <a:xfrm>
                <a:off x="1346"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5" name="Freeform 160"/>
              <p:cNvSpPr/>
              <p:nvPr/>
            </p:nvSpPr>
            <p:spPr>
              <a:xfrm>
                <a:off x="251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6" name="Freeform 161"/>
              <p:cNvSpPr/>
              <p:nvPr/>
            </p:nvSpPr>
            <p:spPr>
              <a:xfrm>
                <a:off x="3667"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7" name="Freeform 162"/>
              <p:cNvSpPr/>
              <p:nvPr/>
            </p:nvSpPr>
            <p:spPr>
              <a:xfrm>
                <a:off x="4819"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8" name="Freeform 163"/>
              <p:cNvSpPr/>
              <p:nvPr/>
            </p:nvSpPr>
            <p:spPr>
              <a:xfrm>
                <a:off x="5300"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9" name="Freeform 164"/>
              <p:cNvSpPr/>
              <p:nvPr/>
            </p:nvSpPr>
            <p:spPr>
              <a:xfrm>
                <a:off x="4148"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0" name="Freeform 165"/>
              <p:cNvSpPr/>
              <p:nvPr/>
            </p:nvSpPr>
            <p:spPr>
              <a:xfrm>
                <a:off x="299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1" name="Freeform 166"/>
              <p:cNvSpPr/>
              <p:nvPr/>
            </p:nvSpPr>
            <p:spPr>
              <a:xfrm>
                <a:off x="1843"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2" name="Freeform 167"/>
              <p:cNvSpPr/>
              <p:nvPr/>
            </p:nvSpPr>
            <p:spPr>
              <a:xfrm>
                <a:off x="980"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73" name="Freeform 168"/>
              <p:cNvSpPr/>
              <p:nvPr/>
            </p:nvSpPr>
            <p:spPr>
              <a:xfrm>
                <a:off x="980"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74" name="Freeform 169"/>
              <p:cNvSpPr/>
              <p:nvPr/>
            </p:nvSpPr>
            <p:spPr>
              <a:xfrm>
                <a:off x="1346"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5" name="Freeform 170"/>
              <p:cNvSpPr/>
              <p:nvPr/>
            </p:nvSpPr>
            <p:spPr>
              <a:xfrm>
                <a:off x="2515"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6" name="Freeform 171"/>
              <p:cNvSpPr/>
              <p:nvPr/>
            </p:nvSpPr>
            <p:spPr>
              <a:xfrm>
                <a:off x="3667"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7" name="Freeform 172"/>
              <p:cNvSpPr/>
              <p:nvPr/>
            </p:nvSpPr>
            <p:spPr>
              <a:xfrm>
                <a:off x="4815"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pPr algn="ctr"/>
                <a:endParaRPr lang="zh-CN" altLang="en-US" dirty="0">
                  <a:latin typeface="Times New Roman" panose="02020603050405020304" pitchFamily="18" charset="0"/>
                </a:endParaRPr>
              </a:p>
            </p:txBody>
          </p:sp>
          <p:sp>
            <p:nvSpPr>
              <p:cNvPr id="178" name="Freeform 173"/>
              <p:cNvSpPr/>
              <p:nvPr/>
            </p:nvSpPr>
            <p:spPr>
              <a:xfrm>
                <a:off x="5301"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pPr algn="ctr"/>
                <a:endParaRPr lang="zh-CN" altLang="en-US" dirty="0">
                  <a:latin typeface="Times New Roman" panose="02020603050405020304" pitchFamily="18" charset="0"/>
                </a:endParaRPr>
              </a:p>
            </p:txBody>
          </p:sp>
          <p:sp>
            <p:nvSpPr>
              <p:cNvPr id="179" name="Line 174"/>
              <p:cNvSpPr/>
              <p:nvPr/>
            </p:nvSpPr>
            <p:spPr>
              <a:xfrm>
                <a:off x="4148" y="3881"/>
                <a:ext cx="0" cy="144"/>
              </a:xfrm>
              <a:prstGeom prst="line">
                <a:avLst/>
              </a:prstGeom>
              <a:ln w="38100" cap="flat" cmpd="sng">
                <a:solidFill>
                  <a:schemeClr val="tx1"/>
                </a:solidFill>
                <a:prstDash val="solid"/>
                <a:headEnd type="none" w="med" len="med"/>
                <a:tailEnd type="oval" w="sm" len="sm"/>
              </a:ln>
            </p:spPr>
          </p:sp>
          <p:sp>
            <p:nvSpPr>
              <p:cNvPr id="180" name="Line 175"/>
              <p:cNvSpPr/>
              <p:nvPr/>
            </p:nvSpPr>
            <p:spPr>
              <a:xfrm>
                <a:off x="2997" y="3881"/>
                <a:ext cx="0" cy="144"/>
              </a:xfrm>
              <a:prstGeom prst="line">
                <a:avLst/>
              </a:prstGeom>
              <a:ln w="38100" cap="flat" cmpd="sng">
                <a:solidFill>
                  <a:schemeClr val="tx1"/>
                </a:solidFill>
                <a:prstDash val="solid"/>
                <a:headEnd type="none" w="med" len="med"/>
                <a:tailEnd type="oval" w="sm" len="sm"/>
              </a:ln>
            </p:spPr>
          </p:sp>
          <p:sp>
            <p:nvSpPr>
              <p:cNvPr id="181" name="Line 176"/>
              <p:cNvSpPr/>
              <p:nvPr/>
            </p:nvSpPr>
            <p:spPr>
              <a:xfrm>
                <a:off x="1844" y="3881"/>
                <a:ext cx="0" cy="144"/>
              </a:xfrm>
              <a:prstGeom prst="line">
                <a:avLst/>
              </a:prstGeom>
              <a:ln w="38100" cap="flat" cmpd="sng">
                <a:solidFill>
                  <a:schemeClr val="tx1"/>
                </a:solidFill>
                <a:prstDash val="solid"/>
                <a:headEnd type="none" w="med" len="med"/>
                <a:tailEnd type="oval" w="sm" len="sm"/>
              </a:ln>
            </p:spPr>
          </p:sp>
          <p:sp>
            <p:nvSpPr>
              <p:cNvPr id="182" name="Rectangle 177"/>
              <p:cNvSpPr/>
              <p:nvPr/>
            </p:nvSpPr>
            <p:spPr>
              <a:xfrm>
                <a:off x="23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3" name="Text Box 178"/>
              <p:cNvSpPr txBox="1"/>
              <p:nvPr/>
            </p:nvSpPr>
            <p:spPr>
              <a:xfrm>
                <a:off x="2372"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4" name="Rectangle 179"/>
              <p:cNvSpPr/>
              <p:nvPr/>
            </p:nvSpPr>
            <p:spPr>
              <a:xfrm>
                <a:off x="3493"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5" name="Text Box 180"/>
              <p:cNvSpPr txBox="1"/>
              <p:nvPr/>
            </p:nvSpPr>
            <p:spPr>
              <a:xfrm>
                <a:off x="3524"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6" name="Rectangle 181"/>
              <p:cNvSpPr/>
              <p:nvPr/>
            </p:nvSpPr>
            <p:spPr>
              <a:xfrm>
                <a:off x="464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7" name="Text Box 182"/>
              <p:cNvSpPr txBox="1"/>
              <p:nvPr/>
            </p:nvSpPr>
            <p:spPr>
              <a:xfrm>
                <a:off x="4676"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8" name="Line 183"/>
              <p:cNvSpPr/>
              <p:nvPr/>
            </p:nvSpPr>
            <p:spPr>
              <a:xfrm>
                <a:off x="1988" y="3737"/>
                <a:ext cx="181" cy="0"/>
              </a:xfrm>
              <a:prstGeom prst="line">
                <a:avLst/>
              </a:prstGeom>
              <a:ln w="38100" cap="flat" cmpd="sng">
                <a:solidFill>
                  <a:schemeClr val="tx1"/>
                </a:solidFill>
                <a:prstDash val="solid"/>
                <a:headEnd type="stealth" w="sm" len="sm"/>
                <a:tailEnd type="stealth" w="sm" len="sm"/>
              </a:ln>
            </p:spPr>
          </p:sp>
          <p:sp>
            <p:nvSpPr>
              <p:cNvPr id="189" name="Line 184"/>
              <p:cNvSpPr/>
              <p:nvPr/>
            </p:nvSpPr>
            <p:spPr>
              <a:xfrm>
                <a:off x="3168" y="3737"/>
                <a:ext cx="181" cy="0"/>
              </a:xfrm>
              <a:prstGeom prst="line">
                <a:avLst/>
              </a:prstGeom>
              <a:ln w="38100" cap="flat" cmpd="sng">
                <a:solidFill>
                  <a:schemeClr val="tx1"/>
                </a:solidFill>
                <a:prstDash val="solid"/>
                <a:headEnd type="stealth" w="sm" len="sm"/>
                <a:tailEnd type="stealth" w="sm" len="sm"/>
              </a:ln>
            </p:spPr>
          </p:sp>
          <p:sp>
            <p:nvSpPr>
              <p:cNvPr id="190" name="Line 185"/>
              <p:cNvSpPr/>
              <p:nvPr/>
            </p:nvSpPr>
            <p:spPr>
              <a:xfrm>
                <a:off x="4317" y="3737"/>
                <a:ext cx="181" cy="0"/>
              </a:xfrm>
              <a:prstGeom prst="line">
                <a:avLst/>
              </a:prstGeom>
              <a:ln w="38100" cap="flat" cmpd="sng">
                <a:solidFill>
                  <a:schemeClr val="tx1"/>
                </a:solidFill>
                <a:prstDash val="solid"/>
                <a:headEnd type="stealth" w="sm" len="sm"/>
                <a:tailEnd type="stealth" w="sm" len="sm"/>
              </a:ln>
            </p:spPr>
          </p:sp>
          <p:sp>
            <p:nvSpPr>
              <p:cNvPr id="191" name="Line 186"/>
              <p:cNvSpPr/>
              <p:nvPr/>
            </p:nvSpPr>
            <p:spPr>
              <a:xfrm>
                <a:off x="5444" y="3737"/>
                <a:ext cx="181" cy="0"/>
              </a:xfrm>
              <a:prstGeom prst="line">
                <a:avLst/>
              </a:prstGeom>
              <a:ln w="38100" cap="flat" cmpd="sng">
                <a:solidFill>
                  <a:schemeClr val="tx1"/>
                </a:solidFill>
                <a:prstDash val="solid"/>
                <a:headEnd type="stealth" w="sm" len="sm"/>
                <a:tailEnd type="stealth" w="sm" len="sm"/>
              </a:ln>
            </p:spPr>
          </p:sp>
          <p:sp>
            <p:nvSpPr>
              <p:cNvPr id="192" name="Freeform 187"/>
              <p:cNvSpPr/>
              <p:nvPr/>
            </p:nvSpPr>
            <p:spPr>
              <a:xfrm>
                <a:off x="3057"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93" name="Freeform 188"/>
              <p:cNvSpPr/>
              <p:nvPr/>
            </p:nvSpPr>
            <p:spPr>
              <a:xfrm>
                <a:off x="4209" y="2691"/>
                <a:ext cx="3" cy="522"/>
              </a:xfrm>
              <a:custGeom>
                <a:avLst/>
                <a:gdLst>
                  <a:gd name="txL" fmla="*/ 0 w 3"/>
                  <a:gd name="txT" fmla="*/ 0 h 522"/>
                  <a:gd name="txR" fmla="*/ 3 w 3"/>
                  <a:gd name="txB" fmla="*/ 522 h 522"/>
                </a:gdLst>
                <a:ahLst/>
                <a:cxnLst>
                  <a:cxn ang="0">
                    <a:pos x="0" y="0"/>
                  </a:cxn>
                  <a:cxn ang="0">
                    <a:pos x="3" y="522"/>
                  </a:cxn>
                </a:cxnLst>
                <a:rect l="txL" t="txT" r="txR" b="txB"/>
                <a:pathLst>
                  <a:path w="3" h="522">
                    <a:moveTo>
                      <a:pt x="0" y="0"/>
                    </a:moveTo>
                    <a:lnTo>
                      <a:pt x="3" y="522"/>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94" name="Freeform 189"/>
              <p:cNvSpPr/>
              <p:nvPr/>
            </p:nvSpPr>
            <p:spPr>
              <a:xfrm>
                <a:off x="5349"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pPr algn="ctr"/>
                <a:endParaRPr lang="zh-CN" altLang="en-US" dirty="0">
                  <a:latin typeface="Times New Roman" panose="02020603050405020304" pitchFamily="18" charset="0"/>
                </a:endParaRPr>
              </a:p>
            </p:txBody>
          </p:sp>
          <p:sp>
            <p:nvSpPr>
              <p:cNvPr id="195" name="Text Box 190"/>
              <p:cNvSpPr txBox="1"/>
              <p:nvPr/>
            </p:nvSpPr>
            <p:spPr>
              <a:xfrm rot="5400000">
                <a:off x="1216"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6" name="Text Box 191"/>
              <p:cNvSpPr txBox="1"/>
              <p:nvPr/>
            </p:nvSpPr>
            <p:spPr>
              <a:xfrm rot="5400000">
                <a:off x="1792"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7" name="Text Box 192"/>
              <p:cNvSpPr txBox="1"/>
              <p:nvPr/>
            </p:nvSpPr>
            <p:spPr>
              <a:xfrm rot="5400000">
                <a:off x="2368"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8" name="Text Box 193"/>
              <p:cNvSpPr txBox="1"/>
              <p:nvPr/>
            </p:nvSpPr>
            <p:spPr>
              <a:xfrm rot="5400000">
                <a:off x="2944"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9" name="Text Box 194"/>
              <p:cNvSpPr txBox="1"/>
              <p:nvPr/>
            </p:nvSpPr>
            <p:spPr>
              <a:xfrm rot="5400000">
                <a:off x="3519" y="1627"/>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0" name="Text Box 195"/>
              <p:cNvSpPr txBox="1"/>
              <p:nvPr/>
            </p:nvSpPr>
            <p:spPr>
              <a:xfrm rot="5400000">
                <a:off x="4096"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1" name="Text Box 196"/>
              <p:cNvSpPr txBox="1"/>
              <p:nvPr/>
            </p:nvSpPr>
            <p:spPr>
              <a:xfrm rot="5400000">
                <a:off x="4672"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2" name="Text Box 197"/>
              <p:cNvSpPr txBox="1"/>
              <p:nvPr/>
            </p:nvSpPr>
            <p:spPr>
              <a:xfrm rot="5400000">
                <a:off x="5267"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3" name="Text Box 198"/>
              <p:cNvSpPr txBox="1"/>
              <p:nvPr/>
            </p:nvSpPr>
            <p:spPr>
              <a:xfrm>
                <a:off x="684"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204" name="Text Box 199"/>
              <p:cNvSpPr txBox="1"/>
              <p:nvPr/>
            </p:nvSpPr>
            <p:spPr>
              <a:xfrm>
                <a:off x="684"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205" name="Text Box 200"/>
              <p:cNvSpPr txBox="1"/>
              <p:nvPr/>
            </p:nvSpPr>
            <p:spPr>
              <a:xfrm>
                <a:off x="648"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206" name="Line 201"/>
              <p:cNvSpPr/>
              <p:nvPr/>
            </p:nvSpPr>
            <p:spPr>
              <a:xfrm>
                <a:off x="356" y="2537"/>
                <a:ext cx="576" cy="0"/>
              </a:xfrm>
              <a:prstGeom prst="line">
                <a:avLst/>
              </a:prstGeom>
              <a:ln w="38100" cap="flat" cmpd="sng">
                <a:solidFill>
                  <a:schemeClr val="tx1"/>
                </a:solidFill>
                <a:prstDash val="solid"/>
                <a:headEnd type="none" w="med" len="med"/>
                <a:tailEnd type="none" w="med" len="med"/>
              </a:ln>
            </p:spPr>
          </p:sp>
          <p:sp>
            <p:nvSpPr>
              <p:cNvPr id="207" name="Text Box 202"/>
              <p:cNvSpPr txBox="1"/>
              <p:nvPr/>
            </p:nvSpPr>
            <p:spPr>
              <a:xfrm>
                <a:off x="684"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208" name="Text Box 203"/>
              <p:cNvSpPr txBox="1"/>
              <p:nvPr/>
            </p:nvSpPr>
            <p:spPr>
              <a:xfrm>
                <a:off x="648"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209" name="Text Box 204"/>
              <p:cNvSpPr txBox="1"/>
              <p:nvPr/>
            </p:nvSpPr>
            <p:spPr>
              <a:xfrm rot="5400000">
                <a:off x="688"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10" name="Text Box 205"/>
              <p:cNvSpPr txBox="1"/>
              <p:nvPr/>
            </p:nvSpPr>
            <p:spPr>
              <a:xfrm rot="5400000">
                <a:off x="688" y="2876"/>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11" name="Text Box 206"/>
              <p:cNvSpPr txBox="1"/>
              <p:nvPr/>
            </p:nvSpPr>
            <p:spPr>
              <a:xfrm>
                <a:off x="372"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212" name="Text Box 207"/>
              <p:cNvSpPr txBox="1"/>
              <p:nvPr/>
            </p:nvSpPr>
            <p:spPr>
              <a:xfrm>
                <a:off x="372"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13" name="Text Box 208"/>
              <p:cNvSpPr txBox="1"/>
              <p:nvPr/>
            </p:nvSpPr>
            <p:spPr>
              <a:xfrm>
                <a:off x="372"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14" name="Text Box 209"/>
              <p:cNvSpPr txBox="1"/>
              <p:nvPr/>
            </p:nvSpPr>
            <p:spPr>
              <a:xfrm>
                <a:off x="372"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15" name="Text Box 210"/>
              <p:cNvSpPr txBox="1"/>
              <p:nvPr/>
            </p:nvSpPr>
            <p:spPr>
              <a:xfrm>
                <a:off x="372"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16" name="Text Box 211"/>
              <p:cNvSpPr txBox="1"/>
              <p:nvPr/>
            </p:nvSpPr>
            <p:spPr>
              <a:xfrm>
                <a:off x="399"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217" name="Text Box 212"/>
              <p:cNvSpPr txBox="1"/>
              <p:nvPr/>
            </p:nvSpPr>
            <p:spPr>
              <a:xfrm>
                <a:off x="399"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18" name="Text Box 213"/>
              <p:cNvSpPr txBox="1"/>
              <p:nvPr/>
            </p:nvSpPr>
            <p:spPr>
              <a:xfrm>
                <a:off x="399"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19" name="Text Box 214"/>
              <p:cNvSpPr txBox="1"/>
              <p:nvPr/>
            </p:nvSpPr>
            <p:spPr>
              <a:xfrm>
                <a:off x="399"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20" name="Text Box 215"/>
              <p:cNvSpPr txBox="1"/>
              <p:nvPr/>
            </p:nvSpPr>
            <p:spPr>
              <a:xfrm>
                <a:off x="399"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21" name="Text Box 216"/>
              <p:cNvSpPr txBox="1"/>
              <p:nvPr/>
            </p:nvSpPr>
            <p:spPr>
              <a:xfrm>
                <a:off x="196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222" name="Text Box 217"/>
              <p:cNvSpPr txBox="1"/>
              <p:nvPr/>
            </p:nvSpPr>
            <p:spPr>
              <a:xfrm>
                <a:off x="312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223" name="Text Box 218"/>
              <p:cNvSpPr txBox="1"/>
              <p:nvPr/>
            </p:nvSpPr>
            <p:spPr>
              <a:xfrm>
                <a:off x="4280"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224" name="Text Box 219"/>
              <p:cNvSpPr txBox="1"/>
              <p:nvPr/>
            </p:nvSpPr>
            <p:spPr>
              <a:xfrm>
                <a:off x="543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225" name="Line 220"/>
              <p:cNvSpPr/>
              <p:nvPr/>
            </p:nvSpPr>
            <p:spPr>
              <a:xfrm>
                <a:off x="164" y="905"/>
                <a:ext cx="192" cy="0"/>
              </a:xfrm>
              <a:prstGeom prst="line">
                <a:avLst/>
              </a:prstGeom>
              <a:ln w="38100" cap="flat" cmpd="sng">
                <a:solidFill>
                  <a:schemeClr val="tx1"/>
                </a:solidFill>
                <a:prstDash val="solid"/>
                <a:headEnd type="none" w="med" len="med"/>
                <a:tailEnd type="stealth" w="sm" len="sm"/>
              </a:ln>
            </p:spPr>
          </p:sp>
          <p:sp>
            <p:nvSpPr>
              <p:cNvPr id="226" name="Line 221"/>
              <p:cNvSpPr/>
              <p:nvPr/>
            </p:nvSpPr>
            <p:spPr>
              <a:xfrm>
                <a:off x="164" y="1164"/>
                <a:ext cx="192" cy="0"/>
              </a:xfrm>
              <a:prstGeom prst="line">
                <a:avLst/>
              </a:prstGeom>
              <a:ln w="38100" cap="flat" cmpd="sng">
                <a:solidFill>
                  <a:schemeClr val="tx1"/>
                </a:solidFill>
                <a:prstDash val="solid"/>
                <a:headEnd type="none" w="med" len="med"/>
                <a:tailEnd type="stealth" w="sm" len="sm"/>
              </a:ln>
            </p:spPr>
          </p:sp>
          <p:sp>
            <p:nvSpPr>
              <p:cNvPr id="227" name="Line 222"/>
              <p:cNvSpPr/>
              <p:nvPr/>
            </p:nvSpPr>
            <p:spPr>
              <a:xfrm>
                <a:off x="164" y="1423"/>
                <a:ext cx="192" cy="0"/>
              </a:xfrm>
              <a:prstGeom prst="line">
                <a:avLst/>
              </a:prstGeom>
              <a:ln w="38100" cap="flat" cmpd="sng">
                <a:solidFill>
                  <a:schemeClr val="tx1"/>
                </a:solidFill>
                <a:prstDash val="solid"/>
                <a:headEnd type="none" w="med" len="med"/>
                <a:tailEnd type="stealth" w="sm" len="sm"/>
              </a:ln>
            </p:spPr>
          </p:sp>
          <p:sp>
            <p:nvSpPr>
              <p:cNvPr id="228" name="Line 223"/>
              <p:cNvSpPr/>
              <p:nvPr/>
            </p:nvSpPr>
            <p:spPr>
              <a:xfrm>
                <a:off x="164" y="1682"/>
                <a:ext cx="192" cy="0"/>
              </a:xfrm>
              <a:prstGeom prst="line">
                <a:avLst/>
              </a:prstGeom>
              <a:ln w="38100" cap="flat" cmpd="sng">
                <a:solidFill>
                  <a:schemeClr val="tx1"/>
                </a:solidFill>
                <a:prstDash val="solid"/>
                <a:headEnd type="none" w="med" len="med"/>
                <a:tailEnd type="stealth" w="sm" len="sm"/>
              </a:ln>
            </p:spPr>
          </p:sp>
          <p:sp>
            <p:nvSpPr>
              <p:cNvPr id="229" name="Line 224"/>
              <p:cNvSpPr/>
              <p:nvPr/>
            </p:nvSpPr>
            <p:spPr>
              <a:xfrm>
                <a:off x="164" y="1941"/>
                <a:ext cx="192" cy="0"/>
              </a:xfrm>
              <a:prstGeom prst="line">
                <a:avLst/>
              </a:prstGeom>
              <a:ln w="38100" cap="flat" cmpd="sng">
                <a:solidFill>
                  <a:schemeClr val="tx1"/>
                </a:solidFill>
                <a:prstDash val="solid"/>
                <a:headEnd type="none" w="med" len="med"/>
                <a:tailEnd type="stealth" w="sm" len="sm"/>
              </a:ln>
            </p:spPr>
          </p:sp>
          <p:sp>
            <p:nvSpPr>
              <p:cNvPr id="230" name="Line 225"/>
              <p:cNvSpPr/>
              <p:nvPr/>
            </p:nvSpPr>
            <p:spPr>
              <a:xfrm>
                <a:off x="164" y="2201"/>
                <a:ext cx="192" cy="0"/>
              </a:xfrm>
              <a:prstGeom prst="line">
                <a:avLst/>
              </a:prstGeom>
              <a:ln w="38100" cap="flat" cmpd="sng">
                <a:solidFill>
                  <a:schemeClr val="tx1"/>
                </a:solidFill>
                <a:prstDash val="solid"/>
                <a:headEnd type="none" w="med" len="med"/>
                <a:tailEnd type="stealth" w="sm" len="sm"/>
              </a:ln>
            </p:spPr>
          </p:sp>
          <p:sp>
            <p:nvSpPr>
              <p:cNvPr id="231" name="Line 226"/>
              <p:cNvSpPr/>
              <p:nvPr/>
            </p:nvSpPr>
            <p:spPr>
              <a:xfrm>
                <a:off x="164" y="2872"/>
                <a:ext cx="192" cy="0"/>
              </a:xfrm>
              <a:prstGeom prst="line">
                <a:avLst/>
              </a:prstGeom>
              <a:ln w="38100" cap="flat" cmpd="sng">
                <a:solidFill>
                  <a:schemeClr val="tx1"/>
                </a:solidFill>
                <a:prstDash val="solid"/>
                <a:headEnd type="none" w="med" len="med"/>
                <a:tailEnd type="stealth" w="sm" len="sm"/>
              </a:ln>
            </p:spPr>
          </p:sp>
          <p:sp>
            <p:nvSpPr>
              <p:cNvPr id="232" name="Line 227"/>
              <p:cNvSpPr/>
              <p:nvPr/>
            </p:nvSpPr>
            <p:spPr>
              <a:xfrm>
                <a:off x="164" y="3131"/>
                <a:ext cx="192" cy="0"/>
              </a:xfrm>
              <a:prstGeom prst="line">
                <a:avLst/>
              </a:prstGeom>
              <a:ln w="38100" cap="flat" cmpd="sng">
                <a:solidFill>
                  <a:schemeClr val="tx1"/>
                </a:solidFill>
                <a:prstDash val="solid"/>
                <a:headEnd type="none" w="med" len="med"/>
                <a:tailEnd type="stealth" w="sm" len="sm"/>
              </a:ln>
            </p:spPr>
          </p:sp>
          <p:sp>
            <p:nvSpPr>
              <p:cNvPr id="233" name="Line 228"/>
              <p:cNvSpPr/>
              <p:nvPr/>
            </p:nvSpPr>
            <p:spPr>
              <a:xfrm>
                <a:off x="164" y="3390"/>
                <a:ext cx="192" cy="0"/>
              </a:xfrm>
              <a:prstGeom prst="line">
                <a:avLst/>
              </a:prstGeom>
              <a:ln w="38100" cap="flat" cmpd="sng">
                <a:solidFill>
                  <a:schemeClr val="tx1"/>
                </a:solidFill>
                <a:prstDash val="solid"/>
                <a:headEnd type="none" w="med" len="med"/>
                <a:tailEnd type="stealth" w="sm" len="sm"/>
              </a:ln>
            </p:spPr>
          </p:sp>
          <p:sp>
            <p:nvSpPr>
              <p:cNvPr id="234" name="Line 229"/>
              <p:cNvSpPr/>
              <p:nvPr/>
            </p:nvSpPr>
            <p:spPr>
              <a:xfrm>
                <a:off x="164" y="3650"/>
                <a:ext cx="192" cy="0"/>
              </a:xfrm>
              <a:prstGeom prst="line">
                <a:avLst/>
              </a:prstGeom>
              <a:ln w="38100" cap="flat" cmpd="sng">
                <a:solidFill>
                  <a:schemeClr val="tx1"/>
                </a:solidFill>
                <a:prstDash val="solid"/>
                <a:headEnd type="none" w="med" len="med"/>
                <a:tailEnd type="stealth" w="sm" len="sm"/>
              </a:ln>
            </p:spPr>
          </p:sp>
          <p:sp>
            <p:nvSpPr>
              <p:cNvPr id="235" name="Text Box 230"/>
              <p:cNvSpPr txBox="1"/>
              <p:nvPr/>
            </p:nvSpPr>
            <p:spPr>
              <a:xfrm>
                <a:off x="672"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236" name="Line 231"/>
              <p:cNvSpPr/>
              <p:nvPr/>
            </p:nvSpPr>
            <p:spPr>
              <a:xfrm>
                <a:off x="706" y="3923"/>
                <a:ext cx="288" cy="0"/>
              </a:xfrm>
              <a:prstGeom prst="line">
                <a:avLst/>
              </a:prstGeom>
              <a:ln w="9525" cap="flat" cmpd="sng">
                <a:solidFill>
                  <a:schemeClr val="tx1"/>
                </a:solidFill>
                <a:prstDash val="solid"/>
                <a:headEnd type="none" w="med" len="med"/>
                <a:tailEnd type="none" w="med" len="med"/>
              </a:ln>
            </p:spPr>
          </p:sp>
          <p:sp>
            <p:nvSpPr>
              <p:cNvPr id="237" name="Text Box 232"/>
              <p:cNvSpPr txBox="1"/>
              <p:nvPr/>
            </p:nvSpPr>
            <p:spPr>
              <a:xfrm>
                <a:off x="692"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238" name="Line 233"/>
              <p:cNvSpPr/>
              <p:nvPr/>
            </p:nvSpPr>
            <p:spPr>
              <a:xfrm>
                <a:off x="750" y="4079"/>
                <a:ext cx="192" cy="0"/>
              </a:xfrm>
              <a:prstGeom prst="line">
                <a:avLst/>
              </a:prstGeom>
              <a:ln w="9525" cap="flat" cmpd="sng">
                <a:solidFill>
                  <a:schemeClr val="tx1"/>
                </a:solidFill>
                <a:prstDash val="solid"/>
                <a:headEnd type="none" w="med" len="med"/>
                <a:tailEnd type="none" w="med" len="med"/>
              </a:ln>
            </p:spPr>
          </p:sp>
        </p:grpSp>
      </p:grpSp>
      <p:sp>
        <p:nvSpPr>
          <p:cNvPr id="239" name="灯片编号占位符 2"/>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E8E787-E6FE-45D8-9039-788B45E44EE7}" type="slidenum">
              <a:rPr lang="zh-CN" altLang="en-US" smtClean="0"/>
              <a:t>24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982" name="Group 2"/>
          <p:cNvGrpSpPr/>
          <p:nvPr/>
        </p:nvGrpSpPr>
        <p:grpSpPr>
          <a:xfrm>
            <a:off x="1689100" y="1229678"/>
            <a:ext cx="8921750" cy="5654675"/>
            <a:chOff x="140" y="713"/>
            <a:chExt cx="5620" cy="3562"/>
          </a:xfrm>
        </p:grpSpPr>
        <p:sp>
          <p:nvSpPr>
            <p:cNvPr id="983" name="Rectangle 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984" name="Rectangle 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985" name="Text Box 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986" name="Rectangle 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987" name="Rectangle 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988" name="Text Box 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989" name="Rectangle 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990" name="Rectangle 1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991" name="Text Box 1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992" name="Rectangle 1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993" name="Rectangle 1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994" name="Text Box 1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995" name="Rectangle 1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996" name="Rectangle 1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997" name="Rectangle 1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998" name="Rectangle 1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999" name="Rectangle 1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1000" name="Rectangle 2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1001" name="Rectangle 2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1002" name="Rectangle 2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1003" name="Rectangle 2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1004" name="Line 2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1005" name="Line 2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1006" name="Freeform 2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007" name="Line 2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1008" name="Line 2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1009" name="Freeform 2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10" name="Freeform 3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011" name="Freeform 3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12" name="Line 3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1013" name="Line 3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1014" name="Freeform 3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015" name="Line 3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1016" name="Line 3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1017" name="Freeform 3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18" name="Freeform 3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19" name="Line 3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1020" name="Line 4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1021" name="Freeform 4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022" name="Line 4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1023" name="Line 4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1024" name="Freeform 4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25" name="Freeform 4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26" name="Line 4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1027" name="Line 4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1028" name="Freeform 4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029" name="Line 4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1030" name="Line 5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1031" name="Freeform 5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32" name="Freeform 5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33" name="Line 5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1034" name="Line 5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1035" name="Freeform 5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036" name="Line 5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1037" name="Line 5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1038" name="Freeform 5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39" name="Freeform 5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40" name="Line 6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1041" name="Line 6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1042" name="Freeform 6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043" name="Line 6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1044" name="Line 6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1045" name="Freeform 6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46" name="Freeform 6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1047" name="Group 67"/>
            <p:cNvGrpSpPr/>
            <p:nvPr/>
          </p:nvGrpSpPr>
          <p:grpSpPr>
            <a:xfrm>
              <a:off x="4668" y="2634"/>
              <a:ext cx="192" cy="158"/>
              <a:chOff x="4692" y="2634"/>
              <a:chExt cx="192" cy="158"/>
            </a:xfrm>
          </p:grpSpPr>
          <p:grpSp>
            <p:nvGrpSpPr>
              <p:cNvPr id="1048" name="Group 68"/>
              <p:cNvGrpSpPr/>
              <p:nvPr/>
            </p:nvGrpSpPr>
            <p:grpSpPr>
              <a:xfrm>
                <a:off x="4836" y="2634"/>
                <a:ext cx="48" cy="158"/>
                <a:chOff x="4836" y="2634"/>
                <a:chExt cx="48" cy="158"/>
              </a:xfrm>
            </p:grpSpPr>
            <p:sp>
              <p:nvSpPr>
                <p:cNvPr id="1049" name="Line 6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1050" name="Line 7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1051" name="Freeform 7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1052" name="Group 72"/>
              <p:cNvGrpSpPr/>
              <p:nvPr/>
            </p:nvGrpSpPr>
            <p:grpSpPr>
              <a:xfrm>
                <a:off x="4692" y="2634"/>
                <a:ext cx="48" cy="158"/>
                <a:chOff x="4692" y="2634"/>
                <a:chExt cx="48" cy="158"/>
              </a:xfrm>
            </p:grpSpPr>
            <p:sp>
              <p:nvSpPr>
                <p:cNvPr id="1053" name="Line 73"/>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1054" name="Line 7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1055" name="Freeform 7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56" name="Freeform 7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1057" name="Group 77"/>
            <p:cNvGrpSpPr/>
            <p:nvPr/>
          </p:nvGrpSpPr>
          <p:grpSpPr>
            <a:xfrm>
              <a:off x="5235" y="2634"/>
              <a:ext cx="192" cy="158"/>
              <a:chOff x="5259" y="2634"/>
              <a:chExt cx="192" cy="158"/>
            </a:xfrm>
          </p:grpSpPr>
          <p:grpSp>
            <p:nvGrpSpPr>
              <p:cNvPr id="1058" name="Group 78"/>
              <p:cNvGrpSpPr/>
              <p:nvPr/>
            </p:nvGrpSpPr>
            <p:grpSpPr>
              <a:xfrm>
                <a:off x="5403" y="2634"/>
                <a:ext cx="48" cy="158"/>
                <a:chOff x="5403" y="2634"/>
                <a:chExt cx="48" cy="158"/>
              </a:xfrm>
            </p:grpSpPr>
            <p:sp>
              <p:nvSpPr>
                <p:cNvPr id="1059" name="Line 7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1060" name="Line 8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1061" name="Freeform 8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1062" name="Group 82"/>
              <p:cNvGrpSpPr/>
              <p:nvPr/>
            </p:nvGrpSpPr>
            <p:grpSpPr>
              <a:xfrm>
                <a:off x="5259" y="2634"/>
                <a:ext cx="48" cy="158"/>
                <a:chOff x="5259" y="2634"/>
                <a:chExt cx="48" cy="158"/>
              </a:xfrm>
            </p:grpSpPr>
            <p:sp>
              <p:nvSpPr>
                <p:cNvPr id="1063" name="Line 8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1064" name="Line 8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1065" name="Freeform 8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66" name="Freeform 8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067" name="Freeform 8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068" name="Line 8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1069" name="Line 8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1070" name="Line 9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1071" name="Line 9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1072" name="Line 9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1073" name="Line 9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1074" name="Line 9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1075" name="Line 9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1076" name="Freeform 9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77" name="Freeform 9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78" name="Freeform 9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79" name="Freeform 9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80" name="Freeform 10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081" name="Freeform 10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082" name="Line 10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1083" name="Line 10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1084" name="Line 10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1085" name="Line 10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1086" name="Line 10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1087" name="Line 10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1088" name="Line 10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1089" name="Line 10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1090" name="Freeform 11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091" name="Line 11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1092" name="Line 11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1093" name="Line 11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1094" name="Line 11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1095" name="Line 11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1096" name="Line 11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1097" name="Line 11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1098" name="Line 11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1099" name="Freeform 11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0" name="Freeform 12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1" name="Rectangle 12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102" name="Text Box 122"/>
            <p:cNvSpPr txBox="1"/>
            <p:nvPr/>
          </p:nvSpPr>
          <p:spPr>
            <a:xfrm>
              <a:off x="117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103" name="Freeform 12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4" name="Freeform 12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5" name="Freeform 12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6" name="Freeform 12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7" name="Freeform 12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8" name="Freeform 12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09" name="Freeform 12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0" name="Freeform 13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1" name="Freeform 13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2" name="Freeform 13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3" name="Freeform 13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4" name="Freeform 13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5" name="Freeform 13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6" name="Freeform 13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7" name="Freeform 13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8" name="Freeform 13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19" name="Freeform 13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0" name="Freeform 14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1" name="Freeform 14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2" name="Freeform 14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3" name="Freeform 14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4" name="Freeform 14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5" name="Freeform 14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26" name="Freeform 14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27" name="Freeform 14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28" name="Freeform 14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29" name="Freeform 14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30" name="Freeform 15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31" name="Freeform 15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32" name="Freeform 15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33" name="Freeform 15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134" name="Freeform 15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35" name="Freeform 15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36" name="Freeform 15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137" name="Freeform 15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138" name="Freeform 15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139" name="Freeform 15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1140" name="Freeform 16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1141" name="Line 16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1142" name="Line 16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1143" name="Line 16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1144" name="Rectangle 16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145" name="Text Box 165"/>
            <p:cNvSpPr txBox="1"/>
            <p:nvPr/>
          </p:nvSpPr>
          <p:spPr>
            <a:xfrm>
              <a:off x="2348"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146" name="Rectangle 16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147" name="Text Box 167"/>
            <p:cNvSpPr txBox="1"/>
            <p:nvPr/>
          </p:nvSpPr>
          <p:spPr>
            <a:xfrm>
              <a:off x="3500"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148" name="Rectangle 16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149" name="Text Box 169"/>
            <p:cNvSpPr txBox="1"/>
            <p:nvPr/>
          </p:nvSpPr>
          <p:spPr>
            <a:xfrm>
              <a:off x="465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150" name="Line 17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1151" name="Line 17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1152" name="Line 17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1153" name="Line 17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1154" name="Freeform 17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155" name="Freeform 17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156" name="Freeform 17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1157" name="Text Box 17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58" name="Text Box 17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59" name="Text Box 17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60" name="Text Box 18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61" name="Text Box 18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162" name="Text Box 18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163" name="Text Box 18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164" name="Text Box 18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165" name="Text Box 18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1166" name="Text Box 18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1167" name="Text Box 18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1168" name="Line 18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1169" name="Text Box 18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1170" name="Text Box 19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1171" name="Text Box 19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72" name="Text Box 19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73" name="Text Box 19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1174" name="Text Box 19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1175" name="Text Box 19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1176" name="Text Box 19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1177" name="Text Box 19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1178" name="Text Box 19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1179" name="Text Box 19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1180" name="Text Box 20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1181" name="Text Box 20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1182" name="Text Box 20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1183" name="Text Box 20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1184" name="Text Box 20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1185" name="Text Box 20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1186" name="Text Box 20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1187" name="Line 20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1188" name="Line 20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1189" name="Line 20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1190" name="Line 21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1191" name="Line 21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1192" name="Line 21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1193" name="Line 21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1194" name="Line 21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1195" name="Line 21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1196" name="Line 21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1197" name="Text Box 21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1198" name="Line 21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1199" name="Text Box 21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1200" name="Line 220"/>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1201" name="Group 221"/>
          <p:cNvGrpSpPr/>
          <p:nvPr/>
        </p:nvGrpSpPr>
        <p:grpSpPr>
          <a:xfrm>
            <a:off x="3051175" y="951865"/>
            <a:ext cx="7292975" cy="403225"/>
            <a:chOff x="1022" y="538"/>
            <a:chExt cx="4594" cy="254"/>
          </a:xfrm>
        </p:grpSpPr>
        <p:sp>
          <p:nvSpPr>
            <p:cNvPr id="1202" name="Line 222"/>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1203" name="Freeform 223"/>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04" name="Line 224"/>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1205" name="Freeform 225"/>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06" name="Line 226"/>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1207" name="Text Box 227"/>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1208" name="Text Box 228"/>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1209" name="Text Box 229"/>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1210" name="Text Box 230"/>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1211" name="Line 231"/>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1212" name="Line 232"/>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1213" name="Line 233"/>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1214" name="Line 234"/>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1215" name="Line 235"/>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1216" name="Line 236"/>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1217" name="Line 237"/>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1218" name="Line 238"/>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1219" name="Group 239"/>
          <p:cNvGrpSpPr/>
          <p:nvPr/>
        </p:nvGrpSpPr>
        <p:grpSpPr>
          <a:xfrm>
            <a:off x="1689100" y="1167765"/>
            <a:ext cx="311150" cy="4778375"/>
            <a:chOff x="140" y="674"/>
            <a:chExt cx="196" cy="3010"/>
          </a:xfrm>
        </p:grpSpPr>
        <p:sp>
          <p:nvSpPr>
            <p:cNvPr id="1220"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1"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2"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3"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4"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5"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6"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7"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8"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1229"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sp>
        <p:nvSpPr>
          <p:cNvPr id="25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219"/>
                                        </p:tgtEl>
                                        <p:attrNameLst>
                                          <p:attrName>style.visibility</p:attrName>
                                        </p:attrNameLst>
                                      </p:cBhvr>
                                      <p:to>
                                        <p:strVal val="visible"/>
                                      </p:to>
                                    </p:set>
                                    <p:animEffect transition="in" filter="strips(downRight)">
                                      <p:cBhvr>
                                        <p:cTn id="7" dur="500"/>
                                        <p:tgtEl>
                                          <p:spTgt spid="1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33794" name="Group 2"/>
          <p:cNvGrpSpPr/>
          <p:nvPr/>
        </p:nvGrpSpPr>
        <p:grpSpPr>
          <a:xfrm>
            <a:off x="3131185" y="818515"/>
            <a:ext cx="7292975" cy="403225"/>
            <a:chOff x="1022" y="538"/>
            <a:chExt cx="4594" cy="254"/>
          </a:xfrm>
        </p:grpSpPr>
        <p:sp>
          <p:nvSpPr>
            <p:cNvPr id="34053"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4054"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055"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4056"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057"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4058"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4059"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4060"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4061"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4062"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4063"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4064"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4065"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4066"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4067"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4068"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4069"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3795" name="Group 20"/>
          <p:cNvGrpSpPr/>
          <p:nvPr/>
        </p:nvGrpSpPr>
        <p:grpSpPr>
          <a:xfrm>
            <a:off x="1689100" y="1034415"/>
            <a:ext cx="8921750" cy="5716588"/>
            <a:chOff x="140" y="674"/>
            <a:chExt cx="5620" cy="3601"/>
          </a:xfrm>
        </p:grpSpPr>
        <p:grpSp>
          <p:nvGrpSpPr>
            <p:cNvPr id="33823" name="Group 21"/>
            <p:cNvGrpSpPr/>
            <p:nvPr/>
          </p:nvGrpSpPr>
          <p:grpSpPr>
            <a:xfrm>
              <a:off x="140" y="713"/>
              <a:ext cx="5620" cy="3562"/>
              <a:chOff x="140" y="713"/>
              <a:chExt cx="5620" cy="3562"/>
            </a:xfrm>
          </p:grpSpPr>
          <p:sp>
            <p:nvSpPr>
              <p:cNvPr id="33835" name="Rectangle 22"/>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3836" name="Rectangle 23"/>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3837" name="Text Box 24"/>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838" name="Rectangle 25"/>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3839" name="Rectangle 26"/>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3840" name="Text Box 27"/>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841" name="Rectangle 28"/>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3842" name="Rectangle 29"/>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3843" name="Text Box 30"/>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844" name="Rectangle 31"/>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3845" name="Rectangle 32"/>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3846" name="Text Box 33"/>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847" name="Rectangle 34"/>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3848" name="Rectangle 35"/>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3849" name="Rectangle 36"/>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3850" name="Rectangle 37"/>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3851" name="Rectangle 38"/>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3852" name="Rectangle 39"/>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3853" name="Rectangle 40"/>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3854" name="Rectangle 41"/>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3855" name="Rectangle 42"/>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3856" name="Line 43"/>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3857" name="Line 44"/>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3858" name="Freeform 45"/>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3859" name="Line 46"/>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3860" name="Line 47"/>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3861" name="Freeform 48"/>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62" name="Freeform 49"/>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863" name="Freeform 50"/>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64" name="Line 51"/>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3865" name="Line 52"/>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3866" name="Freeform 53"/>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3867" name="Line 54"/>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3868" name="Line 55"/>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3869" name="Freeform 56"/>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70" name="Freeform 57"/>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71" name="Line 58"/>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3872" name="Line 59"/>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3873" name="Freeform 60"/>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3874" name="Line 61"/>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3875" name="Line 62"/>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3876" name="Freeform 63"/>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77" name="Freeform 64"/>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78" name="Line 65"/>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3879" name="Line 66"/>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3880" name="Freeform 67"/>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3881" name="Line 68"/>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3882" name="Line 69"/>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3883" name="Freeform 70"/>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84" name="Freeform 71"/>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85" name="Line 72"/>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3886" name="Line 73"/>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3887" name="Freeform 74"/>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3888" name="Line 75"/>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3889" name="Line 76"/>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3890" name="Freeform 77"/>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91" name="Freeform 78"/>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92" name="Line 79"/>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3893" name="Line 80"/>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3894" name="Freeform 81"/>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3895" name="Line 82"/>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3896" name="Line 83"/>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3897" name="Freeform 84"/>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898" name="Freeform 85"/>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3899" name="Group 86"/>
              <p:cNvGrpSpPr/>
              <p:nvPr/>
            </p:nvGrpSpPr>
            <p:grpSpPr>
              <a:xfrm>
                <a:off x="4668" y="2634"/>
                <a:ext cx="192" cy="158"/>
                <a:chOff x="4692" y="2634"/>
                <a:chExt cx="192" cy="158"/>
              </a:xfrm>
            </p:grpSpPr>
            <p:grpSp>
              <p:nvGrpSpPr>
                <p:cNvPr id="34046" name="Group 87"/>
                <p:cNvGrpSpPr/>
                <p:nvPr/>
              </p:nvGrpSpPr>
              <p:grpSpPr>
                <a:xfrm>
                  <a:off x="4836" y="2634"/>
                  <a:ext cx="48" cy="158"/>
                  <a:chOff x="4836" y="2634"/>
                  <a:chExt cx="48" cy="158"/>
                </a:xfrm>
              </p:grpSpPr>
              <p:sp>
                <p:nvSpPr>
                  <p:cNvPr id="34051" name="Line 88"/>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4052" name="Line 89"/>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4047" name="Freeform 90"/>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048" name="Group 91"/>
                <p:cNvGrpSpPr/>
                <p:nvPr/>
              </p:nvGrpSpPr>
              <p:grpSpPr>
                <a:xfrm>
                  <a:off x="4692" y="2634"/>
                  <a:ext cx="48" cy="158"/>
                  <a:chOff x="4692" y="2634"/>
                  <a:chExt cx="48" cy="158"/>
                </a:xfrm>
              </p:grpSpPr>
              <p:sp>
                <p:nvSpPr>
                  <p:cNvPr id="34049" name="Line 92"/>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34050" name="Line 93"/>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3900" name="Freeform 94"/>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901" name="Freeform 95"/>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3902" name="Group 96"/>
              <p:cNvGrpSpPr/>
              <p:nvPr/>
            </p:nvGrpSpPr>
            <p:grpSpPr>
              <a:xfrm>
                <a:off x="5235" y="2634"/>
                <a:ext cx="192" cy="158"/>
                <a:chOff x="5259" y="2634"/>
                <a:chExt cx="192" cy="158"/>
              </a:xfrm>
            </p:grpSpPr>
            <p:grpSp>
              <p:nvGrpSpPr>
                <p:cNvPr id="34039" name="Group 97"/>
                <p:cNvGrpSpPr/>
                <p:nvPr/>
              </p:nvGrpSpPr>
              <p:grpSpPr>
                <a:xfrm>
                  <a:off x="5403" y="2634"/>
                  <a:ext cx="48" cy="158"/>
                  <a:chOff x="5403" y="2634"/>
                  <a:chExt cx="48" cy="158"/>
                </a:xfrm>
              </p:grpSpPr>
              <p:sp>
                <p:nvSpPr>
                  <p:cNvPr id="34044" name="Line 98"/>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4045" name="Line 99"/>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4040" name="Freeform 100"/>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041" name="Group 101"/>
                <p:cNvGrpSpPr/>
                <p:nvPr/>
              </p:nvGrpSpPr>
              <p:grpSpPr>
                <a:xfrm>
                  <a:off x="5259" y="2634"/>
                  <a:ext cx="48" cy="158"/>
                  <a:chOff x="5259" y="2634"/>
                  <a:chExt cx="48" cy="158"/>
                </a:xfrm>
              </p:grpSpPr>
              <p:sp>
                <p:nvSpPr>
                  <p:cNvPr id="34042" name="Line 102"/>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4043" name="Line 103"/>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3903" name="Freeform 104"/>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904" name="Freeform 105"/>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905" name="Freeform 106"/>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06" name="Line 107"/>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3907" name="Line 108"/>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3908" name="Line 109"/>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3909" name="Line 110"/>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3910" name="Line 111"/>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3911" name="Line 112"/>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3912" name="Line 113"/>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3913" name="Line 114"/>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3914" name="Freeform 115"/>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915" name="Freeform 116"/>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916" name="Freeform 117"/>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917" name="Freeform 118"/>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918" name="Freeform 119"/>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19" name="Freeform 120"/>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20" name="Line 121"/>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3921" name="Line 122"/>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3922" name="Line 123"/>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3923" name="Line 124"/>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3924" name="Line 125"/>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3925" name="Line 126"/>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3926" name="Line 127"/>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3927" name="Line 128"/>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3928" name="Freeform 129"/>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29" name="Line 130"/>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3930" name="Line 131"/>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3931" name="Line 132"/>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3932" name="Line 133"/>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3933" name="Line 134"/>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3934" name="Line 135"/>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3935" name="Line 136"/>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3936" name="Line 137"/>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3937" name="Freeform 138"/>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38" name="Freeform 139"/>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39" name="Rectangle 140"/>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3940" name="Text Box 141"/>
              <p:cNvSpPr txBox="1"/>
              <p:nvPr/>
            </p:nvSpPr>
            <p:spPr>
              <a:xfrm>
                <a:off x="117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3941" name="Freeform 142"/>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2" name="Freeform 143"/>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3" name="Freeform 144"/>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4" name="Freeform 145"/>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5" name="Freeform 146"/>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6" name="Freeform 147"/>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7" name="Freeform 148"/>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8" name="Freeform 149"/>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49" name="Freeform 150"/>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0" name="Freeform 151"/>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1" name="Freeform 152"/>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2" name="Freeform 153"/>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3" name="Freeform 154"/>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4" name="Freeform 155"/>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5" name="Freeform 156"/>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6" name="Freeform 157"/>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7" name="Freeform 158"/>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8" name="Freeform 159"/>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59" name="Freeform 160"/>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60" name="Freeform 161"/>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61" name="Freeform 162"/>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62" name="Freeform 163"/>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63" name="Freeform 164"/>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64" name="Freeform 165"/>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65" name="Freeform 166"/>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66" name="Freeform 167"/>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67" name="Freeform 168"/>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68" name="Freeform 169"/>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69" name="Freeform 170"/>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70" name="Freeform 171"/>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71" name="Freeform 172"/>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972" name="Freeform 173"/>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73" name="Freeform 174"/>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974" name="Freeform 175"/>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975" name="Freeform 176"/>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976" name="Freeform 177"/>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977" name="Freeform 178"/>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3978" name="Freeform 179"/>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3979" name="Line 180"/>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3980" name="Line 181"/>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3981" name="Line 182"/>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3982" name="Rectangle 183"/>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3983" name="Text Box 184"/>
              <p:cNvSpPr txBox="1"/>
              <p:nvPr/>
            </p:nvSpPr>
            <p:spPr>
              <a:xfrm>
                <a:off x="2348"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3984" name="Rectangle 185"/>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3985" name="Text Box 186"/>
              <p:cNvSpPr txBox="1"/>
              <p:nvPr/>
            </p:nvSpPr>
            <p:spPr>
              <a:xfrm>
                <a:off x="3500"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3986" name="Rectangle 187"/>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3987" name="Text Box 188"/>
              <p:cNvSpPr txBox="1"/>
              <p:nvPr/>
            </p:nvSpPr>
            <p:spPr>
              <a:xfrm>
                <a:off x="465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3988" name="Line 189"/>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3989" name="Line 190"/>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3990" name="Line 191"/>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3991" name="Line 192"/>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3992" name="Freeform 193"/>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993" name="Freeform 194"/>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994" name="Freeform 195"/>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3995" name="Text Box 196"/>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996" name="Text Box 197"/>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997" name="Text Box 198"/>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998" name="Text Box 199"/>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3999" name="Text Box 200"/>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4000" name="Text Box 201"/>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4001" name="Text Box 202"/>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4002" name="Text Box 203"/>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4003" name="Text Box 204"/>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4004" name="Text Box 205"/>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4005" name="Text Box 206"/>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4006" name="Line 207"/>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4007" name="Text Box 208"/>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4008" name="Text Box 209"/>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4009" name="Text Box 210"/>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010" name="Text Box 211"/>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011" name="Text Box 212"/>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4012" name="Text Box 213"/>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4013" name="Text Box 214"/>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4014" name="Text Box 215"/>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4015" name="Text Box 216"/>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4016" name="Text Box 217"/>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4017" name="Text Box 218"/>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4018" name="Text Box 219"/>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4019" name="Text Box 220"/>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4020" name="Text Box 221"/>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4021" name="Text Box 22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4022" name="Text Box 22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4023" name="Text Box 22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4024" name="Text Box 22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4025" name="Line 226"/>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4026" name="Line 227"/>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4027" name="Line 228"/>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4028" name="Line 229"/>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4029" name="Line 230"/>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4030" name="Line 231"/>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4031" name="Line 232"/>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4032" name="Line 233"/>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4033" name="Line 234"/>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4034" name="Line 235"/>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4035" name="Text Box 236"/>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4036" name="Line 237"/>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4037" name="Text Box 238"/>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4038" name="Line 239"/>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33824" name="Group 240"/>
            <p:cNvGrpSpPr/>
            <p:nvPr/>
          </p:nvGrpSpPr>
          <p:grpSpPr>
            <a:xfrm>
              <a:off x="140" y="674"/>
              <a:ext cx="196" cy="3010"/>
              <a:chOff x="140" y="674"/>
              <a:chExt cx="196" cy="3010"/>
            </a:xfrm>
          </p:grpSpPr>
          <p:sp>
            <p:nvSpPr>
              <p:cNvPr id="33825" name="Text Box 241"/>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26" name="Text Box 242"/>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27" name="Text Box 243"/>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28" name="Text Box 244"/>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29" name="Text Box 245"/>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30" name="Text Box 246"/>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31" name="Text Box 247"/>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32" name="Text Box 248"/>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33" name="Text Box 249"/>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834" name="Text Box 250"/>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12" name="Group 253"/>
          <p:cNvGrpSpPr/>
          <p:nvPr/>
        </p:nvGrpSpPr>
        <p:grpSpPr>
          <a:xfrm>
            <a:off x="2898775" y="1324928"/>
            <a:ext cx="7250113" cy="682625"/>
            <a:chOff x="902" y="857"/>
            <a:chExt cx="4567" cy="430"/>
          </a:xfrm>
        </p:grpSpPr>
        <p:grpSp>
          <p:nvGrpSpPr>
            <p:cNvPr id="33799" name="Group 254"/>
            <p:cNvGrpSpPr/>
            <p:nvPr/>
          </p:nvGrpSpPr>
          <p:grpSpPr>
            <a:xfrm>
              <a:off x="902" y="857"/>
              <a:ext cx="4567" cy="430"/>
              <a:chOff x="902" y="857"/>
              <a:chExt cx="4567" cy="430"/>
            </a:xfrm>
          </p:grpSpPr>
          <p:grpSp>
            <p:nvGrpSpPr>
              <p:cNvPr id="33804" name="Group 255"/>
              <p:cNvGrpSpPr/>
              <p:nvPr/>
            </p:nvGrpSpPr>
            <p:grpSpPr>
              <a:xfrm>
                <a:off x="1152" y="1013"/>
                <a:ext cx="4317" cy="274"/>
                <a:chOff x="1176" y="1068"/>
                <a:chExt cx="4317" cy="274"/>
              </a:xfrm>
            </p:grpSpPr>
            <p:sp>
              <p:nvSpPr>
                <p:cNvPr id="33815"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33816"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3817"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33818"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3819"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33820"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3821"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33822"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3805" name="Group 264"/>
              <p:cNvGrpSpPr/>
              <p:nvPr/>
            </p:nvGrpSpPr>
            <p:grpSpPr>
              <a:xfrm>
                <a:off x="902" y="857"/>
                <a:ext cx="4419" cy="145"/>
                <a:chOff x="902" y="857"/>
                <a:chExt cx="4419" cy="145"/>
              </a:xfrm>
            </p:grpSpPr>
            <p:sp>
              <p:nvSpPr>
                <p:cNvPr id="33806"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3807"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3808"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3809"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3810"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3811"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3812"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3813"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3814"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3800"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3801"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3802"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3803"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
        <p:nvSpPr>
          <p:cNvPr id="277"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34818" name="Group 2"/>
          <p:cNvGrpSpPr/>
          <p:nvPr/>
        </p:nvGrpSpPr>
        <p:grpSpPr>
          <a:xfrm>
            <a:off x="3051175" y="85407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89100" y="1131888"/>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34822" name="Group 241"/>
          <p:cNvGrpSpPr/>
          <p:nvPr/>
        </p:nvGrpSpPr>
        <p:grpSpPr>
          <a:xfrm>
            <a:off x="1689100" y="1069975"/>
            <a:ext cx="8459788" cy="4778375"/>
            <a:chOff x="140" y="674"/>
            <a:chExt cx="5329" cy="3010"/>
          </a:xfrm>
        </p:grpSpPr>
        <p:grpSp>
          <p:nvGrpSpPr>
            <p:cNvPr id="34871" name="Group 242"/>
            <p:cNvGrpSpPr/>
            <p:nvPr/>
          </p:nvGrpSpPr>
          <p:grpSpPr>
            <a:xfrm>
              <a:off x="140" y="674"/>
              <a:ext cx="196" cy="3010"/>
              <a:chOff x="140" y="674"/>
              <a:chExt cx="196" cy="3010"/>
            </a:xfrm>
          </p:grpSpPr>
          <p:sp>
            <p:nvSpPr>
              <p:cNvPr id="34897" name="Text Box 243"/>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898" name="Text Box 244"/>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899" name="Text Box 245"/>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0" name="Text Box 246"/>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1" name="Text Box 247"/>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2" name="Text Box 248"/>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3" name="Text Box 249"/>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4" name="Text Box 250"/>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5" name="Text Box 251"/>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4906" name="Text Box 252"/>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34872" name="Group 253"/>
            <p:cNvGrpSpPr/>
            <p:nvPr/>
          </p:nvGrpSpPr>
          <p:grpSpPr>
            <a:xfrm>
              <a:off x="902" y="857"/>
              <a:ext cx="4567" cy="430"/>
              <a:chOff x="902" y="857"/>
              <a:chExt cx="4567" cy="430"/>
            </a:xfrm>
          </p:grpSpPr>
          <p:grpSp>
            <p:nvGrpSpPr>
              <p:cNvPr id="34873" name="Group 254"/>
              <p:cNvGrpSpPr/>
              <p:nvPr/>
            </p:nvGrpSpPr>
            <p:grpSpPr>
              <a:xfrm>
                <a:off x="902" y="857"/>
                <a:ext cx="4567" cy="430"/>
                <a:chOff x="902" y="857"/>
                <a:chExt cx="4567" cy="430"/>
              </a:xfrm>
            </p:grpSpPr>
            <p:grpSp>
              <p:nvGrpSpPr>
                <p:cNvPr id="34878" name="Group 255"/>
                <p:cNvGrpSpPr/>
                <p:nvPr/>
              </p:nvGrpSpPr>
              <p:grpSpPr>
                <a:xfrm>
                  <a:off x="1152" y="1013"/>
                  <a:ext cx="4317" cy="274"/>
                  <a:chOff x="1176" y="1068"/>
                  <a:chExt cx="4317" cy="274"/>
                </a:xfrm>
              </p:grpSpPr>
              <p:sp>
                <p:nvSpPr>
                  <p:cNvPr id="3488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3489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489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3489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489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3489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489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3489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4879" name="Group 264"/>
                <p:cNvGrpSpPr/>
                <p:nvPr/>
              </p:nvGrpSpPr>
              <p:grpSpPr>
                <a:xfrm>
                  <a:off x="902" y="857"/>
                  <a:ext cx="4419" cy="145"/>
                  <a:chOff x="902" y="857"/>
                  <a:chExt cx="4419" cy="145"/>
                </a:xfrm>
              </p:grpSpPr>
              <p:sp>
                <p:nvSpPr>
                  <p:cNvPr id="3488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88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488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488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488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488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488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488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488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487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487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487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487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grpSp>
        <p:nvGrpSpPr>
          <p:cNvPr id="16" name="Group 278"/>
          <p:cNvGrpSpPr/>
          <p:nvPr/>
        </p:nvGrpSpPr>
        <p:grpSpPr>
          <a:xfrm>
            <a:off x="2919413" y="2617788"/>
            <a:ext cx="6613525" cy="1963737"/>
            <a:chOff x="915" y="1649"/>
            <a:chExt cx="4166" cy="1237"/>
          </a:xfrm>
        </p:grpSpPr>
        <p:grpSp>
          <p:nvGrpSpPr>
            <p:cNvPr id="34824" name="Group 279"/>
            <p:cNvGrpSpPr/>
            <p:nvPr/>
          </p:nvGrpSpPr>
          <p:grpSpPr>
            <a:xfrm>
              <a:off x="915" y="2633"/>
              <a:ext cx="3945" cy="253"/>
              <a:chOff x="915" y="2633"/>
              <a:chExt cx="3945" cy="253"/>
            </a:xfrm>
          </p:grpSpPr>
          <p:grpSp>
            <p:nvGrpSpPr>
              <p:cNvPr id="34833" name="Group 280"/>
              <p:cNvGrpSpPr/>
              <p:nvPr/>
            </p:nvGrpSpPr>
            <p:grpSpPr>
              <a:xfrm>
                <a:off x="915" y="2696"/>
                <a:ext cx="3858" cy="190"/>
                <a:chOff x="915" y="2696"/>
                <a:chExt cx="3858" cy="190"/>
              </a:xfrm>
            </p:grpSpPr>
            <p:sp>
              <p:nvSpPr>
                <p:cNvPr id="34866"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867"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868"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869"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870"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4834" name="Group 286"/>
              <p:cNvGrpSpPr/>
              <p:nvPr/>
            </p:nvGrpSpPr>
            <p:grpSpPr>
              <a:xfrm>
                <a:off x="1213" y="2633"/>
                <a:ext cx="192" cy="158"/>
                <a:chOff x="1440" y="2928"/>
                <a:chExt cx="192" cy="158"/>
              </a:xfrm>
            </p:grpSpPr>
            <p:grpSp>
              <p:nvGrpSpPr>
                <p:cNvPr id="34859" name="Group 287"/>
                <p:cNvGrpSpPr/>
                <p:nvPr/>
              </p:nvGrpSpPr>
              <p:grpSpPr>
                <a:xfrm rot="5400000">
                  <a:off x="1529" y="2983"/>
                  <a:ext cx="158" cy="48"/>
                  <a:chOff x="3459" y="1296"/>
                  <a:chExt cx="243" cy="48"/>
                </a:xfrm>
              </p:grpSpPr>
              <p:sp>
                <p:nvSpPr>
                  <p:cNvPr id="34864"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65"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4860"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861" name="Group 291"/>
                <p:cNvGrpSpPr/>
                <p:nvPr/>
              </p:nvGrpSpPr>
              <p:grpSpPr>
                <a:xfrm rot="-5400000">
                  <a:off x="1385" y="2983"/>
                  <a:ext cx="158" cy="48"/>
                  <a:chOff x="3459" y="1296"/>
                  <a:chExt cx="243" cy="48"/>
                </a:xfrm>
              </p:grpSpPr>
              <p:sp>
                <p:nvSpPr>
                  <p:cNvPr id="34862"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63"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4835" name="Group 294"/>
              <p:cNvGrpSpPr/>
              <p:nvPr/>
            </p:nvGrpSpPr>
            <p:grpSpPr>
              <a:xfrm>
                <a:off x="2365" y="2635"/>
                <a:ext cx="192" cy="158"/>
                <a:chOff x="1440" y="2928"/>
                <a:chExt cx="192" cy="158"/>
              </a:xfrm>
            </p:grpSpPr>
            <p:grpSp>
              <p:nvGrpSpPr>
                <p:cNvPr id="34852" name="Group 295"/>
                <p:cNvGrpSpPr/>
                <p:nvPr/>
              </p:nvGrpSpPr>
              <p:grpSpPr>
                <a:xfrm rot="5400000">
                  <a:off x="1529" y="2983"/>
                  <a:ext cx="158" cy="48"/>
                  <a:chOff x="3459" y="1296"/>
                  <a:chExt cx="243" cy="48"/>
                </a:xfrm>
              </p:grpSpPr>
              <p:sp>
                <p:nvSpPr>
                  <p:cNvPr id="34857"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58"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4853"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854" name="Group 299"/>
                <p:cNvGrpSpPr/>
                <p:nvPr/>
              </p:nvGrpSpPr>
              <p:grpSpPr>
                <a:xfrm rot="-5400000">
                  <a:off x="1385" y="2983"/>
                  <a:ext cx="158" cy="48"/>
                  <a:chOff x="3459" y="1296"/>
                  <a:chExt cx="243" cy="48"/>
                </a:xfrm>
              </p:grpSpPr>
              <p:sp>
                <p:nvSpPr>
                  <p:cNvPr id="34855"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56"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4836" name="Group 302"/>
              <p:cNvGrpSpPr/>
              <p:nvPr/>
            </p:nvGrpSpPr>
            <p:grpSpPr>
              <a:xfrm>
                <a:off x="3517" y="2635"/>
                <a:ext cx="192" cy="158"/>
                <a:chOff x="1440" y="2928"/>
                <a:chExt cx="192" cy="158"/>
              </a:xfrm>
            </p:grpSpPr>
            <p:grpSp>
              <p:nvGrpSpPr>
                <p:cNvPr id="34845" name="Group 303"/>
                <p:cNvGrpSpPr/>
                <p:nvPr/>
              </p:nvGrpSpPr>
              <p:grpSpPr>
                <a:xfrm rot="5400000">
                  <a:off x="1529" y="2983"/>
                  <a:ext cx="158" cy="48"/>
                  <a:chOff x="3459" y="1296"/>
                  <a:chExt cx="243" cy="48"/>
                </a:xfrm>
              </p:grpSpPr>
              <p:sp>
                <p:nvSpPr>
                  <p:cNvPr id="34850"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51"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4846"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847" name="Group 307"/>
                <p:cNvGrpSpPr/>
                <p:nvPr/>
              </p:nvGrpSpPr>
              <p:grpSpPr>
                <a:xfrm rot="-5400000">
                  <a:off x="1385" y="2983"/>
                  <a:ext cx="158" cy="48"/>
                  <a:chOff x="3459" y="1296"/>
                  <a:chExt cx="243" cy="48"/>
                </a:xfrm>
              </p:grpSpPr>
              <p:sp>
                <p:nvSpPr>
                  <p:cNvPr id="34848"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49"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4837" name="Group 310"/>
              <p:cNvGrpSpPr/>
              <p:nvPr/>
            </p:nvGrpSpPr>
            <p:grpSpPr>
              <a:xfrm>
                <a:off x="4668" y="2635"/>
                <a:ext cx="192" cy="158"/>
                <a:chOff x="1440" y="2928"/>
                <a:chExt cx="192" cy="158"/>
              </a:xfrm>
            </p:grpSpPr>
            <p:grpSp>
              <p:nvGrpSpPr>
                <p:cNvPr id="34838" name="Group 311"/>
                <p:cNvGrpSpPr/>
                <p:nvPr/>
              </p:nvGrpSpPr>
              <p:grpSpPr>
                <a:xfrm rot="5400000">
                  <a:off x="1529" y="2983"/>
                  <a:ext cx="158" cy="48"/>
                  <a:chOff x="3459" y="1296"/>
                  <a:chExt cx="243" cy="48"/>
                </a:xfrm>
              </p:grpSpPr>
              <p:sp>
                <p:nvSpPr>
                  <p:cNvPr id="34843"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44"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4839"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840" name="Group 315"/>
                <p:cNvGrpSpPr/>
                <p:nvPr/>
              </p:nvGrpSpPr>
              <p:grpSpPr>
                <a:xfrm rot="-5400000">
                  <a:off x="1385" y="2983"/>
                  <a:ext cx="158" cy="48"/>
                  <a:chOff x="3459" y="1296"/>
                  <a:chExt cx="243" cy="48"/>
                </a:xfrm>
              </p:grpSpPr>
              <p:sp>
                <p:nvSpPr>
                  <p:cNvPr id="34841"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842"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4825"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4826" name="Text Box 319"/>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4827"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4828"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4829"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4830" name="Text Box 323"/>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4831" name="Text Box 324"/>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4832" name="Text Box 325"/>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32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35842" name="Group 2"/>
          <p:cNvGrpSpPr/>
          <p:nvPr/>
        </p:nvGrpSpPr>
        <p:grpSpPr>
          <a:xfrm>
            <a:off x="1653540" y="1069975"/>
            <a:ext cx="8921750" cy="5716588"/>
            <a:chOff x="140" y="674"/>
            <a:chExt cx="5620" cy="3601"/>
          </a:xfrm>
        </p:grpSpPr>
        <p:grpSp>
          <p:nvGrpSpPr>
            <p:cNvPr id="35875" name="Group 3"/>
            <p:cNvGrpSpPr/>
            <p:nvPr/>
          </p:nvGrpSpPr>
          <p:grpSpPr>
            <a:xfrm>
              <a:off x="140" y="674"/>
              <a:ext cx="5620" cy="3601"/>
              <a:chOff x="140" y="674"/>
              <a:chExt cx="5620" cy="3601"/>
            </a:xfrm>
          </p:grpSpPr>
          <p:grpSp>
            <p:nvGrpSpPr>
              <p:cNvPr id="35924" name="Group 4"/>
              <p:cNvGrpSpPr/>
              <p:nvPr/>
            </p:nvGrpSpPr>
            <p:grpSpPr>
              <a:xfrm>
                <a:off x="140" y="674"/>
                <a:ext cx="5620" cy="3601"/>
                <a:chOff x="140" y="674"/>
                <a:chExt cx="5620" cy="3601"/>
              </a:xfrm>
            </p:grpSpPr>
            <p:grpSp>
              <p:nvGrpSpPr>
                <p:cNvPr id="35950" name="Group 5"/>
                <p:cNvGrpSpPr/>
                <p:nvPr/>
              </p:nvGrpSpPr>
              <p:grpSpPr>
                <a:xfrm>
                  <a:off x="140" y="674"/>
                  <a:ext cx="5620" cy="3601"/>
                  <a:chOff x="140" y="674"/>
                  <a:chExt cx="5620" cy="3601"/>
                </a:xfrm>
              </p:grpSpPr>
              <p:grpSp>
                <p:nvGrpSpPr>
                  <p:cNvPr id="35990" name="Group 6"/>
                  <p:cNvGrpSpPr/>
                  <p:nvPr/>
                </p:nvGrpSpPr>
                <p:grpSpPr>
                  <a:xfrm>
                    <a:off x="140" y="713"/>
                    <a:ext cx="5620" cy="3562"/>
                    <a:chOff x="140" y="713"/>
                    <a:chExt cx="5620" cy="3562"/>
                  </a:xfrm>
                </p:grpSpPr>
                <p:sp>
                  <p:nvSpPr>
                    <p:cNvPr id="36002" name="Rectangle 7"/>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003" name="Rectangle 8"/>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6004" name="Text Box 9"/>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005" name="Rectangle 10"/>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6006" name="Rectangle 11"/>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6007" name="Text Box 12"/>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008" name="Rectangle 13"/>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6009" name="Rectangle 14"/>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6010" name="Text Box 15"/>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011" name="Rectangle 16"/>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6012" name="Rectangle 17"/>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6013" name="Text Box 18"/>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014" name="Rectangle 19"/>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6015" name="Rectangle 20"/>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6016" name="Rectangle 21"/>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6017" name="Rectangle 22"/>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6018" name="Rectangle 23"/>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6019" name="Rectangle 24"/>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6020" name="Rectangle 25"/>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6021" name="Rectangle 26"/>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6022" name="Rectangle 27"/>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6023" name="Line 28"/>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6024" name="Line 29"/>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6025" name="Freeform 30"/>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6026" name="Line 31"/>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6027" name="Line 32"/>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6028" name="Freeform 33"/>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29" name="Freeform 34"/>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30" name="Freeform 35"/>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31" name="Line 36"/>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6032" name="Line 37"/>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6033" name="Freeform 38"/>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6034" name="Line 39"/>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6035" name="Line 40"/>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6036" name="Freeform 41"/>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37" name="Freeform 42"/>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38" name="Line 43"/>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6039" name="Line 44"/>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6040" name="Freeform 45"/>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6041" name="Line 46"/>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6042" name="Line 47"/>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6043" name="Freeform 48"/>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44" name="Freeform 49"/>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45" name="Line 50"/>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6046" name="Line 51"/>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6047" name="Freeform 52"/>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6048" name="Line 53"/>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6049" name="Line 54"/>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6050" name="Freeform 55"/>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51" name="Freeform 56"/>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52" name="Line 57"/>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6053" name="Line 58"/>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6054" name="Freeform 59"/>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6055" name="Line 60"/>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6056" name="Line 61"/>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6057" name="Freeform 62"/>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58" name="Freeform 63"/>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59" name="Line 64"/>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6060" name="Line 65"/>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6061" name="Freeform 66"/>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6062" name="Line 67"/>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6063" name="Line 68"/>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6064" name="Freeform 69"/>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65" name="Freeform 70"/>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6066" name="Group 71"/>
                    <p:cNvGrpSpPr/>
                    <p:nvPr/>
                  </p:nvGrpSpPr>
                  <p:grpSpPr>
                    <a:xfrm>
                      <a:off x="4668" y="2634"/>
                      <a:ext cx="192" cy="158"/>
                      <a:chOff x="4692" y="2634"/>
                      <a:chExt cx="192" cy="158"/>
                    </a:xfrm>
                  </p:grpSpPr>
                  <p:grpSp>
                    <p:nvGrpSpPr>
                      <p:cNvPr id="36213" name="Group 72"/>
                      <p:cNvGrpSpPr/>
                      <p:nvPr/>
                    </p:nvGrpSpPr>
                    <p:grpSpPr>
                      <a:xfrm>
                        <a:off x="4836" y="2634"/>
                        <a:ext cx="48" cy="158"/>
                        <a:chOff x="4836" y="2634"/>
                        <a:chExt cx="48" cy="158"/>
                      </a:xfrm>
                    </p:grpSpPr>
                    <p:sp>
                      <p:nvSpPr>
                        <p:cNvPr id="36218" name="Line 73"/>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6219" name="Line 74"/>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6214" name="Freeform 75"/>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6215" name="Group 76"/>
                      <p:cNvGrpSpPr/>
                      <p:nvPr/>
                    </p:nvGrpSpPr>
                    <p:grpSpPr>
                      <a:xfrm>
                        <a:off x="4692" y="2634"/>
                        <a:ext cx="48" cy="158"/>
                        <a:chOff x="4692" y="2634"/>
                        <a:chExt cx="48" cy="158"/>
                      </a:xfrm>
                    </p:grpSpPr>
                    <p:sp>
                      <p:nvSpPr>
                        <p:cNvPr id="36216" name="Line 77"/>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36217" name="Line 78"/>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6067" name="Freeform 79"/>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68" name="Freeform 80"/>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6069" name="Group 81"/>
                    <p:cNvGrpSpPr/>
                    <p:nvPr/>
                  </p:nvGrpSpPr>
                  <p:grpSpPr>
                    <a:xfrm>
                      <a:off x="5235" y="2634"/>
                      <a:ext cx="192" cy="158"/>
                      <a:chOff x="5259" y="2634"/>
                      <a:chExt cx="192" cy="158"/>
                    </a:xfrm>
                  </p:grpSpPr>
                  <p:grpSp>
                    <p:nvGrpSpPr>
                      <p:cNvPr id="36206" name="Group 82"/>
                      <p:cNvGrpSpPr/>
                      <p:nvPr/>
                    </p:nvGrpSpPr>
                    <p:grpSpPr>
                      <a:xfrm>
                        <a:off x="5403" y="2634"/>
                        <a:ext cx="48" cy="158"/>
                        <a:chOff x="5403" y="2634"/>
                        <a:chExt cx="48" cy="158"/>
                      </a:xfrm>
                    </p:grpSpPr>
                    <p:sp>
                      <p:nvSpPr>
                        <p:cNvPr id="36211" name="Line 83"/>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6212" name="Line 84"/>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6207" name="Freeform 85"/>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6208" name="Group 86"/>
                      <p:cNvGrpSpPr/>
                      <p:nvPr/>
                    </p:nvGrpSpPr>
                    <p:grpSpPr>
                      <a:xfrm>
                        <a:off x="5259" y="2634"/>
                        <a:ext cx="48" cy="158"/>
                        <a:chOff x="5259" y="2634"/>
                        <a:chExt cx="48" cy="158"/>
                      </a:xfrm>
                    </p:grpSpPr>
                    <p:sp>
                      <p:nvSpPr>
                        <p:cNvPr id="36209" name="Line 87"/>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6210" name="Line 88"/>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6070" name="Freeform 89"/>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71" name="Freeform 90"/>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072" name="Freeform 91"/>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73" name="Line 92"/>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6074" name="Line 93"/>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6075" name="Line 94"/>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6076" name="Line 95"/>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6077" name="Line 96"/>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6078" name="Line 97"/>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6079" name="Line 98"/>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6080" name="Line 99"/>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6081" name="Freeform 100"/>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6082" name="Freeform 101"/>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6083" name="Freeform 102"/>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6084" name="Freeform 103"/>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6085" name="Freeform 104"/>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086" name="Freeform 105"/>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87" name="Line 106"/>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6088" name="Line 107"/>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6089" name="Line 108"/>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6090" name="Line 109"/>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6091" name="Line 110"/>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6092" name="Line 111"/>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6093" name="Line 112"/>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6094" name="Line 113"/>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6095" name="Freeform 114"/>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96" name="Line 115"/>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6097" name="Line 116"/>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6098" name="Line 117"/>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6099" name="Line 118"/>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6100" name="Line 119"/>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6101" name="Line 120"/>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6102" name="Line 121"/>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6103" name="Line 122"/>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6104" name="Freeform 123"/>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05" name="Freeform 124"/>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06" name="Rectangle 125"/>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107" name="Text Box 126"/>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6108" name="Freeform 127"/>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09" name="Freeform 128"/>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0" name="Freeform 129"/>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1" name="Freeform 130"/>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2" name="Freeform 131"/>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3" name="Freeform 132"/>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4" name="Freeform 133"/>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5" name="Freeform 134"/>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6" name="Freeform 135"/>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7" name="Freeform 136"/>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8" name="Freeform 137"/>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19" name="Freeform 138"/>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0" name="Freeform 139"/>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1" name="Freeform 140"/>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2" name="Freeform 141"/>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3" name="Freeform 142"/>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4" name="Freeform 143"/>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5" name="Freeform 144"/>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6" name="Freeform 145"/>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7" name="Freeform 146"/>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8" name="Freeform 147"/>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29" name="Freeform 148"/>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30" name="Freeform 149"/>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31" name="Freeform 150"/>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2" name="Freeform 151"/>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3" name="Freeform 152"/>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4" name="Freeform 153"/>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5" name="Freeform 154"/>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6" name="Freeform 155"/>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7" name="Freeform 156"/>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8" name="Freeform 157"/>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6139" name="Freeform 158"/>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40" name="Freeform 159"/>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41" name="Freeform 160"/>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142" name="Freeform 161"/>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143" name="Freeform 162"/>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6144" name="Freeform 163"/>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6145" name="Freeform 164"/>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6146" name="Line 165"/>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6147" name="Line 166"/>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6148" name="Line 167"/>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6149" name="Rectangle 168"/>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150" name="Text Box 169"/>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6151" name="Rectangle 170"/>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152" name="Text Box 171"/>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6153" name="Rectangle 172"/>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154" name="Text Box 173"/>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6155" name="Line 174"/>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6156" name="Line 175"/>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6157" name="Line 176"/>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6158" name="Line 177"/>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6159" name="Freeform 178"/>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6160" name="Freeform 179"/>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6161" name="Freeform 180"/>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6162" name="Text Box 181"/>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163" name="Text Box 182"/>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164" name="Text Box 183"/>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165" name="Text Box 184"/>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166" name="Text Box 185"/>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6167" name="Text Box 186"/>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6168" name="Text Box 187"/>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6169" name="Text Box 188"/>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6170" name="Text Box 189"/>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6171" name="Text Box 190"/>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6172" name="Text Box 191"/>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6173" name="Line 192"/>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6174" name="Text Box 193"/>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6175" name="Text Box 194"/>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6176" name="Text Box 195"/>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177" name="Text Box 196"/>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6178" name="Text Box 197"/>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6179" name="Text Box 198"/>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6180" name="Text Box 199"/>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6181" name="Text Box 200"/>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6182" name="Text Box 201"/>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6183" name="Text Box 202"/>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6184" name="Text Box 203"/>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6185" name="Text Box 204"/>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6186" name="Text Box 205"/>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6187" name="Text Box 206"/>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6188" name="Text Box 207"/>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6189" name="Text Box 208"/>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6190" name="Text Box 209"/>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6191" name="Text Box 210"/>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6192" name="Line 211"/>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6193" name="Line 212"/>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6194" name="Line 213"/>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6195" name="Line 214"/>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6196" name="Line 215"/>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6197" name="Line 216"/>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6198" name="Line 217"/>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6199" name="Line 218"/>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6200" name="Line 219"/>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6201" name="Line 220"/>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6202" name="Text Box 221"/>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6203" name="Line 222"/>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6204" name="Text Box 223"/>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6205" name="Line 224"/>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35991" name="Group 225"/>
                  <p:cNvGrpSpPr/>
                  <p:nvPr/>
                </p:nvGrpSpPr>
                <p:grpSpPr>
                  <a:xfrm>
                    <a:off x="140" y="674"/>
                    <a:ext cx="196" cy="3010"/>
                    <a:chOff x="140" y="674"/>
                    <a:chExt cx="196" cy="3010"/>
                  </a:xfrm>
                </p:grpSpPr>
                <p:sp>
                  <p:nvSpPr>
                    <p:cNvPr id="35992" name="Text Box 226"/>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3" name="Text Box 227"/>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4" name="Text Box 228"/>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5" name="Text Box 229"/>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6" name="Text Box 230"/>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7" name="Text Box 231"/>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8" name="Text Box 232"/>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5999" name="Text Box 233"/>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000" name="Text Box 234"/>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001" name="Text Box 235"/>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35951" name="Group 236"/>
                <p:cNvGrpSpPr/>
                <p:nvPr/>
              </p:nvGrpSpPr>
              <p:grpSpPr>
                <a:xfrm>
                  <a:off x="915" y="2633"/>
                  <a:ext cx="3945" cy="253"/>
                  <a:chOff x="915" y="2633"/>
                  <a:chExt cx="3945" cy="253"/>
                </a:xfrm>
              </p:grpSpPr>
              <p:grpSp>
                <p:nvGrpSpPr>
                  <p:cNvPr id="35952" name="Group 237"/>
                  <p:cNvGrpSpPr/>
                  <p:nvPr/>
                </p:nvGrpSpPr>
                <p:grpSpPr>
                  <a:xfrm>
                    <a:off x="915" y="2696"/>
                    <a:ext cx="3858" cy="190"/>
                    <a:chOff x="915" y="2696"/>
                    <a:chExt cx="3858" cy="190"/>
                  </a:xfrm>
                </p:grpSpPr>
                <p:sp>
                  <p:nvSpPr>
                    <p:cNvPr id="35985" name="Freeform 23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986" name="Freeform 23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987" name="Freeform 24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988" name="Freeform 24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989" name="Freeform 24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5953" name="Group 243"/>
                  <p:cNvGrpSpPr/>
                  <p:nvPr/>
                </p:nvGrpSpPr>
                <p:grpSpPr>
                  <a:xfrm>
                    <a:off x="1213" y="2633"/>
                    <a:ext cx="192" cy="158"/>
                    <a:chOff x="1440" y="2928"/>
                    <a:chExt cx="192" cy="158"/>
                  </a:xfrm>
                </p:grpSpPr>
                <p:grpSp>
                  <p:nvGrpSpPr>
                    <p:cNvPr id="35978" name="Group 244"/>
                    <p:cNvGrpSpPr/>
                    <p:nvPr/>
                  </p:nvGrpSpPr>
                  <p:grpSpPr>
                    <a:xfrm rot="5400000">
                      <a:off x="1529" y="2983"/>
                      <a:ext cx="158" cy="48"/>
                      <a:chOff x="3459" y="1296"/>
                      <a:chExt cx="243" cy="48"/>
                    </a:xfrm>
                  </p:grpSpPr>
                  <p:sp>
                    <p:nvSpPr>
                      <p:cNvPr id="35983" name="Line 24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84" name="Line 24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979" name="Freeform 24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80" name="Group 248"/>
                    <p:cNvGrpSpPr/>
                    <p:nvPr/>
                  </p:nvGrpSpPr>
                  <p:grpSpPr>
                    <a:xfrm rot="-5400000">
                      <a:off x="1385" y="2983"/>
                      <a:ext cx="158" cy="48"/>
                      <a:chOff x="3459" y="1296"/>
                      <a:chExt cx="243" cy="48"/>
                    </a:xfrm>
                  </p:grpSpPr>
                  <p:sp>
                    <p:nvSpPr>
                      <p:cNvPr id="35981" name="Line 24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82" name="Line 25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954" name="Group 251"/>
                  <p:cNvGrpSpPr/>
                  <p:nvPr/>
                </p:nvGrpSpPr>
                <p:grpSpPr>
                  <a:xfrm>
                    <a:off x="2365" y="2635"/>
                    <a:ext cx="192" cy="158"/>
                    <a:chOff x="1440" y="2928"/>
                    <a:chExt cx="192" cy="158"/>
                  </a:xfrm>
                </p:grpSpPr>
                <p:grpSp>
                  <p:nvGrpSpPr>
                    <p:cNvPr id="35971" name="Group 252"/>
                    <p:cNvGrpSpPr/>
                    <p:nvPr/>
                  </p:nvGrpSpPr>
                  <p:grpSpPr>
                    <a:xfrm rot="5400000">
                      <a:off x="1529" y="2983"/>
                      <a:ext cx="158" cy="48"/>
                      <a:chOff x="3459" y="1296"/>
                      <a:chExt cx="243" cy="48"/>
                    </a:xfrm>
                  </p:grpSpPr>
                  <p:sp>
                    <p:nvSpPr>
                      <p:cNvPr id="35976" name="Line 25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77" name="Line 25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972" name="Freeform 25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73" name="Group 256"/>
                    <p:cNvGrpSpPr/>
                    <p:nvPr/>
                  </p:nvGrpSpPr>
                  <p:grpSpPr>
                    <a:xfrm rot="-5400000">
                      <a:off x="1385" y="2983"/>
                      <a:ext cx="158" cy="48"/>
                      <a:chOff x="3459" y="1296"/>
                      <a:chExt cx="243" cy="48"/>
                    </a:xfrm>
                  </p:grpSpPr>
                  <p:sp>
                    <p:nvSpPr>
                      <p:cNvPr id="35974" name="Line 2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75" name="Line 2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955" name="Group 259"/>
                  <p:cNvGrpSpPr/>
                  <p:nvPr/>
                </p:nvGrpSpPr>
                <p:grpSpPr>
                  <a:xfrm>
                    <a:off x="3517" y="2635"/>
                    <a:ext cx="192" cy="158"/>
                    <a:chOff x="1440" y="2928"/>
                    <a:chExt cx="192" cy="158"/>
                  </a:xfrm>
                </p:grpSpPr>
                <p:grpSp>
                  <p:nvGrpSpPr>
                    <p:cNvPr id="35964" name="Group 260"/>
                    <p:cNvGrpSpPr/>
                    <p:nvPr/>
                  </p:nvGrpSpPr>
                  <p:grpSpPr>
                    <a:xfrm rot="5400000">
                      <a:off x="1529" y="2983"/>
                      <a:ext cx="158" cy="48"/>
                      <a:chOff x="3459" y="1296"/>
                      <a:chExt cx="243" cy="48"/>
                    </a:xfrm>
                  </p:grpSpPr>
                  <p:sp>
                    <p:nvSpPr>
                      <p:cNvPr id="35969" name="Line 2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70" name="Line 2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965" name="Freeform 26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66" name="Group 264"/>
                    <p:cNvGrpSpPr/>
                    <p:nvPr/>
                  </p:nvGrpSpPr>
                  <p:grpSpPr>
                    <a:xfrm rot="-5400000">
                      <a:off x="1385" y="2983"/>
                      <a:ext cx="158" cy="48"/>
                      <a:chOff x="3459" y="1296"/>
                      <a:chExt cx="243" cy="48"/>
                    </a:xfrm>
                  </p:grpSpPr>
                  <p:sp>
                    <p:nvSpPr>
                      <p:cNvPr id="35967" name="Line 2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68" name="Line 2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956" name="Group 267"/>
                  <p:cNvGrpSpPr/>
                  <p:nvPr/>
                </p:nvGrpSpPr>
                <p:grpSpPr>
                  <a:xfrm>
                    <a:off x="4668" y="2635"/>
                    <a:ext cx="192" cy="158"/>
                    <a:chOff x="1440" y="2928"/>
                    <a:chExt cx="192" cy="158"/>
                  </a:xfrm>
                </p:grpSpPr>
                <p:grpSp>
                  <p:nvGrpSpPr>
                    <p:cNvPr id="35957" name="Group 268"/>
                    <p:cNvGrpSpPr/>
                    <p:nvPr/>
                  </p:nvGrpSpPr>
                  <p:grpSpPr>
                    <a:xfrm rot="5400000">
                      <a:off x="1529" y="2983"/>
                      <a:ext cx="158" cy="48"/>
                      <a:chOff x="3459" y="1296"/>
                      <a:chExt cx="243" cy="48"/>
                    </a:xfrm>
                  </p:grpSpPr>
                  <p:sp>
                    <p:nvSpPr>
                      <p:cNvPr id="35962" name="Line 2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63" name="Line 2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958" name="Freeform 27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59" name="Group 272"/>
                    <p:cNvGrpSpPr/>
                    <p:nvPr/>
                  </p:nvGrpSpPr>
                  <p:grpSpPr>
                    <a:xfrm rot="-5400000">
                      <a:off x="1385" y="2983"/>
                      <a:ext cx="158" cy="48"/>
                      <a:chOff x="3459" y="1296"/>
                      <a:chExt cx="243" cy="48"/>
                    </a:xfrm>
                  </p:grpSpPr>
                  <p:sp>
                    <p:nvSpPr>
                      <p:cNvPr id="35960" name="Line 27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61" name="Line 27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grpSp>
          <p:grpSp>
            <p:nvGrpSpPr>
              <p:cNvPr id="35925" name="Group 275"/>
              <p:cNvGrpSpPr/>
              <p:nvPr/>
            </p:nvGrpSpPr>
            <p:grpSpPr>
              <a:xfrm>
                <a:off x="902" y="857"/>
                <a:ext cx="4567" cy="430"/>
                <a:chOff x="902" y="857"/>
                <a:chExt cx="4567" cy="430"/>
              </a:xfrm>
            </p:grpSpPr>
            <p:grpSp>
              <p:nvGrpSpPr>
                <p:cNvPr id="35926" name="Group 276"/>
                <p:cNvGrpSpPr/>
                <p:nvPr/>
              </p:nvGrpSpPr>
              <p:grpSpPr>
                <a:xfrm>
                  <a:off x="902" y="857"/>
                  <a:ext cx="4567" cy="430"/>
                  <a:chOff x="902" y="857"/>
                  <a:chExt cx="4567" cy="430"/>
                </a:xfrm>
              </p:grpSpPr>
              <p:grpSp>
                <p:nvGrpSpPr>
                  <p:cNvPr id="35931" name="Group 277"/>
                  <p:cNvGrpSpPr/>
                  <p:nvPr/>
                </p:nvGrpSpPr>
                <p:grpSpPr>
                  <a:xfrm>
                    <a:off x="1152" y="1013"/>
                    <a:ext cx="4317" cy="274"/>
                    <a:chOff x="1176" y="1068"/>
                    <a:chExt cx="4317" cy="274"/>
                  </a:xfrm>
                </p:grpSpPr>
                <p:sp>
                  <p:nvSpPr>
                    <p:cNvPr id="35942" name="Rectangle 278"/>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35943" name="Rectangle 279"/>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5944" name="Rectangle 280"/>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35945" name="Rectangle 281"/>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5946" name="Rectangle 282"/>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35947" name="Rectangle 283"/>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5948" name="Rectangle 284"/>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35949" name="Rectangle 285"/>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5932" name="Group 286"/>
                  <p:cNvGrpSpPr/>
                  <p:nvPr/>
                </p:nvGrpSpPr>
                <p:grpSpPr>
                  <a:xfrm>
                    <a:off x="902" y="857"/>
                    <a:ext cx="4419" cy="145"/>
                    <a:chOff x="902" y="857"/>
                    <a:chExt cx="4419" cy="145"/>
                  </a:xfrm>
                </p:grpSpPr>
                <p:sp>
                  <p:nvSpPr>
                    <p:cNvPr id="35933" name="Freeform 287"/>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934" name="Line 288"/>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5935" name="Line 289"/>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5936" name="Line 290"/>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5937" name="Line 291"/>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5938" name="Line 292"/>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5939" name="Line 293"/>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5940" name="Line 294"/>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5941" name="Line 295"/>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5927" name="Text Box 296"/>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5928" name="Text Box 297"/>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5929" name="Text Box 298"/>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5930" name="Text Box 299"/>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grpSp>
          <p:nvGrpSpPr>
            <p:cNvPr id="35876" name="Group 300"/>
            <p:cNvGrpSpPr/>
            <p:nvPr/>
          </p:nvGrpSpPr>
          <p:grpSpPr>
            <a:xfrm>
              <a:off x="915" y="1649"/>
              <a:ext cx="4166" cy="1237"/>
              <a:chOff x="915" y="1649"/>
              <a:chExt cx="4166" cy="1237"/>
            </a:xfrm>
          </p:grpSpPr>
          <p:grpSp>
            <p:nvGrpSpPr>
              <p:cNvPr id="35877" name="Group 301"/>
              <p:cNvGrpSpPr/>
              <p:nvPr/>
            </p:nvGrpSpPr>
            <p:grpSpPr>
              <a:xfrm>
                <a:off x="915" y="2633"/>
                <a:ext cx="3945" cy="253"/>
                <a:chOff x="915" y="2633"/>
                <a:chExt cx="3945" cy="253"/>
              </a:xfrm>
            </p:grpSpPr>
            <p:grpSp>
              <p:nvGrpSpPr>
                <p:cNvPr id="35886" name="Group 302"/>
                <p:cNvGrpSpPr/>
                <p:nvPr/>
              </p:nvGrpSpPr>
              <p:grpSpPr>
                <a:xfrm>
                  <a:off x="915" y="2696"/>
                  <a:ext cx="3858" cy="190"/>
                  <a:chOff x="915" y="2696"/>
                  <a:chExt cx="3858" cy="190"/>
                </a:xfrm>
              </p:grpSpPr>
              <p:sp>
                <p:nvSpPr>
                  <p:cNvPr id="35919" name="Freeform 303"/>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920" name="Freeform 304"/>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921" name="Freeform 305"/>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922" name="Freeform 306"/>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923" name="Freeform 307"/>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5887" name="Group 308"/>
                <p:cNvGrpSpPr/>
                <p:nvPr/>
              </p:nvGrpSpPr>
              <p:grpSpPr>
                <a:xfrm>
                  <a:off x="1213" y="2633"/>
                  <a:ext cx="192" cy="158"/>
                  <a:chOff x="1440" y="2928"/>
                  <a:chExt cx="192" cy="158"/>
                </a:xfrm>
              </p:grpSpPr>
              <p:grpSp>
                <p:nvGrpSpPr>
                  <p:cNvPr id="35912" name="Group 309"/>
                  <p:cNvGrpSpPr/>
                  <p:nvPr/>
                </p:nvGrpSpPr>
                <p:grpSpPr>
                  <a:xfrm rot="5400000">
                    <a:off x="1529" y="2983"/>
                    <a:ext cx="158" cy="48"/>
                    <a:chOff x="3459" y="1296"/>
                    <a:chExt cx="243" cy="48"/>
                  </a:xfrm>
                </p:grpSpPr>
                <p:sp>
                  <p:nvSpPr>
                    <p:cNvPr id="35917" name="Line 31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18" name="Line 31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913" name="Freeform 312"/>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14" name="Group 313"/>
                  <p:cNvGrpSpPr/>
                  <p:nvPr/>
                </p:nvGrpSpPr>
                <p:grpSpPr>
                  <a:xfrm rot="-5400000">
                    <a:off x="1385" y="2983"/>
                    <a:ext cx="158" cy="48"/>
                    <a:chOff x="3459" y="1296"/>
                    <a:chExt cx="243" cy="48"/>
                  </a:xfrm>
                </p:grpSpPr>
                <p:sp>
                  <p:nvSpPr>
                    <p:cNvPr id="35915" name="Line 31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16" name="Line 31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888" name="Group 316"/>
                <p:cNvGrpSpPr/>
                <p:nvPr/>
              </p:nvGrpSpPr>
              <p:grpSpPr>
                <a:xfrm>
                  <a:off x="2365" y="2635"/>
                  <a:ext cx="192" cy="158"/>
                  <a:chOff x="1440" y="2928"/>
                  <a:chExt cx="192" cy="158"/>
                </a:xfrm>
              </p:grpSpPr>
              <p:grpSp>
                <p:nvGrpSpPr>
                  <p:cNvPr id="35905" name="Group 317"/>
                  <p:cNvGrpSpPr/>
                  <p:nvPr/>
                </p:nvGrpSpPr>
                <p:grpSpPr>
                  <a:xfrm rot="5400000">
                    <a:off x="1529" y="2983"/>
                    <a:ext cx="158" cy="48"/>
                    <a:chOff x="3459" y="1296"/>
                    <a:chExt cx="243" cy="48"/>
                  </a:xfrm>
                </p:grpSpPr>
                <p:sp>
                  <p:nvSpPr>
                    <p:cNvPr id="35910" name="Line 31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11" name="Line 31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906" name="Freeform 32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07" name="Group 321"/>
                  <p:cNvGrpSpPr/>
                  <p:nvPr/>
                </p:nvGrpSpPr>
                <p:grpSpPr>
                  <a:xfrm rot="-5400000">
                    <a:off x="1385" y="2983"/>
                    <a:ext cx="158" cy="48"/>
                    <a:chOff x="3459" y="1296"/>
                    <a:chExt cx="243" cy="48"/>
                  </a:xfrm>
                </p:grpSpPr>
                <p:sp>
                  <p:nvSpPr>
                    <p:cNvPr id="35908" name="Line 32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09" name="Line 32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889" name="Group 324"/>
                <p:cNvGrpSpPr/>
                <p:nvPr/>
              </p:nvGrpSpPr>
              <p:grpSpPr>
                <a:xfrm>
                  <a:off x="3517" y="2635"/>
                  <a:ext cx="192" cy="158"/>
                  <a:chOff x="1440" y="2928"/>
                  <a:chExt cx="192" cy="158"/>
                </a:xfrm>
              </p:grpSpPr>
              <p:grpSp>
                <p:nvGrpSpPr>
                  <p:cNvPr id="35898" name="Group 325"/>
                  <p:cNvGrpSpPr/>
                  <p:nvPr/>
                </p:nvGrpSpPr>
                <p:grpSpPr>
                  <a:xfrm rot="5400000">
                    <a:off x="1529" y="2983"/>
                    <a:ext cx="158" cy="48"/>
                    <a:chOff x="3459" y="1296"/>
                    <a:chExt cx="243" cy="48"/>
                  </a:xfrm>
                </p:grpSpPr>
                <p:sp>
                  <p:nvSpPr>
                    <p:cNvPr id="35903" name="Line 32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04" name="Line 32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899" name="Freeform 32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00" name="Group 329"/>
                  <p:cNvGrpSpPr/>
                  <p:nvPr/>
                </p:nvGrpSpPr>
                <p:grpSpPr>
                  <a:xfrm rot="-5400000">
                    <a:off x="1385" y="2983"/>
                    <a:ext cx="158" cy="48"/>
                    <a:chOff x="3459" y="1296"/>
                    <a:chExt cx="243" cy="48"/>
                  </a:xfrm>
                </p:grpSpPr>
                <p:sp>
                  <p:nvSpPr>
                    <p:cNvPr id="35901" name="Line 33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902" name="Line 33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890" name="Group 332"/>
                <p:cNvGrpSpPr/>
                <p:nvPr/>
              </p:nvGrpSpPr>
              <p:grpSpPr>
                <a:xfrm>
                  <a:off x="4668" y="2635"/>
                  <a:ext cx="192" cy="158"/>
                  <a:chOff x="1440" y="2928"/>
                  <a:chExt cx="192" cy="158"/>
                </a:xfrm>
              </p:grpSpPr>
              <p:grpSp>
                <p:nvGrpSpPr>
                  <p:cNvPr id="35891" name="Group 333"/>
                  <p:cNvGrpSpPr/>
                  <p:nvPr/>
                </p:nvGrpSpPr>
                <p:grpSpPr>
                  <a:xfrm rot="5400000">
                    <a:off x="1529" y="2983"/>
                    <a:ext cx="158" cy="48"/>
                    <a:chOff x="3459" y="1296"/>
                    <a:chExt cx="243" cy="48"/>
                  </a:xfrm>
                </p:grpSpPr>
                <p:sp>
                  <p:nvSpPr>
                    <p:cNvPr id="35896" name="Line 33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897" name="Line 33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892" name="Freeform 33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893" name="Group 337"/>
                  <p:cNvGrpSpPr/>
                  <p:nvPr/>
                </p:nvGrpSpPr>
                <p:grpSpPr>
                  <a:xfrm rot="-5400000">
                    <a:off x="1385" y="2983"/>
                    <a:ext cx="158" cy="48"/>
                    <a:chOff x="3459" y="1296"/>
                    <a:chExt cx="243" cy="48"/>
                  </a:xfrm>
                </p:grpSpPr>
                <p:sp>
                  <p:nvSpPr>
                    <p:cNvPr id="35894" name="Line 33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895" name="Line 33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5878" name="Rectangle 340"/>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5879" name="Text Box 341"/>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5880" name="Rectangle 342"/>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5881" name="Rectangle 343"/>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5882" name="Rectangle 344"/>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5883" name="Text Box 345"/>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5884" name="Text Box 346"/>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5885" name="Text Box 347"/>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grpSp>
        <p:nvGrpSpPr>
          <p:cNvPr id="35843" name="Group 348"/>
          <p:cNvGrpSpPr/>
          <p:nvPr/>
        </p:nvGrpSpPr>
        <p:grpSpPr>
          <a:xfrm>
            <a:off x="3015615" y="854075"/>
            <a:ext cx="7292975" cy="403225"/>
            <a:chOff x="1022" y="538"/>
            <a:chExt cx="4594" cy="254"/>
          </a:xfrm>
        </p:grpSpPr>
        <p:sp>
          <p:nvSpPr>
            <p:cNvPr id="35858" name="Line 349"/>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859" name="Freeform 350"/>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860" name="Line 351"/>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861" name="Freeform 352"/>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862" name="Line 353"/>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863" name="Text Box 354"/>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864" name="Text Box 355"/>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865" name="Text Box 356"/>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866" name="Text Box 357"/>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867" name="Line 358"/>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868" name="Line 359"/>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869" name="Line 360"/>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870" name="Line 361"/>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871" name="Line 362"/>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872" name="Line 363"/>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873" name="Line 364"/>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874" name="Line 365"/>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5847" name="Group 368"/>
          <p:cNvGrpSpPr/>
          <p:nvPr/>
        </p:nvGrpSpPr>
        <p:grpSpPr>
          <a:xfrm>
            <a:off x="3260090" y="1608138"/>
            <a:ext cx="5934075" cy="434975"/>
            <a:chOff x="1156" y="1013"/>
            <a:chExt cx="3738" cy="274"/>
          </a:xfrm>
        </p:grpSpPr>
        <p:sp>
          <p:nvSpPr>
            <p:cNvPr id="35854" name="Rectangle 369"/>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5855" name="Rectangle 370"/>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5856" name="Rectangle 371"/>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5857" name="Rectangle 372"/>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5848" name="Group 373"/>
          <p:cNvGrpSpPr/>
          <p:nvPr/>
        </p:nvGrpSpPr>
        <p:grpSpPr>
          <a:xfrm>
            <a:off x="2459990" y="6175375"/>
            <a:ext cx="565150" cy="612775"/>
            <a:chOff x="648" y="3890"/>
            <a:chExt cx="356" cy="386"/>
          </a:xfrm>
        </p:grpSpPr>
        <p:grpSp>
          <p:nvGrpSpPr>
            <p:cNvPr id="2" name="Group 374"/>
            <p:cNvGrpSpPr/>
            <p:nvPr/>
          </p:nvGrpSpPr>
          <p:grpSpPr>
            <a:xfrm>
              <a:off x="668" y="4026"/>
              <a:ext cx="321" cy="250"/>
              <a:chOff x="668" y="4026"/>
              <a:chExt cx="321" cy="250"/>
            </a:xfrm>
          </p:grpSpPr>
          <p:sp>
            <p:nvSpPr>
              <p:cNvPr id="35852" name="Text Box 375"/>
              <p:cNvSpPr txBox="1"/>
              <p:nvPr/>
            </p:nvSpPr>
            <p:spPr>
              <a:xfrm>
                <a:off x="668" y="4026"/>
                <a:ext cx="321" cy="250"/>
              </a:xfrm>
              <a:prstGeom prst="rect">
                <a:avLst/>
              </a:prstGeom>
              <a:noFill/>
              <a:ln w="2857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5853" name="Line 376"/>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5849" name="Group 377"/>
            <p:cNvGrpSpPr/>
            <p:nvPr/>
          </p:nvGrpSpPr>
          <p:grpSpPr>
            <a:xfrm>
              <a:off x="648" y="3890"/>
              <a:ext cx="356" cy="231"/>
              <a:chOff x="648" y="3890"/>
              <a:chExt cx="356" cy="231"/>
            </a:xfrm>
          </p:grpSpPr>
          <p:sp>
            <p:nvSpPr>
              <p:cNvPr id="35850" name="Text Box 37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5851" name="Line 37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sp>
        <p:nvSpPr>
          <p:cNvPr id="37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5847"/>
                                        </p:tgtEl>
                                        <p:attrNameLst>
                                          <p:attrName>style.visibility</p:attrName>
                                        </p:attrNameLst>
                                      </p:cBhvr>
                                      <p:to>
                                        <p:strVal val="visible"/>
                                      </p:to>
                                    </p:set>
                                    <p:animEffect transition="in" filter="blinds(horizontal)">
                                      <p:cBhvr>
                                        <p:cTn id="7" dur="500"/>
                                        <p:tgtEl>
                                          <p:spTgt spid="358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8"/>
                                        </p:tgtEl>
                                        <p:attrNameLst>
                                          <p:attrName>style.visibility</p:attrName>
                                        </p:attrNameLst>
                                      </p:cBhvr>
                                      <p:to>
                                        <p:strVal val="visible"/>
                                      </p:to>
                                    </p:set>
                                    <p:animEffect transition="in" filter="blinds(horizontal)">
                                      <p:cBhvr>
                                        <p:cTn id="12"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36866" name="Group 2"/>
          <p:cNvGrpSpPr/>
          <p:nvPr/>
        </p:nvGrpSpPr>
        <p:grpSpPr>
          <a:xfrm>
            <a:off x="1697990" y="1131888"/>
            <a:ext cx="8921750" cy="5654675"/>
            <a:chOff x="140" y="713"/>
            <a:chExt cx="5620" cy="3562"/>
          </a:xfrm>
        </p:grpSpPr>
        <p:grpSp>
          <p:nvGrpSpPr>
            <p:cNvPr id="36976" name="Group 3"/>
            <p:cNvGrpSpPr/>
            <p:nvPr/>
          </p:nvGrpSpPr>
          <p:grpSpPr>
            <a:xfrm>
              <a:off x="140" y="713"/>
              <a:ext cx="5620" cy="3562"/>
              <a:chOff x="140" y="713"/>
              <a:chExt cx="5620" cy="3562"/>
            </a:xfrm>
          </p:grpSpPr>
          <p:sp>
            <p:nvSpPr>
              <p:cNvPr id="37025" name="Rectangle 4"/>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026" name="Rectangle 5"/>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7027" name="Text Box 6"/>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028" name="Rectangle 7"/>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7029" name="Rectangle 8"/>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030" name="Text Box 9"/>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031" name="Rectangle 10"/>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7032" name="Rectangle 11"/>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7033" name="Text Box 12"/>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034" name="Rectangle 13"/>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7035" name="Rectangle 14"/>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7036" name="Text Box 15"/>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037" name="Rectangle 16"/>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7038" name="Rectangle 17"/>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7039" name="Rectangle 18"/>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7040" name="Rectangle 19"/>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041" name="Rectangle 20"/>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7042" name="Rectangle 21"/>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7043" name="Rectangle 22"/>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7044" name="Rectangle 23"/>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7045" name="Rectangle 24"/>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7046" name="Line 25"/>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7047" name="Line 26"/>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7048" name="Freeform 27"/>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049" name="Line 28"/>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7050" name="Line 29"/>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7051" name="Freeform 30"/>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52" name="Freeform 31"/>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053" name="Freeform 32"/>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54" name="Line 33"/>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7055" name="Line 34"/>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7056" name="Freeform 35"/>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057" name="Line 36"/>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7058" name="Line 37"/>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7059" name="Freeform 38"/>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60" name="Freeform 39"/>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61" name="Line 40"/>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7062" name="Line 41"/>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7063" name="Freeform 42"/>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064" name="Line 43"/>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7065" name="Line 44"/>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7066" name="Freeform 45"/>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67" name="Freeform 46"/>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68" name="Line 47"/>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7069" name="Line 48"/>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7070" name="Freeform 49"/>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071" name="Line 50"/>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7072" name="Line 51"/>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7073" name="Freeform 52"/>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74" name="Freeform 53"/>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75" name="Line 54"/>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7076" name="Line 55"/>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7077" name="Freeform 56"/>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078" name="Line 57"/>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7079" name="Line 58"/>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7080" name="Freeform 59"/>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81" name="Freeform 60"/>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82" name="Line 61"/>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7083" name="Line 62"/>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7084" name="Freeform 63"/>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085" name="Line 64"/>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7086" name="Line 65"/>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7087" name="Freeform 66"/>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88" name="Freeform 67"/>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7089" name="Group 68"/>
              <p:cNvGrpSpPr/>
              <p:nvPr/>
            </p:nvGrpSpPr>
            <p:grpSpPr>
              <a:xfrm>
                <a:off x="4668" y="2634"/>
                <a:ext cx="192" cy="158"/>
                <a:chOff x="4692" y="2634"/>
                <a:chExt cx="192" cy="158"/>
              </a:xfrm>
            </p:grpSpPr>
            <p:grpSp>
              <p:nvGrpSpPr>
                <p:cNvPr id="37236" name="Group 69"/>
                <p:cNvGrpSpPr/>
                <p:nvPr/>
              </p:nvGrpSpPr>
              <p:grpSpPr>
                <a:xfrm>
                  <a:off x="4836" y="2634"/>
                  <a:ext cx="48" cy="158"/>
                  <a:chOff x="4836" y="2634"/>
                  <a:chExt cx="48" cy="158"/>
                </a:xfrm>
              </p:grpSpPr>
              <p:sp>
                <p:nvSpPr>
                  <p:cNvPr id="37241" name="Line 70"/>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7242" name="Line 71"/>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7237" name="Freeform 72"/>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7238" name="Group 73"/>
                <p:cNvGrpSpPr/>
                <p:nvPr/>
              </p:nvGrpSpPr>
              <p:grpSpPr>
                <a:xfrm>
                  <a:off x="4692" y="2634"/>
                  <a:ext cx="48" cy="158"/>
                  <a:chOff x="4692" y="2634"/>
                  <a:chExt cx="48" cy="158"/>
                </a:xfrm>
              </p:grpSpPr>
              <p:sp>
                <p:nvSpPr>
                  <p:cNvPr id="37239" name="Line 74"/>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37240" name="Line 75"/>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7090" name="Freeform 76"/>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91" name="Freeform 77"/>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7092" name="Group 78"/>
              <p:cNvGrpSpPr/>
              <p:nvPr/>
            </p:nvGrpSpPr>
            <p:grpSpPr>
              <a:xfrm>
                <a:off x="5235" y="2634"/>
                <a:ext cx="192" cy="158"/>
                <a:chOff x="5259" y="2634"/>
                <a:chExt cx="192" cy="158"/>
              </a:xfrm>
            </p:grpSpPr>
            <p:grpSp>
              <p:nvGrpSpPr>
                <p:cNvPr id="37229" name="Group 79"/>
                <p:cNvGrpSpPr/>
                <p:nvPr/>
              </p:nvGrpSpPr>
              <p:grpSpPr>
                <a:xfrm>
                  <a:off x="5403" y="2634"/>
                  <a:ext cx="48" cy="158"/>
                  <a:chOff x="5403" y="2634"/>
                  <a:chExt cx="48" cy="158"/>
                </a:xfrm>
              </p:grpSpPr>
              <p:sp>
                <p:nvSpPr>
                  <p:cNvPr id="37234" name="Line 80"/>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7235" name="Line 81"/>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7230" name="Freeform 82"/>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7231" name="Group 83"/>
                <p:cNvGrpSpPr/>
                <p:nvPr/>
              </p:nvGrpSpPr>
              <p:grpSpPr>
                <a:xfrm>
                  <a:off x="5259" y="2634"/>
                  <a:ext cx="48" cy="158"/>
                  <a:chOff x="5259" y="2634"/>
                  <a:chExt cx="48" cy="158"/>
                </a:xfrm>
              </p:grpSpPr>
              <p:sp>
                <p:nvSpPr>
                  <p:cNvPr id="37232" name="Line 84"/>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7233" name="Line 85"/>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7093" name="Freeform 86"/>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94" name="Freeform 87"/>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095" name="Freeform 88"/>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096" name="Line 89"/>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7097" name="Line 90"/>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7098" name="Line 91"/>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7099" name="Line 92"/>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7100" name="Line 93"/>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7101" name="Line 94"/>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7102" name="Line 95"/>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7103" name="Line 96"/>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7104" name="Freeform 97"/>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105" name="Freeform 98"/>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106" name="Freeform 99"/>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107" name="Freeform 100"/>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108" name="Freeform 101"/>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09" name="Freeform 102"/>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10" name="Line 103"/>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7111" name="Line 104"/>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7112" name="Line 105"/>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7113" name="Line 106"/>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7114" name="Line 107"/>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7115" name="Line 108"/>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7116" name="Line 109"/>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7117" name="Line 110"/>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7118" name="Freeform 111"/>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19" name="Line 112"/>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7120" name="Line 113"/>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7121" name="Line 114"/>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7122" name="Line 115"/>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7123" name="Line 116"/>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7124" name="Line 117"/>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7125" name="Line 118"/>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7126" name="Line 119"/>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7127" name="Freeform 120"/>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28" name="Freeform 121"/>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29" name="Rectangle 122"/>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130" name="Text Box 123"/>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7131" name="Freeform 124"/>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2" name="Freeform 125"/>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3" name="Freeform 126"/>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4" name="Freeform 127"/>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5" name="Freeform 128"/>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6" name="Freeform 129"/>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7" name="Freeform 130"/>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8" name="Freeform 131"/>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39" name="Freeform 132"/>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0" name="Freeform 133"/>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1" name="Freeform 134"/>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2" name="Freeform 135"/>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3" name="Freeform 136"/>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4" name="Freeform 137"/>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5" name="Freeform 138"/>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6" name="Freeform 139"/>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7" name="Freeform 140"/>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8" name="Freeform 141"/>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49" name="Freeform 142"/>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50" name="Freeform 143"/>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51" name="Freeform 144"/>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52" name="Freeform 145"/>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53" name="Freeform 146"/>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54" name="Freeform 147"/>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55" name="Freeform 148"/>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56" name="Freeform 149"/>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57" name="Freeform 150"/>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58" name="Freeform 151"/>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59" name="Freeform 152"/>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60" name="Freeform 153"/>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61" name="Freeform 154"/>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162" name="Freeform 155"/>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63" name="Freeform 156"/>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64" name="Freeform 157"/>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165" name="Freeform 158"/>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166" name="Freeform 159"/>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167" name="Freeform 160"/>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7168" name="Freeform 161"/>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7169" name="Line 162"/>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7170" name="Line 163"/>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7171" name="Line 164"/>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7172" name="Rectangle 165"/>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173" name="Text Box 166"/>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7174" name="Rectangle 167"/>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175" name="Text Box 168"/>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7176" name="Rectangle 169"/>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177" name="Text Box 170"/>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7178" name="Line 171"/>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7179" name="Line 172"/>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7180" name="Line 173"/>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7181" name="Line 174"/>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7182" name="Freeform 175"/>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183" name="Freeform 176"/>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184" name="Freeform 177"/>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7185" name="Text Box 178"/>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186" name="Text Box 179"/>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187" name="Text Box 180"/>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188" name="Text Box 181"/>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189" name="Text Box 182"/>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7190" name="Text Box 183"/>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7191" name="Text Box 184"/>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7192" name="Text Box 185"/>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7193" name="Text Box 186"/>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7194" name="Text Box 187"/>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7195" name="Text Box 188"/>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7196" name="Line 189"/>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7197" name="Text Box 190"/>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7198" name="Text Box 191"/>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7199" name="Text Box 192"/>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200" name="Text Box 193"/>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201" name="Text Box 194"/>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7202" name="Text Box 195"/>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7203" name="Text Box 196"/>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7204" name="Text Box 197"/>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7205" name="Text Box 198"/>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7206" name="Text Box 199"/>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7207" name="Text Box 200"/>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7208" name="Text Box 201"/>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7209" name="Text Box 202"/>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7210" name="Text Box 203"/>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7211" name="Text Box 204"/>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7212" name="Text Box 205"/>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7213" name="Text Box 206"/>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7214" name="Text Box 207"/>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7215" name="Line 208"/>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7216" name="Line 209"/>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7217" name="Line 210"/>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7218" name="Line 211"/>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7219" name="Line 212"/>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7220" name="Line 213"/>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7221" name="Line 214"/>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7222" name="Line 215"/>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7223" name="Line 216"/>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7224" name="Line 217"/>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7225" name="Text Box 218"/>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solidFill>
                      <a:schemeClr val="folHlink"/>
                    </a:solidFill>
                    <a:latin typeface="Times New Roman" panose="02020603050405020304" pitchFamily="18" charset="0"/>
                  </a:rPr>
                  <a:t>WE</a:t>
                </a:r>
              </a:p>
            </p:txBody>
          </p:sp>
          <p:sp>
            <p:nvSpPr>
              <p:cNvPr id="37226" name="Line 219"/>
              <p:cNvSpPr/>
              <p:nvPr/>
            </p:nvSpPr>
            <p:spPr>
              <a:xfrm>
                <a:off x="682" y="3923"/>
                <a:ext cx="288" cy="0"/>
              </a:xfrm>
              <a:prstGeom prst="line">
                <a:avLst/>
              </a:prstGeom>
              <a:ln w="28575" cap="flat" cmpd="sng">
                <a:solidFill>
                  <a:schemeClr val="folHlink"/>
                </a:solidFill>
                <a:prstDash val="solid"/>
                <a:headEnd type="none" w="med" len="med"/>
                <a:tailEnd type="none" w="med" len="med"/>
              </a:ln>
            </p:spPr>
          </p:sp>
          <p:sp>
            <p:nvSpPr>
              <p:cNvPr id="37227" name="Text Box 220"/>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solidFill>
                      <a:schemeClr val="folHlink"/>
                    </a:solidFill>
                    <a:latin typeface="Times New Roman" panose="02020603050405020304" pitchFamily="18" charset="0"/>
                  </a:rPr>
                  <a:t>CS</a:t>
                </a:r>
              </a:p>
            </p:txBody>
          </p:sp>
          <p:sp>
            <p:nvSpPr>
              <p:cNvPr id="37228" name="Line 221"/>
              <p:cNvSpPr/>
              <p:nvPr/>
            </p:nvSpPr>
            <p:spPr>
              <a:xfrm>
                <a:off x="726" y="4079"/>
                <a:ext cx="192" cy="0"/>
              </a:xfrm>
              <a:prstGeom prst="line">
                <a:avLst/>
              </a:prstGeom>
              <a:ln w="28575" cap="flat" cmpd="sng">
                <a:solidFill>
                  <a:schemeClr val="folHlink"/>
                </a:solidFill>
                <a:prstDash val="solid"/>
                <a:headEnd type="none" w="med" len="med"/>
                <a:tailEnd type="none" w="med" len="med"/>
              </a:ln>
            </p:spPr>
          </p:sp>
        </p:grpSp>
        <p:grpSp>
          <p:nvGrpSpPr>
            <p:cNvPr id="36977" name="Group 222"/>
            <p:cNvGrpSpPr/>
            <p:nvPr/>
          </p:nvGrpSpPr>
          <p:grpSpPr>
            <a:xfrm>
              <a:off x="915" y="1649"/>
              <a:ext cx="4166" cy="1237"/>
              <a:chOff x="915" y="1649"/>
              <a:chExt cx="4166" cy="1237"/>
            </a:xfrm>
          </p:grpSpPr>
          <p:grpSp>
            <p:nvGrpSpPr>
              <p:cNvPr id="36978" name="Group 223"/>
              <p:cNvGrpSpPr/>
              <p:nvPr/>
            </p:nvGrpSpPr>
            <p:grpSpPr>
              <a:xfrm>
                <a:off x="915" y="2633"/>
                <a:ext cx="3945" cy="253"/>
                <a:chOff x="915" y="2633"/>
                <a:chExt cx="3945" cy="253"/>
              </a:xfrm>
            </p:grpSpPr>
            <p:grpSp>
              <p:nvGrpSpPr>
                <p:cNvPr id="36987" name="Group 224"/>
                <p:cNvGrpSpPr/>
                <p:nvPr/>
              </p:nvGrpSpPr>
              <p:grpSpPr>
                <a:xfrm>
                  <a:off x="915" y="2696"/>
                  <a:ext cx="3858" cy="190"/>
                  <a:chOff x="915" y="2696"/>
                  <a:chExt cx="3858" cy="190"/>
                </a:xfrm>
              </p:grpSpPr>
              <p:sp>
                <p:nvSpPr>
                  <p:cNvPr id="37020" name="Freeform 225"/>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021" name="Freeform 226"/>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022" name="Freeform 227"/>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023" name="Freeform 228"/>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024" name="Freeform 229"/>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988" name="Group 230"/>
                <p:cNvGrpSpPr/>
                <p:nvPr/>
              </p:nvGrpSpPr>
              <p:grpSpPr>
                <a:xfrm>
                  <a:off x="1213" y="2633"/>
                  <a:ext cx="192" cy="158"/>
                  <a:chOff x="1440" y="2928"/>
                  <a:chExt cx="192" cy="158"/>
                </a:xfrm>
              </p:grpSpPr>
              <p:grpSp>
                <p:nvGrpSpPr>
                  <p:cNvPr id="37013" name="Group 231"/>
                  <p:cNvGrpSpPr/>
                  <p:nvPr/>
                </p:nvGrpSpPr>
                <p:grpSpPr>
                  <a:xfrm rot="5400000">
                    <a:off x="1529" y="2983"/>
                    <a:ext cx="158" cy="48"/>
                    <a:chOff x="3459" y="1296"/>
                    <a:chExt cx="243" cy="48"/>
                  </a:xfrm>
                </p:grpSpPr>
                <p:sp>
                  <p:nvSpPr>
                    <p:cNvPr id="37018" name="Line 23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019" name="Line 23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7014" name="Freeform 23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7015" name="Group 235"/>
                  <p:cNvGrpSpPr/>
                  <p:nvPr/>
                </p:nvGrpSpPr>
                <p:grpSpPr>
                  <a:xfrm rot="-5400000">
                    <a:off x="1385" y="2983"/>
                    <a:ext cx="158" cy="48"/>
                    <a:chOff x="3459" y="1296"/>
                    <a:chExt cx="243" cy="48"/>
                  </a:xfrm>
                </p:grpSpPr>
                <p:sp>
                  <p:nvSpPr>
                    <p:cNvPr id="37016" name="Line 23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017" name="Line 23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6989" name="Group 238"/>
                <p:cNvGrpSpPr/>
                <p:nvPr/>
              </p:nvGrpSpPr>
              <p:grpSpPr>
                <a:xfrm>
                  <a:off x="2365" y="2635"/>
                  <a:ext cx="192" cy="158"/>
                  <a:chOff x="1440" y="2928"/>
                  <a:chExt cx="192" cy="158"/>
                </a:xfrm>
              </p:grpSpPr>
              <p:grpSp>
                <p:nvGrpSpPr>
                  <p:cNvPr id="37006" name="Group 239"/>
                  <p:cNvGrpSpPr/>
                  <p:nvPr/>
                </p:nvGrpSpPr>
                <p:grpSpPr>
                  <a:xfrm rot="5400000">
                    <a:off x="1529" y="2983"/>
                    <a:ext cx="158" cy="48"/>
                    <a:chOff x="3459" y="1296"/>
                    <a:chExt cx="243" cy="48"/>
                  </a:xfrm>
                </p:grpSpPr>
                <p:sp>
                  <p:nvSpPr>
                    <p:cNvPr id="37011" name="Line 24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012" name="Line 24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7007" name="Freeform 242"/>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7008" name="Group 243"/>
                  <p:cNvGrpSpPr/>
                  <p:nvPr/>
                </p:nvGrpSpPr>
                <p:grpSpPr>
                  <a:xfrm rot="-5400000">
                    <a:off x="1385" y="2983"/>
                    <a:ext cx="158" cy="48"/>
                    <a:chOff x="3459" y="1296"/>
                    <a:chExt cx="243" cy="48"/>
                  </a:xfrm>
                </p:grpSpPr>
                <p:sp>
                  <p:nvSpPr>
                    <p:cNvPr id="37009" name="Line 24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010" name="Line 24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6990" name="Group 246"/>
                <p:cNvGrpSpPr/>
                <p:nvPr/>
              </p:nvGrpSpPr>
              <p:grpSpPr>
                <a:xfrm>
                  <a:off x="3517" y="2635"/>
                  <a:ext cx="192" cy="158"/>
                  <a:chOff x="1440" y="2928"/>
                  <a:chExt cx="192" cy="158"/>
                </a:xfrm>
              </p:grpSpPr>
              <p:grpSp>
                <p:nvGrpSpPr>
                  <p:cNvPr id="36999" name="Group 247"/>
                  <p:cNvGrpSpPr/>
                  <p:nvPr/>
                </p:nvGrpSpPr>
                <p:grpSpPr>
                  <a:xfrm rot="5400000">
                    <a:off x="1529" y="2983"/>
                    <a:ext cx="158" cy="48"/>
                    <a:chOff x="3459" y="1296"/>
                    <a:chExt cx="243" cy="48"/>
                  </a:xfrm>
                </p:grpSpPr>
                <p:sp>
                  <p:nvSpPr>
                    <p:cNvPr id="37004" name="Line 24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005" name="Line 24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7000" name="Freeform 25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7001" name="Group 251"/>
                  <p:cNvGrpSpPr/>
                  <p:nvPr/>
                </p:nvGrpSpPr>
                <p:grpSpPr>
                  <a:xfrm rot="-5400000">
                    <a:off x="1385" y="2983"/>
                    <a:ext cx="158" cy="48"/>
                    <a:chOff x="3459" y="1296"/>
                    <a:chExt cx="243" cy="48"/>
                  </a:xfrm>
                </p:grpSpPr>
                <p:sp>
                  <p:nvSpPr>
                    <p:cNvPr id="37002" name="Line 25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003" name="Line 25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6991" name="Group 254"/>
                <p:cNvGrpSpPr/>
                <p:nvPr/>
              </p:nvGrpSpPr>
              <p:grpSpPr>
                <a:xfrm>
                  <a:off x="4668" y="2635"/>
                  <a:ext cx="192" cy="158"/>
                  <a:chOff x="1440" y="2928"/>
                  <a:chExt cx="192" cy="158"/>
                </a:xfrm>
              </p:grpSpPr>
              <p:grpSp>
                <p:nvGrpSpPr>
                  <p:cNvPr id="36992" name="Group 255"/>
                  <p:cNvGrpSpPr/>
                  <p:nvPr/>
                </p:nvGrpSpPr>
                <p:grpSpPr>
                  <a:xfrm rot="5400000">
                    <a:off x="1529" y="2983"/>
                    <a:ext cx="158" cy="48"/>
                    <a:chOff x="3459" y="1296"/>
                    <a:chExt cx="243" cy="48"/>
                  </a:xfrm>
                </p:grpSpPr>
                <p:sp>
                  <p:nvSpPr>
                    <p:cNvPr id="36997" name="Line 25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6998" name="Line 25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6993" name="Freeform 25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6994" name="Group 259"/>
                  <p:cNvGrpSpPr/>
                  <p:nvPr/>
                </p:nvGrpSpPr>
                <p:grpSpPr>
                  <a:xfrm rot="-5400000">
                    <a:off x="1385" y="2983"/>
                    <a:ext cx="158" cy="48"/>
                    <a:chOff x="3459" y="1296"/>
                    <a:chExt cx="243" cy="48"/>
                  </a:xfrm>
                </p:grpSpPr>
                <p:sp>
                  <p:nvSpPr>
                    <p:cNvPr id="36995" name="Line 26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6996" name="Line 26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6979" name="Rectangle 262"/>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6980" name="Text Box 263"/>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6981" name="Rectangle 264"/>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6982" name="Rectangle 265"/>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6983" name="Rectangle 266"/>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6984" name="Text Box 267"/>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6985" name="Text Box 268"/>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6986" name="Text Box 269"/>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grpSp>
        <p:nvGrpSpPr>
          <p:cNvPr id="36868" name="Group 309"/>
          <p:cNvGrpSpPr/>
          <p:nvPr/>
        </p:nvGrpSpPr>
        <p:grpSpPr>
          <a:xfrm>
            <a:off x="3060065" y="854075"/>
            <a:ext cx="7292975" cy="403225"/>
            <a:chOff x="1022" y="538"/>
            <a:chExt cx="4594" cy="254"/>
          </a:xfrm>
        </p:grpSpPr>
        <p:sp>
          <p:nvSpPr>
            <p:cNvPr id="36921" name="Line 310"/>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6922" name="Freeform 311"/>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923" name="Line 312"/>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6924" name="Freeform 313"/>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925" name="Line 314"/>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6926" name="Text Box 315"/>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6927" name="Text Box 316"/>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6928" name="Text Box 317"/>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6929" name="Text Box 318"/>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6930" name="Line 319"/>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6931" name="Line 320"/>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6932" name="Line 321"/>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6933" name="Line 322"/>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6934" name="Line 323"/>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6935" name="Line 324"/>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6936" name="Line 325"/>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6937" name="Line 326"/>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6871" name="Group 329"/>
          <p:cNvGrpSpPr/>
          <p:nvPr/>
        </p:nvGrpSpPr>
        <p:grpSpPr>
          <a:xfrm>
            <a:off x="2907665" y="1360488"/>
            <a:ext cx="7250113" cy="682625"/>
            <a:chOff x="902" y="857"/>
            <a:chExt cx="4567" cy="430"/>
          </a:xfrm>
        </p:grpSpPr>
        <p:grpSp>
          <p:nvGrpSpPr>
            <p:cNvPr id="36897" name="Group 330"/>
            <p:cNvGrpSpPr/>
            <p:nvPr/>
          </p:nvGrpSpPr>
          <p:grpSpPr>
            <a:xfrm>
              <a:off x="902" y="857"/>
              <a:ext cx="4567" cy="430"/>
              <a:chOff x="902" y="857"/>
              <a:chExt cx="4567" cy="430"/>
            </a:xfrm>
          </p:grpSpPr>
          <p:grpSp>
            <p:nvGrpSpPr>
              <p:cNvPr id="36902" name="Group 331"/>
              <p:cNvGrpSpPr/>
              <p:nvPr/>
            </p:nvGrpSpPr>
            <p:grpSpPr>
              <a:xfrm>
                <a:off x="1152" y="1013"/>
                <a:ext cx="4317" cy="274"/>
                <a:chOff x="1176" y="1068"/>
                <a:chExt cx="4317" cy="274"/>
              </a:xfrm>
            </p:grpSpPr>
            <p:sp>
              <p:nvSpPr>
                <p:cNvPr id="36913" name="Rectangle 332"/>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36914" name="Rectangle 333"/>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6915" name="Rectangle 334"/>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36916" name="Rectangle 335"/>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6917" name="Rectangle 336"/>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36918" name="Rectangle 337"/>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6919" name="Rectangle 338"/>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36920" name="Rectangle 339"/>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6903" name="Group 340"/>
              <p:cNvGrpSpPr/>
              <p:nvPr/>
            </p:nvGrpSpPr>
            <p:grpSpPr>
              <a:xfrm>
                <a:off x="902" y="857"/>
                <a:ext cx="4419" cy="145"/>
                <a:chOff x="902" y="857"/>
                <a:chExt cx="4419" cy="145"/>
              </a:xfrm>
            </p:grpSpPr>
            <p:sp>
              <p:nvSpPr>
                <p:cNvPr id="36904" name="Freeform 341"/>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905" name="Line 342"/>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6906" name="Line 343"/>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6907" name="Line 344"/>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6908" name="Line 345"/>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6909" name="Line 346"/>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6910" name="Line 347"/>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6911" name="Line 348"/>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6912" name="Line 349"/>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6898" name="Text Box 350"/>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6899" name="Text Box 351"/>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6900" name="Text Box 352"/>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6901" name="Text Box 353"/>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36872" name="Group 354"/>
          <p:cNvGrpSpPr/>
          <p:nvPr/>
        </p:nvGrpSpPr>
        <p:grpSpPr>
          <a:xfrm>
            <a:off x="3304540" y="1608138"/>
            <a:ext cx="5934075" cy="434975"/>
            <a:chOff x="1156" y="1013"/>
            <a:chExt cx="3738" cy="274"/>
          </a:xfrm>
        </p:grpSpPr>
        <p:sp>
          <p:nvSpPr>
            <p:cNvPr id="36893" name="Rectangle 355"/>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6894" name="Rectangle 356"/>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6895" name="Rectangle 357"/>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6896" name="Rectangle 358"/>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6873" name="Group 359"/>
          <p:cNvGrpSpPr/>
          <p:nvPr/>
        </p:nvGrpSpPr>
        <p:grpSpPr>
          <a:xfrm>
            <a:off x="1697990" y="1069975"/>
            <a:ext cx="311150" cy="4778375"/>
            <a:chOff x="140" y="674"/>
            <a:chExt cx="196" cy="3010"/>
          </a:xfrm>
        </p:grpSpPr>
        <p:sp>
          <p:nvSpPr>
            <p:cNvPr id="36883" name="Text Box 36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84" name="Text Box 36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85" name="Text Box 36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86" name="Text Box 36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87" name="Text Box 36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88" name="Text Box 36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89" name="Text Box 36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90" name="Text Box 36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91" name="Text Box 36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6892" name="Text Box 36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3" name="Group 370"/>
          <p:cNvGrpSpPr/>
          <p:nvPr/>
        </p:nvGrpSpPr>
        <p:grpSpPr>
          <a:xfrm>
            <a:off x="3375978" y="1909763"/>
            <a:ext cx="6062662" cy="2339975"/>
            <a:chOff x="1197" y="1203"/>
            <a:chExt cx="3819" cy="1474"/>
          </a:xfrm>
        </p:grpSpPr>
        <p:sp>
          <p:nvSpPr>
            <p:cNvPr id="36875" name="Freeform 371"/>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876" name="Text Box 372"/>
            <p:cNvSpPr txBox="1"/>
            <p:nvPr/>
          </p:nvSpPr>
          <p:spPr>
            <a:xfrm rot="5400000">
              <a:off x="1193"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6877" name="Freeform 373"/>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878" name="Text Box 374"/>
            <p:cNvSpPr txBox="1"/>
            <p:nvPr/>
          </p:nvSpPr>
          <p:spPr>
            <a:xfrm rot="5400000">
              <a:off x="2346"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6879" name="Freeform 375"/>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880" name="Text Box 376"/>
            <p:cNvSpPr txBox="1"/>
            <p:nvPr/>
          </p:nvSpPr>
          <p:spPr>
            <a:xfrm rot="5400000">
              <a:off x="3492" y="1626"/>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6881" name="Freeform 377"/>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882" name="Text Box 378"/>
            <p:cNvSpPr txBox="1"/>
            <p:nvPr/>
          </p:nvSpPr>
          <p:spPr>
            <a:xfrm rot="5400000">
              <a:off x="4647" y="1629"/>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grpSp>
      <p:sp>
        <p:nvSpPr>
          <p:cNvPr id="37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4.1</a:t>
            </a:r>
            <a:r>
              <a:rPr lang="zh-CN" altLang="en-US" b="1" dirty="0">
                <a:sym typeface="+mn-ea"/>
              </a:rPr>
              <a:t>存储器概述</a:t>
            </a:r>
            <a:endParaRPr lang="zh-CN" altLang="en-US" dirty="0"/>
          </a:p>
        </p:txBody>
      </p:sp>
      <p:sp>
        <p:nvSpPr>
          <p:cNvPr id="6" name="内容占位符 5"/>
          <p:cNvSpPr>
            <a:spLocks noGrp="1"/>
          </p:cNvSpPr>
          <p:nvPr>
            <p:ph idx="1"/>
          </p:nvPr>
        </p:nvSpPr>
        <p:spPr/>
        <p:txBody>
          <a:bodyPr>
            <a:normAutofit lnSpcReduction="10000"/>
          </a:bodyPr>
          <a:lstStyle/>
          <a:p>
            <a:pPr marL="0" indent="0">
              <a:lnSpc>
                <a:spcPct val="150000"/>
              </a:lnSpc>
              <a:buNone/>
            </a:pPr>
            <a:r>
              <a:rPr lang="zh-CN" altLang="en-US" sz="3600" b="1" dirty="0">
                <a:latin typeface="Times New Roman" panose="02020603050405020304" pitchFamily="18" charset="0"/>
                <a:sym typeface="+mn-ea"/>
              </a:rPr>
              <a:t>一、存储器分类</a:t>
            </a:r>
          </a:p>
          <a:p>
            <a:pPr marL="457200" lvl="1" indent="0">
              <a:lnSpc>
                <a:spcPct val="150000"/>
              </a:lnSpc>
              <a:spcBef>
                <a:spcPts val="1200"/>
              </a:spcBef>
              <a:buNone/>
            </a:pPr>
            <a:r>
              <a:rPr lang="zh-CN" altLang="en-US" sz="3200" b="1" dirty="0">
                <a:latin typeface="Times New Roman" panose="02020603050405020304" pitchFamily="18" charset="0"/>
                <a:sym typeface="+mn-ea"/>
              </a:rPr>
              <a:t>1.  按存储介质分类</a:t>
            </a:r>
            <a:endParaRPr lang="zh-CN" altLang="en-US" sz="2800" b="1" dirty="0">
              <a:latin typeface="Times New Roman" panose="02020603050405020304" pitchFamily="18" charset="0"/>
              <a:sym typeface="+mn-ea"/>
            </a:endParaRPr>
          </a:p>
          <a:p>
            <a:pPr marL="914400" lvl="2" indent="0">
              <a:lnSpc>
                <a:spcPct val="150000"/>
              </a:lnSpc>
              <a:spcBef>
                <a:spcPts val="1200"/>
              </a:spcBef>
              <a:buNone/>
            </a:pPr>
            <a:r>
              <a:rPr lang="zh-CN" altLang="en-US" sz="2800" b="1" dirty="0">
                <a:latin typeface="Times New Roman" panose="02020603050405020304" pitchFamily="18" charset="0"/>
                <a:sym typeface="+mn-ea"/>
              </a:rPr>
              <a:t>(1) 半导体存储器</a:t>
            </a:r>
            <a:r>
              <a:rPr lang="en-US" altLang="zh-CN" sz="2800" b="1" dirty="0">
                <a:latin typeface="Times New Roman" panose="02020603050405020304" pitchFamily="18" charset="0"/>
                <a:sym typeface="+mn-ea"/>
              </a:rPr>
              <a:t>	           TTL 、MOS</a:t>
            </a:r>
          </a:p>
          <a:p>
            <a:pPr marL="914400" lvl="2" indent="0">
              <a:lnSpc>
                <a:spcPct val="150000"/>
              </a:lnSpc>
              <a:spcBef>
                <a:spcPts val="1200"/>
              </a:spcBef>
              <a:buNone/>
            </a:pPr>
            <a:r>
              <a:rPr lang="zh-CN" altLang="en-US" sz="2800" b="1" dirty="0">
                <a:latin typeface="Times New Roman" panose="02020603050405020304" pitchFamily="18" charset="0"/>
                <a:sym typeface="+mn-ea"/>
              </a:rPr>
              <a:t>(2) 磁表面存储器</a:t>
            </a:r>
            <a:r>
              <a:rPr lang="en-US" altLang="zh-CN" sz="2800" b="1" dirty="0">
                <a:latin typeface="Times New Roman" panose="02020603050405020304" pitchFamily="18" charset="0"/>
                <a:sym typeface="+mn-ea"/>
              </a:rPr>
              <a:t>	           </a:t>
            </a:r>
            <a:r>
              <a:rPr lang="zh-CN" altLang="en-US" sz="2800" b="1" dirty="0">
                <a:latin typeface="Times New Roman" panose="02020603050405020304" pitchFamily="18" charset="0"/>
                <a:sym typeface="+mn-ea"/>
              </a:rPr>
              <a:t>磁头、载磁体</a:t>
            </a:r>
          </a:p>
          <a:p>
            <a:pPr marL="914400" lvl="2" indent="0">
              <a:lnSpc>
                <a:spcPct val="150000"/>
              </a:lnSpc>
              <a:spcBef>
                <a:spcPts val="1200"/>
              </a:spcBef>
              <a:buNone/>
            </a:pPr>
            <a:r>
              <a:rPr lang="zh-CN" altLang="en-US" sz="2800" b="1" dirty="0">
                <a:latin typeface="Times New Roman" panose="02020603050405020304" pitchFamily="18" charset="0"/>
                <a:sym typeface="+mn-ea"/>
              </a:rPr>
              <a:t>(</a:t>
            </a:r>
            <a:r>
              <a:rPr lang="en-US" altLang="zh-CN" sz="2800" b="1" dirty="0">
                <a:latin typeface="Times New Roman" panose="02020603050405020304" pitchFamily="18" charset="0"/>
                <a:sym typeface="+mn-ea"/>
              </a:rPr>
              <a:t>3</a:t>
            </a:r>
            <a:r>
              <a:rPr lang="zh-CN" altLang="en-US" sz="2800" b="1" dirty="0">
                <a:latin typeface="Times New Roman" panose="02020603050405020304" pitchFamily="18" charset="0"/>
                <a:sym typeface="+mn-ea"/>
              </a:rPr>
              <a:t>) 磁芯存储器</a:t>
            </a:r>
            <a:r>
              <a:rPr lang="en-US" altLang="zh-CN" sz="2800" b="1" dirty="0">
                <a:latin typeface="Times New Roman" panose="02020603050405020304" pitchFamily="18" charset="0"/>
                <a:sym typeface="+mn-ea"/>
              </a:rPr>
              <a:t>                </a:t>
            </a:r>
            <a:r>
              <a:rPr lang="zh-CN" altLang="en-US" sz="2800" b="1" dirty="0">
                <a:latin typeface="Times New Roman" panose="02020603050405020304" pitchFamily="18" charset="0"/>
                <a:sym typeface="+mn-ea"/>
              </a:rPr>
              <a:t>硬磁材料、环状元件</a:t>
            </a:r>
          </a:p>
          <a:p>
            <a:pPr marL="914400" lvl="2" indent="0">
              <a:lnSpc>
                <a:spcPct val="150000"/>
              </a:lnSpc>
              <a:spcBef>
                <a:spcPts val="1200"/>
              </a:spcBef>
              <a:buNone/>
            </a:pPr>
            <a:r>
              <a:rPr lang="zh-CN" altLang="en-US" sz="2800" b="1" dirty="0">
                <a:latin typeface="Times New Roman" panose="02020603050405020304" pitchFamily="18" charset="0"/>
                <a:sym typeface="+mn-ea"/>
              </a:rPr>
              <a:t>(</a:t>
            </a:r>
            <a:r>
              <a:rPr lang="en-US" altLang="zh-CN" sz="2800" b="1" dirty="0">
                <a:latin typeface="Times New Roman" panose="02020603050405020304" pitchFamily="18" charset="0"/>
                <a:sym typeface="+mn-ea"/>
              </a:rPr>
              <a:t>4</a:t>
            </a:r>
            <a:r>
              <a:rPr lang="zh-CN" altLang="en-US" sz="2800" b="1" dirty="0">
                <a:latin typeface="Times New Roman" panose="02020603050405020304" pitchFamily="18" charset="0"/>
                <a:sym typeface="+mn-ea"/>
              </a:rPr>
              <a:t>) 光盘存储器</a:t>
            </a:r>
            <a:r>
              <a:rPr lang="en-US" altLang="zh-CN" sz="2800" b="1" dirty="0">
                <a:latin typeface="Times New Roman" panose="02020603050405020304" pitchFamily="18" charset="0"/>
                <a:sym typeface="+mn-ea"/>
              </a:rPr>
              <a:t>		 </a:t>
            </a:r>
            <a:r>
              <a:rPr lang="zh-CN" altLang="en-US" sz="2800" b="1" dirty="0">
                <a:latin typeface="Times New Roman" panose="02020603050405020304" pitchFamily="18" charset="0"/>
                <a:sym typeface="+mn-ea"/>
              </a:rPr>
              <a:t>激光、磁光材料</a:t>
            </a:r>
            <a:endParaRPr lang="en-US" altLang="zh-CN" sz="2800"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3</a:t>
            </a:fld>
            <a:endParaRPr lang="zh-CN" altLang="en-US" dirty="0"/>
          </a:p>
        </p:txBody>
      </p:sp>
      <p:grpSp>
        <p:nvGrpSpPr>
          <p:cNvPr id="7" name="Group 14"/>
          <p:cNvGrpSpPr/>
          <p:nvPr/>
        </p:nvGrpSpPr>
        <p:grpSpPr>
          <a:xfrm>
            <a:off x="9008110" y="3735070"/>
            <a:ext cx="974090" cy="2117090"/>
            <a:chOff x="4944" y="2640"/>
            <a:chExt cx="592" cy="1296"/>
          </a:xfrm>
        </p:grpSpPr>
        <p:sp>
          <p:nvSpPr>
            <p:cNvPr id="5135" name="Text Box 15"/>
            <p:cNvSpPr txBox="1"/>
            <p:nvPr/>
          </p:nvSpPr>
          <p:spPr>
            <a:xfrm>
              <a:off x="5279" y="2827"/>
              <a:ext cx="257" cy="73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非</a:t>
              </a:r>
            </a:p>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易</a:t>
              </a:r>
            </a:p>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失</a:t>
              </a:r>
            </a:p>
          </p:txBody>
        </p:sp>
        <p:sp>
          <p:nvSpPr>
            <p:cNvPr id="5136" name="AutoShape 16"/>
            <p:cNvSpPr/>
            <p:nvPr/>
          </p:nvSpPr>
          <p:spPr>
            <a:xfrm>
              <a:off x="4944" y="2640"/>
              <a:ext cx="242" cy="1296"/>
            </a:xfrm>
            <a:prstGeom prst="rightBrace">
              <a:avLst>
                <a:gd name="adj1" fmla="val 44628"/>
                <a:gd name="adj2" fmla="val 51681"/>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sp>
        <p:nvSpPr>
          <p:cNvPr id="8" name="Text Box 15"/>
          <p:cNvSpPr txBox="1"/>
          <p:nvPr/>
        </p:nvSpPr>
        <p:spPr>
          <a:xfrm>
            <a:off x="9406159" y="2930842"/>
            <a:ext cx="94678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易失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sp>
        <p:nvSpPr>
          <p:cNvPr id="37890" name="Rectangle 2"/>
          <p:cNvSpPr/>
          <p:nvPr/>
        </p:nvSpPr>
        <p:spPr>
          <a:xfrm>
            <a:off x="1949450" y="1131888"/>
            <a:ext cx="914400" cy="5029200"/>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891" name="Rectangle 3"/>
          <p:cNvSpPr/>
          <p:nvPr/>
        </p:nvSpPr>
        <p:spPr>
          <a:xfrm>
            <a:off x="4165600"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7892" name="Text Box 4"/>
          <p:cNvSpPr txBox="1"/>
          <p:nvPr/>
        </p:nvSpPr>
        <p:spPr>
          <a:xfrm>
            <a:off x="3657600" y="1381125"/>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893" name="Rectangle 5"/>
          <p:cNvSpPr/>
          <p:nvPr/>
        </p:nvSpPr>
        <p:spPr>
          <a:xfrm>
            <a:off x="3251200"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7894" name="Rectangle 6"/>
          <p:cNvSpPr/>
          <p:nvPr/>
        </p:nvSpPr>
        <p:spPr>
          <a:xfrm>
            <a:off x="5976938"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895" name="Text Box 7"/>
          <p:cNvSpPr txBox="1"/>
          <p:nvPr/>
        </p:nvSpPr>
        <p:spPr>
          <a:xfrm>
            <a:off x="5468938" y="1381125"/>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896" name="Rectangle 8"/>
          <p:cNvSpPr/>
          <p:nvPr/>
        </p:nvSpPr>
        <p:spPr>
          <a:xfrm>
            <a:off x="5062538"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7897" name="Rectangle 9"/>
          <p:cNvSpPr/>
          <p:nvPr/>
        </p:nvSpPr>
        <p:spPr>
          <a:xfrm>
            <a:off x="7842250"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7898" name="Text Box 10"/>
          <p:cNvSpPr txBox="1"/>
          <p:nvPr/>
        </p:nvSpPr>
        <p:spPr>
          <a:xfrm>
            <a:off x="7334250" y="1381125"/>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899" name="Rectangle 11"/>
          <p:cNvSpPr/>
          <p:nvPr/>
        </p:nvSpPr>
        <p:spPr>
          <a:xfrm>
            <a:off x="6927850"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7900" name="Rectangle 12"/>
          <p:cNvSpPr/>
          <p:nvPr/>
        </p:nvSpPr>
        <p:spPr>
          <a:xfrm>
            <a:off x="9645650"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7901" name="Text Box 13"/>
          <p:cNvSpPr txBox="1"/>
          <p:nvPr/>
        </p:nvSpPr>
        <p:spPr>
          <a:xfrm>
            <a:off x="9137650" y="1381125"/>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7902" name="Rectangle 14"/>
          <p:cNvSpPr/>
          <p:nvPr/>
        </p:nvSpPr>
        <p:spPr>
          <a:xfrm>
            <a:off x="8731250" y="1609725"/>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7903" name="Rectangle 15"/>
          <p:cNvSpPr/>
          <p:nvPr/>
        </p:nvSpPr>
        <p:spPr>
          <a:xfrm>
            <a:off x="4165600"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7904" name="Rectangle 16"/>
          <p:cNvSpPr/>
          <p:nvPr/>
        </p:nvSpPr>
        <p:spPr>
          <a:xfrm>
            <a:off x="3251200"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7905" name="Rectangle 17"/>
          <p:cNvSpPr/>
          <p:nvPr/>
        </p:nvSpPr>
        <p:spPr>
          <a:xfrm>
            <a:off x="5976938"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906" name="Rectangle 18"/>
          <p:cNvSpPr/>
          <p:nvPr/>
        </p:nvSpPr>
        <p:spPr>
          <a:xfrm>
            <a:off x="5062538"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7907" name="Rectangle 19"/>
          <p:cNvSpPr/>
          <p:nvPr/>
        </p:nvSpPr>
        <p:spPr>
          <a:xfrm>
            <a:off x="7842250"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7908" name="Rectangle 20"/>
          <p:cNvSpPr/>
          <p:nvPr/>
        </p:nvSpPr>
        <p:spPr>
          <a:xfrm>
            <a:off x="6927850"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7909" name="Rectangle 21"/>
          <p:cNvSpPr/>
          <p:nvPr/>
        </p:nvSpPr>
        <p:spPr>
          <a:xfrm>
            <a:off x="9645650"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7910" name="Rectangle 22"/>
          <p:cNvSpPr/>
          <p:nvPr/>
        </p:nvSpPr>
        <p:spPr>
          <a:xfrm>
            <a:off x="8731250" y="3516313"/>
            <a:ext cx="457200" cy="434975"/>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7911" name="Line 23"/>
          <p:cNvSpPr/>
          <p:nvPr/>
        </p:nvSpPr>
        <p:spPr>
          <a:xfrm rot="5400000">
            <a:off x="3525838" y="4305300"/>
            <a:ext cx="250825" cy="0"/>
          </a:xfrm>
          <a:prstGeom prst="line">
            <a:avLst/>
          </a:prstGeom>
          <a:ln w="38100" cap="flat" cmpd="sng">
            <a:solidFill>
              <a:schemeClr val="tx1"/>
            </a:solidFill>
            <a:prstDash val="solid"/>
            <a:headEnd type="none" w="med" len="med"/>
            <a:tailEnd type="none" w="med" len="med"/>
          </a:ln>
        </p:spPr>
      </p:sp>
      <p:sp>
        <p:nvSpPr>
          <p:cNvPr id="37912" name="Line 24"/>
          <p:cNvSpPr/>
          <p:nvPr/>
        </p:nvSpPr>
        <p:spPr>
          <a:xfrm rot="5400000">
            <a:off x="3498850" y="4302125"/>
            <a:ext cx="152400" cy="0"/>
          </a:xfrm>
          <a:prstGeom prst="line">
            <a:avLst/>
          </a:prstGeom>
          <a:ln w="38100" cap="flat" cmpd="sng">
            <a:solidFill>
              <a:schemeClr val="tx1"/>
            </a:solidFill>
            <a:prstDash val="solid"/>
            <a:headEnd type="none" w="med" len="med"/>
            <a:tailEnd type="none" w="med" len="med"/>
          </a:ln>
        </p:spPr>
      </p:sp>
      <p:sp>
        <p:nvSpPr>
          <p:cNvPr id="37913" name="Freeform 25"/>
          <p:cNvSpPr/>
          <p:nvPr/>
        </p:nvSpPr>
        <p:spPr>
          <a:xfrm>
            <a:off x="3422650" y="4300538"/>
            <a:ext cx="152400" cy="3175"/>
          </a:xfrm>
          <a:custGeom>
            <a:avLst/>
            <a:gdLst>
              <a:gd name="txL" fmla="*/ 0 w 96"/>
              <a:gd name="txT" fmla="*/ 0 h 2"/>
              <a:gd name="txR" fmla="*/ 96 w 96"/>
              <a:gd name="txB" fmla="*/ 2 h 2"/>
            </a:gdLst>
            <a:ahLst/>
            <a:cxnLst>
              <a:cxn ang="0">
                <a:pos x="0" y="2147483647"/>
              </a:cxn>
              <a:cxn ang="0">
                <a:pos x="2147483647"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914" name="Line 26"/>
          <p:cNvSpPr/>
          <p:nvPr/>
        </p:nvSpPr>
        <p:spPr>
          <a:xfrm rot="-5400000">
            <a:off x="3221038" y="4305300"/>
            <a:ext cx="250825" cy="0"/>
          </a:xfrm>
          <a:prstGeom prst="line">
            <a:avLst/>
          </a:prstGeom>
          <a:ln w="38100" cap="flat" cmpd="sng">
            <a:solidFill>
              <a:schemeClr val="tx1"/>
            </a:solidFill>
            <a:prstDash val="solid"/>
            <a:headEnd type="none" w="med" len="med"/>
            <a:tailEnd type="none" w="med" len="med"/>
          </a:ln>
        </p:spPr>
      </p:sp>
      <p:sp>
        <p:nvSpPr>
          <p:cNvPr id="37915" name="Line 27"/>
          <p:cNvSpPr/>
          <p:nvPr/>
        </p:nvSpPr>
        <p:spPr>
          <a:xfrm rot="-5400000">
            <a:off x="3346450" y="4308475"/>
            <a:ext cx="152400" cy="0"/>
          </a:xfrm>
          <a:prstGeom prst="line">
            <a:avLst/>
          </a:prstGeom>
          <a:ln w="38100" cap="flat" cmpd="sng">
            <a:solidFill>
              <a:schemeClr val="tx1"/>
            </a:solidFill>
            <a:prstDash val="solid"/>
            <a:headEnd type="none" w="med" len="med"/>
            <a:tailEnd type="none" w="med" len="med"/>
          </a:ln>
        </p:spPr>
      </p:sp>
      <p:sp>
        <p:nvSpPr>
          <p:cNvPr id="37916" name="Freeform 28"/>
          <p:cNvSpPr/>
          <p:nvPr/>
        </p:nvSpPr>
        <p:spPr>
          <a:xfrm>
            <a:off x="3698875" y="3735388"/>
            <a:ext cx="177800" cy="1587"/>
          </a:xfrm>
          <a:custGeom>
            <a:avLst/>
            <a:gdLst>
              <a:gd name="txL" fmla="*/ 0 w 112"/>
              <a:gd name="txT" fmla="*/ 0 h 1"/>
              <a:gd name="txR" fmla="*/ 112 w 112"/>
              <a:gd name="txB" fmla="*/ 1 h 1"/>
            </a:gdLst>
            <a:ahLst/>
            <a:cxnLst>
              <a:cxn ang="0">
                <a:pos x="0" y="0"/>
              </a:cxn>
              <a:cxn ang="0">
                <a:pos x="2147483647"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17" name="Freeform 29"/>
          <p:cNvSpPr/>
          <p:nvPr/>
        </p:nvSpPr>
        <p:spPr>
          <a:xfrm>
            <a:off x="3103563" y="1919288"/>
            <a:ext cx="241300" cy="2332037"/>
          </a:xfrm>
          <a:custGeom>
            <a:avLst/>
            <a:gdLst>
              <a:gd name="txL" fmla="*/ 0 w 152"/>
              <a:gd name="txT" fmla="*/ 0 h 1469"/>
              <a:gd name="txR" fmla="*/ 152 w 152"/>
              <a:gd name="txB" fmla="*/ 1469 h 1469"/>
            </a:gdLst>
            <a:ahLst/>
            <a:cxnLst>
              <a:cxn ang="0">
                <a:pos x="2147483647" y="2147483647"/>
              </a:cxn>
              <a:cxn ang="0">
                <a:pos x="0" y="2147483647"/>
              </a:cxn>
              <a:cxn ang="0">
                <a:pos x="0" y="0"/>
              </a:cxn>
              <a:cxn ang="0">
                <a:pos x="2147483647" y="2147483647"/>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18" name="Freeform 30"/>
          <p:cNvSpPr/>
          <p:nvPr/>
        </p:nvSpPr>
        <p:spPr>
          <a:xfrm>
            <a:off x="3097213" y="3735388"/>
            <a:ext cx="161925" cy="1587"/>
          </a:xfrm>
          <a:custGeom>
            <a:avLst/>
            <a:gdLst>
              <a:gd name="txL" fmla="*/ 0 w 102"/>
              <a:gd name="txT" fmla="*/ 0 h 1"/>
              <a:gd name="txR" fmla="*/ 102 w 102"/>
              <a:gd name="txB" fmla="*/ 1 h 1"/>
            </a:gdLst>
            <a:ahLst/>
            <a:cxnLst>
              <a:cxn ang="0">
                <a:pos x="2147483647"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19" name="Line 31"/>
          <p:cNvSpPr/>
          <p:nvPr/>
        </p:nvSpPr>
        <p:spPr>
          <a:xfrm rot="5400000">
            <a:off x="4432300" y="4306888"/>
            <a:ext cx="250825" cy="0"/>
          </a:xfrm>
          <a:prstGeom prst="line">
            <a:avLst/>
          </a:prstGeom>
          <a:ln w="38100" cap="flat" cmpd="sng">
            <a:solidFill>
              <a:schemeClr val="tx1"/>
            </a:solidFill>
            <a:prstDash val="solid"/>
            <a:headEnd type="none" w="med" len="med"/>
            <a:tailEnd type="none" w="med" len="med"/>
          </a:ln>
        </p:spPr>
      </p:sp>
      <p:sp>
        <p:nvSpPr>
          <p:cNvPr id="37920" name="Line 32"/>
          <p:cNvSpPr/>
          <p:nvPr/>
        </p:nvSpPr>
        <p:spPr>
          <a:xfrm rot="5400000">
            <a:off x="4405313" y="4303713"/>
            <a:ext cx="152400" cy="0"/>
          </a:xfrm>
          <a:prstGeom prst="line">
            <a:avLst/>
          </a:prstGeom>
          <a:ln w="38100" cap="flat" cmpd="sng">
            <a:solidFill>
              <a:schemeClr val="tx1"/>
            </a:solidFill>
            <a:prstDash val="solid"/>
            <a:headEnd type="none" w="med" len="med"/>
            <a:tailEnd type="none" w="med" len="med"/>
          </a:ln>
        </p:spPr>
      </p:sp>
      <p:sp>
        <p:nvSpPr>
          <p:cNvPr id="37921" name="Freeform 33"/>
          <p:cNvSpPr/>
          <p:nvPr/>
        </p:nvSpPr>
        <p:spPr>
          <a:xfrm>
            <a:off x="4329113" y="4302125"/>
            <a:ext cx="152400" cy="3175"/>
          </a:xfrm>
          <a:custGeom>
            <a:avLst/>
            <a:gdLst>
              <a:gd name="txL" fmla="*/ 0 w 96"/>
              <a:gd name="txT" fmla="*/ 0 h 2"/>
              <a:gd name="txR" fmla="*/ 96 w 96"/>
              <a:gd name="txB" fmla="*/ 2 h 2"/>
            </a:gdLst>
            <a:ahLst/>
            <a:cxnLst>
              <a:cxn ang="0">
                <a:pos x="0" y="2147483647"/>
              </a:cxn>
              <a:cxn ang="0">
                <a:pos x="2147483647"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922" name="Line 34"/>
          <p:cNvSpPr/>
          <p:nvPr/>
        </p:nvSpPr>
        <p:spPr>
          <a:xfrm rot="-5400000">
            <a:off x="4127500" y="4306888"/>
            <a:ext cx="250825" cy="0"/>
          </a:xfrm>
          <a:prstGeom prst="line">
            <a:avLst/>
          </a:prstGeom>
          <a:ln w="38100" cap="flat" cmpd="sng">
            <a:solidFill>
              <a:schemeClr val="tx1"/>
            </a:solidFill>
            <a:prstDash val="solid"/>
            <a:headEnd type="none" w="med" len="med"/>
            <a:tailEnd type="none" w="med" len="med"/>
          </a:ln>
        </p:spPr>
      </p:sp>
      <p:sp>
        <p:nvSpPr>
          <p:cNvPr id="37923" name="Line 35"/>
          <p:cNvSpPr/>
          <p:nvPr/>
        </p:nvSpPr>
        <p:spPr>
          <a:xfrm rot="-5400000">
            <a:off x="4252913" y="4310063"/>
            <a:ext cx="152400" cy="0"/>
          </a:xfrm>
          <a:prstGeom prst="line">
            <a:avLst/>
          </a:prstGeom>
          <a:ln w="38100" cap="flat" cmpd="sng">
            <a:solidFill>
              <a:schemeClr val="tx1"/>
            </a:solidFill>
            <a:prstDash val="solid"/>
            <a:headEnd type="none" w="med" len="med"/>
            <a:tailEnd type="none" w="med" len="med"/>
          </a:ln>
        </p:spPr>
      </p:sp>
      <p:sp>
        <p:nvSpPr>
          <p:cNvPr id="37924" name="Freeform 36"/>
          <p:cNvSpPr/>
          <p:nvPr/>
        </p:nvSpPr>
        <p:spPr>
          <a:xfrm>
            <a:off x="4605338" y="3735388"/>
            <a:ext cx="163512" cy="1587"/>
          </a:xfrm>
          <a:custGeom>
            <a:avLst/>
            <a:gdLst>
              <a:gd name="txL" fmla="*/ 0 w 103"/>
              <a:gd name="txT" fmla="*/ 0 h 1"/>
              <a:gd name="txR" fmla="*/ 103 w 103"/>
              <a:gd name="txB" fmla="*/ 1 h 1"/>
            </a:gdLst>
            <a:ahLst/>
            <a:cxnLst>
              <a:cxn ang="0">
                <a:pos x="0" y="0"/>
              </a:cxn>
              <a:cxn ang="0">
                <a:pos x="2147483647"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25" name="Freeform 37"/>
          <p:cNvSpPr/>
          <p:nvPr/>
        </p:nvSpPr>
        <p:spPr>
          <a:xfrm>
            <a:off x="3979863" y="3733800"/>
            <a:ext cx="179387" cy="1588"/>
          </a:xfrm>
          <a:custGeom>
            <a:avLst/>
            <a:gdLst>
              <a:gd name="txL" fmla="*/ 0 w 113"/>
              <a:gd name="txT" fmla="*/ 0 h 1"/>
              <a:gd name="txR" fmla="*/ 113 w 113"/>
              <a:gd name="txB" fmla="*/ 1 h 1"/>
            </a:gdLst>
            <a:ahLst/>
            <a:cxnLst>
              <a:cxn ang="0">
                <a:pos x="2147483647" y="2147483647"/>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26" name="Line 38"/>
          <p:cNvSpPr/>
          <p:nvPr/>
        </p:nvSpPr>
        <p:spPr>
          <a:xfrm rot="5400000">
            <a:off x="5354638" y="4306888"/>
            <a:ext cx="250825" cy="0"/>
          </a:xfrm>
          <a:prstGeom prst="line">
            <a:avLst/>
          </a:prstGeom>
          <a:ln w="38100" cap="flat" cmpd="sng">
            <a:solidFill>
              <a:schemeClr val="tx1"/>
            </a:solidFill>
            <a:prstDash val="solid"/>
            <a:headEnd type="none" w="med" len="med"/>
            <a:tailEnd type="none" w="med" len="med"/>
          </a:ln>
        </p:spPr>
      </p:sp>
      <p:sp>
        <p:nvSpPr>
          <p:cNvPr id="37927" name="Line 39"/>
          <p:cNvSpPr/>
          <p:nvPr/>
        </p:nvSpPr>
        <p:spPr>
          <a:xfrm rot="5400000">
            <a:off x="5327650" y="4303713"/>
            <a:ext cx="152400" cy="0"/>
          </a:xfrm>
          <a:prstGeom prst="line">
            <a:avLst/>
          </a:prstGeom>
          <a:ln w="38100" cap="flat" cmpd="sng">
            <a:solidFill>
              <a:schemeClr val="tx1"/>
            </a:solidFill>
            <a:prstDash val="solid"/>
            <a:headEnd type="none" w="med" len="med"/>
            <a:tailEnd type="none" w="med" len="med"/>
          </a:ln>
        </p:spPr>
      </p:sp>
      <p:sp>
        <p:nvSpPr>
          <p:cNvPr id="37928" name="Freeform 40"/>
          <p:cNvSpPr/>
          <p:nvPr/>
        </p:nvSpPr>
        <p:spPr>
          <a:xfrm>
            <a:off x="5251450" y="4302125"/>
            <a:ext cx="152400" cy="3175"/>
          </a:xfrm>
          <a:custGeom>
            <a:avLst/>
            <a:gdLst>
              <a:gd name="txL" fmla="*/ 0 w 96"/>
              <a:gd name="txT" fmla="*/ 0 h 2"/>
              <a:gd name="txR" fmla="*/ 96 w 96"/>
              <a:gd name="txB" fmla="*/ 2 h 2"/>
            </a:gdLst>
            <a:ahLst/>
            <a:cxnLst>
              <a:cxn ang="0">
                <a:pos x="0" y="2147483647"/>
              </a:cxn>
              <a:cxn ang="0">
                <a:pos x="2147483647"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929" name="Line 41"/>
          <p:cNvSpPr/>
          <p:nvPr/>
        </p:nvSpPr>
        <p:spPr>
          <a:xfrm rot="-5400000">
            <a:off x="5049838" y="4306888"/>
            <a:ext cx="250825" cy="0"/>
          </a:xfrm>
          <a:prstGeom prst="line">
            <a:avLst/>
          </a:prstGeom>
          <a:ln w="38100" cap="flat" cmpd="sng">
            <a:solidFill>
              <a:schemeClr val="tx1"/>
            </a:solidFill>
            <a:prstDash val="solid"/>
            <a:headEnd type="none" w="med" len="med"/>
            <a:tailEnd type="none" w="med" len="med"/>
          </a:ln>
        </p:spPr>
      </p:sp>
      <p:sp>
        <p:nvSpPr>
          <p:cNvPr id="37930" name="Line 42"/>
          <p:cNvSpPr/>
          <p:nvPr/>
        </p:nvSpPr>
        <p:spPr>
          <a:xfrm rot="-5400000">
            <a:off x="5175250" y="4310063"/>
            <a:ext cx="152400" cy="0"/>
          </a:xfrm>
          <a:prstGeom prst="line">
            <a:avLst/>
          </a:prstGeom>
          <a:ln w="38100" cap="flat" cmpd="sng">
            <a:solidFill>
              <a:schemeClr val="tx1"/>
            </a:solidFill>
            <a:prstDash val="solid"/>
            <a:headEnd type="none" w="med" len="med"/>
            <a:tailEnd type="none" w="med" len="med"/>
          </a:ln>
        </p:spPr>
      </p:sp>
      <p:sp>
        <p:nvSpPr>
          <p:cNvPr id="37931" name="Freeform 43"/>
          <p:cNvSpPr/>
          <p:nvPr/>
        </p:nvSpPr>
        <p:spPr>
          <a:xfrm>
            <a:off x="5527675" y="3735388"/>
            <a:ext cx="173038" cy="1587"/>
          </a:xfrm>
          <a:custGeom>
            <a:avLst/>
            <a:gdLst>
              <a:gd name="txL" fmla="*/ 0 w 109"/>
              <a:gd name="txT" fmla="*/ 0 h 1"/>
              <a:gd name="txR" fmla="*/ 109 w 109"/>
              <a:gd name="txB" fmla="*/ 1 h 1"/>
            </a:gdLst>
            <a:ahLst/>
            <a:cxnLst>
              <a:cxn ang="0">
                <a:pos x="0" y="0"/>
              </a:cxn>
              <a:cxn ang="0">
                <a:pos x="2147483647"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32" name="Freeform 44"/>
          <p:cNvSpPr/>
          <p:nvPr/>
        </p:nvSpPr>
        <p:spPr>
          <a:xfrm>
            <a:off x="4926013" y="3735388"/>
            <a:ext cx="141287" cy="1587"/>
          </a:xfrm>
          <a:custGeom>
            <a:avLst/>
            <a:gdLst>
              <a:gd name="txL" fmla="*/ 0 w 89"/>
              <a:gd name="txT" fmla="*/ 0 h 1"/>
              <a:gd name="txR" fmla="*/ 89 w 89"/>
              <a:gd name="txB" fmla="*/ 1 h 1"/>
            </a:gdLst>
            <a:ahLst/>
            <a:cxnLst>
              <a:cxn ang="0">
                <a:pos x="2147483647"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33" name="Line 45"/>
          <p:cNvSpPr/>
          <p:nvPr/>
        </p:nvSpPr>
        <p:spPr>
          <a:xfrm rot="5400000">
            <a:off x="6269038" y="4306888"/>
            <a:ext cx="250825" cy="0"/>
          </a:xfrm>
          <a:prstGeom prst="line">
            <a:avLst/>
          </a:prstGeom>
          <a:ln w="38100" cap="flat" cmpd="sng">
            <a:solidFill>
              <a:schemeClr val="tx1"/>
            </a:solidFill>
            <a:prstDash val="solid"/>
            <a:headEnd type="none" w="med" len="med"/>
            <a:tailEnd type="none" w="med" len="med"/>
          </a:ln>
        </p:spPr>
      </p:sp>
      <p:sp>
        <p:nvSpPr>
          <p:cNvPr id="37934" name="Line 46"/>
          <p:cNvSpPr/>
          <p:nvPr/>
        </p:nvSpPr>
        <p:spPr>
          <a:xfrm rot="5400000">
            <a:off x="6242050" y="4303713"/>
            <a:ext cx="152400" cy="0"/>
          </a:xfrm>
          <a:prstGeom prst="line">
            <a:avLst/>
          </a:prstGeom>
          <a:ln w="38100" cap="flat" cmpd="sng">
            <a:solidFill>
              <a:schemeClr val="tx1"/>
            </a:solidFill>
            <a:prstDash val="solid"/>
            <a:headEnd type="none" w="med" len="med"/>
            <a:tailEnd type="none" w="med" len="med"/>
          </a:ln>
        </p:spPr>
      </p:sp>
      <p:sp>
        <p:nvSpPr>
          <p:cNvPr id="37935" name="Freeform 47"/>
          <p:cNvSpPr/>
          <p:nvPr/>
        </p:nvSpPr>
        <p:spPr>
          <a:xfrm>
            <a:off x="6165850" y="4302125"/>
            <a:ext cx="152400" cy="3175"/>
          </a:xfrm>
          <a:custGeom>
            <a:avLst/>
            <a:gdLst>
              <a:gd name="txL" fmla="*/ 0 w 96"/>
              <a:gd name="txT" fmla="*/ 0 h 2"/>
              <a:gd name="txR" fmla="*/ 96 w 96"/>
              <a:gd name="txB" fmla="*/ 2 h 2"/>
            </a:gdLst>
            <a:ahLst/>
            <a:cxnLst>
              <a:cxn ang="0">
                <a:pos x="0" y="2147483647"/>
              </a:cxn>
              <a:cxn ang="0">
                <a:pos x="2147483647"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936" name="Line 48"/>
          <p:cNvSpPr/>
          <p:nvPr/>
        </p:nvSpPr>
        <p:spPr>
          <a:xfrm rot="-5400000">
            <a:off x="5964238" y="4306888"/>
            <a:ext cx="250825" cy="0"/>
          </a:xfrm>
          <a:prstGeom prst="line">
            <a:avLst/>
          </a:prstGeom>
          <a:ln w="38100" cap="flat" cmpd="sng">
            <a:solidFill>
              <a:schemeClr val="tx1"/>
            </a:solidFill>
            <a:prstDash val="solid"/>
            <a:headEnd type="none" w="med" len="med"/>
            <a:tailEnd type="none" w="med" len="med"/>
          </a:ln>
        </p:spPr>
      </p:sp>
      <p:sp>
        <p:nvSpPr>
          <p:cNvPr id="37937" name="Line 49"/>
          <p:cNvSpPr/>
          <p:nvPr/>
        </p:nvSpPr>
        <p:spPr>
          <a:xfrm rot="-5400000">
            <a:off x="6089650" y="4310063"/>
            <a:ext cx="152400" cy="0"/>
          </a:xfrm>
          <a:prstGeom prst="line">
            <a:avLst/>
          </a:prstGeom>
          <a:ln w="38100" cap="flat" cmpd="sng">
            <a:solidFill>
              <a:schemeClr val="tx1"/>
            </a:solidFill>
            <a:prstDash val="solid"/>
            <a:headEnd type="none" w="med" len="med"/>
            <a:tailEnd type="none" w="med" len="med"/>
          </a:ln>
        </p:spPr>
      </p:sp>
      <p:sp>
        <p:nvSpPr>
          <p:cNvPr id="37938" name="Freeform 50"/>
          <p:cNvSpPr/>
          <p:nvPr/>
        </p:nvSpPr>
        <p:spPr>
          <a:xfrm>
            <a:off x="6442075" y="3735388"/>
            <a:ext cx="182563" cy="1587"/>
          </a:xfrm>
          <a:custGeom>
            <a:avLst/>
            <a:gdLst>
              <a:gd name="txL" fmla="*/ 0 w 115"/>
              <a:gd name="txT" fmla="*/ 0 h 1"/>
              <a:gd name="txR" fmla="*/ 115 w 115"/>
              <a:gd name="txB" fmla="*/ 1 h 1"/>
            </a:gdLst>
            <a:ahLst/>
            <a:cxnLst>
              <a:cxn ang="0">
                <a:pos x="0" y="0"/>
              </a:cxn>
              <a:cxn ang="0">
                <a:pos x="2147483647"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39" name="Freeform 51"/>
          <p:cNvSpPr/>
          <p:nvPr/>
        </p:nvSpPr>
        <p:spPr>
          <a:xfrm>
            <a:off x="5840413" y="3735388"/>
            <a:ext cx="142875" cy="1587"/>
          </a:xfrm>
          <a:custGeom>
            <a:avLst/>
            <a:gdLst>
              <a:gd name="txL" fmla="*/ 0 w 90"/>
              <a:gd name="txT" fmla="*/ 0 h 1"/>
              <a:gd name="txR" fmla="*/ 90 w 90"/>
              <a:gd name="txB" fmla="*/ 1 h 1"/>
            </a:gdLst>
            <a:ahLst/>
            <a:cxnLst>
              <a:cxn ang="0">
                <a:pos x="2147483647"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40" name="Line 52"/>
          <p:cNvSpPr/>
          <p:nvPr/>
        </p:nvSpPr>
        <p:spPr>
          <a:xfrm rot="5400000">
            <a:off x="7183438" y="4306888"/>
            <a:ext cx="250825" cy="0"/>
          </a:xfrm>
          <a:prstGeom prst="line">
            <a:avLst/>
          </a:prstGeom>
          <a:ln w="38100" cap="flat" cmpd="sng">
            <a:solidFill>
              <a:schemeClr val="tx1"/>
            </a:solidFill>
            <a:prstDash val="solid"/>
            <a:headEnd type="none" w="med" len="med"/>
            <a:tailEnd type="none" w="med" len="med"/>
          </a:ln>
        </p:spPr>
      </p:sp>
      <p:sp>
        <p:nvSpPr>
          <p:cNvPr id="37941" name="Line 53"/>
          <p:cNvSpPr/>
          <p:nvPr/>
        </p:nvSpPr>
        <p:spPr>
          <a:xfrm rot="5400000">
            <a:off x="7156450" y="4303713"/>
            <a:ext cx="152400" cy="0"/>
          </a:xfrm>
          <a:prstGeom prst="line">
            <a:avLst/>
          </a:prstGeom>
          <a:ln w="38100" cap="flat" cmpd="sng">
            <a:solidFill>
              <a:schemeClr val="tx1"/>
            </a:solidFill>
            <a:prstDash val="solid"/>
            <a:headEnd type="none" w="med" len="med"/>
            <a:tailEnd type="none" w="med" len="med"/>
          </a:ln>
        </p:spPr>
      </p:sp>
      <p:sp>
        <p:nvSpPr>
          <p:cNvPr id="37942" name="Freeform 54"/>
          <p:cNvSpPr/>
          <p:nvPr/>
        </p:nvSpPr>
        <p:spPr>
          <a:xfrm>
            <a:off x="7080250" y="4302125"/>
            <a:ext cx="152400" cy="3175"/>
          </a:xfrm>
          <a:custGeom>
            <a:avLst/>
            <a:gdLst>
              <a:gd name="txL" fmla="*/ 0 w 96"/>
              <a:gd name="txT" fmla="*/ 0 h 2"/>
              <a:gd name="txR" fmla="*/ 96 w 96"/>
              <a:gd name="txB" fmla="*/ 2 h 2"/>
            </a:gdLst>
            <a:ahLst/>
            <a:cxnLst>
              <a:cxn ang="0">
                <a:pos x="0" y="2147483647"/>
              </a:cxn>
              <a:cxn ang="0">
                <a:pos x="2147483647"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943" name="Line 55"/>
          <p:cNvSpPr/>
          <p:nvPr/>
        </p:nvSpPr>
        <p:spPr>
          <a:xfrm rot="-5400000">
            <a:off x="6878638" y="4306888"/>
            <a:ext cx="250825" cy="0"/>
          </a:xfrm>
          <a:prstGeom prst="line">
            <a:avLst/>
          </a:prstGeom>
          <a:ln w="38100" cap="flat" cmpd="sng">
            <a:solidFill>
              <a:schemeClr val="tx1"/>
            </a:solidFill>
            <a:prstDash val="solid"/>
            <a:headEnd type="none" w="med" len="med"/>
            <a:tailEnd type="none" w="med" len="med"/>
          </a:ln>
        </p:spPr>
      </p:sp>
      <p:sp>
        <p:nvSpPr>
          <p:cNvPr id="37944" name="Line 56"/>
          <p:cNvSpPr/>
          <p:nvPr/>
        </p:nvSpPr>
        <p:spPr>
          <a:xfrm rot="-5400000">
            <a:off x="7004050" y="4310063"/>
            <a:ext cx="152400" cy="0"/>
          </a:xfrm>
          <a:prstGeom prst="line">
            <a:avLst/>
          </a:prstGeom>
          <a:ln w="38100" cap="flat" cmpd="sng">
            <a:solidFill>
              <a:schemeClr val="tx1"/>
            </a:solidFill>
            <a:prstDash val="solid"/>
            <a:headEnd type="none" w="med" len="med"/>
            <a:tailEnd type="none" w="med" len="med"/>
          </a:ln>
        </p:spPr>
      </p:sp>
      <p:sp>
        <p:nvSpPr>
          <p:cNvPr id="37945" name="Freeform 57"/>
          <p:cNvSpPr/>
          <p:nvPr/>
        </p:nvSpPr>
        <p:spPr>
          <a:xfrm>
            <a:off x="7377113" y="3733800"/>
            <a:ext cx="158750" cy="1588"/>
          </a:xfrm>
          <a:custGeom>
            <a:avLst/>
            <a:gdLst>
              <a:gd name="txL" fmla="*/ 0 w 100"/>
              <a:gd name="txT" fmla="*/ 0 h 1"/>
              <a:gd name="txR" fmla="*/ 100 w 100"/>
              <a:gd name="txB" fmla="*/ 1 h 1"/>
            </a:gdLst>
            <a:ahLst/>
            <a:cxnLst>
              <a:cxn ang="0">
                <a:pos x="0" y="0"/>
              </a:cxn>
              <a:cxn ang="0">
                <a:pos x="2147483647" y="2147483647"/>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46" name="Freeform 58"/>
          <p:cNvSpPr/>
          <p:nvPr/>
        </p:nvSpPr>
        <p:spPr>
          <a:xfrm>
            <a:off x="6754813" y="3735388"/>
            <a:ext cx="171450" cy="1587"/>
          </a:xfrm>
          <a:custGeom>
            <a:avLst/>
            <a:gdLst>
              <a:gd name="txL" fmla="*/ 0 w 108"/>
              <a:gd name="txT" fmla="*/ 0 h 1"/>
              <a:gd name="txR" fmla="*/ 108 w 108"/>
              <a:gd name="txB" fmla="*/ 1 h 1"/>
            </a:gdLst>
            <a:ahLst/>
            <a:cxnLst>
              <a:cxn ang="0">
                <a:pos x="2147483647"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47" name="Line 59"/>
          <p:cNvSpPr/>
          <p:nvPr/>
        </p:nvSpPr>
        <p:spPr>
          <a:xfrm rot="5400000">
            <a:off x="8097838" y="4283075"/>
            <a:ext cx="250825" cy="0"/>
          </a:xfrm>
          <a:prstGeom prst="line">
            <a:avLst/>
          </a:prstGeom>
          <a:ln w="38100" cap="flat" cmpd="sng">
            <a:solidFill>
              <a:schemeClr val="tx1"/>
            </a:solidFill>
            <a:prstDash val="solid"/>
            <a:headEnd type="none" w="med" len="med"/>
            <a:tailEnd type="none" w="med" len="med"/>
          </a:ln>
        </p:spPr>
      </p:sp>
      <p:sp>
        <p:nvSpPr>
          <p:cNvPr id="37948" name="Line 60"/>
          <p:cNvSpPr/>
          <p:nvPr/>
        </p:nvSpPr>
        <p:spPr>
          <a:xfrm rot="5400000">
            <a:off x="8070850" y="4279900"/>
            <a:ext cx="152400" cy="0"/>
          </a:xfrm>
          <a:prstGeom prst="line">
            <a:avLst/>
          </a:prstGeom>
          <a:ln w="38100" cap="flat" cmpd="sng">
            <a:solidFill>
              <a:schemeClr val="tx1"/>
            </a:solidFill>
            <a:prstDash val="solid"/>
            <a:headEnd type="none" w="med" len="med"/>
            <a:tailEnd type="none" w="med" len="med"/>
          </a:ln>
        </p:spPr>
      </p:sp>
      <p:sp>
        <p:nvSpPr>
          <p:cNvPr id="37949" name="Freeform 61"/>
          <p:cNvSpPr/>
          <p:nvPr/>
        </p:nvSpPr>
        <p:spPr>
          <a:xfrm>
            <a:off x="7994650" y="4278313"/>
            <a:ext cx="152400" cy="3175"/>
          </a:xfrm>
          <a:custGeom>
            <a:avLst/>
            <a:gdLst>
              <a:gd name="txL" fmla="*/ 0 w 96"/>
              <a:gd name="txT" fmla="*/ 0 h 2"/>
              <a:gd name="txR" fmla="*/ 96 w 96"/>
              <a:gd name="txB" fmla="*/ 2 h 2"/>
            </a:gdLst>
            <a:ahLst/>
            <a:cxnLst>
              <a:cxn ang="0">
                <a:pos x="0" y="2147483647"/>
              </a:cxn>
              <a:cxn ang="0">
                <a:pos x="2147483647"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7950" name="Line 62"/>
          <p:cNvSpPr/>
          <p:nvPr/>
        </p:nvSpPr>
        <p:spPr>
          <a:xfrm rot="-5400000">
            <a:off x="7793038" y="4283075"/>
            <a:ext cx="250825" cy="0"/>
          </a:xfrm>
          <a:prstGeom prst="line">
            <a:avLst/>
          </a:prstGeom>
          <a:ln w="38100" cap="flat" cmpd="sng">
            <a:solidFill>
              <a:schemeClr val="tx1"/>
            </a:solidFill>
            <a:prstDash val="solid"/>
            <a:headEnd type="none" w="med" len="med"/>
            <a:tailEnd type="none" w="med" len="med"/>
          </a:ln>
        </p:spPr>
      </p:sp>
      <p:sp>
        <p:nvSpPr>
          <p:cNvPr id="37951" name="Line 63"/>
          <p:cNvSpPr/>
          <p:nvPr/>
        </p:nvSpPr>
        <p:spPr>
          <a:xfrm rot="-5400000">
            <a:off x="7918450" y="4286250"/>
            <a:ext cx="152400" cy="0"/>
          </a:xfrm>
          <a:prstGeom prst="line">
            <a:avLst/>
          </a:prstGeom>
          <a:ln w="38100" cap="flat" cmpd="sng">
            <a:solidFill>
              <a:schemeClr val="tx1"/>
            </a:solidFill>
            <a:prstDash val="solid"/>
            <a:headEnd type="none" w="med" len="med"/>
            <a:tailEnd type="none" w="med" len="med"/>
          </a:ln>
        </p:spPr>
      </p:sp>
      <p:sp>
        <p:nvSpPr>
          <p:cNvPr id="37952" name="Freeform 64"/>
          <p:cNvSpPr/>
          <p:nvPr/>
        </p:nvSpPr>
        <p:spPr>
          <a:xfrm>
            <a:off x="8305800" y="3732213"/>
            <a:ext cx="142875" cy="3175"/>
          </a:xfrm>
          <a:custGeom>
            <a:avLst/>
            <a:gdLst>
              <a:gd name="txL" fmla="*/ 0 w 90"/>
              <a:gd name="txT" fmla="*/ 0 h 2"/>
              <a:gd name="txR" fmla="*/ 90 w 90"/>
              <a:gd name="txB" fmla="*/ 2 h 2"/>
            </a:gdLst>
            <a:ahLst/>
            <a:cxnLst>
              <a:cxn ang="0">
                <a:pos x="0" y="0"/>
              </a:cxn>
              <a:cxn ang="0">
                <a:pos x="2147483647" y="2147483647"/>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53" name="Freeform 65"/>
          <p:cNvSpPr/>
          <p:nvPr/>
        </p:nvSpPr>
        <p:spPr>
          <a:xfrm>
            <a:off x="7669213" y="3735388"/>
            <a:ext cx="165100" cy="1587"/>
          </a:xfrm>
          <a:custGeom>
            <a:avLst/>
            <a:gdLst>
              <a:gd name="txL" fmla="*/ 0 w 104"/>
              <a:gd name="txT" fmla="*/ 0 h 1"/>
              <a:gd name="txR" fmla="*/ 104 w 104"/>
              <a:gd name="txB" fmla="*/ 1 h 1"/>
            </a:gdLst>
            <a:ahLst/>
            <a:cxnLst>
              <a:cxn ang="0">
                <a:pos x="2147483647"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7954" name="Group 66"/>
          <p:cNvGrpSpPr/>
          <p:nvPr/>
        </p:nvGrpSpPr>
        <p:grpSpPr>
          <a:xfrm>
            <a:off x="8832850" y="4181475"/>
            <a:ext cx="304800" cy="250825"/>
            <a:chOff x="4692" y="2634"/>
            <a:chExt cx="192" cy="158"/>
          </a:xfrm>
        </p:grpSpPr>
        <p:grpSp>
          <p:nvGrpSpPr>
            <p:cNvPr id="38260" name="Group 67"/>
            <p:cNvGrpSpPr/>
            <p:nvPr/>
          </p:nvGrpSpPr>
          <p:grpSpPr>
            <a:xfrm>
              <a:off x="4836" y="2634"/>
              <a:ext cx="48" cy="158"/>
              <a:chOff x="4836" y="2634"/>
              <a:chExt cx="48" cy="158"/>
            </a:xfrm>
          </p:grpSpPr>
          <p:sp>
            <p:nvSpPr>
              <p:cNvPr id="38265" name="Line 68"/>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8266" name="Line 69"/>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8261" name="Freeform 70"/>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62" name="Group 71"/>
            <p:cNvGrpSpPr/>
            <p:nvPr/>
          </p:nvGrpSpPr>
          <p:grpSpPr>
            <a:xfrm>
              <a:off x="4692" y="2634"/>
              <a:ext cx="48" cy="158"/>
              <a:chOff x="4692" y="2634"/>
              <a:chExt cx="48" cy="158"/>
            </a:xfrm>
          </p:grpSpPr>
          <p:sp>
            <p:nvSpPr>
              <p:cNvPr id="38263" name="Line 72"/>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38264" name="Line 73"/>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7955" name="Freeform 74"/>
          <p:cNvSpPr/>
          <p:nvPr/>
        </p:nvSpPr>
        <p:spPr>
          <a:xfrm>
            <a:off x="9185275" y="3735388"/>
            <a:ext cx="169863" cy="1587"/>
          </a:xfrm>
          <a:custGeom>
            <a:avLst/>
            <a:gdLst>
              <a:gd name="txL" fmla="*/ 0 w 107"/>
              <a:gd name="txT" fmla="*/ 0 h 1"/>
              <a:gd name="txR" fmla="*/ 107 w 107"/>
              <a:gd name="txB" fmla="*/ 1 h 1"/>
            </a:gdLst>
            <a:ahLst/>
            <a:cxnLst>
              <a:cxn ang="0">
                <a:pos x="0" y="0"/>
              </a:cxn>
              <a:cxn ang="0">
                <a:pos x="214748364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56" name="Freeform 75"/>
          <p:cNvSpPr/>
          <p:nvPr/>
        </p:nvSpPr>
        <p:spPr>
          <a:xfrm>
            <a:off x="8583613" y="3735388"/>
            <a:ext cx="152400" cy="1587"/>
          </a:xfrm>
          <a:custGeom>
            <a:avLst/>
            <a:gdLst>
              <a:gd name="txL" fmla="*/ 0 w 96"/>
              <a:gd name="txT" fmla="*/ 0 h 1"/>
              <a:gd name="txR" fmla="*/ 96 w 96"/>
              <a:gd name="txB" fmla="*/ 1 h 1"/>
            </a:gdLst>
            <a:ahLst/>
            <a:cxnLst>
              <a:cxn ang="0">
                <a:pos x="2147483647"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7957" name="Group 76"/>
          <p:cNvGrpSpPr/>
          <p:nvPr/>
        </p:nvGrpSpPr>
        <p:grpSpPr>
          <a:xfrm>
            <a:off x="9732963" y="4181475"/>
            <a:ext cx="304800" cy="250825"/>
            <a:chOff x="5259" y="2634"/>
            <a:chExt cx="192" cy="158"/>
          </a:xfrm>
        </p:grpSpPr>
        <p:grpSp>
          <p:nvGrpSpPr>
            <p:cNvPr id="38253" name="Group 77"/>
            <p:cNvGrpSpPr/>
            <p:nvPr/>
          </p:nvGrpSpPr>
          <p:grpSpPr>
            <a:xfrm>
              <a:off x="5403" y="2634"/>
              <a:ext cx="48" cy="158"/>
              <a:chOff x="5403" y="2634"/>
              <a:chExt cx="48" cy="158"/>
            </a:xfrm>
          </p:grpSpPr>
          <p:sp>
            <p:nvSpPr>
              <p:cNvPr id="38258" name="Line 78"/>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8259" name="Line 79"/>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8254" name="Freeform 80"/>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55" name="Group 81"/>
            <p:cNvGrpSpPr/>
            <p:nvPr/>
          </p:nvGrpSpPr>
          <p:grpSpPr>
            <a:xfrm>
              <a:off x="5259" y="2634"/>
              <a:ext cx="48" cy="158"/>
              <a:chOff x="5259" y="2634"/>
              <a:chExt cx="48" cy="158"/>
            </a:xfrm>
          </p:grpSpPr>
          <p:sp>
            <p:nvSpPr>
              <p:cNvPr id="38256" name="Line 82"/>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8257" name="Line 83"/>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7958" name="Freeform 84"/>
          <p:cNvSpPr/>
          <p:nvPr/>
        </p:nvSpPr>
        <p:spPr>
          <a:xfrm>
            <a:off x="10101263" y="3732213"/>
            <a:ext cx="152400" cy="3175"/>
          </a:xfrm>
          <a:custGeom>
            <a:avLst/>
            <a:gdLst>
              <a:gd name="txL" fmla="*/ 0 w 96"/>
              <a:gd name="txT" fmla="*/ 0 h 2"/>
              <a:gd name="txR" fmla="*/ 96 w 96"/>
              <a:gd name="txB" fmla="*/ 2 h 2"/>
            </a:gdLst>
            <a:ahLst/>
            <a:cxnLst>
              <a:cxn ang="0">
                <a:pos x="0" y="0"/>
              </a:cxn>
              <a:cxn ang="0">
                <a:pos x="2147483647" y="2147483647"/>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59" name="Freeform 85"/>
          <p:cNvSpPr/>
          <p:nvPr/>
        </p:nvSpPr>
        <p:spPr>
          <a:xfrm>
            <a:off x="9483725" y="3735388"/>
            <a:ext cx="160338" cy="1587"/>
          </a:xfrm>
          <a:custGeom>
            <a:avLst/>
            <a:gdLst>
              <a:gd name="txL" fmla="*/ 0 w 101"/>
              <a:gd name="txT" fmla="*/ 0 h 1"/>
              <a:gd name="txR" fmla="*/ 101 w 101"/>
              <a:gd name="txB" fmla="*/ 1 h 1"/>
            </a:gdLst>
            <a:ahLst/>
            <a:cxnLst>
              <a:cxn ang="0">
                <a:pos x="2147483647"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7960" name="Freeform 86"/>
          <p:cNvSpPr/>
          <p:nvPr/>
        </p:nvSpPr>
        <p:spPr>
          <a:xfrm>
            <a:off x="2863850" y="1358900"/>
            <a:ext cx="7015163" cy="1588"/>
          </a:xfrm>
          <a:custGeom>
            <a:avLst/>
            <a:gdLst>
              <a:gd name="txL" fmla="*/ 0 w 4419"/>
              <a:gd name="txT" fmla="*/ 0 h 1"/>
              <a:gd name="txR" fmla="*/ 4419 w 4419"/>
              <a:gd name="txB" fmla="*/ 1 h 1"/>
            </a:gdLst>
            <a:ahLst/>
            <a:cxnLst>
              <a:cxn ang="0">
                <a:pos x="0" y="2147483647"/>
              </a:cxn>
              <a:cxn ang="0">
                <a:pos x="2147483647"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61" name="Line 87"/>
          <p:cNvSpPr/>
          <p:nvPr/>
        </p:nvSpPr>
        <p:spPr>
          <a:xfrm>
            <a:off x="3473450" y="1360488"/>
            <a:ext cx="0" cy="228600"/>
          </a:xfrm>
          <a:prstGeom prst="line">
            <a:avLst/>
          </a:prstGeom>
          <a:ln w="38100" cap="flat" cmpd="sng">
            <a:solidFill>
              <a:schemeClr val="tx1"/>
            </a:solidFill>
            <a:prstDash val="solid"/>
            <a:headEnd type="oval" w="sm" len="sm"/>
            <a:tailEnd type="none" w="med" len="med"/>
          </a:ln>
        </p:spPr>
      </p:sp>
      <p:sp>
        <p:nvSpPr>
          <p:cNvPr id="37962" name="Line 88"/>
          <p:cNvSpPr/>
          <p:nvPr/>
        </p:nvSpPr>
        <p:spPr>
          <a:xfrm>
            <a:off x="4387850" y="1360488"/>
            <a:ext cx="0" cy="228600"/>
          </a:xfrm>
          <a:prstGeom prst="line">
            <a:avLst/>
          </a:prstGeom>
          <a:ln w="38100" cap="flat" cmpd="sng">
            <a:solidFill>
              <a:schemeClr val="tx1"/>
            </a:solidFill>
            <a:prstDash val="solid"/>
            <a:headEnd type="oval" w="sm" len="sm"/>
            <a:tailEnd type="none" w="med" len="med"/>
          </a:ln>
        </p:spPr>
      </p:sp>
      <p:sp>
        <p:nvSpPr>
          <p:cNvPr id="37963" name="Line 89"/>
          <p:cNvSpPr/>
          <p:nvPr/>
        </p:nvSpPr>
        <p:spPr>
          <a:xfrm>
            <a:off x="5302250" y="1360488"/>
            <a:ext cx="0" cy="228600"/>
          </a:xfrm>
          <a:prstGeom prst="line">
            <a:avLst/>
          </a:prstGeom>
          <a:ln w="38100" cap="flat" cmpd="sng">
            <a:solidFill>
              <a:schemeClr val="tx1"/>
            </a:solidFill>
            <a:prstDash val="solid"/>
            <a:headEnd type="oval" w="sm" len="sm"/>
            <a:tailEnd type="none" w="med" len="med"/>
          </a:ln>
        </p:spPr>
      </p:sp>
      <p:sp>
        <p:nvSpPr>
          <p:cNvPr id="37964" name="Line 90"/>
          <p:cNvSpPr/>
          <p:nvPr/>
        </p:nvSpPr>
        <p:spPr>
          <a:xfrm>
            <a:off x="6216650" y="1360488"/>
            <a:ext cx="0" cy="228600"/>
          </a:xfrm>
          <a:prstGeom prst="line">
            <a:avLst/>
          </a:prstGeom>
          <a:ln w="38100" cap="flat" cmpd="sng">
            <a:solidFill>
              <a:schemeClr val="tx1"/>
            </a:solidFill>
            <a:prstDash val="solid"/>
            <a:headEnd type="oval" w="sm" len="sm"/>
            <a:tailEnd type="none" w="med" len="med"/>
          </a:ln>
        </p:spPr>
      </p:sp>
      <p:sp>
        <p:nvSpPr>
          <p:cNvPr id="37965" name="Line 91"/>
          <p:cNvSpPr/>
          <p:nvPr/>
        </p:nvSpPr>
        <p:spPr>
          <a:xfrm>
            <a:off x="7131050" y="1360488"/>
            <a:ext cx="0" cy="228600"/>
          </a:xfrm>
          <a:prstGeom prst="line">
            <a:avLst/>
          </a:prstGeom>
          <a:ln w="38100" cap="flat" cmpd="sng">
            <a:solidFill>
              <a:schemeClr val="tx1"/>
            </a:solidFill>
            <a:prstDash val="solid"/>
            <a:headEnd type="oval" w="sm" len="sm"/>
            <a:tailEnd type="none" w="med" len="med"/>
          </a:ln>
        </p:spPr>
      </p:sp>
      <p:sp>
        <p:nvSpPr>
          <p:cNvPr id="37966" name="Line 92"/>
          <p:cNvSpPr/>
          <p:nvPr/>
        </p:nvSpPr>
        <p:spPr>
          <a:xfrm>
            <a:off x="8045450" y="1360488"/>
            <a:ext cx="0" cy="228600"/>
          </a:xfrm>
          <a:prstGeom prst="line">
            <a:avLst/>
          </a:prstGeom>
          <a:ln w="38100" cap="flat" cmpd="sng">
            <a:solidFill>
              <a:schemeClr val="tx1"/>
            </a:solidFill>
            <a:prstDash val="solid"/>
            <a:headEnd type="oval" w="sm" len="sm"/>
            <a:tailEnd type="none" w="med" len="med"/>
          </a:ln>
        </p:spPr>
      </p:sp>
      <p:sp>
        <p:nvSpPr>
          <p:cNvPr id="37967" name="Line 93"/>
          <p:cNvSpPr/>
          <p:nvPr/>
        </p:nvSpPr>
        <p:spPr>
          <a:xfrm>
            <a:off x="8959850" y="1360488"/>
            <a:ext cx="0" cy="228600"/>
          </a:xfrm>
          <a:prstGeom prst="line">
            <a:avLst/>
          </a:prstGeom>
          <a:ln w="38100" cap="flat" cmpd="sng">
            <a:solidFill>
              <a:schemeClr val="tx1"/>
            </a:solidFill>
            <a:prstDash val="solid"/>
            <a:headEnd type="oval" w="sm" len="sm"/>
            <a:tailEnd type="none" w="med" len="med"/>
          </a:ln>
        </p:spPr>
      </p:sp>
      <p:sp>
        <p:nvSpPr>
          <p:cNvPr id="37968" name="Line 94"/>
          <p:cNvSpPr/>
          <p:nvPr/>
        </p:nvSpPr>
        <p:spPr>
          <a:xfrm>
            <a:off x="9874250" y="1360488"/>
            <a:ext cx="0" cy="228600"/>
          </a:xfrm>
          <a:prstGeom prst="line">
            <a:avLst/>
          </a:prstGeom>
          <a:ln w="38100" cap="flat" cmpd="sng">
            <a:solidFill>
              <a:schemeClr val="tx1"/>
            </a:solidFill>
            <a:prstDash val="solid"/>
            <a:headEnd type="none" w="sm" len="sm"/>
            <a:tailEnd type="none" w="med" len="med"/>
          </a:ln>
        </p:spPr>
      </p:sp>
      <p:sp>
        <p:nvSpPr>
          <p:cNvPr id="37969" name="Freeform 95"/>
          <p:cNvSpPr/>
          <p:nvPr/>
        </p:nvSpPr>
        <p:spPr>
          <a:xfrm>
            <a:off x="3494088" y="4298950"/>
            <a:ext cx="1587" cy="263525"/>
          </a:xfrm>
          <a:custGeom>
            <a:avLst/>
            <a:gdLst>
              <a:gd name="txL" fmla="*/ 0 w 1"/>
              <a:gd name="txT" fmla="*/ 0 h 166"/>
              <a:gd name="txR" fmla="*/ 1 w 1"/>
              <a:gd name="txB" fmla="*/ 166 h 166"/>
            </a:gdLst>
            <a:ahLst/>
            <a:cxnLst>
              <a:cxn ang="0">
                <a:pos x="2147483647" y="0"/>
              </a:cxn>
              <a:cxn ang="0">
                <a:pos x="0" y="2147483647"/>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970" name="Freeform 96"/>
          <p:cNvSpPr/>
          <p:nvPr/>
        </p:nvSpPr>
        <p:spPr>
          <a:xfrm>
            <a:off x="4406900" y="4298950"/>
            <a:ext cx="74613" cy="795338"/>
          </a:xfrm>
          <a:custGeom>
            <a:avLst/>
            <a:gdLst>
              <a:gd name="txL" fmla="*/ 0 w 1"/>
              <a:gd name="txT" fmla="*/ 0 h 406"/>
              <a:gd name="txR" fmla="*/ 1 w 1"/>
              <a:gd name="txB" fmla="*/ 406 h 406"/>
            </a:gdLst>
            <a:ahLst/>
            <a:cxnLst>
              <a:cxn ang="0">
                <a:pos x="0" y="0"/>
              </a:cxn>
              <a:cxn ang="0">
                <a:pos x="0" y="2147483647"/>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971" name="Freeform 97"/>
          <p:cNvSpPr/>
          <p:nvPr/>
        </p:nvSpPr>
        <p:spPr>
          <a:xfrm>
            <a:off x="5318125" y="4298950"/>
            <a:ext cx="6350" cy="263525"/>
          </a:xfrm>
          <a:custGeom>
            <a:avLst/>
            <a:gdLst>
              <a:gd name="txL" fmla="*/ 0 w 4"/>
              <a:gd name="txT" fmla="*/ 0 h 166"/>
              <a:gd name="txR" fmla="*/ 4 w 4"/>
              <a:gd name="txB" fmla="*/ 166 h 166"/>
            </a:gdLst>
            <a:ahLst/>
            <a:cxnLst>
              <a:cxn ang="0">
                <a:pos x="2147483647" y="0"/>
              </a:cxn>
              <a:cxn ang="0">
                <a:pos x="0" y="2147483647"/>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972" name="Freeform 98"/>
          <p:cNvSpPr/>
          <p:nvPr/>
        </p:nvSpPr>
        <p:spPr>
          <a:xfrm>
            <a:off x="7146925" y="4298950"/>
            <a:ext cx="3175" cy="277813"/>
          </a:xfrm>
          <a:custGeom>
            <a:avLst/>
            <a:gdLst>
              <a:gd name="txL" fmla="*/ 0 w 2"/>
              <a:gd name="txT" fmla="*/ 0 h 175"/>
              <a:gd name="txR" fmla="*/ 2 w 2"/>
              <a:gd name="txB" fmla="*/ 175 h 175"/>
            </a:gdLst>
            <a:ahLst/>
            <a:cxnLst>
              <a:cxn ang="0">
                <a:pos x="2147483647" y="0"/>
              </a:cxn>
              <a:cxn ang="0">
                <a:pos x="0" y="2147483647"/>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7973" name="Freeform 99"/>
          <p:cNvSpPr/>
          <p:nvPr/>
        </p:nvSpPr>
        <p:spPr>
          <a:xfrm>
            <a:off x="8978900" y="4281488"/>
            <a:ext cx="1588" cy="279400"/>
          </a:xfrm>
          <a:custGeom>
            <a:avLst/>
            <a:gdLst>
              <a:gd name="txL" fmla="*/ 0 w 1"/>
              <a:gd name="txT" fmla="*/ 0 h 176"/>
              <a:gd name="txR" fmla="*/ 1 w 1"/>
              <a:gd name="txB" fmla="*/ 176 h 176"/>
            </a:gdLst>
            <a:ahLst/>
            <a:cxnLst>
              <a:cxn ang="0">
                <a:pos x="0" y="0"/>
              </a:cxn>
              <a:cxn ang="0">
                <a:pos x="0" y="2147483647"/>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7974" name="Freeform 100"/>
          <p:cNvSpPr/>
          <p:nvPr/>
        </p:nvSpPr>
        <p:spPr>
          <a:xfrm>
            <a:off x="2863850" y="2349500"/>
            <a:ext cx="7019925" cy="1588"/>
          </a:xfrm>
          <a:custGeom>
            <a:avLst/>
            <a:gdLst>
              <a:gd name="txL" fmla="*/ 0 w 4422"/>
              <a:gd name="txT" fmla="*/ 0 h 1"/>
              <a:gd name="txR" fmla="*/ 4422 w 4422"/>
              <a:gd name="txB" fmla="*/ 1 h 1"/>
            </a:gdLst>
            <a:ahLst/>
            <a:cxnLst>
              <a:cxn ang="0">
                <a:pos x="0" y="2147483647"/>
              </a:cxn>
              <a:cxn ang="0">
                <a:pos x="2147483647"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75" name="Line 101"/>
          <p:cNvSpPr/>
          <p:nvPr/>
        </p:nvSpPr>
        <p:spPr>
          <a:xfrm>
            <a:off x="3473450" y="2351088"/>
            <a:ext cx="0" cy="228600"/>
          </a:xfrm>
          <a:prstGeom prst="line">
            <a:avLst/>
          </a:prstGeom>
          <a:ln w="38100" cap="flat" cmpd="sng">
            <a:solidFill>
              <a:schemeClr val="tx1"/>
            </a:solidFill>
            <a:prstDash val="solid"/>
            <a:headEnd type="oval" w="sm" len="sm"/>
            <a:tailEnd type="none" w="med" len="med"/>
          </a:ln>
        </p:spPr>
      </p:sp>
      <p:sp>
        <p:nvSpPr>
          <p:cNvPr id="37976" name="Line 102"/>
          <p:cNvSpPr/>
          <p:nvPr/>
        </p:nvSpPr>
        <p:spPr>
          <a:xfrm>
            <a:off x="4387850" y="2351088"/>
            <a:ext cx="0" cy="228600"/>
          </a:xfrm>
          <a:prstGeom prst="line">
            <a:avLst/>
          </a:prstGeom>
          <a:ln w="38100" cap="flat" cmpd="sng">
            <a:solidFill>
              <a:schemeClr val="tx1"/>
            </a:solidFill>
            <a:prstDash val="solid"/>
            <a:headEnd type="oval" w="sm" len="sm"/>
            <a:tailEnd type="none" w="med" len="med"/>
          </a:ln>
        </p:spPr>
      </p:sp>
      <p:sp>
        <p:nvSpPr>
          <p:cNvPr id="37977" name="Line 103"/>
          <p:cNvSpPr/>
          <p:nvPr/>
        </p:nvSpPr>
        <p:spPr>
          <a:xfrm>
            <a:off x="5302250" y="2351088"/>
            <a:ext cx="0" cy="228600"/>
          </a:xfrm>
          <a:prstGeom prst="line">
            <a:avLst/>
          </a:prstGeom>
          <a:ln w="38100" cap="flat" cmpd="sng">
            <a:solidFill>
              <a:schemeClr val="tx1"/>
            </a:solidFill>
            <a:prstDash val="solid"/>
            <a:headEnd type="oval" w="sm" len="sm"/>
            <a:tailEnd type="none" w="med" len="med"/>
          </a:ln>
        </p:spPr>
      </p:sp>
      <p:sp>
        <p:nvSpPr>
          <p:cNvPr id="37978" name="Line 104"/>
          <p:cNvSpPr/>
          <p:nvPr/>
        </p:nvSpPr>
        <p:spPr>
          <a:xfrm>
            <a:off x="6216650" y="2351088"/>
            <a:ext cx="0" cy="228600"/>
          </a:xfrm>
          <a:prstGeom prst="line">
            <a:avLst/>
          </a:prstGeom>
          <a:ln w="38100" cap="flat" cmpd="sng">
            <a:solidFill>
              <a:schemeClr val="tx1"/>
            </a:solidFill>
            <a:prstDash val="solid"/>
            <a:headEnd type="oval" w="sm" len="sm"/>
            <a:tailEnd type="none" w="med" len="med"/>
          </a:ln>
        </p:spPr>
      </p:sp>
      <p:sp>
        <p:nvSpPr>
          <p:cNvPr id="37979" name="Line 105"/>
          <p:cNvSpPr/>
          <p:nvPr/>
        </p:nvSpPr>
        <p:spPr>
          <a:xfrm>
            <a:off x="7131050" y="2351088"/>
            <a:ext cx="0" cy="228600"/>
          </a:xfrm>
          <a:prstGeom prst="line">
            <a:avLst/>
          </a:prstGeom>
          <a:ln w="38100" cap="flat" cmpd="sng">
            <a:solidFill>
              <a:schemeClr val="tx1"/>
            </a:solidFill>
            <a:prstDash val="solid"/>
            <a:headEnd type="oval" w="sm" len="sm"/>
            <a:tailEnd type="none" w="med" len="med"/>
          </a:ln>
        </p:spPr>
      </p:sp>
      <p:sp>
        <p:nvSpPr>
          <p:cNvPr id="37980" name="Line 106"/>
          <p:cNvSpPr/>
          <p:nvPr/>
        </p:nvSpPr>
        <p:spPr>
          <a:xfrm>
            <a:off x="8045450" y="2351088"/>
            <a:ext cx="0" cy="228600"/>
          </a:xfrm>
          <a:prstGeom prst="line">
            <a:avLst/>
          </a:prstGeom>
          <a:ln w="38100" cap="flat" cmpd="sng">
            <a:solidFill>
              <a:schemeClr val="tx1"/>
            </a:solidFill>
            <a:prstDash val="solid"/>
            <a:headEnd type="oval" w="sm" len="sm"/>
            <a:tailEnd type="none" w="med" len="med"/>
          </a:ln>
        </p:spPr>
      </p:sp>
      <p:sp>
        <p:nvSpPr>
          <p:cNvPr id="37981" name="Line 107"/>
          <p:cNvSpPr/>
          <p:nvPr/>
        </p:nvSpPr>
        <p:spPr>
          <a:xfrm>
            <a:off x="8959850" y="2351088"/>
            <a:ext cx="0" cy="228600"/>
          </a:xfrm>
          <a:prstGeom prst="line">
            <a:avLst/>
          </a:prstGeom>
          <a:ln w="38100" cap="flat" cmpd="sng">
            <a:solidFill>
              <a:schemeClr val="tx1"/>
            </a:solidFill>
            <a:prstDash val="solid"/>
            <a:headEnd type="oval" w="sm" len="sm"/>
            <a:tailEnd type="none" w="med" len="med"/>
          </a:ln>
        </p:spPr>
      </p:sp>
      <p:sp>
        <p:nvSpPr>
          <p:cNvPr id="37982" name="Line 108"/>
          <p:cNvSpPr/>
          <p:nvPr/>
        </p:nvSpPr>
        <p:spPr>
          <a:xfrm>
            <a:off x="9874250" y="2351088"/>
            <a:ext cx="0" cy="228600"/>
          </a:xfrm>
          <a:prstGeom prst="line">
            <a:avLst/>
          </a:prstGeom>
          <a:ln w="38100" cap="flat" cmpd="sng">
            <a:solidFill>
              <a:schemeClr val="tx1"/>
            </a:solidFill>
            <a:prstDash val="solid"/>
            <a:headEnd type="none" w="sm" len="sm"/>
            <a:tailEnd type="none" w="med" len="med"/>
          </a:ln>
        </p:spPr>
      </p:sp>
      <p:sp>
        <p:nvSpPr>
          <p:cNvPr id="37983" name="Freeform 109"/>
          <p:cNvSpPr/>
          <p:nvPr/>
        </p:nvSpPr>
        <p:spPr>
          <a:xfrm>
            <a:off x="2863850" y="3263900"/>
            <a:ext cx="7013575" cy="1588"/>
          </a:xfrm>
          <a:custGeom>
            <a:avLst/>
            <a:gdLst>
              <a:gd name="txL" fmla="*/ 0 w 4418"/>
              <a:gd name="txT" fmla="*/ 0 h 1"/>
              <a:gd name="txR" fmla="*/ 4418 w 4418"/>
              <a:gd name="txB" fmla="*/ 1 h 1"/>
            </a:gdLst>
            <a:ahLst/>
            <a:cxnLst>
              <a:cxn ang="0">
                <a:pos x="0" y="2147483647"/>
              </a:cxn>
              <a:cxn ang="0">
                <a:pos x="2147483647"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84" name="Line 110"/>
          <p:cNvSpPr/>
          <p:nvPr/>
        </p:nvSpPr>
        <p:spPr>
          <a:xfrm>
            <a:off x="3473450" y="3265488"/>
            <a:ext cx="0" cy="228600"/>
          </a:xfrm>
          <a:prstGeom prst="line">
            <a:avLst/>
          </a:prstGeom>
          <a:ln w="38100" cap="flat" cmpd="sng">
            <a:solidFill>
              <a:schemeClr val="tx1"/>
            </a:solidFill>
            <a:prstDash val="solid"/>
            <a:headEnd type="oval" w="sm" len="sm"/>
            <a:tailEnd type="none" w="med" len="med"/>
          </a:ln>
        </p:spPr>
      </p:sp>
      <p:sp>
        <p:nvSpPr>
          <p:cNvPr id="37985" name="Line 111"/>
          <p:cNvSpPr/>
          <p:nvPr/>
        </p:nvSpPr>
        <p:spPr>
          <a:xfrm>
            <a:off x="4387850" y="3265488"/>
            <a:ext cx="0" cy="228600"/>
          </a:xfrm>
          <a:prstGeom prst="line">
            <a:avLst/>
          </a:prstGeom>
          <a:ln w="38100" cap="flat" cmpd="sng">
            <a:solidFill>
              <a:schemeClr val="tx1"/>
            </a:solidFill>
            <a:prstDash val="solid"/>
            <a:headEnd type="oval" w="sm" len="sm"/>
            <a:tailEnd type="none" w="med" len="med"/>
          </a:ln>
        </p:spPr>
      </p:sp>
      <p:sp>
        <p:nvSpPr>
          <p:cNvPr id="37986" name="Line 112"/>
          <p:cNvSpPr/>
          <p:nvPr/>
        </p:nvSpPr>
        <p:spPr>
          <a:xfrm>
            <a:off x="5302250" y="3265488"/>
            <a:ext cx="0" cy="228600"/>
          </a:xfrm>
          <a:prstGeom prst="line">
            <a:avLst/>
          </a:prstGeom>
          <a:ln w="38100" cap="flat" cmpd="sng">
            <a:solidFill>
              <a:schemeClr val="tx1"/>
            </a:solidFill>
            <a:prstDash val="solid"/>
            <a:headEnd type="oval" w="sm" len="sm"/>
            <a:tailEnd type="none" w="med" len="med"/>
          </a:ln>
        </p:spPr>
      </p:sp>
      <p:sp>
        <p:nvSpPr>
          <p:cNvPr id="37987" name="Line 113"/>
          <p:cNvSpPr/>
          <p:nvPr/>
        </p:nvSpPr>
        <p:spPr>
          <a:xfrm>
            <a:off x="6216650" y="3265488"/>
            <a:ext cx="0" cy="228600"/>
          </a:xfrm>
          <a:prstGeom prst="line">
            <a:avLst/>
          </a:prstGeom>
          <a:ln w="38100" cap="flat" cmpd="sng">
            <a:solidFill>
              <a:schemeClr val="tx1"/>
            </a:solidFill>
            <a:prstDash val="solid"/>
            <a:headEnd type="oval" w="sm" len="sm"/>
            <a:tailEnd type="none" w="med" len="med"/>
          </a:ln>
        </p:spPr>
      </p:sp>
      <p:sp>
        <p:nvSpPr>
          <p:cNvPr id="37988" name="Line 114"/>
          <p:cNvSpPr/>
          <p:nvPr/>
        </p:nvSpPr>
        <p:spPr>
          <a:xfrm>
            <a:off x="7131050" y="3265488"/>
            <a:ext cx="0" cy="228600"/>
          </a:xfrm>
          <a:prstGeom prst="line">
            <a:avLst/>
          </a:prstGeom>
          <a:ln w="38100" cap="flat" cmpd="sng">
            <a:solidFill>
              <a:schemeClr val="tx1"/>
            </a:solidFill>
            <a:prstDash val="solid"/>
            <a:headEnd type="oval" w="sm" len="sm"/>
            <a:tailEnd type="none" w="med" len="med"/>
          </a:ln>
        </p:spPr>
      </p:sp>
      <p:sp>
        <p:nvSpPr>
          <p:cNvPr id="37989" name="Line 115"/>
          <p:cNvSpPr/>
          <p:nvPr/>
        </p:nvSpPr>
        <p:spPr>
          <a:xfrm>
            <a:off x="8045450" y="3265488"/>
            <a:ext cx="0" cy="228600"/>
          </a:xfrm>
          <a:prstGeom prst="line">
            <a:avLst/>
          </a:prstGeom>
          <a:ln w="38100" cap="flat" cmpd="sng">
            <a:solidFill>
              <a:schemeClr val="tx1"/>
            </a:solidFill>
            <a:prstDash val="solid"/>
            <a:headEnd type="oval" w="sm" len="sm"/>
            <a:tailEnd type="none" w="med" len="med"/>
          </a:ln>
        </p:spPr>
      </p:sp>
      <p:sp>
        <p:nvSpPr>
          <p:cNvPr id="37990" name="Line 116"/>
          <p:cNvSpPr/>
          <p:nvPr/>
        </p:nvSpPr>
        <p:spPr>
          <a:xfrm>
            <a:off x="8959850" y="3265488"/>
            <a:ext cx="0" cy="228600"/>
          </a:xfrm>
          <a:prstGeom prst="line">
            <a:avLst/>
          </a:prstGeom>
          <a:ln w="38100" cap="flat" cmpd="sng">
            <a:solidFill>
              <a:schemeClr val="tx1"/>
            </a:solidFill>
            <a:prstDash val="solid"/>
            <a:headEnd type="oval" w="sm" len="sm"/>
            <a:tailEnd type="none" w="med" len="med"/>
          </a:ln>
        </p:spPr>
      </p:sp>
      <p:sp>
        <p:nvSpPr>
          <p:cNvPr id="37991" name="Line 117"/>
          <p:cNvSpPr/>
          <p:nvPr/>
        </p:nvSpPr>
        <p:spPr>
          <a:xfrm>
            <a:off x="9874250" y="3265488"/>
            <a:ext cx="0" cy="228600"/>
          </a:xfrm>
          <a:prstGeom prst="line">
            <a:avLst/>
          </a:prstGeom>
          <a:ln w="38100" cap="flat" cmpd="sng">
            <a:solidFill>
              <a:schemeClr val="tx1"/>
            </a:solidFill>
            <a:prstDash val="solid"/>
            <a:headEnd type="none" w="sm" len="sm"/>
            <a:tailEnd type="none" w="med" len="med"/>
          </a:ln>
        </p:spPr>
      </p:sp>
      <p:sp>
        <p:nvSpPr>
          <p:cNvPr id="37992" name="Freeform 118"/>
          <p:cNvSpPr/>
          <p:nvPr/>
        </p:nvSpPr>
        <p:spPr>
          <a:xfrm>
            <a:off x="2865438" y="4570413"/>
            <a:ext cx="6127750" cy="1587"/>
          </a:xfrm>
          <a:custGeom>
            <a:avLst/>
            <a:gdLst>
              <a:gd name="txL" fmla="*/ 0 w 3860"/>
              <a:gd name="txT" fmla="*/ 0 h 1"/>
              <a:gd name="txR" fmla="*/ 3860 w 3860"/>
              <a:gd name="txB" fmla="*/ 1 h 1"/>
            </a:gdLst>
            <a:ahLst/>
            <a:cxnLst>
              <a:cxn ang="0">
                <a:pos x="0" y="2147483647"/>
              </a:cxn>
              <a:cxn ang="0">
                <a:pos x="2147483647"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93" name="Freeform 119"/>
          <p:cNvSpPr/>
          <p:nvPr/>
        </p:nvSpPr>
        <p:spPr>
          <a:xfrm>
            <a:off x="2870200" y="5094288"/>
            <a:ext cx="7013575" cy="1587"/>
          </a:xfrm>
          <a:custGeom>
            <a:avLst/>
            <a:gdLst>
              <a:gd name="txL" fmla="*/ 0 w 4418"/>
              <a:gd name="txT" fmla="*/ 0 h 1"/>
              <a:gd name="txR" fmla="*/ 4418 w 4418"/>
              <a:gd name="txB" fmla="*/ 1 h 1"/>
            </a:gdLst>
            <a:ahLst/>
            <a:cxnLst>
              <a:cxn ang="0">
                <a:pos x="0" y="2147483647"/>
              </a:cxn>
              <a:cxn ang="0">
                <a:pos x="2147483647"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94" name="Rectangle 120"/>
          <p:cNvSpPr/>
          <p:nvPr/>
        </p:nvSpPr>
        <p:spPr>
          <a:xfrm>
            <a:off x="3233738" y="5627688"/>
            <a:ext cx="1306512" cy="533400"/>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995" name="Text Box 121"/>
          <p:cNvSpPr txBox="1"/>
          <p:nvPr/>
        </p:nvSpPr>
        <p:spPr>
          <a:xfrm>
            <a:off x="3282950" y="5676900"/>
            <a:ext cx="1200150" cy="396875"/>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7996" name="Freeform 122"/>
          <p:cNvSpPr/>
          <p:nvPr/>
        </p:nvSpPr>
        <p:spPr>
          <a:xfrm>
            <a:off x="3648075" y="1922463"/>
            <a:ext cx="230188" cy="2327275"/>
          </a:xfrm>
          <a:custGeom>
            <a:avLst/>
            <a:gdLst>
              <a:gd name="txL" fmla="*/ 0 w 145"/>
              <a:gd name="txT" fmla="*/ 0 h 1466"/>
              <a:gd name="txR" fmla="*/ 145 w 145"/>
              <a:gd name="txB" fmla="*/ 1466 h 1466"/>
            </a:gdLst>
            <a:ahLst/>
            <a:cxnLst>
              <a:cxn ang="0">
                <a:pos x="2147483647" y="0"/>
              </a:cxn>
              <a:cxn ang="0">
                <a:pos x="2147483647" y="0"/>
              </a:cxn>
              <a:cxn ang="0">
                <a:pos x="2147483647" y="2147483647"/>
              </a:cxn>
              <a:cxn ang="0">
                <a:pos x="0" y="2147483647"/>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97" name="Freeform 123"/>
          <p:cNvSpPr/>
          <p:nvPr/>
        </p:nvSpPr>
        <p:spPr>
          <a:xfrm>
            <a:off x="3983038" y="1922463"/>
            <a:ext cx="268287" cy="2332037"/>
          </a:xfrm>
          <a:custGeom>
            <a:avLst/>
            <a:gdLst>
              <a:gd name="txL" fmla="*/ 0 w 169"/>
              <a:gd name="txT" fmla="*/ 0 h 1469"/>
              <a:gd name="txR" fmla="*/ 169 w 169"/>
              <a:gd name="txB" fmla="*/ 1469 h 1469"/>
            </a:gdLst>
            <a:ahLst/>
            <a:cxnLst>
              <a:cxn ang="0">
                <a:pos x="2147483647" y="2147483647"/>
              </a:cxn>
              <a:cxn ang="0">
                <a:pos x="0" y="2147483647"/>
              </a:cxn>
              <a:cxn ang="0">
                <a:pos x="2147483647" y="0"/>
              </a:cxn>
              <a:cxn ang="0">
                <a:pos x="2147483647"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98" name="Freeform 124"/>
          <p:cNvSpPr/>
          <p:nvPr/>
        </p:nvSpPr>
        <p:spPr>
          <a:xfrm>
            <a:off x="4545013" y="1922463"/>
            <a:ext cx="223837" cy="2327275"/>
          </a:xfrm>
          <a:custGeom>
            <a:avLst/>
            <a:gdLst>
              <a:gd name="txL" fmla="*/ 0 w 141"/>
              <a:gd name="txT" fmla="*/ 0 h 1466"/>
              <a:gd name="txR" fmla="*/ 141 w 141"/>
              <a:gd name="txB" fmla="*/ 1466 h 1466"/>
            </a:gdLst>
            <a:ahLst/>
            <a:cxnLst>
              <a:cxn ang="0">
                <a:pos x="2147483647" y="0"/>
              </a:cxn>
              <a:cxn ang="0">
                <a:pos x="2147483647" y="0"/>
              </a:cxn>
              <a:cxn ang="0">
                <a:pos x="2147483647" y="2147483647"/>
              </a:cxn>
              <a:cxn ang="0">
                <a:pos x="0" y="2147483647"/>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999" name="Freeform 125"/>
          <p:cNvSpPr/>
          <p:nvPr/>
        </p:nvSpPr>
        <p:spPr>
          <a:xfrm>
            <a:off x="4927600" y="1922463"/>
            <a:ext cx="246063" cy="2328862"/>
          </a:xfrm>
          <a:custGeom>
            <a:avLst/>
            <a:gdLst>
              <a:gd name="txL" fmla="*/ 0 w 155"/>
              <a:gd name="txT" fmla="*/ 0 h 1467"/>
              <a:gd name="txR" fmla="*/ 155 w 155"/>
              <a:gd name="txB" fmla="*/ 1467 h 1467"/>
            </a:gdLst>
            <a:ahLst/>
            <a:cxnLst>
              <a:cxn ang="0">
                <a:pos x="2147483647" y="2147483647"/>
              </a:cxn>
              <a:cxn ang="0">
                <a:pos x="2147483647" y="2147483647"/>
              </a:cxn>
              <a:cxn ang="0">
                <a:pos x="0" y="2147483647"/>
              </a:cxn>
              <a:cxn ang="0">
                <a:pos x="2147483647"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0" name="Freeform 126"/>
          <p:cNvSpPr/>
          <p:nvPr/>
        </p:nvSpPr>
        <p:spPr>
          <a:xfrm>
            <a:off x="5481638" y="1922463"/>
            <a:ext cx="225425" cy="2327275"/>
          </a:xfrm>
          <a:custGeom>
            <a:avLst/>
            <a:gdLst>
              <a:gd name="txL" fmla="*/ 0 w 142"/>
              <a:gd name="txT" fmla="*/ 0 h 1466"/>
              <a:gd name="txR" fmla="*/ 142 w 142"/>
              <a:gd name="txB" fmla="*/ 1466 h 1466"/>
            </a:gdLst>
            <a:ahLst/>
            <a:cxnLst>
              <a:cxn ang="0">
                <a:pos x="2147483647" y="0"/>
              </a:cxn>
              <a:cxn ang="0">
                <a:pos x="2147483647" y="0"/>
              </a:cxn>
              <a:cxn ang="0">
                <a:pos x="2147483647" y="2147483647"/>
              </a:cxn>
              <a:cxn ang="0">
                <a:pos x="0" y="2147483647"/>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1" name="Freeform 127"/>
          <p:cNvSpPr/>
          <p:nvPr/>
        </p:nvSpPr>
        <p:spPr>
          <a:xfrm>
            <a:off x="5846763" y="1922463"/>
            <a:ext cx="241300" cy="2328862"/>
          </a:xfrm>
          <a:custGeom>
            <a:avLst/>
            <a:gdLst>
              <a:gd name="txL" fmla="*/ 0 w 152"/>
              <a:gd name="txT" fmla="*/ 0 h 1467"/>
              <a:gd name="txR" fmla="*/ 152 w 152"/>
              <a:gd name="txB" fmla="*/ 1467 h 1467"/>
            </a:gdLst>
            <a:ahLst/>
            <a:cxnLst>
              <a:cxn ang="0">
                <a:pos x="2147483647" y="2147483647"/>
              </a:cxn>
              <a:cxn ang="0">
                <a:pos x="0" y="2147483647"/>
              </a:cxn>
              <a:cxn ang="0">
                <a:pos x="0" y="2147483647"/>
              </a:cxn>
              <a:cxn ang="0">
                <a:pos x="214748364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2" name="Freeform 128"/>
          <p:cNvSpPr/>
          <p:nvPr/>
        </p:nvSpPr>
        <p:spPr>
          <a:xfrm>
            <a:off x="6391275" y="1922463"/>
            <a:ext cx="230188" cy="2327275"/>
          </a:xfrm>
          <a:custGeom>
            <a:avLst/>
            <a:gdLst>
              <a:gd name="txL" fmla="*/ 0 w 145"/>
              <a:gd name="txT" fmla="*/ 0 h 1466"/>
              <a:gd name="txR" fmla="*/ 145 w 145"/>
              <a:gd name="txB" fmla="*/ 1466 h 1466"/>
            </a:gdLst>
            <a:ahLst/>
            <a:cxnLst>
              <a:cxn ang="0">
                <a:pos x="2147483647" y="0"/>
              </a:cxn>
              <a:cxn ang="0">
                <a:pos x="2147483647" y="0"/>
              </a:cxn>
              <a:cxn ang="0">
                <a:pos x="2147483647" y="2147483647"/>
              </a:cxn>
              <a:cxn ang="0">
                <a:pos x="0" y="2147483647"/>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3" name="Freeform 129"/>
          <p:cNvSpPr/>
          <p:nvPr/>
        </p:nvSpPr>
        <p:spPr>
          <a:xfrm>
            <a:off x="6756400" y="1919288"/>
            <a:ext cx="246063" cy="2332037"/>
          </a:xfrm>
          <a:custGeom>
            <a:avLst/>
            <a:gdLst>
              <a:gd name="txL" fmla="*/ 0 w 155"/>
              <a:gd name="txT" fmla="*/ 0 h 1469"/>
              <a:gd name="txR" fmla="*/ 155 w 155"/>
              <a:gd name="txB" fmla="*/ 1469 h 1469"/>
            </a:gdLst>
            <a:ahLst/>
            <a:cxnLst>
              <a:cxn ang="0">
                <a:pos x="2147483647" y="2147483647"/>
              </a:cxn>
              <a:cxn ang="0">
                <a:pos x="2147483647" y="2147483647"/>
              </a:cxn>
              <a:cxn ang="0">
                <a:pos x="0" y="0"/>
              </a:cxn>
              <a:cxn ang="0">
                <a:pos x="2147483647" y="2147483647"/>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4" name="Freeform 130"/>
          <p:cNvSpPr/>
          <p:nvPr/>
        </p:nvSpPr>
        <p:spPr>
          <a:xfrm>
            <a:off x="7312025" y="1922463"/>
            <a:ext cx="223838" cy="2327275"/>
          </a:xfrm>
          <a:custGeom>
            <a:avLst/>
            <a:gdLst>
              <a:gd name="txL" fmla="*/ 0 w 141"/>
              <a:gd name="txT" fmla="*/ 0 h 1466"/>
              <a:gd name="txR" fmla="*/ 141 w 141"/>
              <a:gd name="txB" fmla="*/ 1466 h 1466"/>
            </a:gdLst>
            <a:ahLst/>
            <a:cxnLst>
              <a:cxn ang="0">
                <a:pos x="2147483647" y="0"/>
              </a:cxn>
              <a:cxn ang="0">
                <a:pos x="2147483647" y="0"/>
              </a:cxn>
              <a:cxn ang="0">
                <a:pos x="2147483647" y="2147483647"/>
              </a:cxn>
              <a:cxn ang="0">
                <a:pos x="0" y="2147483647"/>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5" name="Freeform 131"/>
          <p:cNvSpPr/>
          <p:nvPr/>
        </p:nvSpPr>
        <p:spPr>
          <a:xfrm>
            <a:off x="7675563" y="1922463"/>
            <a:ext cx="241300" cy="2328862"/>
          </a:xfrm>
          <a:custGeom>
            <a:avLst/>
            <a:gdLst>
              <a:gd name="txL" fmla="*/ 0 w 152"/>
              <a:gd name="txT" fmla="*/ 0 h 1467"/>
              <a:gd name="txR" fmla="*/ 152 w 152"/>
              <a:gd name="txB" fmla="*/ 1467 h 1467"/>
            </a:gdLst>
            <a:ahLst/>
            <a:cxnLst>
              <a:cxn ang="0">
                <a:pos x="2147483647" y="2147483647"/>
              </a:cxn>
              <a:cxn ang="0">
                <a:pos x="0" y="2147483647"/>
              </a:cxn>
              <a:cxn ang="0">
                <a:pos x="0" y="2147483647"/>
              </a:cxn>
              <a:cxn ang="0">
                <a:pos x="2147483647"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6" name="Freeform 132"/>
          <p:cNvSpPr/>
          <p:nvPr/>
        </p:nvSpPr>
        <p:spPr>
          <a:xfrm>
            <a:off x="8216900" y="1922463"/>
            <a:ext cx="233363" cy="2327275"/>
          </a:xfrm>
          <a:custGeom>
            <a:avLst/>
            <a:gdLst>
              <a:gd name="txL" fmla="*/ 0 w 147"/>
              <a:gd name="txT" fmla="*/ 0 h 1466"/>
              <a:gd name="txR" fmla="*/ 147 w 147"/>
              <a:gd name="txB" fmla="*/ 1466 h 1466"/>
            </a:gdLst>
            <a:ahLst/>
            <a:cxnLst>
              <a:cxn ang="0">
                <a:pos x="2147483647" y="0"/>
              </a:cxn>
              <a:cxn ang="0">
                <a:pos x="2147483647" y="0"/>
              </a:cxn>
              <a:cxn ang="0">
                <a:pos x="2147483647" y="2147483647"/>
              </a:cxn>
              <a:cxn ang="0">
                <a:pos x="0" y="2147483647"/>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7" name="Freeform 133"/>
          <p:cNvSpPr/>
          <p:nvPr/>
        </p:nvSpPr>
        <p:spPr>
          <a:xfrm>
            <a:off x="8580438" y="1922463"/>
            <a:ext cx="250825" cy="2328862"/>
          </a:xfrm>
          <a:custGeom>
            <a:avLst/>
            <a:gdLst>
              <a:gd name="txL" fmla="*/ 0 w 158"/>
              <a:gd name="txT" fmla="*/ 0 h 1467"/>
              <a:gd name="txR" fmla="*/ 158 w 158"/>
              <a:gd name="txB" fmla="*/ 1467 h 1467"/>
            </a:gdLst>
            <a:ahLst/>
            <a:cxnLst>
              <a:cxn ang="0">
                <a:pos x="2147483647" y="2147483647"/>
              </a:cxn>
              <a:cxn ang="0">
                <a:pos x="0" y="2147483647"/>
              </a:cxn>
              <a:cxn ang="0">
                <a:pos x="0" y="0"/>
              </a:cxn>
              <a:cxn ang="0">
                <a:pos x="2147483647"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8" name="Freeform 134"/>
          <p:cNvSpPr/>
          <p:nvPr/>
        </p:nvSpPr>
        <p:spPr>
          <a:xfrm>
            <a:off x="9139238" y="1922463"/>
            <a:ext cx="225425" cy="2327275"/>
          </a:xfrm>
          <a:custGeom>
            <a:avLst/>
            <a:gdLst>
              <a:gd name="txL" fmla="*/ 0 w 142"/>
              <a:gd name="txT" fmla="*/ 0 h 1466"/>
              <a:gd name="txR" fmla="*/ 142 w 142"/>
              <a:gd name="txB" fmla="*/ 1466 h 1466"/>
            </a:gdLst>
            <a:ahLst/>
            <a:cxnLst>
              <a:cxn ang="0">
                <a:pos x="2147483647" y="0"/>
              </a:cxn>
              <a:cxn ang="0">
                <a:pos x="2147483647" y="0"/>
              </a:cxn>
              <a:cxn ang="0">
                <a:pos x="2147483647" y="2147483647"/>
              </a:cxn>
              <a:cxn ang="0">
                <a:pos x="0" y="2147483647"/>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09" name="Freeform 135"/>
          <p:cNvSpPr/>
          <p:nvPr/>
        </p:nvSpPr>
        <p:spPr>
          <a:xfrm>
            <a:off x="9469438" y="1922463"/>
            <a:ext cx="252412" cy="2332037"/>
          </a:xfrm>
          <a:custGeom>
            <a:avLst/>
            <a:gdLst>
              <a:gd name="txL" fmla="*/ 0 w 159"/>
              <a:gd name="txT" fmla="*/ 0 h 1469"/>
              <a:gd name="txR" fmla="*/ 159 w 159"/>
              <a:gd name="txB" fmla="*/ 1469 h 1469"/>
            </a:gdLst>
            <a:ahLst/>
            <a:cxnLst>
              <a:cxn ang="0">
                <a:pos x="2147483647" y="2147483647"/>
              </a:cxn>
              <a:cxn ang="0">
                <a:pos x="0" y="2147483647"/>
              </a:cxn>
              <a:cxn ang="0">
                <a:pos x="2147483647" y="0"/>
              </a:cxn>
              <a:cxn ang="0">
                <a:pos x="2147483647"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0" name="Freeform 136"/>
          <p:cNvSpPr/>
          <p:nvPr/>
        </p:nvSpPr>
        <p:spPr>
          <a:xfrm>
            <a:off x="10021888" y="1922463"/>
            <a:ext cx="233362" cy="2327275"/>
          </a:xfrm>
          <a:custGeom>
            <a:avLst/>
            <a:gdLst>
              <a:gd name="txL" fmla="*/ 0 w 147"/>
              <a:gd name="txT" fmla="*/ 0 h 1466"/>
              <a:gd name="txR" fmla="*/ 147 w 147"/>
              <a:gd name="txB" fmla="*/ 1466 h 1466"/>
            </a:gdLst>
            <a:ahLst/>
            <a:cxnLst>
              <a:cxn ang="0">
                <a:pos x="2147483647" y="0"/>
              </a:cxn>
              <a:cxn ang="0">
                <a:pos x="2147483647" y="0"/>
              </a:cxn>
              <a:cxn ang="0">
                <a:pos x="2147483647" y="2147483647"/>
              </a:cxn>
              <a:cxn ang="0">
                <a:pos x="0" y="2147483647"/>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1" name="Freeform 137"/>
          <p:cNvSpPr/>
          <p:nvPr/>
        </p:nvSpPr>
        <p:spPr>
          <a:xfrm>
            <a:off x="3097213" y="4346575"/>
            <a:ext cx="1158875" cy="1047750"/>
          </a:xfrm>
          <a:custGeom>
            <a:avLst/>
            <a:gdLst>
              <a:gd name="txL" fmla="*/ 0 w 730"/>
              <a:gd name="txT" fmla="*/ 0 h 660"/>
              <a:gd name="txR" fmla="*/ 730 w 730"/>
              <a:gd name="txB" fmla="*/ 660 h 660"/>
            </a:gdLst>
            <a:ahLst/>
            <a:cxnLst>
              <a:cxn ang="0">
                <a:pos x="2147483647" y="2147483647"/>
              </a:cxn>
              <a:cxn ang="0">
                <a:pos x="0" y="2147483647"/>
              </a:cxn>
              <a:cxn ang="0">
                <a:pos x="0" y="2147483647"/>
              </a:cxn>
              <a:cxn ang="0">
                <a:pos x="2147483647" y="2147483647"/>
              </a:cxn>
              <a:cxn ang="0">
                <a:pos x="2147483647" y="0"/>
              </a:cxn>
              <a:cxn ang="0">
                <a:pos x="2147483647" y="2147483647"/>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2" name="Freeform 138"/>
          <p:cNvSpPr/>
          <p:nvPr/>
        </p:nvSpPr>
        <p:spPr>
          <a:xfrm>
            <a:off x="4926013" y="4356100"/>
            <a:ext cx="1157287" cy="1044575"/>
          </a:xfrm>
          <a:custGeom>
            <a:avLst/>
            <a:gdLst>
              <a:gd name="txL" fmla="*/ 0 w 729"/>
              <a:gd name="txT" fmla="*/ 0 h 658"/>
              <a:gd name="txR" fmla="*/ 729 w 729"/>
              <a:gd name="txB" fmla="*/ 658 h 658"/>
            </a:gdLst>
            <a:ahLst/>
            <a:cxnLst>
              <a:cxn ang="0">
                <a:pos x="2147483647" y="0"/>
              </a:cxn>
              <a:cxn ang="0">
                <a:pos x="0" y="0"/>
              </a:cxn>
              <a:cxn ang="0">
                <a:pos x="0" y="2147483647"/>
              </a:cxn>
              <a:cxn ang="0">
                <a:pos x="2147483647" y="2147483647"/>
              </a:cxn>
              <a:cxn ang="0">
                <a:pos x="2147483647" y="2147483647"/>
              </a:cxn>
              <a:cxn ang="0">
                <a:pos x="2147483647" y="2147483647"/>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3" name="Freeform 139"/>
          <p:cNvSpPr/>
          <p:nvPr/>
        </p:nvSpPr>
        <p:spPr>
          <a:xfrm>
            <a:off x="6750050" y="4356100"/>
            <a:ext cx="1157288" cy="1042988"/>
          </a:xfrm>
          <a:custGeom>
            <a:avLst/>
            <a:gdLst>
              <a:gd name="txL" fmla="*/ 0 w 729"/>
              <a:gd name="txT" fmla="*/ 0 h 657"/>
              <a:gd name="txR" fmla="*/ 729 w 729"/>
              <a:gd name="txB" fmla="*/ 657 h 657"/>
            </a:gdLst>
            <a:ahLst/>
            <a:cxnLst>
              <a:cxn ang="0">
                <a:pos x="2147483647" y="0"/>
              </a:cxn>
              <a:cxn ang="0">
                <a:pos x="0" y="0"/>
              </a:cxn>
              <a:cxn ang="0">
                <a:pos x="0" y="2147483647"/>
              </a:cxn>
              <a:cxn ang="0">
                <a:pos x="2147483647" y="2147483647"/>
              </a:cxn>
              <a:cxn ang="0">
                <a:pos x="2147483647" y="2147483647"/>
              </a:cxn>
              <a:cxn ang="0">
                <a:pos x="2147483647" y="2147483647"/>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4" name="Freeform 140"/>
          <p:cNvSpPr/>
          <p:nvPr/>
        </p:nvSpPr>
        <p:spPr>
          <a:xfrm>
            <a:off x="8578850" y="4356100"/>
            <a:ext cx="1157288" cy="1042988"/>
          </a:xfrm>
          <a:custGeom>
            <a:avLst/>
            <a:gdLst>
              <a:gd name="txL" fmla="*/ 0 w 729"/>
              <a:gd name="txT" fmla="*/ 0 h 657"/>
              <a:gd name="txR" fmla="*/ 729 w 729"/>
              <a:gd name="txB" fmla="*/ 657 h 657"/>
            </a:gdLst>
            <a:ahLst/>
            <a:cxnLst>
              <a:cxn ang="0">
                <a:pos x="2147483647" y="2147483647"/>
              </a:cxn>
              <a:cxn ang="0">
                <a:pos x="0" y="0"/>
              </a:cxn>
              <a:cxn ang="0">
                <a:pos x="0" y="2147483647"/>
              </a:cxn>
              <a:cxn ang="0">
                <a:pos x="2147483647" y="2147483647"/>
              </a:cxn>
              <a:cxn ang="0">
                <a:pos x="2147483647" y="2147483647"/>
              </a:cxn>
              <a:cxn ang="0">
                <a:pos x="2147483647" y="2147483647"/>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5" name="Freeform 141"/>
          <p:cNvSpPr/>
          <p:nvPr/>
        </p:nvSpPr>
        <p:spPr>
          <a:xfrm>
            <a:off x="3644900" y="4341813"/>
            <a:ext cx="1123950" cy="906462"/>
          </a:xfrm>
          <a:custGeom>
            <a:avLst/>
            <a:gdLst>
              <a:gd name="txL" fmla="*/ 0 w 708"/>
              <a:gd name="txT" fmla="*/ 0 h 571"/>
              <a:gd name="txR" fmla="*/ 708 w 708"/>
              <a:gd name="txB" fmla="*/ 571 h 571"/>
            </a:gdLst>
            <a:ahLst/>
            <a:cxnLst>
              <a:cxn ang="0">
                <a:pos x="0" y="0"/>
              </a:cxn>
              <a:cxn ang="0">
                <a:pos x="2147483647" y="0"/>
              </a:cxn>
              <a:cxn ang="0">
                <a:pos x="2147483647" y="2147483647"/>
              </a:cxn>
              <a:cxn ang="0">
                <a:pos x="2147483647" y="2147483647"/>
              </a:cxn>
              <a:cxn ang="0">
                <a:pos x="2147483647" y="2147483647"/>
              </a:cxn>
              <a:cxn ang="0">
                <a:pos x="2147483647" y="2147483647"/>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6" name="Freeform 142"/>
          <p:cNvSpPr/>
          <p:nvPr/>
        </p:nvSpPr>
        <p:spPr>
          <a:xfrm>
            <a:off x="5473700" y="4341813"/>
            <a:ext cx="1152525" cy="900112"/>
          </a:xfrm>
          <a:custGeom>
            <a:avLst/>
            <a:gdLst>
              <a:gd name="txL" fmla="*/ 0 w 726"/>
              <a:gd name="txT" fmla="*/ 0 h 567"/>
              <a:gd name="txR" fmla="*/ 726 w 726"/>
              <a:gd name="txB" fmla="*/ 567 h 567"/>
            </a:gdLst>
            <a:ahLst/>
            <a:cxnLst>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7" name="Freeform 143"/>
          <p:cNvSpPr/>
          <p:nvPr/>
        </p:nvSpPr>
        <p:spPr>
          <a:xfrm>
            <a:off x="7302500" y="4346575"/>
            <a:ext cx="1133475" cy="900113"/>
          </a:xfrm>
          <a:custGeom>
            <a:avLst/>
            <a:gdLst>
              <a:gd name="txL" fmla="*/ 0 w 714"/>
              <a:gd name="txT" fmla="*/ 0 h 567"/>
              <a:gd name="txR" fmla="*/ 714 w 714"/>
              <a:gd name="txB" fmla="*/ 567 h 567"/>
            </a:gdLst>
            <a:ahLst/>
            <a:cxnLst>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8" name="Freeform 144"/>
          <p:cNvSpPr/>
          <p:nvPr/>
        </p:nvSpPr>
        <p:spPr>
          <a:xfrm>
            <a:off x="9136063" y="4346575"/>
            <a:ext cx="1128712" cy="900113"/>
          </a:xfrm>
          <a:custGeom>
            <a:avLst/>
            <a:gdLst>
              <a:gd name="txL" fmla="*/ 0 w 711"/>
              <a:gd name="txT" fmla="*/ 0 h 567"/>
              <a:gd name="txR" fmla="*/ 711 w 711"/>
              <a:gd name="txB" fmla="*/ 567 h 567"/>
            </a:gdLst>
            <a:ahLst/>
            <a:cxnLst>
              <a:cxn ang="0">
                <a:pos x="0" y="0"/>
              </a:cxn>
              <a:cxn ang="0">
                <a:pos x="2147483647" y="2147483647"/>
              </a:cxn>
              <a:cxn ang="0">
                <a:pos x="2147483647" y="2147483647"/>
              </a:cxn>
              <a:cxn ang="0">
                <a:pos x="2147483647" y="2147483647"/>
              </a:cxn>
              <a:cxn ang="0">
                <a:pos x="2147483647" y="2147483647"/>
              </a:cxn>
              <a:cxn ang="0">
                <a:pos x="2147483647" y="2147483647"/>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19" name="Freeform 145"/>
          <p:cNvSpPr/>
          <p:nvPr/>
        </p:nvSpPr>
        <p:spPr>
          <a:xfrm>
            <a:off x="3521075" y="5394325"/>
            <a:ext cx="1588" cy="238125"/>
          </a:xfrm>
          <a:custGeom>
            <a:avLst/>
            <a:gdLst>
              <a:gd name="txL" fmla="*/ 0 w 1"/>
              <a:gd name="txT" fmla="*/ 0 h 150"/>
              <a:gd name="txR" fmla="*/ 1 w 1"/>
              <a:gd name="txB" fmla="*/ 150 h 150"/>
            </a:gdLst>
            <a:ahLst/>
            <a:cxnLst>
              <a:cxn ang="0">
                <a:pos x="0" y="0"/>
              </a:cxn>
              <a:cxn ang="0">
                <a:pos x="0" y="2147483647"/>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0" name="Freeform 146"/>
          <p:cNvSpPr/>
          <p:nvPr/>
        </p:nvSpPr>
        <p:spPr>
          <a:xfrm>
            <a:off x="5376863" y="5399088"/>
            <a:ext cx="1587" cy="238125"/>
          </a:xfrm>
          <a:custGeom>
            <a:avLst/>
            <a:gdLst>
              <a:gd name="txL" fmla="*/ 0 w 1"/>
              <a:gd name="txT" fmla="*/ 0 h 150"/>
              <a:gd name="txR" fmla="*/ 1 w 1"/>
              <a:gd name="txB" fmla="*/ 150 h 150"/>
            </a:gdLst>
            <a:ahLst/>
            <a:cxnLst>
              <a:cxn ang="0">
                <a:pos x="0" y="0"/>
              </a:cxn>
              <a:cxn ang="0">
                <a:pos x="0" y="2147483647"/>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1" name="Freeform 147"/>
          <p:cNvSpPr/>
          <p:nvPr/>
        </p:nvSpPr>
        <p:spPr>
          <a:xfrm>
            <a:off x="7205663" y="5399088"/>
            <a:ext cx="1587" cy="238125"/>
          </a:xfrm>
          <a:custGeom>
            <a:avLst/>
            <a:gdLst>
              <a:gd name="txL" fmla="*/ 0 w 1"/>
              <a:gd name="txT" fmla="*/ 0 h 150"/>
              <a:gd name="txR" fmla="*/ 1 w 1"/>
              <a:gd name="txB" fmla="*/ 150 h 150"/>
            </a:gdLst>
            <a:ahLst/>
            <a:cxnLst>
              <a:cxn ang="0">
                <a:pos x="0" y="0"/>
              </a:cxn>
              <a:cxn ang="0">
                <a:pos x="0" y="2147483647"/>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2" name="Freeform 148"/>
          <p:cNvSpPr/>
          <p:nvPr/>
        </p:nvSpPr>
        <p:spPr>
          <a:xfrm>
            <a:off x="9034463" y="5399088"/>
            <a:ext cx="1587" cy="238125"/>
          </a:xfrm>
          <a:custGeom>
            <a:avLst/>
            <a:gdLst>
              <a:gd name="txL" fmla="*/ 0 w 1"/>
              <a:gd name="txT" fmla="*/ 0 h 150"/>
              <a:gd name="txR" fmla="*/ 1 w 1"/>
              <a:gd name="txB" fmla="*/ 150 h 150"/>
            </a:gdLst>
            <a:ahLst/>
            <a:cxnLst>
              <a:cxn ang="0">
                <a:pos x="0" y="0"/>
              </a:cxn>
              <a:cxn ang="0">
                <a:pos x="0" y="2147483647"/>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3" name="Freeform 149"/>
          <p:cNvSpPr/>
          <p:nvPr/>
        </p:nvSpPr>
        <p:spPr>
          <a:xfrm>
            <a:off x="9798050" y="5246688"/>
            <a:ext cx="1588" cy="390525"/>
          </a:xfrm>
          <a:custGeom>
            <a:avLst/>
            <a:gdLst>
              <a:gd name="txL" fmla="*/ 0 w 1"/>
              <a:gd name="txT" fmla="*/ 0 h 246"/>
              <a:gd name="txR" fmla="*/ 1 w 1"/>
              <a:gd name="txB" fmla="*/ 246 h 246"/>
            </a:gdLst>
            <a:ahLst/>
            <a:cxnLst>
              <a:cxn ang="0">
                <a:pos x="0" y="0"/>
              </a:cxn>
              <a:cxn ang="0">
                <a:pos x="0" y="2147483647"/>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4" name="Freeform 150"/>
          <p:cNvSpPr/>
          <p:nvPr/>
        </p:nvSpPr>
        <p:spPr>
          <a:xfrm>
            <a:off x="7969250" y="5246688"/>
            <a:ext cx="1588" cy="390525"/>
          </a:xfrm>
          <a:custGeom>
            <a:avLst/>
            <a:gdLst>
              <a:gd name="txL" fmla="*/ 0 w 1"/>
              <a:gd name="txT" fmla="*/ 0 h 246"/>
              <a:gd name="txR" fmla="*/ 1 w 1"/>
              <a:gd name="txB" fmla="*/ 246 h 246"/>
            </a:gdLst>
            <a:ahLst/>
            <a:cxnLst>
              <a:cxn ang="0">
                <a:pos x="0" y="0"/>
              </a:cxn>
              <a:cxn ang="0">
                <a:pos x="0" y="2147483647"/>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5" name="Freeform 151"/>
          <p:cNvSpPr/>
          <p:nvPr/>
        </p:nvSpPr>
        <p:spPr>
          <a:xfrm>
            <a:off x="6140450" y="5246688"/>
            <a:ext cx="1588" cy="390525"/>
          </a:xfrm>
          <a:custGeom>
            <a:avLst/>
            <a:gdLst>
              <a:gd name="txL" fmla="*/ 0 w 1"/>
              <a:gd name="txT" fmla="*/ 0 h 246"/>
              <a:gd name="txR" fmla="*/ 1 w 1"/>
              <a:gd name="txB" fmla="*/ 246 h 246"/>
            </a:gdLst>
            <a:ahLst/>
            <a:cxnLst>
              <a:cxn ang="0">
                <a:pos x="0" y="0"/>
              </a:cxn>
              <a:cxn ang="0">
                <a:pos x="0" y="2147483647"/>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6" name="Freeform 152"/>
          <p:cNvSpPr/>
          <p:nvPr/>
        </p:nvSpPr>
        <p:spPr>
          <a:xfrm>
            <a:off x="4310063" y="5246688"/>
            <a:ext cx="1587" cy="390525"/>
          </a:xfrm>
          <a:custGeom>
            <a:avLst/>
            <a:gdLst>
              <a:gd name="txL" fmla="*/ 0 w 1"/>
              <a:gd name="txT" fmla="*/ 0 h 246"/>
              <a:gd name="txR" fmla="*/ 1 w 1"/>
              <a:gd name="txB" fmla="*/ 246 h 246"/>
            </a:gdLst>
            <a:ahLst/>
            <a:cxnLst>
              <a:cxn ang="0">
                <a:pos x="0" y="0"/>
              </a:cxn>
              <a:cxn ang="0">
                <a:pos x="0" y="2147483647"/>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027" name="Freeform 153"/>
          <p:cNvSpPr/>
          <p:nvPr/>
        </p:nvSpPr>
        <p:spPr>
          <a:xfrm>
            <a:off x="2940050" y="6389688"/>
            <a:ext cx="6853238" cy="1587"/>
          </a:xfrm>
          <a:custGeom>
            <a:avLst/>
            <a:gdLst>
              <a:gd name="txL" fmla="*/ 0 w 4317"/>
              <a:gd name="txT" fmla="*/ 0 h 1"/>
              <a:gd name="txR" fmla="*/ 4317 w 4317"/>
              <a:gd name="txB" fmla="*/ 1 h 1"/>
            </a:gdLst>
            <a:ahLst/>
            <a:cxnLst>
              <a:cxn ang="0">
                <a:pos x="0" y="0"/>
              </a:cxn>
              <a:cxn ang="0">
                <a:pos x="214748364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28" name="Freeform 154"/>
          <p:cNvSpPr/>
          <p:nvPr/>
        </p:nvSpPr>
        <p:spPr>
          <a:xfrm>
            <a:off x="2940050" y="6542088"/>
            <a:ext cx="6091238" cy="1587"/>
          </a:xfrm>
          <a:custGeom>
            <a:avLst/>
            <a:gdLst>
              <a:gd name="txL" fmla="*/ 0 w 3837"/>
              <a:gd name="txT" fmla="*/ 0 h 1"/>
              <a:gd name="txR" fmla="*/ 3837 w 3837"/>
              <a:gd name="txB" fmla="*/ 1 h 1"/>
            </a:gdLst>
            <a:ahLst/>
            <a:cxnLst>
              <a:cxn ang="0">
                <a:pos x="0" y="0"/>
              </a:cxn>
              <a:cxn ang="0">
                <a:pos x="214748364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029" name="Freeform 155"/>
          <p:cNvSpPr/>
          <p:nvPr/>
        </p:nvSpPr>
        <p:spPr>
          <a:xfrm>
            <a:off x="3521075" y="6161088"/>
            <a:ext cx="1588" cy="385762"/>
          </a:xfrm>
          <a:custGeom>
            <a:avLst/>
            <a:gdLst>
              <a:gd name="txL" fmla="*/ 0 w 1"/>
              <a:gd name="txT" fmla="*/ 0 h 243"/>
              <a:gd name="txR" fmla="*/ 1 w 1"/>
              <a:gd name="txB" fmla="*/ 243 h 243"/>
            </a:gdLst>
            <a:ahLst/>
            <a:cxnLst>
              <a:cxn ang="0">
                <a:pos x="0" y="0"/>
              </a:cxn>
              <a:cxn ang="0">
                <a:pos x="0" y="2147483647"/>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8030" name="Freeform 156"/>
          <p:cNvSpPr/>
          <p:nvPr/>
        </p:nvSpPr>
        <p:spPr>
          <a:xfrm>
            <a:off x="5376863" y="6161088"/>
            <a:ext cx="1587" cy="385762"/>
          </a:xfrm>
          <a:custGeom>
            <a:avLst/>
            <a:gdLst>
              <a:gd name="txL" fmla="*/ 0 w 1"/>
              <a:gd name="txT" fmla="*/ 0 h 243"/>
              <a:gd name="txR" fmla="*/ 1 w 1"/>
              <a:gd name="txB" fmla="*/ 243 h 243"/>
            </a:gdLst>
            <a:ahLst/>
            <a:cxnLst>
              <a:cxn ang="0">
                <a:pos x="0" y="0"/>
              </a:cxn>
              <a:cxn ang="0">
                <a:pos x="0" y="2147483647"/>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8031" name="Freeform 157"/>
          <p:cNvSpPr/>
          <p:nvPr/>
        </p:nvSpPr>
        <p:spPr>
          <a:xfrm>
            <a:off x="7205663" y="6161088"/>
            <a:ext cx="1587" cy="385762"/>
          </a:xfrm>
          <a:custGeom>
            <a:avLst/>
            <a:gdLst>
              <a:gd name="txL" fmla="*/ 0 w 1"/>
              <a:gd name="txT" fmla="*/ 0 h 243"/>
              <a:gd name="txR" fmla="*/ 1 w 1"/>
              <a:gd name="txB" fmla="*/ 243 h 243"/>
            </a:gdLst>
            <a:ahLst/>
            <a:cxnLst>
              <a:cxn ang="0">
                <a:pos x="0" y="0"/>
              </a:cxn>
              <a:cxn ang="0">
                <a:pos x="0" y="2147483647"/>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8032" name="Freeform 158"/>
          <p:cNvSpPr/>
          <p:nvPr/>
        </p:nvSpPr>
        <p:spPr>
          <a:xfrm>
            <a:off x="9028113" y="6161088"/>
            <a:ext cx="6350" cy="392112"/>
          </a:xfrm>
          <a:custGeom>
            <a:avLst/>
            <a:gdLst>
              <a:gd name="txL" fmla="*/ 0 w 4"/>
              <a:gd name="txT" fmla="*/ 0 h 247"/>
              <a:gd name="txR" fmla="*/ 4 w 4"/>
              <a:gd name="txB" fmla="*/ 247 h 247"/>
            </a:gdLst>
            <a:ahLst/>
            <a:cxnLst>
              <a:cxn ang="0">
                <a:pos x="2147483647" y="0"/>
              </a:cxn>
              <a:cxn ang="0">
                <a:pos x="0" y="21474836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8033" name="Freeform 159"/>
          <p:cNvSpPr/>
          <p:nvPr/>
        </p:nvSpPr>
        <p:spPr>
          <a:xfrm>
            <a:off x="9799638" y="6161088"/>
            <a:ext cx="1587" cy="239712"/>
          </a:xfrm>
          <a:custGeom>
            <a:avLst/>
            <a:gdLst>
              <a:gd name="txL" fmla="*/ 0 w 1"/>
              <a:gd name="txT" fmla="*/ 0 h 151"/>
              <a:gd name="txR" fmla="*/ 1 w 1"/>
              <a:gd name="txB" fmla="*/ 151 h 151"/>
            </a:gdLst>
            <a:ahLst/>
            <a:cxnLst>
              <a:cxn ang="0">
                <a:pos x="0" y="0"/>
              </a:cxn>
              <a:cxn ang="0">
                <a:pos x="0" y="2147483647"/>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8034" name="Line 160"/>
          <p:cNvSpPr/>
          <p:nvPr/>
        </p:nvSpPr>
        <p:spPr>
          <a:xfrm>
            <a:off x="7969250" y="6161088"/>
            <a:ext cx="0" cy="228600"/>
          </a:xfrm>
          <a:prstGeom prst="line">
            <a:avLst/>
          </a:prstGeom>
          <a:ln w="38100" cap="flat" cmpd="sng">
            <a:solidFill>
              <a:schemeClr val="tx1"/>
            </a:solidFill>
            <a:prstDash val="solid"/>
            <a:headEnd type="none" w="med" len="med"/>
            <a:tailEnd type="oval" w="sm" len="sm"/>
          </a:ln>
        </p:spPr>
      </p:sp>
      <p:sp>
        <p:nvSpPr>
          <p:cNvPr id="38035" name="Line 161"/>
          <p:cNvSpPr/>
          <p:nvPr/>
        </p:nvSpPr>
        <p:spPr>
          <a:xfrm>
            <a:off x="6142038" y="6161088"/>
            <a:ext cx="0" cy="228600"/>
          </a:xfrm>
          <a:prstGeom prst="line">
            <a:avLst/>
          </a:prstGeom>
          <a:ln w="38100" cap="flat" cmpd="sng">
            <a:solidFill>
              <a:schemeClr val="tx1"/>
            </a:solidFill>
            <a:prstDash val="solid"/>
            <a:headEnd type="none" w="med" len="med"/>
            <a:tailEnd type="oval" w="sm" len="sm"/>
          </a:ln>
        </p:spPr>
      </p:sp>
      <p:sp>
        <p:nvSpPr>
          <p:cNvPr id="38036" name="Line 162"/>
          <p:cNvSpPr/>
          <p:nvPr/>
        </p:nvSpPr>
        <p:spPr>
          <a:xfrm>
            <a:off x="4311650" y="6161088"/>
            <a:ext cx="0" cy="228600"/>
          </a:xfrm>
          <a:prstGeom prst="line">
            <a:avLst/>
          </a:prstGeom>
          <a:ln w="38100" cap="flat" cmpd="sng">
            <a:solidFill>
              <a:schemeClr val="tx1"/>
            </a:solidFill>
            <a:prstDash val="solid"/>
            <a:headEnd type="none" w="med" len="med"/>
            <a:tailEnd type="oval" w="sm" len="sm"/>
          </a:ln>
        </p:spPr>
      </p:sp>
      <p:sp>
        <p:nvSpPr>
          <p:cNvPr id="38037" name="Rectangle 163"/>
          <p:cNvSpPr/>
          <p:nvPr/>
        </p:nvSpPr>
        <p:spPr>
          <a:xfrm>
            <a:off x="5100638" y="5627688"/>
            <a:ext cx="1306512" cy="533400"/>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038" name="Text Box 164"/>
          <p:cNvSpPr txBox="1"/>
          <p:nvPr/>
        </p:nvSpPr>
        <p:spPr>
          <a:xfrm>
            <a:off x="5149850" y="5676900"/>
            <a:ext cx="1200150" cy="396875"/>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8039" name="Rectangle 165"/>
          <p:cNvSpPr/>
          <p:nvPr/>
        </p:nvSpPr>
        <p:spPr>
          <a:xfrm>
            <a:off x="6929438" y="5627688"/>
            <a:ext cx="1306512" cy="533400"/>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040" name="Text Box 166"/>
          <p:cNvSpPr txBox="1"/>
          <p:nvPr/>
        </p:nvSpPr>
        <p:spPr>
          <a:xfrm>
            <a:off x="6978650" y="5676900"/>
            <a:ext cx="1200150" cy="396875"/>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8041" name="Rectangle 167"/>
          <p:cNvSpPr/>
          <p:nvPr/>
        </p:nvSpPr>
        <p:spPr>
          <a:xfrm>
            <a:off x="8758238" y="5627688"/>
            <a:ext cx="1306512" cy="533400"/>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042" name="Text Box 168"/>
          <p:cNvSpPr txBox="1"/>
          <p:nvPr/>
        </p:nvSpPr>
        <p:spPr>
          <a:xfrm>
            <a:off x="8807450" y="5676900"/>
            <a:ext cx="1200150" cy="396875"/>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8043" name="Line 169"/>
          <p:cNvSpPr/>
          <p:nvPr/>
        </p:nvSpPr>
        <p:spPr>
          <a:xfrm>
            <a:off x="4540250" y="5932488"/>
            <a:ext cx="287338" cy="0"/>
          </a:xfrm>
          <a:prstGeom prst="line">
            <a:avLst/>
          </a:prstGeom>
          <a:ln w="38100" cap="flat" cmpd="sng">
            <a:solidFill>
              <a:schemeClr val="tx1"/>
            </a:solidFill>
            <a:prstDash val="solid"/>
            <a:headEnd type="stealth" w="sm" len="sm"/>
            <a:tailEnd type="stealth" w="sm" len="sm"/>
          </a:ln>
        </p:spPr>
      </p:sp>
      <p:sp>
        <p:nvSpPr>
          <p:cNvPr id="38044" name="Line 170"/>
          <p:cNvSpPr/>
          <p:nvPr/>
        </p:nvSpPr>
        <p:spPr>
          <a:xfrm>
            <a:off x="6413500" y="5932488"/>
            <a:ext cx="287338" cy="0"/>
          </a:xfrm>
          <a:prstGeom prst="line">
            <a:avLst/>
          </a:prstGeom>
          <a:ln w="38100" cap="flat" cmpd="sng">
            <a:solidFill>
              <a:schemeClr val="tx1"/>
            </a:solidFill>
            <a:prstDash val="solid"/>
            <a:headEnd type="stealth" w="sm" len="sm"/>
            <a:tailEnd type="stealth" w="sm" len="sm"/>
          </a:ln>
        </p:spPr>
      </p:sp>
      <p:sp>
        <p:nvSpPr>
          <p:cNvPr id="38045" name="Line 171"/>
          <p:cNvSpPr/>
          <p:nvPr/>
        </p:nvSpPr>
        <p:spPr>
          <a:xfrm>
            <a:off x="8237538" y="5932488"/>
            <a:ext cx="287337" cy="0"/>
          </a:xfrm>
          <a:prstGeom prst="line">
            <a:avLst/>
          </a:prstGeom>
          <a:ln w="38100" cap="flat" cmpd="sng">
            <a:solidFill>
              <a:schemeClr val="tx1"/>
            </a:solidFill>
            <a:prstDash val="solid"/>
            <a:headEnd type="stealth" w="sm" len="sm"/>
            <a:tailEnd type="stealth" w="sm" len="sm"/>
          </a:ln>
        </p:spPr>
      </p:sp>
      <p:sp>
        <p:nvSpPr>
          <p:cNvPr id="38046" name="Line 172"/>
          <p:cNvSpPr/>
          <p:nvPr/>
        </p:nvSpPr>
        <p:spPr>
          <a:xfrm>
            <a:off x="10026650" y="5932488"/>
            <a:ext cx="287338" cy="0"/>
          </a:xfrm>
          <a:prstGeom prst="line">
            <a:avLst/>
          </a:prstGeom>
          <a:ln w="38100" cap="flat" cmpd="sng">
            <a:solidFill>
              <a:schemeClr val="tx1"/>
            </a:solidFill>
            <a:prstDash val="solid"/>
            <a:headEnd type="stealth" w="sm" len="sm"/>
            <a:tailEnd type="stealth" w="sm" len="sm"/>
          </a:ln>
        </p:spPr>
      </p:sp>
      <p:sp>
        <p:nvSpPr>
          <p:cNvPr id="38047" name="Freeform 173"/>
          <p:cNvSpPr/>
          <p:nvPr/>
        </p:nvSpPr>
        <p:spPr>
          <a:xfrm>
            <a:off x="6237288" y="4298950"/>
            <a:ext cx="74612" cy="795338"/>
          </a:xfrm>
          <a:custGeom>
            <a:avLst/>
            <a:gdLst>
              <a:gd name="txL" fmla="*/ 0 w 1"/>
              <a:gd name="txT" fmla="*/ 0 h 406"/>
              <a:gd name="txR" fmla="*/ 1 w 1"/>
              <a:gd name="txB" fmla="*/ 406 h 406"/>
            </a:gdLst>
            <a:ahLst/>
            <a:cxnLst>
              <a:cxn ang="0">
                <a:pos x="0" y="0"/>
              </a:cxn>
              <a:cxn ang="0">
                <a:pos x="0" y="2147483647"/>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048" name="Freeform 174"/>
          <p:cNvSpPr/>
          <p:nvPr/>
        </p:nvSpPr>
        <p:spPr>
          <a:xfrm>
            <a:off x="8066088" y="4271963"/>
            <a:ext cx="1587" cy="833437"/>
          </a:xfrm>
          <a:custGeom>
            <a:avLst/>
            <a:gdLst>
              <a:gd name="txL" fmla="*/ 0 w 1"/>
              <a:gd name="txT" fmla="*/ 0 h 525"/>
              <a:gd name="txR" fmla="*/ 1 w 1"/>
              <a:gd name="txB" fmla="*/ 525 h 525"/>
            </a:gdLst>
            <a:ahLst/>
            <a:cxnLst>
              <a:cxn ang="0">
                <a:pos x="0" y="0"/>
              </a:cxn>
              <a:cxn ang="0">
                <a:pos x="0" y="2147483647"/>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049" name="Freeform 175"/>
          <p:cNvSpPr/>
          <p:nvPr/>
        </p:nvSpPr>
        <p:spPr>
          <a:xfrm>
            <a:off x="9875838" y="4298950"/>
            <a:ext cx="74612" cy="795338"/>
          </a:xfrm>
          <a:custGeom>
            <a:avLst/>
            <a:gdLst>
              <a:gd name="txL" fmla="*/ 0 w 1"/>
              <a:gd name="txT" fmla="*/ 0 h 406"/>
              <a:gd name="txR" fmla="*/ 1 w 1"/>
              <a:gd name="txB" fmla="*/ 406 h 406"/>
            </a:gdLst>
            <a:ahLst/>
            <a:cxnLst>
              <a:cxn ang="0">
                <a:pos x="0" y="0"/>
              </a:cxn>
              <a:cxn ang="0">
                <a:pos x="0" y="2147483647"/>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8050" name="Text Box 176"/>
          <p:cNvSpPr txBox="1"/>
          <p:nvPr/>
        </p:nvSpPr>
        <p:spPr>
          <a:xfrm rot="5400000">
            <a:off x="3314700" y="260350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8051" name="Text Box 177"/>
          <p:cNvSpPr txBox="1"/>
          <p:nvPr/>
        </p:nvSpPr>
        <p:spPr>
          <a:xfrm rot="5400000">
            <a:off x="4229100" y="260350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8052" name="Text Box 178"/>
          <p:cNvSpPr txBox="1"/>
          <p:nvPr/>
        </p:nvSpPr>
        <p:spPr>
          <a:xfrm rot="5400000">
            <a:off x="5143500" y="260350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8053" name="Text Box 179"/>
          <p:cNvSpPr txBox="1"/>
          <p:nvPr/>
        </p:nvSpPr>
        <p:spPr>
          <a:xfrm rot="5400000">
            <a:off x="6057900" y="258445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8054" name="Text Box 180"/>
          <p:cNvSpPr txBox="1"/>
          <p:nvPr/>
        </p:nvSpPr>
        <p:spPr>
          <a:xfrm rot="5400000">
            <a:off x="6970713" y="2582863"/>
            <a:ext cx="590550" cy="579437"/>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8055" name="Text Box 181"/>
          <p:cNvSpPr txBox="1"/>
          <p:nvPr/>
        </p:nvSpPr>
        <p:spPr>
          <a:xfrm rot="5400000">
            <a:off x="7886700" y="258445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8056" name="Text Box 182"/>
          <p:cNvSpPr txBox="1"/>
          <p:nvPr/>
        </p:nvSpPr>
        <p:spPr>
          <a:xfrm rot="5400000">
            <a:off x="8801100" y="258445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8057" name="Text Box 183"/>
          <p:cNvSpPr txBox="1"/>
          <p:nvPr/>
        </p:nvSpPr>
        <p:spPr>
          <a:xfrm rot="5400000">
            <a:off x="9745663" y="258445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8058" name="Text Box 184"/>
          <p:cNvSpPr txBox="1"/>
          <p:nvPr/>
        </p:nvSpPr>
        <p:spPr>
          <a:xfrm>
            <a:off x="2470150" y="1255713"/>
            <a:ext cx="298450" cy="366712"/>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8059" name="Text Box 185"/>
          <p:cNvSpPr txBox="1"/>
          <p:nvPr/>
        </p:nvSpPr>
        <p:spPr>
          <a:xfrm>
            <a:off x="2470150" y="2195513"/>
            <a:ext cx="298450" cy="366712"/>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8060" name="Text Box 186"/>
          <p:cNvSpPr txBox="1"/>
          <p:nvPr/>
        </p:nvSpPr>
        <p:spPr>
          <a:xfrm>
            <a:off x="2413000" y="3109913"/>
            <a:ext cx="412750" cy="366712"/>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8061" name="Line 187"/>
          <p:cNvSpPr/>
          <p:nvPr/>
        </p:nvSpPr>
        <p:spPr>
          <a:xfrm>
            <a:off x="1949450" y="4027488"/>
            <a:ext cx="914400" cy="0"/>
          </a:xfrm>
          <a:prstGeom prst="line">
            <a:avLst/>
          </a:prstGeom>
          <a:ln w="38100" cap="flat" cmpd="sng">
            <a:solidFill>
              <a:schemeClr val="tx1"/>
            </a:solidFill>
            <a:prstDash val="solid"/>
            <a:headEnd type="none" w="med" len="med"/>
            <a:tailEnd type="none" w="med" len="med"/>
          </a:ln>
        </p:spPr>
      </p:sp>
      <p:sp>
        <p:nvSpPr>
          <p:cNvPr id="38062" name="Text Box 188"/>
          <p:cNvSpPr txBox="1"/>
          <p:nvPr/>
        </p:nvSpPr>
        <p:spPr>
          <a:xfrm>
            <a:off x="2470150" y="4329113"/>
            <a:ext cx="298450" cy="366712"/>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8063" name="Text Box 189"/>
          <p:cNvSpPr txBox="1"/>
          <p:nvPr/>
        </p:nvSpPr>
        <p:spPr>
          <a:xfrm>
            <a:off x="2413000" y="5014913"/>
            <a:ext cx="412750" cy="366712"/>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8064" name="Text Box 190"/>
          <p:cNvSpPr txBox="1"/>
          <p:nvPr/>
        </p:nvSpPr>
        <p:spPr>
          <a:xfrm rot="5400000">
            <a:off x="2476500" y="258445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8065" name="Text Box 191"/>
          <p:cNvSpPr txBox="1"/>
          <p:nvPr/>
        </p:nvSpPr>
        <p:spPr>
          <a:xfrm rot="5400000">
            <a:off x="2476500" y="4565650"/>
            <a:ext cx="590550" cy="579438"/>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8066" name="Text Box 192"/>
          <p:cNvSpPr txBox="1"/>
          <p:nvPr/>
        </p:nvSpPr>
        <p:spPr>
          <a:xfrm>
            <a:off x="1974850" y="1611313"/>
            <a:ext cx="439738"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8067" name="Text Box 193"/>
          <p:cNvSpPr txBox="1"/>
          <p:nvPr/>
        </p:nvSpPr>
        <p:spPr>
          <a:xfrm>
            <a:off x="1974850" y="2005013"/>
            <a:ext cx="439738"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8068" name="Text Box 194"/>
          <p:cNvSpPr txBox="1"/>
          <p:nvPr/>
        </p:nvSpPr>
        <p:spPr>
          <a:xfrm>
            <a:off x="1974850" y="2398713"/>
            <a:ext cx="439738"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8069" name="Text Box 195"/>
          <p:cNvSpPr txBox="1"/>
          <p:nvPr/>
        </p:nvSpPr>
        <p:spPr>
          <a:xfrm>
            <a:off x="1974850" y="2790825"/>
            <a:ext cx="439738"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8070" name="Text Box 196"/>
          <p:cNvSpPr txBox="1"/>
          <p:nvPr/>
        </p:nvSpPr>
        <p:spPr>
          <a:xfrm>
            <a:off x="1974850" y="3184525"/>
            <a:ext cx="439738"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8071" name="Text Box 197"/>
          <p:cNvSpPr txBox="1"/>
          <p:nvPr/>
        </p:nvSpPr>
        <p:spPr>
          <a:xfrm>
            <a:off x="2017713" y="4183063"/>
            <a:ext cx="439737"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8072" name="Text Box 198"/>
          <p:cNvSpPr txBox="1"/>
          <p:nvPr/>
        </p:nvSpPr>
        <p:spPr>
          <a:xfrm>
            <a:off x="2017713" y="4576763"/>
            <a:ext cx="439737"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8073" name="Text Box 199"/>
          <p:cNvSpPr txBox="1"/>
          <p:nvPr/>
        </p:nvSpPr>
        <p:spPr>
          <a:xfrm>
            <a:off x="2017713" y="4970463"/>
            <a:ext cx="439737"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8074" name="Text Box 200"/>
          <p:cNvSpPr txBox="1"/>
          <p:nvPr/>
        </p:nvSpPr>
        <p:spPr>
          <a:xfrm>
            <a:off x="2017713" y="5362575"/>
            <a:ext cx="439737"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8075" name="Text Box 201"/>
          <p:cNvSpPr txBox="1"/>
          <p:nvPr/>
        </p:nvSpPr>
        <p:spPr>
          <a:xfrm>
            <a:off x="2017713" y="5756275"/>
            <a:ext cx="439737" cy="396875"/>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8076" name="Text Box 202"/>
          <p:cNvSpPr txBox="1"/>
          <p:nvPr/>
        </p:nvSpPr>
        <p:spPr>
          <a:xfrm>
            <a:off x="4508500" y="5599113"/>
            <a:ext cx="549275" cy="336550"/>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8077" name="Text Box 203"/>
          <p:cNvSpPr txBox="1"/>
          <p:nvPr/>
        </p:nvSpPr>
        <p:spPr>
          <a:xfrm>
            <a:off x="6350000" y="5599113"/>
            <a:ext cx="549275" cy="336550"/>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8078" name="Text Box 204"/>
          <p:cNvSpPr txBox="1"/>
          <p:nvPr/>
        </p:nvSpPr>
        <p:spPr>
          <a:xfrm>
            <a:off x="8178800" y="5599113"/>
            <a:ext cx="549275" cy="336550"/>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8079" name="Text Box 205"/>
          <p:cNvSpPr txBox="1"/>
          <p:nvPr/>
        </p:nvSpPr>
        <p:spPr>
          <a:xfrm>
            <a:off x="10017125" y="5599113"/>
            <a:ext cx="549275" cy="336550"/>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8080" name="Line 206"/>
          <p:cNvSpPr/>
          <p:nvPr/>
        </p:nvSpPr>
        <p:spPr>
          <a:xfrm>
            <a:off x="1644650" y="1436688"/>
            <a:ext cx="304800" cy="0"/>
          </a:xfrm>
          <a:prstGeom prst="line">
            <a:avLst/>
          </a:prstGeom>
          <a:ln w="38100" cap="flat" cmpd="sng">
            <a:solidFill>
              <a:schemeClr val="tx1"/>
            </a:solidFill>
            <a:prstDash val="solid"/>
            <a:headEnd type="none" w="med" len="med"/>
            <a:tailEnd type="stealth" w="sm" len="sm"/>
          </a:ln>
        </p:spPr>
      </p:sp>
      <p:sp>
        <p:nvSpPr>
          <p:cNvPr id="38081" name="Line 207"/>
          <p:cNvSpPr/>
          <p:nvPr/>
        </p:nvSpPr>
        <p:spPr>
          <a:xfrm>
            <a:off x="1644650" y="1847850"/>
            <a:ext cx="304800" cy="0"/>
          </a:xfrm>
          <a:prstGeom prst="line">
            <a:avLst/>
          </a:prstGeom>
          <a:ln w="38100" cap="flat" cmpd="sng">
            <a:solidFill>
              <a:schemeClr val="tx1"/>
            </a:solidFill>
            <a:prstDash val="solid"/>
            <a:headEnd type="none" w="med" len="med"/>
            <a:tailEnd type="stealth" w="sm" len="sm"/>
          </a:ln>
        </p:spPr>
      </p:sp>
      <p:sp>
        <p:nvSpPr>
          <p:cNvPr id="38082" name="Line 208"/>
          <p:cNvSpPr/>
          <p:nvPr/>
        </p:nvSpPr>
        <p:spPr>
          <a:xfrm>
            <a:off x="1644650" y="2259013"/>
            <a:ext cx="304800" cy="0"/>
          </a:xfrm>
          <a:prstGeom prst="line">
            <a:avLst/>
          </a:prstGeom>
          <a:ln w="38100" cap="flat" cmpd="sng">
            <a:solidFill>
              <a:schemeClr val="tx1"/>
            </a:solidFill>
            <a:prstDash val="solid"/>
            <a:headEnd type="none" w="med" len="med"/>
            <a:tailEnd type="stealth" w="sm" len="sm"/>
          </a:ln>
        </p:spPr>
      </p:sp>
      <p:sp>
        <p:nvSpPr>
          <p:cNvPr id="38083" name="Line 209"/>
          <p:cNvSpPr/>
          <p:nvPr/>
        </p:nvSpPr>
        <p:spPr>
          <a:xfrm>
            <a:off x="1644650" y="2670175"/>
            <a:ext cx="304800" cy="0"/>
          </a:xfrm>
          <a:prstGeom prst="line">
            <a:avLst/>
          </a:prstGeom>
          <a:ln w="38100" cap="flat" cmpd="sng">
            <a:solidFill>
              <a:schemeClr val="tx1"/>
            </a:solidFill>
            <a:prstDash val="solid"/>
            <a:headEnd type="none" w="med" len="med"/>
            <a:tailEnd type="stealth" w="sm" len="sm"/>
          </a:ln>
        </p:spPr>
      </p:sp>
      <p:sp>
        <p:nvSpPr>
          <p:cNvPr id="38084" name="Line 210"/>
          <p:cNvSpPr/>
          <p:nvPr/>
        </p:nvSpPr>
        <p:spPr>
          <a:xfrm>
            <a:off x="1644650" y="3081338"/>
            <a:ext cx="304800" cy="0"/>
          </a:xfrm>
          <a:prstGeom prst="line">
            <a:avLst/>
          </a:prstGeom>
          <a:ln w="38100" cap="flat" cmpd="sng">
            <a:solidFill>
              <a:schemeClr val="tx1"/>
            </a:solidFill>
            <a:prstDash val="solid"/>
            <a:headEnd type="none" w="med" len="med"/>
            <a:tailEnd type="stealth" w="sm" len="sm"/>
          </a:ln>
        </p:spPr>
      </p:sp>
      <p:sp>
        <p:nvSpPr>
          <p:cNvPr id="38085" name="Line 211"/>
          <p:cNvSpPr/>
          <p:nvPr/>
        </p:nvSpPr>
        <p:spPr>
          <a:xfrm>
            <a:off x="1644650" y="3494088"/>
            <a:ext cx="304800" cy="0"/>
          </a:xfrm>
          <a:prstGeom prst="line">
            <a:avLst/>
          </a:prstGeom>
          <a:ln w="38100" cap="flat" cmpd="sng">
            <a:solidFill>
              <a:schemeClr val="tx1"/>
            </a:solidFill>
            <a:prstDash val="solid"/>
            <a:headEnd type="none" w="med" len="med"/>
            <a:tailEnd type="stealth" w="sm" len="sm"/>
          </a:ln>
        </p:spPr>
      </p:sp>
      <p:sp>
        <p:nvSpPr>
          <p:cNvPr id="38086" name="Line 212"/>
          <p:cNvSpPr/>
          <p:nvPr/>
        </p:nvSpPr>
        <p:spPr>
          <a:xfrm>
            <a:off x="1644650" y="4559300"/>
            <a:ext cx="304800" cy="0"/>
          </a:xfrm>
          <a:prstGeom prst="line">
            <a:avLst/>
          </a:prstGeom>
          <a:ln w="38100" cap="flat" cmpd="sng">
            <a:solidFill>
              <a:schemeClr val="tx1"/>
            </a:solidFill>
            <a:prstDash val="solid"/>
            <a:headEnd type="none" w="med" len="med"/>
            <a:tailEnd type="stealth" w="sm" len="sm"/>
          </a:ln>
        </p:spPr>
      </p:sp>
      <p:sp>
        <p:nvSpPr>
          <p:cNvPr id="38087" name="Line 213"/>
          <p:cNvSpPr/>
          <p:nvPr/>
        </p:nvSpPr>
        <p:spPr>
          <a:xfrm>
            <a:off x="1644650" y="4970463"/>
            <a:ext cx="304800" cy="0"/>
          </a:xfrm>
          <a:prstGeom prst="line">
            <a:avLst/>
          </a:prstGeom>
          <a:ln w="38100" cap="flat" cmpd="sng">
            <a:solidFill>
              <a:schemeClr val="tx1"/>
            </a:solidFill>
            <a:prstDash val="solid"/>
            <a:headEnd type="none" w="med" len="med"/>
            <a:tailEnd type="stealth" w="sm" len="sm"/>
          </a:ln>
        </p:spPr>
      </p:sp>
      <p:sp>
        <p:nvSpPr>
          <p:cNvPr id="38088" name="Line 214"/>
          <p:cNvSpPr/>
          <p:nvPr/>
        </p:nvSpPr>
        <p:spPr>
          <a:xfrm>
            <a:off x="1644650" y="5381625"/>
            <a:ext cx="304800" cy="0"/>
          </a:xfrm>
          <a:prstGeom prst="line">
            <a:avLst/>
          </a:prstGeom>
          <a:ln w="38100" cap="flat" cmpd="sng">
            <a:solidFill>
              <a:schemeClr val="tx1"/>
            </a:solidFill>
            <a:prstDash val="solid"/>
            <a:headEnd type="none" w="med" len="med"/>
            <a:tailEnd type="stealth" w="sm" len="sm"/>
          </a:ln>
        </p:spPr>
      </p:sp>
      <p:sp>
        <p:nvSpPr>
          <p:cNvPr id="38089" name="Line 215"/>
          <p:cNvSpPr/>
          <p:nvPr/>
        </p:nvSpPr>
        <p:spPr>
          <a:xfrm>
            <a:off x="1644650" y="5794375"/>
            <a:ext cx="304800" cy="0"/>
          </a:xfrm>
          <a:prstGeom prst="line">
            <a:avLst/>
          </a:prstGeom>
          <a:ln w="38100" cap="flat" cmpd="sng">
            <a:solidFill>
              <a:schemeClr val="tx1"/>
            </a:solidFill>
            <a:prstDash val="solid"/>
            <a:headEnd type="none" w="med" len="med"/>
            <a:tailEnd type="stealth" w="sm" len="sm"/>
          </a:ln>
        </p:spPr>
      </p:sp>
      <p:sp>
        <p:nvSpPr>
          <p:cNvPr id="38090" name="Text Box 216"/>
          <p:cNvSpPr txBox="1"/>
          <p:nvPr/>
        </p:nvSpPr>
        <p:spPr>
          <a:xfrm>
            <a:off x="2451100" y="6175375"/>
            <a:ext cx="565150" cy="366713"/>
          </a:xfrm>
          <a:prstGeom prst="rect">
            <a:avLst/>
          </a:prstGeom>
          <a:noFill/>
          <a:ln w="9525">
            <a:noFill/>
          </a:ln>
        </p:spPr>
        <p:txBody>
          <a:bodyPr wrap="none">
            <a:spAutoFit/>
          </a:bodyPr>
          <a:lstStyle/>
          <a:p>
            <a:pPr algn="ctr">
              <a:spcBef>
                <a:spcPct val="50000"/>
              </a:spcBef>
            </a:pPr>
            <a:r>
              <a:rPr lang="en-US" altLang="zh-CN" sz="1800" b="1" dirty="0">
                <a:solidFill>
                  <a:schemeClr val="folHlink"/>
                </a:solidFill>
                <a:latin typeface="Times New Roman" panose="02020603050405020304" pitchFamily="18" charset="0"/>
              </a:rPr>
              <a:t>WE</a:t>
            </a:r>
          </a:p>
        </p:txBody>
      </p:sp>
      <p:sp>
        <p:nvSpPr>
          <p:cNvPr id="38091" name="Line 217"/>
          <p:cNvSpPr/>
          <p:nvPr/>
        </p:nvSpPr>
        <p:spPr>
          <a:xfrm>
            <a:off x="2505075" y="6227763"/>
            <a:ext cx="457200" cy="0"/>
          </a:xfrm>
          <a:prstGeom prst="line">
            <a:avLst/>
          </a:prstGeom>
          <a:ln w="28575" cap="flat" cmpd="sng">
            <a:solidFill>
              <a:schemeClr val="folHlink"/>
            </a:solidFill>
            <a:prstDash val="solid"/>
            <a:headEnd type="none" w="med" len="med"/>
            <a:tailEnd type="none" w="med" len="med"/>
          </a:ln>
        </p:spPr>
      </p:sp>
      <p:sp>
        <p:nvSpPr>
          <p:cNvPr id="38092" name="Text Box 218"/>
          <p:cNvSpPr txBox="1"/>
          <p:nvPr/>
        </p:nvSpPr>
        <p:spPr>
          <a:xfrm>
            <a:off x="2482850" y="6389688"/>
            <a:ext cx="509588" cy="396875"/>
          </a:xfrm>
          <a:prstGeom prst="rect">
            <a:avLst/>
          </a:prstGeom>
          <a:noFill/>
          <a:ln w="9525">
            <a:noFill/>
          </a:ln>
        </p:spPr>
        <p:txBody>
          <a:bodyPr wrap="none">
            <a:spAutoFit/>
          </a:bodyPr>
          <a:lstStyle/>
          <a:p>
            <a:pPr algn="ctr">
              <a:spcBef>
                <a:spcPct val="50000"/>
              </a:spcBef>
            </a:pPr>
            <a:r>
              <a:rPr lang="en-US" altLang="zh-CN" sz="2000" b="1" dirty="0">
                <a:solidFill>
                  <a:schemeClr val="folHlink"/>
                </a:solidFill>
                <a:latin typeface="Times New Roman" panose="02020603050405020304" pitchFamily="18" charset="0"/>
              </a:rPr>
              <a:t>CS</a:t>
            </a:r>
          </a:p>
        </p:txBody>
      </p:sp>
      <p:sp>
        <p:nvSpPr>
          <p:cNvPr id="38093" name="Line 219"/>
          <p:cNvSpPr/>
          <p:nvPr/>
        </p:nvSpPr>
        <p:spPr>
          <a:xfrm>
            <a:off x="2574925" y="6475413"/>
            <a:ext cx="304800" cy="0"/>
          </a:xfrm>
          <a:prstGeom prst="line">
            <a:avLst/>
          </a:prstGeom>
          <a:ln w="28575" cap="flat" cmpd="sng">
            <a:solidFill>
              <a:schemeClr val="folHlink"/>
            </a:solidFill>
            <a:prstDash val="solid"/>
            <a:headEnd type="none" w="med" len="med"/>
            <a:tailEnd type="none" w="med" len="med"/>
          </a:ln>
        </p:spPr>
      </p:sp>
      <p:sp>
        <p:nvSpPr>
          <p:cNvPr id="38094" name="Text Box 220"/>
          <p:cNvSpPr txBox="1"/>
          <p:nvPr/>
        </p:nvSpPr>
        <p:spPr>
          <a:xfrm>
            <a:off x="1644650" y="1069975"/>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095" name="Text Box 221"/>
          <p:cNvSpPr txBox="1"/>
          <p:nvPr/>
        </p:nvSpPr>
        <p:spPr>
          <a:xfrm>
            <a:off x="1644650" y="1481138"/>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096" name="Text Box 222"/>
          <p:cNvSpPr txBox="1"/>
          <p:nvPr/>
        </p:nvSpPr>
        <p:spPr>
          <a:xfrm>
            <a:off x="1644650" y="1892300"/>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097" name="Text Box 223"/>
          <p:cNvSpPr txBox="1"/>
          <p:nvPr/>
        </p:nvSpPr>
        <p:spPr>
          <a:xfrm>
            <a:off x="1644650" y="2303463"/>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098" name="Text Box 224"/>
          <p:cNvSpPr txBox="1"/>
          <p:nvPr/>
        </p:nvSpPr>
        <p:spPr>
          <a:xfrm>
            <a:off x="1644650" y="2714625"/>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099" name="Text Box 225"/>
          <p:cNvSpPr txBox="1"/>
          <p:nvPr/>
        </p:nvSpPr>
        <p:spPr>
          <a:xfrm>
            <a:off x="1644650" y="3127375"/>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100" name="Text Box 226"/>
          <p:cNvSpPr txBox="1"/>
          <p:nvPr/>
        </p:nvSpPr>
        <p:spPr>
          <a:xfrm>
            <a:off x="1644650" y="4217988"/>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101" name="Text Box 227"/>
          <p:cNvSpPr txBox="1"/>
          <p:nvPr/>
        </p:nvSpPr>
        <p:spPr>
          <a:xfrm>
            <a:off x="1644650" y="4629150"/>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102" name="Text Box 228"/>
          <p:cNvSpPr txBox="1"/>
          <p:nvPr/>
        </p:nvSpPr>
        <p:spPr>
          <a:xfrm>
            <a:off x="1644650" y="5040313"/>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8103" name="Text Box 229"/>
          <p:cNvSpPr txBox="1"/>
          <p:nvPr/>
        </p:nvSpPr>
        <p:spPr>
          <a:xfrm>
            <a:off x="1644650" y="5451475"/>
            <a:ext cx="311150" cy="396875"/>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nvGrpSpPr>
          <p:cNvPr id="38104" name="Group 230"/>
          <p:cNvGrpSpPr/>
          <p:nvPr/>
        </p:nvGrpSpPr>
        <p:grpSpPr>
          <a:xfrm>
            <a:off x="2874963" y="4279900"/>
            <a:ext cx="6124575" cy="301625"/>
            <a:chOff x="915" y="2696"/>
            <a:chExt cx="3858" cy="190"/>
          </a:xfrm>
        </p:grpSpPr>
        <p:sp>
          <p:nvSpPr>
            <p:cNvPr id="38248" name="Freeform 23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249" name="Freeform 23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250" name="Freeform 23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251" name="Freeform 23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252" name="Freeform 23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8105" name="Group 236"/>
          <p:cNvGrpSpPr/>
          <p:nvPr/>
        </p:nvGrpSpPr>
        <p:grpSpPr>
          <a:xfrm>
            <a:off x="3348038" y="4179888"/>
            <a:ext cx="304800" cy="250825"/>
            <a:chOff x="1440" y="2928"/>
            <a:chExt cx="192" cy="158"/>
          </a:xfrm>
        </p:grpSpPr>
        <p:grpSp>
          <p:nvGrpSpPr>
            <p:cNvPr id="38241" name="Group 237"/>
            <p:cNvGrpSpPr/>
            <p:nvPr/>
          </p:nvGrpSpPr>
          <p:grpSpPr>
            <a:xfrm rot="5400000">
              <a:off x="1529" y="2983"/>
              <a:ext cx="158" cy="48"/>
              <a:chOff x="3459" y="1296"/>
              <a:chExt cx="243" cy="48"/>
            </a:xfrm>
          </p:grpSpPr>
          <p:sp>
            <p:nvSpPr>
              <p:cNvPr id="38246" name="Line 23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47" name="Line 23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242" name="Freeform 24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43" name="Group 241"/>
            <p:cNvGrpSpPr/>
            <p:nvPr/>
          </p:nvGrpSpPr>
          <p:grpSpPr>
            <a:xfrm rot="-5400000">
              <a:off x="1385" y="2983"/>
              <a:ext cx="158" cy="48"/>
              <a:chOff x="3459" y="1296"/>
              <a:chExt cx="243" cy="48"/>
            </a:xfrm>
          </p:grpSpPr>
          <p:sp>
            <p:nvSpPr>
              <p:cNvPr id="38244" name="Line 24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45" name="Line 24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06" name="Group 244"/>
          <p:cNvGrpSpPr/>
          <p:nvPr/>
        </p:nvGrpSpPr>
        <p:grpSpPr>
          <a:xfrm>
            <a:off x="5176838" y="4183063"/>
            <a:ext cx="304800" cy="250825"/>
            <a:chOff x="1440" y="2928"/>
            <a:chExt cx="192" cy="158"/>
          </a:xfrm>
        </p:grpSpPr>
        <p:grpSp>
          <p:nvGrpSpPr>
            <p:cNvPr id="38234" name="Group 245"/>
            <p:cNvGrpSpPr/>
            <p:nvPr/>
          </p:nvGrpSpPr>
          <p:grpSpPr>
            <a:xfrm rot="5400000">
              <a:off x="1529" y="2983"/>
              <a:ext cx="158" cy="48"/>
              <a:chOff x="3459" y="1296"/>
              <a:chExt cx="243" cy="48"/>
            </a:xfrm>
          </p:grpSpPr>
          <p:sp>
            <p:nvSpPr>
              <p:cNvPr id="38239" name="Line 24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40" name="Line 24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235" name="Freeform 24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36" name="Group 249"/>
            <p:cNvGrpSpPr/>
            <p:nvPr/>
          </p:nvGrpSpPr>
          <p:grpSpPr>
            <a:xfrm rot="-5400000">
              <a:off x="1385" y="2983"/>
              <a:ext cx="158" cy="48"/>
              <a:chOff x="3459" y="1296"/>
              <a:chExt cx="243" cy="48"/>
            </a:xfrm>
          </p:grpSpPr>
          <p:sp>
            <p:nvSpPr>
              <p:cNvPr id="38237" name="Line 25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38" name="Line 25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07" name="Group 252"/>
          <p:cNvGrpSpPr/>
          <p:nvPr/>
        </p:nvGrpSpPr>
        <p:grpSpPr>
          <a:xfrm>
            <a:off x="7005638" y="4183063"/>
            <a:ext cx="304800" cy="250825"/>
            <a:chOff x="1440" y="2928"/>
            <a:chExt cx="192" cy="158"/>
          </a:xfrm>
        </p:grpSpPr>
        <p:grpSp>
          <p:nvGrpSpPr>
            <p:cNvPr id="38227" name="Group 253"/>
            <p:cNvGrpSpPr/>
            <p:nvPr/>
          </p:nvGrpSpPr>
          <p:grpSpPr>
            <a:xfrm rot="5400000">
              <a:off x="1529" y="2983"/>
              <a:ext cx="158" cy="48"/>
              <a:chOff x="3459" y="1296"/>
              <a:chExt cx="243" cy="48"/>
            </a:xfrm>
          </p:grpSpPr>
          <p:sp>
            <p:nvSpPr>
              <p:cNvPr id="38232" name="Line 25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33" name="Line 25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228" name="Freeform 25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29" name="Group 257"/>
            <p:cNvGrpSpPr/>
            <p:nvPr/>
          </p:nvGrpSpPr>
          <p:grpSpPr>
            <a:xfrm rot="-5400000">
              <a:off x="1385" y="2983"/>
              <a:ext cx="158" cy="48"/>
              <a:chOff x="3459" y="1296"/>
              <a:chExt cx="243" cy="48"/>
            </a:xfrm>
          </p:grpSpPr>
          <p:sp>
            <p:nvSpPr>
              <p:cNvPr id="38230" name="Line 25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31" name="Line 25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08" name="Group 260"/>
          <p:cNvGrpSpPr/>
          <p:nvPr/>
        </p:nvGrpSpPr>
        <p:grpSpPr>
          <a:xfrm>
            <a:off x="8832850" y="4183063"/>
            <a:ext cx="304800" cy="250825"/>
            <a:chOff x="1440" y="2928"/>
            <a:chExt cx="192" cy="158"/>
          </a:xfrm>
        </p:grpSpPr>
        <p:grpSp>
          <p:nvGrpSpPr>
            <p:cNvPr id="38220" name="Group 261"/>
            <p:cNvGrpSpPr/>
            <p:nvPr/>
          </p:nvGrpSpPr>
          <p:grpSpPr>
            <a:xfrm rot="5400000">
              <a:off x="1529" y="2983"/>
              <a:ext cx="158" cy="48"/>
              <a:chOff x="3459" y="1296"/>
              <a:chExt cx="243" cy="48"/>
            </a:xfrm>
          </p:grpSpPr>
          <p:sp>
            <p:nvSpPr>
              <p:cNvPr id="38225" name="Line 26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26" name="Line 26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221" name="Freeform 26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22" name="Group 265"/>
            <p:cNvGrpSpPr/>
            <p:nvPr/>
          </p:nvGrpSpPr>
          <p:grpSpPr>
            <a:xfrm rot="-5400000">
              <a:off x="1385" y="2983"/>
              <a:ext cx="158" cy="48"/>
              <a:chOff x="3459" y="1296"/>
              <a:chExt cx="243" cy="48"/>
            </a:xfrm>
          </p:grpSpPr>
          <p:sp>
            <p:nvSpPr>
              <p:cNvPr id="38223" name="Line 26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224" name="Line 26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09" name="Group 268"/>
          <p:cNvGrpSpPr/>
          <p:nvPr/>
        </p:nvGrpSpPr>
        <p:grpSpPr>
          <a:xfrm>
            <a:off x="3322638" y="1909763"/>
            <a:ext cx="6062662" cy="2339975"/>
            <a:chOff x="1197" y="1203"/>
            <a:chExt cx="3819" cy="1474"/>
          </a:xfrm>
        </p:grpSpPr>
        <p:sp>
          <p:nvSpPr>
            <p:cNvPr id="38212" name="Freeform 269"/>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213" name="Text Box 270"/>
            <p:cNvSpPr txBox="1"/>
            <p:nvPr/>
          </p:nvSpPr>
          <p:spPr>
            <a:xfrm rot="5400000">
              <a:off x="1193"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8214" name="Freeform 271"/>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215" name="Text Box 272"/>
            <p:cNvSpPr txBox="1"/>
            <p:nvPr/>
          </p:nvSpPr>
          <p:spPr>
            <a:xfrm rot="5400000">
              <a:off x="2346"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8216" name="Freeform 273"/>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217" name="Text Box 274"/>
            <p:cNvSpPr txBox="1"/>
            <p:nvPr/>
          </p:nvSpPr>
          <p:spPr>
            <a:xfrm rot="5400000">
              <a:off x="3492" y="1626"/>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8218" name="Freeform 275"/>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219" name="Text Box 276"/>
            <p:cNvSpPr txBox="1"/>
            <p:nvPr/>
          </p:nvSpPr>
          <p:spPr>
            <a:xfrm rot="5400000">
              <a:off x="4647" y="1629"/>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grpSp>
      <p:grpSp>
        <p:nvGrpSpPr>
          <p:cNvPr id="38110" name="Group 277"/>
          <p:cNvGrpSpPr/>
          <p:nvPr/>
        </p:nvGrpSpPr>
        <p:grpSpPr>
          <a:xfrm>
            <a:off x="3006725" y="854075"/>
            <a:ext cx="7292975" cy="403225"/>
            <a:chOff x="1022" y="538"/>
            <a:chExt cx="4594" cy="254"/>
          </a:xfrm>
        </p:grpSpPr>
        <p:sp>
          <p:nvSpPr>
            <p:cNvPr id="38195" name="Line 278"/>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8196" name="Freeform 279"/>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197" name="Line 280"/>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8198" name="Freeform 281"/>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199" name="Line 282"/>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8200" name="Text Box 283"/>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8201" name="Text Box 284"/>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8202" name="Text Box 285"/>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8203" name="Text Box 286"/>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8204" name="Line 287"/>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8205" name="Line 288"/>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8206" name="Line 289"/>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8207" name="Line 290"/>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8208" name="Line 291"/>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8209" name="Line 292"/>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8210" name="Line 293"/>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8211" name="Line 294"/>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8113" name="Group 297"/>
          <p:cNvGrpSpPr/>
          <p:nvPr/>
        </p:nvGrpSpPr>
        <p:grpSpPr>
          <a:xfrm>
            <a:off x="2854325" y="1360488"/>
            <a:ext cx="7250113" cy="682625"/>
            <a:chOff x="902" y="857"/>
            <a:chExt cx="4567" cy="430"/>
          </a:xfrm>
        </p:grpSpPr>
        <p:grpSp>
          <p:nvGrpSpPr>
            <p:cNvPr id="38171" name="Group 298"/>
            <p:cNvGrpSpPr/>
            <p:nvPr/>
          </p:nvGrpSpPr>
          <p:grpSpPr>
            <a:xfrm>
              <a:off x="902" y="857"/>
              <a:ext cx="4567" cy="430"/>
              <a:chOff x="902" y="857"/>
              <a:chExt cx="4567" cy="430"/>
            </a:xfrm>
          </p:grpSpPr>
          <p:grpSp>
            <p:nvGrpSpPr>
              <p:cNvPr id="38176" name="Group 299"/>
              <p:cNvGrpSpPr/>
              <p:nvPr/>
            </p:nvGrpSpPr>
            <p:grpSpPr>
              <a:xfrm>
                <a:off x="1152" y="1013"/>
                <a:ext cx="4317" cy="274"/>
                <a:chOff x="1176" y="1068"/>
                <a:chExt cx="4317" cy="274"/>
              </a:xfrm>
            </p:grpSpPr>
            <p:sp>
              <p:nvSpPr>
                <p:cNvPr id="38187" name="Rectangle 300"/>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38188" name="Rectangle 301"/>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8189" name="Rectangle 302"/>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38190" name="Rectangle 303"/>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8191" name="Rectangle 304"/>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38192" name="Rectangle 305"/>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8193" name="Rectangle 306"/>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38194" name="Rectangle 307"/>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8177" name="Group 308"/>
              <p:cNvGrpSpPr/>
              <p:nvPr/>
            </p:nvGrpSpPr>
            <p:grpSpPr>
              <a:xfrm>
                <a:off x="902" y="857"/>
                <a:ext cx="4419" cy="145"/>
                <a:chOff x="902" y="857"/>
                <a:chExt cx="4419" cy="145"/>
              </a:xfrm>
            </p:grpSpPr>
            <p:sp>
              <p:nvSpPr>
                <p:cNvPr id="38178" name="Freeform 309"/>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179" name="Line 310"/>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8180" name="Line 311"/>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8181" name="Line 312"/>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8182" name="Line 313"/>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8183" name="Line 314"/>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8184" name="Line 315"/>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8185" name="Line 316"/>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8186" name="Line 317"/>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8172" name="Text Box 318"/>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8173" name="Text Box 319"/>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8174" name="Text Box 320"/>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8175" name="Text Box 321"/>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
        <p:nvSpPr>
          <p:cNvPr id="38114" name="Rectangle 322"/>
          <p:cNvSpPr/>
          <p:nvPr/>
        </p:nvSpPr>
        <p:spPr>
          <a:xfrm>
            <a:off x="3251200"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8115" name="Rectangle 323"/>
          <p:cNvSpPr/>
          <p:nvPr/>
        </p:nvSpPr>
        <p:spPr>
          <a:xfrm>
            <a:off x="5070475"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8116" name="Rectangle 324"/>
          <p:cNvSpPr/>
          <p:nvPr/>
        </p:nvSpPr>
        <p:spPr>
          <a:xfrm>
            <a:off x="6929438" y="1611313"/>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8117" name="Rectangle 325"/>
          <p:cNvSpPr/>
          <p:nvPr/>
        </p:nvSpPr>
        <p:spPr>
          <a:xfrm>
            <a:off x="8728075"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nvGrpSpPr>
          <p:cNvPr id="27" name="Group 326"/>
          <p:cNvGrpSpPr/>
          <p:nvPr/>
        </p:nvGrpSpPr>
        <p:grpSpPr>
          <a:xfrm>
            <a:off x="3651250" y="4351338"/>
            <a:ext cx="6173788" cy="1295400"/>
            <a:chOff x="1428" y="2784"/>
            <a:chExt cx="3889" cy="816"/>
          </a:xfrm>
        </p:grpSpPr>
        <p:sp>
          <p:nvSpPr>
            <p:cNvPr id="38167" name="Freeform 327"/>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168" name="Freeform 328"/>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169" name="Freeform 329"/>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170" name="Freeform 330"/>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8119" name="Group 331"/>
          <p:cNvGrpSpPr/>
          <p:nvPr/>
        </p:nvGrpSpPr>
        <p:grpSpPr>
          <a:xfrm>
            <a:off x="2874963" y="2617788"/>
            <a:ext cx="6613525" cy="1963737"/>
            <a:chOff x="915" y="1649"/>
            <a:chExt cx="4166" cy="1237"/>
          </a:xfrm>
        </p:grpSpPr>
        <p:grpSp>
          <p:nvGrpSpPr>
            <p:cNvPr id="38120" name="Group 332"/>
            <p:cNvGrpSpPr/>
            <p:nvPr/>
          </p:nvGrpSpPr>
          <p:grpSpPr>
            <a:xfrm>
              <a:off x="915" y="2633"/>
              <a:ext cx="3945" cy="253"/>
              <a:chOff x="915" y="2633"/>
              <a:chExt cx="3945" cy="253"/>
            </a:xfrm>
          </p:grpSpPr>
          <p:grpSp>
            <p:nvGrpSpPr>
              <p:cNvPr id="38129" name="Group 333"/>
              <p:cNvGrpSpPr/>
              <p:nvPr/>
            </p:nvGrpSpPr>
            <p:grpSpPr>
              <a:xfrm>
                <a:off x="915" y="2696"/>
                <a:ext cx="3858" cy="190"/>
                <a:chOff x="915" y="2696"/>
                <a:chExt cx="3858" cy="190"/>
              </a:xfrm>
            </p:grpSpPr>
            <p:sp>
              <p:nvSpPr>
                <p:cNvPr id="38162" name="Freeform 334"/>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163" name="Freeform 335"/>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164" name="Freeform 336"/>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165" name="Freeform 337"/>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166" name="Freeform 338"/>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8130" name="Group 339"/>
              <p:cNvGrpSpPr/>
              <p:nvPr/>
            </p:nvGrpSpPr>
            <p:grpSpPr>
              <a:xfrm>
                <a:off x="1213" y="2633"/>
                <a:ext cx="192" cy="158"/>
                <a:chOff x="1440" y="2928"/>
                <a:chExt cx="192" cy="158"/>
              </a:xfrm>
            </p:grpSpPr>
            <p:grpSp>
              <p:nvGrpSpPr>
                <p:cNvPr id="38155" name="Group 340"/>
                <p:cNvGrpSpPr/>
                <p:nvPr/>
              </p:nvGrpSpPr>
              <p:grpSpPr>
                <a:xfrm rot="5400000">
                  <a:off x="1529" y="2983"/>
                  <a:ext cx="158" cy="48"/>
                  <a:chOff x="3459" y="1296"/>
                  <a:chExt cx="243" cy="48"/>
                </a:xfrm>
              </p:grpSpPr>
              <p:sp>
                <p:nvSpPr>
                  <p:cNvPr id="38160" name="Line 34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61" name="Line 34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156" name="Freeform 34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157" name="Group 344"/>
                <p:cNvGrpSpPr/>
                <p:nvPr/>
              </p:nvGrpSpPr>
              <p:grpSpPr>
                <a:xfrm rot="-5400000">
                  <a:off x="1385" y="2983"/>
                  <a:ext cx="158" cy="48"/>
                  <a:chOff x="3459" y="1296"/>
                  <a:chExt cx="243" cy="48"/>
                </a:xfrm>
              </p:grpSpPr>
              <p:sp>
                <p:nvSpPr>
                  <p:cNvPr id="38158" name="Line 34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59" name="Line 34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31" name="Group 347"/>
              <p:cNvGrpSpPr/>
              <p:nvPr/>
            </p:nvGrpSpPr>
            <p:grpSpPr>
              <a:xfrm>
                <a:off x="2365" y="2635"/>
                <a:ext cx="192" cy="158"/>
                <a:chOff x="1440" y="2928"/>
                <a:chExt cx="192" cy="158"/>
              </a:xfrm>
            </p:grpSpPr>
            <p:grpSp>
              <p:nvGrpSpPr>
                <p:cNvPr id="38148" name="Group 348"/>
                <p:cNvGrpSpPr/>
                <p:nvPr/>
              </p:nvGrpSpPr>
              <p:grpSpPr>
                <a:xfrm rot="5400000">
                  <a:off x="1529" y="2983"/>
                  <a:ext cx="158" cy="48"/>
                  <a:chOff x="3459" y="1296"/>
                  <a:chExt cx="243" cy="48"/>
                </a:xfrm>
              </p:grpSpPr>
              <p:sp>
                <p:nvSpPr>
                  <p:cNvPr id="38153" name="Line 34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54" name="Line 35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149" name="Freeform 35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150" name="Group 352"/>
                <p:cNvGrpSpPr/>
                <p:nvPr/>
              </p:nvGrpSpPr>
              <p:grpSpPr>
                <a:xfrm rot="-5400000">
                  <a:off x="1385" y="2983"/>
                  <a:ext cx="158" cy="48"/>
                  <a:chOff x="3459" y="1296"/>
                  <a:chExt cx="243" cy="48"/>
                </a:xfrm>
              </p:grpSpPr>
              <p:sp>
                <p:nvSpPr>
                  <p:cNvPr id="38151" name="Line 35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52" name="Line 35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32" name="Group 355"/>
              <p:cNvGrpSpPr/>
              <p:nvPr/>
            </p:nvGrpSpPr>
            <p:grpSpPr>
              <a:xfrm>
                <a:off x="3517" y="2635"/>
                <a:ext cx="192" cy="158"/>
                <a:chOff x="1440" y="2928"/>
                <a:chExt cx="192" cy="158"/>
              </a:xfrm>
            </p:grpSpPr>
            <p:grpSp>
              <p:nvGrpSpPr>
                <p:cNvPr id="38141" name="Group 356"/>
                <p:cNvGrpSpPr/>
                <p:nvPr/>
              </p:nvGrpSpPr>
              <p:grpSpPr>
                <a:xfrm rot="5400000">
                  <a:off x="1529" y="2983"/>
                  <a:ext cx="158" cy="48"/>
                  <a:chOff x="3459" y="1296"/>
                  <a:chExt cx="243" cy="48"/>
                </a:xfrm>
              </p:grpSpPr>
              <p:sp>
                <p:nvSpPr>
                  <p:cNvPr id="38146" name="Line 3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47" name="Line 3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142" name="Freeform 35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143" name="Group 360"/>
                <p:cNvGrpSpPr/>
                <p:nvPr/>
              </p:nvGrpSpPr>
              <p:grpSpPr>
                <a:xfrm rot="-5400000">
                  <a:off x="1385" y="2983"/>
                  <a:ext cx="158" cy="48"/>
                  <a:chOff x="3459" y="1296"/>
                  <a:chExt cx="243" cy="48"/>
                </a:xfrm>
              </p:grpSpPr>
              <p:sp>
                <p:nvSpPr>
                  <p:cNvPr id="38144" name="Line 3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45" name="Line 3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133" name="Group 363"/>
              <p:cNvGrpSpPr/>
              <p:nvPr/>
            </p:nvGrpSpPr>
            <p:grpSpPr>
              <a:xfrm>
                <a:off x="4668" y="2635"/>
                <a:ext cx="192" cy="158"/>
                <a:chOff x="1440" y="2928"/>
                <a:chExt cx="192" cy="158"/>
              </a:xfrm>
            </p:grpSpPr>
            <p:grpSp>
              <p:nvGrpSpPr>
                <p:cNvPr id="38134" name="Group 364"/>
                <p:cNvGrpSpPr/>
                <p:nvPr/>
              </p:nvGrpSpPr>
              <p:grpSpPr>
                <a:xfrm rot="5400000">
                  <a:off x="1529" y="2983"/>
                  <a:ext cx="158" cy="48"/>
                  <a:chOff x="3459" y="1296"/>
                  <a:chExt cx="243" cy="48"/>
                </a:xfrm>
              </p:grpSpPr>
              <p:sp>
                <p:nvSpPr>
                  <p:cNvPr id="38139" name="Line 3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40" name="Line 3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135" name="Freeform 36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136" name="Group 368"/>
                <p:cNvGrpSpPr/>
                <p:nvPr/>
              </p:nvGrpSpPr>
              <p:grpSpPr>
                <a:xfrm rot="-5400000">
                  <a:off x="1385" y="2983"/>
                  <a:ext cx="158" cy="48"/>
                  <a:chOff x="3459" y="1296"/>
                  <a:chExt cx="243" cy="48"/>
                </a:xfrm>
              </p:grpSpPr>
              <p:sp>
                <p:nvSpPr>
                  <p:cNvPr id="38137" name="Line 3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138" name="Line 3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8121" name="Rectangle 371"/>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8122" name="Text Box 372"/>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8123" name="Rectangle 373"/>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8124" name="Rectangle 374"/>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8125" name="Rectangle 375"/>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8126" name="Text Box 376"/>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8127" name="Text Box 377"/>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8128" name="Text Box 378"/>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37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downRigh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38914" name="Group 2"/>
          <p:cNvGrpSpPr/>
          <p:nvPr/>
        </p:nvGrpSpPr>
        <p:grpSpPr>
          <a:xfrm>
            <a:off x="1644650" y="1131888"/>
            <a:ext cx="8921750" cy="5654675"/>
            <a:chOff x="140" y="713"/>
            <a:chExt cx="5620" cy="3562"/>
          </a:xfrm>
        </p:grpSpPr>
        <p:sp>
          <p:nvSpPr>
            <p:cNvPr id="39089" name="Rectangle 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9090" name="Rectangle 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9091" name="Text Box 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092" name="Rectangle 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9093" name="Rectangle 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9094" name="Text Box 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095" name="Rectangle 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9096" name="Rectangle 1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9097" name="Text Box 1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098" name="Rectangle 1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9099" name="Rectangle 1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9100" name="Text Box 1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101" name="Rectangle 1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9102" name="Rectangle 1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9103" name="Rectangle 1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9104" name="Rectangle 1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9105" name="Rectangle 1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9106" name="Rectangle 2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9107" name="Rectangle 2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9108" name="Rectangle 2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9109" name="Rectangle 2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9110" name="Line 2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9111" name="Line 2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9112" name="Freeform 2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9113" name="Line 2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9114" name="Line 2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9115" name="Freeform 2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16" name="Freeform 3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17" name="Freeform 3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18" name="Line 3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9119" name="Line 3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9120" name="Freeform 3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9121" name="Line 3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9122" name="Line 3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9123" name="Freeform 3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24" name="Freeform 3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25" name="Line 3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9126" name="Line 4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9127" name="Freeform 4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9128" name="Line 4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9129" name="Line 4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9130" name="Freeform 4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31" name="Freeform 4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32" name="Line 4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9133" name="Line 4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9134" name="Freeform 4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9135" name="Line 4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9136" name="Line 5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9137" name="Freeform 5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38" name="Freeform 5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39" name="Line 5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9140" name="Line 5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9141" name="Freeform 5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9142" name="Line 5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9143" name="Line 5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9144" name="Freeform 5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45" name="Freeform 5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46" name="Line 6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9147" name="Line 6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9148" name="Freeform 6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9149" name="Line 6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9150" name="Line 6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9151" name="Freeform 6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52" name="Freeform 6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9153" name="Group 67"/>
            <p:cNvGrpSpPr/>
            <p:nvPr/>
          </p:nvGrpSpPr>
          <p:grpSpPr>
            <a:xfrm>
              <a:off x="4668" y="2634"/>
              <a:ext cx="192" cy="158"/>
              <a:chOff x="4692" y="2634"/>
              <a:chExt cx="192" cy="158"/>
            </a:xfrm>
          </p:grpSpPr>
          <p:grpSp>
            <p:nvGrpSpPr>
              <p:cNvPr id="39300" name="Group 68"/>
              <p:cNvGrpSpPr/>
              <p:nvPr/>
            </p:nvGrpSpPr>
            <p:grpSpPr>
              <a:xfrm>
                <a:off x="4836" y="2634"/>
                <a:ext cx="48" cy="158"/>
                <a:chOff x="4836" y="2634"/>
                <a:chExt cx="48" cy="158"/>
              </a:xfrm>
            </p:grpSpPr>
            <p:sp>
              <p:nvSpPr>
                <p:cNvPr id="39305" name="Line 6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9306" name="Line 7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9301" name="Freeform 7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302" name="Group 72"/>
              <p:cNvGrpSpPr/>
              <p:nvPr/>
            </p:nvGrpSpPr>
            <p:grpSpPr>
              <a:xfrm>
                <a:off x="4692" y="2634"/>
                <a:ext cx="48" cy="158"/>
                <a:chOff x="4692" y="2634"/>
                <a:chExt cx="48" cy="158"/>
              </a:xfrm>
            </p:grpSpPr>
            <p:sp>
              <p:nvSpPr>
                <p:cNvPr id="39303" name="Line 73"/>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39304" name="Line 7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9154" name="Freeform 7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55" name="Freeform 7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9156" name="Group 77"/>
            <p:cNvGrpSpPr/>
            <p:nvPr/>
          </p:nvGrpSpPr>
          <p:grpSpPr>
            <a:xfrm>
              <a:off x="5235" y="2634"/>
              <a:ext cx="192" cy="158"/>
              <a:chOff x="5259" y="2634"/>
              <a:chExt cx="192" cy="158"/>
            </a:xfrm>
          </p:grpSpPr>
          <p:grpSp>
            <p:nvGrpSpPr>
              <p:cNvPr id="39293" name="Group 78"/>
              <p:cNvGrpSpPr/>
              <p:nvPr/>
            </p:nvGrpSpPr>
            <p:grpSpPr>
              <a:xfrm>
                <a:off x="5403" y="2634"/>
                <a:ext cx="48" cy="158"/>
                <a:chOff x="5403" y="2634"/>
                <a:chExt cx="48" cy="158"/>
              </a:xfrm>
            </p:grpSpPr>
            <p:sp>
              <p:nvSpPr>
                <p:cNvPr id="39298" name="Line 7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9299" name="Line 8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9294" name="Freeform 8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295" name="Group 82"/>
              <p:cNvGrpSpPr/>
              <p:nvPr/>
            </p:nvGrpSpPr>
            <p:grpSpPr>
              <a:xfrm>
                <a:off x="5259" y="2634"/>
                <a:ext cx="48" cy="158"/>
                <a:chOff x="5259" y="2634"/>
                <a:chExt cx="48" cy="158"/>
              </a:xfrm>
            </p:grpSpPr>
            <p:sp>
              <p:nvSpPr>
                <p:cNvPr id="39296" name="Line 8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9297" name="Line 8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9157" name="Freeform 8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58" name="Freeform 8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59" name="Freeform 8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60" name="Line 8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9161" name="Line 8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9162" name="Line 9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9163" name="Line 9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9164" name="Line 9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9165" name="Line 9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9166" name="Line 9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9167" name="Line 9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9168" name="Freeform 9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169" name="Freeform 9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170" name="Freeform 9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171" name="Freeform 9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172" name="Freeform 10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173" name="Freeform 10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74" name="Line 10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9175" name="Line 10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9176" name="Line 10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9177" name="Line 10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9178" name="Line 10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9179" name="Line 10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9180" name="Line 10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9181" name="Line 10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9182" name="Freeform 11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83" name="Line 11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9184" name="Line 11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9185" name="Line 11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9186" name="Line 11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9187" name="Line 11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9188" name="Line 11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9189" name="Line 11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9190" name="Line 11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9191" name="Freeform 11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92" name="Freeform 12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93" name="Rectangle 12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9194" name="Text Box 12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9195" name="Freeform 12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96" name="Freeform 12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97" name="Freeform 12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98" name="Freeform 12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199" name="Freeform 12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0" name="Freeform 12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1" name="Freeform 12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2" name="Freeform 13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3" name="Freeform 13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4" name="Freeform 13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5" name="Freeform 13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6" name="Freeform 13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7" name="Freeform 13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8" name="Freeform 13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09" name="Freeform 13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0" name="Freeform 13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1" name="Freeform 13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2" name="Freeform 14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3" name="Freeform 14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4" name="Freeform 14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5" name="Freeform 14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6" name="Freeform 14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7" name="Freeform 14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18" name="Freeform 14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19" name="Freeform 14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0" name="Freeform 14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1" name="Freeform 14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2" name="Freeform 15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3" name="Freeform 15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4" name="Freeform 15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5" name="Freeform 15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226" name="Freeform 15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27" name="Freeform 15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228" name="Freeform 15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229" name="Freeform 15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230" name="Freeform 15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231" name="Freeform 15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9232" name="Freeform 16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9233" name="Line 16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9234" name="Line 16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9235" name="Line 16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9236" name="Rectangle 16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9237" name="Text Box 16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9238" name="Rectangle 16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9239" name="Text Box 16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9240" name="Rectangle 16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9241" name="Text Box 16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9242" name="Line 17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9243" name="Line 17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9244" name="Line 17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9245" name="Line 17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9246" name="Freeform 17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247" name="Freeform 17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248" name="Freeform 17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9249" name="Text Box 17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250" name="Text Box 17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251" name="Text Box 17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252" name="Text Box 18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253" name="Text Box 18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9254" name="Text Box 18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9255" name="Text Box 18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9256" name="Text Box 18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9257" name="Text Box 18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9258" name="Text Box 18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9259" name="Text Box 18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9260" name="Line 18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9261" name="Text Box 18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9262" name="Text Box 19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9263" name="Text Box 19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264" name="Text Box 19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9265" name="Text Box 19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9266" name="Text Box 19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9267" name="Text Box 19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9268" name="Text Box 19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9269" name="Text Box 19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9270" name="Text Box 19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9271" name="Text Box 19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9272" name="Text Box 20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9273" name="Text Box 20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9274" name="Text Box 20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9275" name="Text Box 20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9276" name="Text Box 20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9277" name="Text Box 20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9278" name="Text Box 20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9279" name="Line 20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9280" name="Line 20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9281" name="Line 20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9282" name="Line 21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9283" name="Line 21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9284" name="Line 21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9285" name="Line 21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9286" name="Line 21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9287" name="Line 21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9288" name="Line 21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9289" name="Text Box 21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solidFill>
                    <a:schemeClr val="folHlink"/>
                  </a:solidFill>
                  <a:latin typeface="Times New Roman" panose="02020603050405020304" pitchFamily="18" charset="0"/>
                </a:rPr>
                <a:t>WE</a:t>
              </a:r>
            </a:p>
          </p:txBody>
        </p:sp>
        <p:sp>
          <p:nvSpPr>
            <p:cNvPr id="39290" name="Line 218"/>
            <p:cNvSpPr/>
            <p:nvPr/>
          </p:nvSpPr>
          <p:spPr>
            <a:xfrm>
              <a:off x="682" y="3923"/>
              <a:ext cx="288" cy="0"/>
            </a:xfrm>
            <a:prstGeom prst="line">
              <a:avLst/>
            </a:prstGeom>
            <a:ln w="28575" cap="flat" cmpd="sng">
              <a:solidFill>
                <a:schemeClr val="folHlink"/>
              </a:solidFill>
              <a:prstDash val="solid"/>
              <a:headEnd type="none" w="med" len="med"/>
              <a:tailEnd type="none" w="med" len="med"/>
            </a:ln>
          </p:spPr>
        </p:sp>
        <p:sp>
          <p:nvSpPr>
            <p:cNvPr id="39291" name="Text Box 21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solidFill>
                    <a:schemeClr val="folHlink"/>
                  </a:solidFill>
                  <a:latin typeface="Times New Roman" panose="02020603050405020304" pitchFamily="18" charset="0"/>
                </a:rPr>
                <a:t>CS</a:t>
              </a:r>
            </a:p>
          </p:txBody>
        </p:sp>
        <p:sp>
          <p:nvSpPr>
            <p:cNvPr id="39292" name="Line 220"/>
            <p:cNvSpPr/>
            <p:nvPr/>
          </p:nvSpPr>
          <p:spPr>
            <a:xfrm>
              <a:off x="726" y="4079"/>
              <a:ext cx="192" cy="0"/>
            </a:xfrm>
            <a:prstGeom prst="line">
              <a:avLst/>
            </a:prstGeom>
            <a:ln w="28575" cap="flat" cmpd="sng">
              <a:solidFill>
                <a:schemeClr val="folHlink"/>
              </a:solidFill>
              <a:prstDash val="solid"/>
              <a:headEnd type="none" w="med" len="med"/>
              <a:tailEnd type="none" w="med" len="med"/>
            </a:ln>
          </p:spPr>
        </p:sp>
      </p:grpSp>
      <p:grpSp>
        <p:nvGrpSpPr>
          <p:cNvPr id="38915" name="Group 221"/>
          <p:cNvGrpSpPr/>
          <p:nvPr/>
        </p:nvGrpSpPr>
        <p:grpSpPr>
          <a:xfrm>
            <a:off x="1644650" y="1069975"/>
            <a:ext cx="311150" cy="4778375"/>
            <a:chOff x="140" y="674"/>
            <a:chExt cx="196" cy="3010"/>
          </a:xfrm>
        </p:grpSpPr>
        <p:sp>
          <p:nvSpPr>
            <p:cNvPr id="39079" name="Text Box 222"/>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0" name="Text Box 223"/>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1" name="Text Box 224"/>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2" name="Text Box 225"/>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3" name="Text Box 226"/>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4" name="Text Box 227"/>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5" name="Text Box 228"/>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6" name="Text Box 229"/>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7" name="Text Box 230"/>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9088" name="Text Box 231"/>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38916" name="Group 232"/>
          <p:cNvGrpSpPr/>
          <p:nvPr/>
        </p:nvGrpSpPr>
        <p:grpSpPr>
          <a:xfrm>
            <a:off x="2874963" y="4179888"/>
            <a:ext cx="6262687" cy="401637"/>
            <a:chOff x="915" y="2633"/>
            <a:chExt cx="3945" cy="253"/>
          </a:xfrm>
        </p:grpSpPr>
        <p:grpSp>
          <p:nvGrpSpPr>
            <p:cNvPr id="39041" name="Group 233"/>
            <p:cNvGrpSpPr/>
            <p:nvPr/>
          </p:nvGrpSpPr>
          <p:grpSpPr>
            <a:xfrm>
              <a:off x="915" y="2696"/>
              <a:ext cx="3858" cy="190"/>
              <a:chOff x="915" y="2696"/>
              <a:chExt cx="3858" cy="190"/>
            </a:xfrm>
          </p:grpSpPr>
          <p:sp>
            <p:nvSpPr>
              <p:cNvPr id="39074" name="Freeform 234"/>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075" name="Freeform 235"/>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076" name="Freeform 236"/>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9077" name="Freeform 237"/>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9078" name="Freeform 238"/>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9042" name="Group 239"/>
            <p:cNvGrpSpPr/>
            <p:nvPr/>
          </p:nvGrpSpPr>
          <p:grpSpPr>
            <a:xfrm>
              <a:off x="1213" y="2633"/>
              <a:ext cx="192" cy="158"/>
              <a:chOff x="1440" y="2928"/>
              <a:chExt cx="192" cy="158"/>
            </a:xfrm>
          </p:grpSpPr>
          <p:grpSp>
            <p:nvGrpSpPr>
              <p:cNvPr id="39067" name="Group 240"/>
              <p:cNvGrpSpPr/>
              <p:nvPr/>
            </p:nvGrpSpPr>
            <p:grpSpPr>
              <a:xfrm rot="5400000">
                <a:off x="1529" y="2983"/>
                <a:ext cx="158" cy="48"/>
                <a:chOff x="3459" y="1296"/>
                <a:chExt cx="243" cy="48"/>
              </a:xfrm>
            </p:grpSpPr>
            <p:sp>
              <p:nvSpPr>
                <p:cNvPr id="39072" name="Line 24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73" name="Line 24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9068" name="Freeform 24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069" name="Group 244"/>
              <p:cNvGrpSpPr/>
              <p:nvPr/>
            </p:nvGrpSpPr>
            <p:grpSpPr>
              <a:xfrm rot="-5400000">
                <a:off x="1385" y="2983"/>
                <a:ext cx="158" cy="48"/>
                <a:chOff x="3459" y="1296"/>
                <a:chExt cx="243" cy="48"/>
              </a:xfrm>
            </p:grpSpPr>
            <p:sp>
              <p:nvSpPr>
                <p:cNvPr id="39070" name="Line 24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71" name="Line 24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9043" name="Group 247"/>
            <p:cNvGrpSpPr/>
            <p:nvPr/>
          </p:nvGrpSpPr>
          <p:grpSpPr>
            <a:xfrm>
              <a:off x="2365" y="2635"/>
              <a:ext cx="192" cy="158"/>
              <a:chOff x="1440" y="2928"/>
              <a:chExt cx="192" cy="158"/>
            </a:xfrm>
          </p:grpSpPr>
          <p:grpSp>
            <p:nvGrpSpPr>
              <p:cNvPr id="39060" name="Group 248"/>
              <p:cNvGrpSpPr/>
              <p:nvPr/>
            </p:nvGrpSpPr>
            <p:grpSpPr>
              <a:xfrm rot="5400000">
                <a:off x="1529" y="2983"/>
                <a:ext cx="158" cy="48"/>
                <a:chOff x="3459" y="1296"/>
                <a:chExt cx="243" cy="48"/>
              </a:xfrm>
            </p:grpSpPr>
            <p:sp>
              <p:nvSpPr>
                <p:cNvPr id="39065" name="Line 24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66" name="Line 25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9061" name="Freeform 25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062" name="Group 252"/>
              <p:cNvGrpSpPr/>
              <p:nvPr/>
            </p:nvGrpSpPr>
            <p:grpSpPr>
              <a:xfrm rot="-5400000">
                <a:off x="1385" y="2983"/>
                <a:ext cx="158" cy="48"/>
                <a:chOff x="3459" y="1296"/>
                <a:chExt cx="243" cy="48"/>
              </a:xfrm>
            </p:grpSpPr>
            <p:sp>
              <p:nvSpPr>
                <p:cNvPr id="39063" name="Line 25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64" name="Line 25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9044" name="Group 255"/>
            <p:cNvGrpSpPr/>
            <p:nvPr/>
          </p:nvGrpSpPr>
          <p:grpSpPr>
            <a:xfrm>
              <a:off x="3517" y="2635"/>
              <a:ext cx="192" cy="158"/>
              <a:chOff x="1440" y="2928"/>
              <a:chExt cx="192" cy="158"/>
            </a:xfrm>
          </p:grpSpPr>
          <p:grpSp>
            <p:nvGrpSpPr>
              <p:cNvPr id="39053" name="Group 256"/>
              <p:cNvGrpSpPr/>
              <p:nvPr/>
            </p:nvGrpSpPr>
            <p:grpSpPr>
              <a:xfrm rot="5400000">
                <a:off x="1529" y="2983"/>
                <a:ext cx="158" cy="48"/>
                <a:chOff x="3459" y="1296"/>
                <a:chExt cx="243" cy="48"/>
              </a:xfrm>
            </p:grpSpPr>
            <p:sp>
              <p:nvSpPr>
                <p:cNvPr id="39058" name="Line 2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59" name="Line 2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9054" name="Freeform 25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055" name="Group 260"/>
              <p:cNvGrpSpPr/>
              <p:nvPr/>
            </p:nvGrpSpPr>
            <p:grpSpPr>
              <a:xfrm rot="-5400000">
                <a:off x="1385" y="2983"/>
                <a:ext cx="158" cy="48"/>
                <a:chOff x="3459" y="1296"/>
                <a:chExt cx="243" cy="48"/>
              </a:xfrm>
            </p:grpSpPr>
            <p:sp>
              <p:nvSpPr>
                <p:cNvPr id="39056" name="Line 2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57" name="Line 2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9045" name="Group 263"/>
            <p:cNvGrpSpPr/>
            <p:nvPr/>
          </p:nvGrpSpPr>
          <p:grpSpPr>
            <a:xfrm>
              <a:off x="4668" y="2635"/>
              <a:ext cx="192" cy="158"/>
              <a:chOff x="1440" y="2928"/>
              <a:chExt cx="192" cy="158"/>
            </a:xfrm>
          </p:grpSpPr>
          <p:grpSp>
            <p:nvGrpSpPr>
              <p:cNvPr id="39046" name="Group 264"/>
              <p:cNvGrpSpPr/>
              <p:nvPr/>
            </p:nvGrpSpPr>
            <p:grpSpPr>
              <a:xfrm rot="5400000">
                <a:off x="1529" y="2983"/>
                <a:ext cx="158" cy="48"/>
                <a:chOff x="3459" y="1296"/>
                <a:chExt cx="243" cy="48"/>
              </a:xfrm>
            </p:grpSpPr>
            <p:sp>
              <p:nvSpPr>
                <p:cNvPr id="39051" name="Line 2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52" name="Line 2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9047" name="Freeform 26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048" name="Group 268"/>
              <p:cNvGrpSpPr/>
              <p:nvPr/>
            </p:nvGrpSpPr>
            <p:grpSpPr>
              <a:xfrm rot="-5400000">
                <a:off x="1385" y="2983"/>
                <a:ext cx="158" cy="48"/>
                <a:chOff x="3459" y="1296"/>
                <a:chExt cx="243" cy="48"/>
              </a:xfrm>
            </p:grpSpPr>
            <p:sp>
              <p:nvSpPr>
                <p:cNvPr id="39049" name="Line 2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050" name="Line 2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grpSp>
        <p:nvGrpSpPr>
          <p:cNvPr id="38917" name="Group 271"/>
          <p:cNvGrpSpPr/>
          <p:nvPr/>
        </p:nvGrpSpPr>
        <p:grpSpPr>
          <a:xfrm>
            <a:off x="3322638" y="1909763"/>
            <a:ext cx="6062662" cy="2339975"/>
            <a:chOff x="1197" y="1203"/>
            <a:chExt cx="3819" cy="1474"/>
          </a:xfrm>
        </p:grpSpPr>
        <p:sp>
          <p:nvSpPr>
            <p:cNvPr id="39033" name="Freeform 272"/>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34" name="Text Box 273"/>
            <p:cNvSpPr txBox="1"/>
            <p:nvPr/>
          </p:nvSpPr>
          <p:spPr>
            <a:xfrm rot="5400000">
              <a:off x="1193"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9035" name="Freeform 274"/>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36" name="Text Box 275"/>
            <p:cNvSpPr txBox="1"/>
            <p:nvPr/>
          </p:nvSpPr>
          <p:spPr>
            <a:xfrm rot="5400000">
              <a:off x="2346"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9037" name="Freeform 276"/>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38" name="Text Box 277"/>
            <p:cNvSpPr txBox="1"/>
            <p:nvPr/>
          </p:nvSpPr>
          <p:spPr>
            <a:xfrm rot="5400000">
              <a:off x="3492" y="1626"/>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39039" name="Freeform 278"/>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40" name="Text Box 279"/>
            <p:cNvSpPr txBox="1"/>
            <p:nvPr/>
          </p:nvSpPr>
          <p:spPr>
            <a:xfrm rot="5400000">
              <a:off x="4647" y="1629"/>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grpSp>
      <p:grpSp>
        <p:nvGrpSpPr>
          <p:cNvPr id="38918" name="Group 280"/>
          <p:cNvGrpSpPr/>
          <p:nvPr/>
        </p:nvGrpSpPr>
        <p:grpSpPr>
          <a:xfrm>
            <a:off x="3006725" y="854075"/>
            <a:ext cx="7292975" cy="403225"/>
            <a:chOff x="1022" y="538"/>
            <a:chExt cx="4594" cy="254"/>
          </a:xfrm>
        </p:grpSpPr>
        <p:sp>
          <p:nvSpPr>
            <p:cNvPr id="39016" name="Line 281"/>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9017" name="Freeform 282"/>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18" name="Line 283"/>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9019" name="Freeform 284"/>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20" name="Line 285"/>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9021" name="Text Box 286"/>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9022" name="Text Box 287"/>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9023" name="Text Box 288"/>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9024" name="Text Box 289"/>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9025" name="Line 290"/>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9026" name="Line 291"/>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9027" name="Line 292"/>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9028" name="Line 293"/>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9029" name="Line 294"/>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9030" name="Line 295"/>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9031" name="Line 296"/>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9032" name="Line 297"/>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8921" name="Group 300"/>
          <p:cNvGrpSpPr/>
          <p:nvPr/>
        </p:nvGrpSpPr>
        <p:grpSpPr>
          <a:xfrm>
            <a:off x="3651250" y="4351338"/>
            <a:ext cx="6173788" cy="1295400"/>
            <a:chOff x="1404" y="2741"/>
            <a:chExt cx="3889" cy="816"/>
          </a:xfrm>
        </p:grpSpPr>
        <p:sp>
          <p:nvSpPr>
            <p:cNvPr id="39012" name="Freeform 301"/>
            <p:cNvSpPr/>
            <p:nvPr/>
          </p:nvSpPr>
          <p:spPr>
            <a:xfrm>
              <a:off x="1404"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13" name="Freeform 302"/>
            <p:cNvSpPr/>
            <p:nvPr/>
          </p:nvSpPr>
          <p:spPr>
            <a:xfrm>
              <a:off x="4861"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14" name="Freeform 303"/>
            <p:cNvSpPr/>
            <p:nvPr/>
          </p:nvSpPr>
          <p:spPr>
            <a:xfrm>
              <a:off x="3709"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9015" name="Freeform 304"/>
            <p:cNvSpPr/>
            <p:nvPr/>
          </p:nvSpPr>
          <p:spPr>
            <a:xfrm>
              <a:off x="2555"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8922" name="Group 305"/>
          <p:cNvGrpSpPr/>
          <p:nvPr/>
        </p:nvGrpSpPr>
        <p:grpSpPr>
          <a:xfrm>
            <a:off x="2854325" y="1360488"/>
            <a:ext cx="7250113" cy="682625"/>
            <a:chOff x="902" y="857"/>
            <a:chExt cx="4567" cy="430"/>
          </a:xfrm>
        </p:grpSpPr>
        <p:grpSp>
          <p:nvGrpSpPr>
            <p:cNvPr id="38988" name="Group 306"/>
            <p:cNvGrpSpPr/>
            <p:nvPr/>
          </p:nvGrpSpPr>
          <p:grpSpPr>
            <a:xfrm>
              <a:off x="902" y="857"/>
              <a:ext cx="4567" cy="430"/>
              <a:chOff x="902" y="857"/>
              <a:chExt cx="4567" cy="430"/>
            </a:xfrm>
          </p:grpSpPr>
          <p:grpSp>
            <p:nvGrpSpPr>
              <p:cNvPr id="38993" name="Group 307"/>
              <p:cNvGrpSpPr/>
              <p:nvPr/>
            </p:nvGrpSpPr>
            <p:grpSpPr>
              <a:xfrm>
                <a:off x="1152" y="1013"/>
                <a:ext cx="4317" cy="274"/>
                <a:chOff x="1176" y="1068"/>
                <a:chExt cx="4317" cy="274"/>
              </a:xfrm>
            </p:grpSpPr>
            <p:sp>
              <p:nvSpPr>
                <p:cNvPr id="39004" name="Rectangle 308"/>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39005" name="Rectangle 309"/>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9006" name="Rectangle 310"/>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39007" name="Rectangle 311"/>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9008" name="Rectangle 312"/>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39009" name="Rectangle 313"/>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9010" name="Rectangle 314"/>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39011" name="Rectangle 315"/>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8994" name="Group 316"/>
              <p:cNvGrpSpPr/>
              <p:nvPr/>
            </p:nvGrpSpPr>
            <p:grpSpPr>
              <a:xfrm>
                <a:off x="902" y="857"/>
                <a:ext cx="4419" cy="145"/>
                <a:chOff x="902" y="857"/>
                <a:chExt cx="4419" cy="145"/>
              </a:xfrm>
            </p:grpSpPr>
            <p:sp>
              <p:nvSpPr>
                <p:cNvPr id="38995" name="Freeform 317"/>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996" name="Line 318"/>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8997" name="Line 319"/>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8998" name="Line 320"/>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8999" name="Line 321"/>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9000" name="Line 322"/>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9001" name="Line 323"/>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9002" name="Line 324"/>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9003" name="Line 325"/>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8989" name="Text Box 326"/>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8990" name="Text Box 327"/>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8991" name="Text Box 328"/>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8992" name="Text Box 329"/>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
        <p:nvSpPr>
          <p:cNvPr id="38923" name="Rectangle 330"/>
          <p:cNvSpPr/>
          <p:nvPr/>
        </p:nvSpPr>
        <p:spPr>
          <a:xfrm>
            <a:off x="3251200"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8924" name="Rectangle 331"/>
          <p:cNvSpPr/>
          <p:nvPr/>
        </p:nvSpPr>
        <p:spPr>
          <a:xfrm>
            <a:off x="5062855"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8925" name="Rectangle 332"/>
          <p:cNvSpPr/>
          <p:nvPr/>
        </p:nvSpPr>
        <p:spPr>
          <a:xfrm>
            <a:off x="6919278" y="160940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8926" name="Rectangle 333"/>
          <p:cNvSpPr/>
          <p:nvPr/>
        </p:nvSpPr>
        <p:spPr>
          <a:xfrm>
            <a:off x="8728075"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nvGrpSpPr>
          <p:cNvPr id="31" name="Group 334"/>
          <p:cNvGrpSpPr/>
          <p:nvPr/>
        </p:nvGrpSpPr>
        <p:grpSpPr>
          <a:xfrm>
            <a:off x="3235325" y="5629275"/>
            <a:ext cx="6832600" cy="533400"/>
            <a:chOff x="1142" y="3546"/>
            <a:chExt cx="4304" cy="336"/>
          </a:xfrm>
        </p:grpSpPr>
        <p:grpSp>
          <p:nvGrpSpPr>
            <p:cNvPr id="38976" name="Group 335"/>
            <p:cNvGrpSpPr/>
            <p:nvPr/>
          </p:nvGrpSpPr>
          <p:grpSpPr>
            <a:xfrm>
              <a:off x="1142" y="3546"/>
              <a:ext cx="823" cy="336"/>
              <a:chOff x="1142" y="3546"/>
              <a:chExt cx="823" cy="336"/>
            </a:xfrm>
          </p:grpSpPr>
          <p:sp>
            <p:nvSpPr>
              <p:cNvPr id="38986"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987" name="Text Box 337"/>
              <p:cNvSpPr txBox="1"/>
              <p:nvPr/>
            </p:nvSpPr>
            <p:spPr>
              <a:xfrm>
                <a:off x="1200" y="359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8977" name="Group 338"/>
            <p:cNvGrpSpPr/>
            <p:nvPr/>
          </p:nvGrpSpPr>
          <p:grpSpPr>
            <a:xfrm>
              <a:off x="2318" y="3546"/>
              <a:ext cx="823" cy="336"/>
              <a:chOff x="2318" y="3546"/>
              <a:chExt cx="823" cy="336"/>
            </a:xfrm>
          </p:grpSpPr>
          <p:sp>
            <p:nvSpPr>
              <p:cNvPr id="38984"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985" name="Text Box 340"/>
              <p:cNvSpPr txBox="1"/>
              <p:nvPr/>
            </p:nvSpPr>
            <p:spPr>
              <a:xfrm>
                <a:off x="2352"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8978" name="Group 341"/>
            <p:cNvGrpSpPr/>
            <p:nvPr/>
          </p:nvGrpSpPr>
          <p:grpSpPr>
            <a:xfrm>
              <a:off x="3470" y="3546"/>
              <a:ext cx="823" cy="336"/>
              <a:chOff x="3470" y="3546"/>
              <a:chExt cx="823" cy="336"/>
            </a:xfrm>
          </p:grpSpPr>
          <p:sp>
            <p:nvSpPr>
              <p:cNvPr id="38982"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983" name="Text Box 343"/>
              <p:cNvSpPr txBox="1"/>
              <p:nvPr/>
            </p:nvSpPr>
            <p:spPr>
              <a:xfrm>
                <a:off x="3504"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8979" name="Group 344"/>
            <p:cNvGrpSpPr/>
            <p:nvPr/>
          </p:nvGrpSpPr>
          <p:grpSpPr>
            <a:xfrm>
              <a:off x="4623" y="3546"/>
              <a:ext cx="823" cy="336"/>
              <a:chOff x="4623" y="3546"/>
              <a:chExt cx="823" cy="336"/>
            </a:xfrm>
          </p:grpSpPr>
          <p:sp>
            <p:nvSpPr>
              <p:cNvPr id="38980"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8981" name="Text Box 346"/>
              <p:cNvSpPr txBox="1"/>
              <p:nvPr/>
            </p:nvSpPr>
            <p:spPr>
              <a:xfrm>
                <a:off x="4656"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38928" name="Group 347"/>
          <p:cNvGrpSpPr/>
          <p:nvPr/>
        </p:nvGrpSpPr>
        <p:grpSpPr>
          <a:xfrm>
            <a:off x="2874963" y="2617788"/>
            <a:ext cx="6613525" cy="1963737"/>
            <a:chOff x="915" y="1649"/>
            <a:chExt cx="4166" cy="1237"/>
          </a:xfrm>
        </p:grpSpPr>
        <p:grpSp>
          <p:nvGrpSpPr>
            <p:cNvPr id="38929" name="Group 348"/>
            <p:cNvGrpSpPr/>
            <p:nvPr/>
          </p:nvGrpSpPr>
          <p:grpSpPr>
            <a:xfrm>
              <a:off x="915" y="2633"/>
              <a:ext cx="3945" cy="253"/>
              <a:chOff x="915" y="2633"/>
              <a:chExt cx="3945" cy="253"/>
            </a:xfrm>
          </p:grpSpPr>
          <p:grpSp>
            <p:nvGrpSpPr>
              <p:cNvPr id="38938" name="Group 349"/>
              <p:cNvGrpSpPr/>
              <p:nvPr/>
            </p:nvGrpSpPr>
            <p:grpSpPr>
              <a:xfrm>
                <a:off x="915" y="2696"/>
                <a:ext cx="3858" cy="190"/>
                <a:chOff x="915" y="2696"/>
                <a:chExt cx="3858" cy="190"/>
              </a:xfrm>
            </p:grpSpPr>
            <p:sp>
              <p:nvSpPr>
                <p:cNvPr id="38971" name="Freeform 350"/>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972" name="Freeform 351"/>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973" name="Freeform 352"/>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8974" name="Freeform 353"/>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8975" name="Freeform 354"/>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8939" name="Group 355"/>
              <p:cNvGrpSpPr/>
              <p:nvPr/>
            </p:nvGrpSpPr>
            <p:grpSpPr>
              <a:xfrm>
                <a:off x="1213" y="2633"/>
                <a:ext cx="192" cy="158"/>
                <a:chOff x="1440" y="2928"/>
                <a:chExt cx="192" cy="158"/>
              </a:xfrm>
            </p:grpSpPr>
            <p:grpSp>
              <p:nvGrpSpPr>
                <p:cNvPr id="38964" name="Group 356"/>
                <p:cNvGrpSpPr/>
                <p:nvPr/>
              </p:nvGrpSpPr>
              <p:grpSpPr>
                <a:xfrm rot="5400000">
                  <a:off x="1529" y="2983"/>
                  <a:ext cx="158" cy="48"/>
                  <a:chOff x="3459" y="1296"/>
                  <a:chExt cx="243" cy="48"/>
                </a:xfrm>
              </p:grpSpPr>
              <p:sp>
                <p:nvSpPr>
                  <p:cNvPr id="38969" name="Line 3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70" name="Line 3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965" name="Freeform 35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966" name="Group 360"/>
                <p:cNvGrpSpPr/>
                <p:nvPr/>
              </p:nvGrpSpPr>
              <p:grpSpPr>
                <a:xfrm rot="-5400000">
                  <a:off x="1385" y="2983"/>
                  <a:ext cx="158" cy="48"/>
                  <a:chOff x="3459" y="1296"/>
                  <a:chExt cx="243" cy="48"/>
                </a:xfrm>
              </p:grpSpPr>
              <p:sp>
                <p:nvSpPr>
                  <p:cNvPr id="38967" name="Line 3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68" name="Line 3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940" name="Group 363"/>
              <p:cNvGrpSpPr/>
              <p:nvPr/>
            </p:nvGrpSpPr>
            <p:grpSpPr>
              <a:xfrm>
                <a:off x="2365" y="2635"/>
                <a:ext cx="192" cy="158"/>
                <a:chOff x="1440" y="2928"/>
                <a:chExt cx="192" cy="158"/>
              </a:xfrm>
            </p:grpSpPr>
            <p:grpSp>
              <p:nvGrpSpPr>
                <p:cNvPr id="38957" name="Group 364"/>
                <p:cNvGrpSpPr/>
                <p:nvPr/>
              </p:nvGrpSpPr>
              <p:grpSpPr>
                <a:xfrm rot="5400000">
                  <a:off x="1529" y="2983"/>
                  <a:ext cx="158" cy="48"/>
                  <a:chOff x="3459" y="1296"/>
                  <a:chExt cx="243" cy="48"/>
                </a:xfrm>
              </p:grpSpPr>
              <p:sp>
                <p:nvSpPr>
                  <p:cNvPr id="38962" name="Line 3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63" name="Line 3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958" name="Freeform 36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959" name="Group 368"/>
                <p:cNvGrpSpPr/>
                <p:nvPr/>
              </p:nvGrpSpPr>
              <p:grpSpPr>
                <a:xfrm rot="-5400000">
                  <a:off x="1385" y="2983"/>
                  <a:ext cx="158" cy="48"/>
                  <a:chOff x="3459" y="1296"/>
                  <a:chExt cx="243" cy="48"/>
                </a:xfrm>
              </p:grpSpPr>
              <p:sp>
                <p:nvSpPr>
                  <p:cNvPr id="38960" name="Line 3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61" name="Line 3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941" name="Group 371"/>
              <p:cNvGrpSpPr/>
              <p:nvPr/>
            </p:nvGrpSpPr>
            <p:grpSpPr>
              <a:xfrm>
                <a:off x="3517" y="2635"/>
                <a:ext cx="192" cy="158"/>
                <a:chOff x="1440" y="2928"/>
                <a:chExt cx="192" cy="158"/>
              </a:xfrm>
            </p:grpSpPr>
            <p:grpSp>
              <p:nvGrpSpPr>
                <p:cNvPr id="38950" name="Group 372"/>
                <p:cNvGrpSpPr/>
                <p:nvPr/>
              </p:nvGrpSpPr>
              <p:grpSpPr>
                <a:xfrm rot="5400000">
                  <a:off x="1529" y="2983"/>
                  <a:ext cx="158" cy="48"/>
                  <a:chOff x="3459" y="1296"/>
                  <a:chExt cx="243" cy="48"/>
                </a:xfrm>
              </p:grpSpPr>
              <p:sp>
                <p:nvSpPr>
                  <p:cNvPr id="38955" name="Line 37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56" name="Line 37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951" name="Freeform 37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952" name="Group 376"/>
                <p:cNvGrpSpPr/>
                <p:nvPr/>
              </p:nvGrpSpPr>
              <p:grpSpPr>
                <a:xfrm rot="-5400000">
                  <a:off x="1385" y="2983"/>
                  <a:ext cx="158" cy="48"/>
                  <a:chOff x="3459" y="1296"/>
                  <a:chExt cx="243" cy="48"/>
                </a:xfrm>
              </p:grpSpPr>
              <p:sp>
                <p:nvSpPr>
                  <p:cNvPr id="38953" name="Line 37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54" name="Line 37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8942" name="Group 379"/>
              <p:cNvGrpSpPr/>
              <p:nvPr/>
            </p:nvGrpSpPr>
            <p:grpSpPr>
              <a:xfrm>
                <a:off x="4668" y="2635"/>
                <a:ext cx="192" cy="158"/>
                <a:chOff x="1440" y="2928"/>
                <a:chExt cx="192" cy="158"/>
              </a:xfrm>
            </p:grpSpPr>
            <p:grpSp>
              <p:nvGrpSpPr>
                <p:cNvPr id="38943" name="Group 380"/>
                <p:cNvGrpSpPr/>
                <p:nvPr/>
              </p:nvGrpSpPr>
              <p:grpSpPr>
                <a:xfrm rot="5400000">
                  <a:off x="1529" y="2983"/>
                  <a:ext cx="158" cy="48"/>
                  <a:chOff x="3459" y="1296"/>
                  <a:chExt cx="243" cy="48"/>
                </a:xfrm>
              </p:grpSpPr>
              <p:sp>
                <p:nvSpPr>
                  <p:cNvPr id="38948" name="Line 38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49" name="Line 38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944" name="Freeform 38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945" name="Group 384"/>
                <p:cNvGrpSpPr/>
                <p:nvPr/>
              </p:nvGrpSpPr>
              <p:grpSpPr>
                <a:xfrm rot="-5400000">
                  <a:off x="1385" y="2983"/>
                  <a:ext cx="158" cy="48"/>
                  <a:chOff x="3459" y="1296"/>
                  <a:chExt cx="243" cy="48"/>
                </a:xfrm>
              </p:grpSpPr>
              <p:sp>
                <p:nvSpPr>
                  <p:cNvPr id="38946" name="Line 38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947" name="Line 38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8930" name="Rectangle 387"/>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8931" name="Text Box 388"/>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8932" name="Rectangle 389"/>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8933" name="Rectangle 390"/>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8934" name="Rectangle 391"/>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8935" name="Text Box 392"/>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8936" name="Text Box 393"/>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8937" name="Text Box 394"/>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39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读</a:t>
            </a:r>
            <a:endParaRPr lang="zh-CN" altLang="en-US"/>
          </a:p>
        </p:txBody>
      </p:sp>
      <p:grpSp>
        <p:nvGrpSpPr>
          <p:cNvPr id="3" name="Group 2"/>
          <p:cNvGrpSpPr/>
          <p:nvPr/>
        </p:nvGrpSpPr>
        <p:grpSpPr>
          <a:xfrm>
            <a:off x="1644650" y="1131888"/>
            <a:ext cx="8921750" cy="5654675"/>
            <a:chOff x="140" y="713"/>
            <a:chExt cx="5620" cy="3562"/>
          </a:xfrm>
        </p:grpSpPr>
        <p:sp>
          <p:nvSpPr>
            <p:cNvPr id="4" name="Rectangle 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6" name="Rectangle 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7" name="Text Box 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8" name="Rectangle 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9" name="Rectangle 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10" name="Text Box 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1" name="Rectangle 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12" name="Rectangle 1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13" name="Text Box 1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4" name="Rectangle 1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15" name="Rectangle 1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16" name="Text Box 1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7" name="Rectangle 1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18" name="Rectangle 1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19" name="Rectangle 1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20" name="Rectangle 1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21" name="Rectangle 1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22" name="Rectangle 2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23" name="Rectangle 2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24" name="Rectangle 2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25" name="Rectangle 2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26" name="Line 2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27" name="Line 2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28" name="Freeform 2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29" name="Line 2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0" name="Line 2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2" name="Freeform 2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3" name="Freeform 3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 name="Freeform 3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 name="Line 3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6" name="Line 3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7" name="Freeform 3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8" name="Line 3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9" name="Line 3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0" name="Freeform 3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 name="Freeform 3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 name="Line 3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3" name="Line 4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4" name="Freeform 4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 name="Line 4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6" name="Line 4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7" name="Freeform 4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 name="Freeform 4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 name="Line 4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50" name="Line 4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51" name="Freeform 4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52" name="Line 4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53" name="Line 5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54" name="Freeform 5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55" name="Freeform 5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56" name="Line 5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57" name="Line 5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58" name="Freeform 5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59" name="Line 5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60" name="Line 5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61" name="Freeform 5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62" name="Freeform 5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63" name="Line 6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64" name="Line 6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65" name="Freeform 6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66" name="Line 6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67" name="Line 6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68" name="Freeform 6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69" name="Freeform 6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70" name="Group 67"/>
            <p:cNvGrpSpPr/>
            <p:nvPr/>
          </p:nvGrpSpPr>
          <p:grpSpPr>
            <a:xfrm>
              <a:off x="4668" y="2634"/>
              <a:ext cx="192" cy="158"/>
              <a:chOff x="4692" y="2634"/>
              <a:chExt cx="192" cy="158"/>
            </a:xfrm>
          </p:grpSpPr>
          <p:grpSp>
            <p:nvGrpSpPr>
              <p:cNvPr id="71" name="Group 68"/>
              <p:cNvGrpSpPr/>
              <p:nvPr/>
            </p:nvGrpSpPr>
            <p:grpSpPr>
              <a:xfrm>
                <a:off x="4836" y="2634"/>
                <a:ext cx="48" cy="158"/>
                <a:chOff x="4836" y="2634"/>
                <a:chExt cx="48" cy="158"/>
              </a:xfrm>
            </p:grpSpPr>
            <p:sp>
              <p:nvSpPr>
                <p:cNvPr id="72" name="Line 6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73" name="Line 7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74" name="Freeform 7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75" name="Group 72"/>
              <p:cNvGrpSpPr/>
              <p:nvPr/>
            </p:nvGrpSpPr>
            <p:grpSpPr>
              <a:xfrm>
                <a:off x="4692" y="2634"/>
                <a:ext cx="48" cy="158"/>
                <a:chOff x="4692" y="2634"/>
                <a:chExt cx="48" cy="158"/>
              </a:xfrm>
            </p:grpSpPr>
            <p:sp>
              <p:nvSpPr>
                <p:cNvPr id="76" name="Line 73"/>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77" name="Line 7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78" name="Freeform 7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79" name="Freeform 7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80" name="Group 77"/>
            <p:cNvGrpSpPr/>
            <p:nvPr/>
          </p:nvGrpSpPr>
          <p:grpSpPr>
            <a:xfrm>
              <a:off x="5235" y="2634"/>
              <a:ext cx="192" cy="158"/>
              <a:chOff x="5259" y="2634"/>
              <a:chExt cx="192" cy="158"/>
            </a:xfrm>
          </p:grpSpPr>
          <p:grpSp>
            <p:nvGrpSpPr>
              <p:cNvPr id="81" name="Group 78"/>
              <p:cNvGrpSpPr/>
              <p:nvPr/>
            </p:nvGrpSpPr>
            <p:grpSpPr>
              <a:xfrm>
                <a:off x="5403" y="2634"/>
                <a:ext cx="48" cy="158"/>
                <a:chOff x="5403" y="2634"/>
                <a:chExt cx="48" cy="158"/>
              </a:xfrm>
            </p:grpSpPr>
            <p:sp>
              <p:nvSpPr>
                <p:cNvPr id="82" name="Line 7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83" name="Line 8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84" name="Freeform 8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85" name="Group 82"/>
              <p:cNvGrpSpPr/>
              <p:nvPr/>
            </p:nvGrpSpPr>
            <p:grpSpPr>
              <a:xfrm>
                <a:off x="5259" y="2634"/>
                <a:ext cx="48" cy="158"/>
                <a:chOff x="5259" y="2634"/>
                <a:chExt cx="48" cy="158"/>
              </a:xfrm>
            </p:grpSpPr>
            <p:sp>
              <p:nvSpPr>
                <p:cNvPr id="86" name="Line 8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87" name="Line 8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88" name="Freeform 8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89" name="Freeform 8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90" name="Freeform 8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91" name="Line 8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92" name="Line 8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93" name="Line 9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94" name="Line 9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95" name="Line 9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96" name="Line 9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97" name="Line 9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98" name="Line 9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99" name="Freeform 9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0" name="Freeform 9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1" name="Freeform 9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2" name="Freeform 9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03" name="Freeform 10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04" name="Freeform 10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05" name="Line 10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106" name="Line 10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107" name="Line 10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108" name="Line 10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109" name="Line 10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110" name="Line 10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111" name="Line 10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112" name="Line 10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113" name="Freeform 11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14" name="Line 11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115" name="Line 11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116" name="Line 11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117" name="Line 11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118" name="Line 11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119" name="Line 11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120" name="Line 11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121" name="Line 11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122" name="Freeform 11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3" name="Freeform 12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4" name="Rectangle 12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25" name="Text Box 12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26" name="Freeform 12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7" name="Freeform 12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8" name="Freeform 12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29" name="Freeform 12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0" name="Freeform 12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1" name="Freeform 12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2" name="Freeform 12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3" name="Freeform 13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4" name="Freeform 13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5" name="Freeform 13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6" name="Freeform 13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7" name="Freeform 13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8" name="Freeform 13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39" name="Freeform 13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0" name="Freeform 13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1" name="Freeform 13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2" name="Freeform 13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3" name="Freeform 14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4" name="Freeform 14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5" name="Freeform 14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6" name="Freeform 14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7" name="Freeform 14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8" name="Freeform 14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49" name="Freeform 14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0" name="Freeform 14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1" name="Freeform 14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2" name="Freeform 14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3" name="Freeform 15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4" name="Freeform 15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5" name="Freeform 15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6" name="Freeform 15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157" name="Freeform 15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58" name="Freeform 15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159" name="Freeform 15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60" name="Freeform 15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61" name="Freeform 15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162" name="Freeform 15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163" name="Freeform 16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164" name="Line 16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165" name="Line 16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166" name="Line 16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167" name="Rectangle 16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68" name="Text Box 16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69" name="Rectangle 16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70" name="Text Box 16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71" name="Rectangle 16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172" name="Text Box 16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173" name="Line 17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174" name="Line 17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175" name="Line 17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176" name="Line 17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177" name="Freeform 17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78" name="Freeform 17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179" name="Freeform 17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180" name="Text Box 17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81" name="Text Box 17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82" name="Text Box 17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83" name="Text Box 18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84" name="Text Box 18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85" name="Text Box 18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86" name="Text Box 18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87" name="Text Box 18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188" name="Text Box 18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189" name="Text Box 18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190" name="Text Box 18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191" name="Line 18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192" name="Text Box 18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193" name="Text Box 19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194" name="Text Box 19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95" name="Text Box 19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196" name="Text Box 19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197" name="Text Box 19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198" name="Text Box 19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199" name="Text Box 19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00" name="Text Box 19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01" name="Text Box 19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202" name="Text Box 19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03" name="Text Box 20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04" name="Text Box 20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05" name="Text Box 20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06" name="Text Box 20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207" name="Text Box 20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208" name="Text Box 20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209" name="Text Box 20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210" name="Line 20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211" name="Line 20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212" name="Line 20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213" name="Line 21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214" name="Line 21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215" name="Line 21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216" name="Line 21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217" name="Line 21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218" name="Line 21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219" name="Line 21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220" name="Text Box 21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solidFill>
                    <a:schemeClr val="folHlink"/>
                  </a:solidFill>
                  <a:latin typeface="Times New Roman" panose="02020603050405020304" pitchFamily="18" charset="0"/>
                </a:rPr>
                <a:t>WE</a:t>
              </a:r>
            </a:p>
          </p:txBody>
        </p:sp>
        <p:sp>
          <p:nvSpPr>
            <p:cNvPr id="221" name="Line 218"/>
            <p:cNvSpPr/>
            <p:nvPr/>
          </p:nvSpPr>
          <p:spPr>
            <a:xfrm>
              <a:off x="682" y="3923"/>
              <a:ext cx="288" cy="0"/>
            </a:xfrm>
            <a:prstGeom prst="line">
              <a:avLst/>
            </a:prstGeom>
            <a:ln w="28575" cap="flat" cmpd="sng">
              <a:solidFill>
                <a:schemeClr val="folHlink"/>
              </a:solidFill>
              <a:prstDash val="solid"/>
              <a:headEnd type="none" w="med" len="med"/>
              <a:tailEnd type="none" w="med" len="med"/>
            </a:ln>
          </p:spPr>
        </p:sp>
        <p:sp>
          <p:nvSpPr>
            <p:cNvPr id="222" name="Text Box 21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solidFill>
                    <a:schemeClr val="folHlink"/>
                  </a:solidFill>
                  <a:latin typeface="Times New Roman" panose="02020603050405020304" pitchFamily="18" charset="0"/>
                </a:rPr>
                <a:t>CS</a:t>
              </a:r>
            </a:p>
          </p:txBody>
        </p:sp>
        <p:sp>
          <p:nvSpPr>
            <p:cNvPr id="223" name="Line 220"/>
            <p:cNvSpPr/>
            <p:nvPr/>
          </p:nvSpPr>
          <p:spPr>
            <a:xfrm>
              <a:off x="726" y="4079"/>
              <a:ext cx="192" cy="0"/>
            </a:xfrm>
            <a:prstGeom prst="line">
              <a:avLst/>
            </a:prstGeom>
            <a:ln w="28575" cap="flat" cmpd="sng">
              <a:solidFill>
                <a:schemeClr val="folHlink"/>
              </a:solidFill>
              <a:prstDash val="solid"/>
              <a:headEnd type="none" w="med" len="med"/>
              <a:tailEnd type="none" w="med" len="med"/>
            </a:ln>
          </p:spPr>
        </p:sp>
      </p:grpSp>
      <p:grpSp>
        <p:nvGrpSpPr>
          <p:cNvPr id="224" name="Group 221"/>
          <p:cNvGrpSpPr/>
          <p:nvPr/>
        </p:nvGrpSpPr>
        <p:grpSpPr>
          <a:xfrm>
            <a:off x="1644650" y="1069975"/>
            <a:ext cx="311150" cy="4778375"/>
            <a:chOff x="140" y="674"/>
            <a:chExt cx="196" cy="3010"/>
          </a:xfrm>
        </p:grpSpPr>
        <p:sp>
          <p:nvSpPr>
            <p:cNvPr id="225" name="Text Box 222"/>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26" name="Text Box 223"/>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27" name="Text Box 224"/>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28" name="Text Box 225"/>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29" name="Text Box 226"/>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30" name="Text Box 227"/>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31" name="Text Box 228"/>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32" name="Text Box 229"/>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33" name="Text Box 230"/>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234" name="Text Box 231"/>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35" name="Group 232"/>
          <p:cNvGrpSpPr/>
          <p:nvPr/>
        </p:nvGrpSpPr>
        <p:grpSpPr>
          <a:xfrm>
            <a:off x="2874963" y="4179888"/>
            <a:ext cx="6262687" cy="401637"/>
            <a:chOff x="915" y="2633"/>
            <a:chExt cx="3945" cy="253"/>
          </a:xfrm>
        </p:grpSpPr>
        <p:grpSp>
          <p:nvGrpSpPr>
            <p:cNvPr id="236" name="Group 233"/>
            <p:cNvGrpSpPr/>
            <p:nvPr/>
          </p:nvGrpSpPr>
          <p:grpSpPr>
            <a:xfrm>
              <a:off x="915" y="2696"/>
              <a:ext cx="3858" cy="190"/>
              <a:chOff x="915" y="2696"/>
              <a:chExt cx="3858" cy="190"/>
            </a:xfrm>
          </p:grpSpPr>
          <p:sp>
            <p:nvSpPr>
              <p:cNvPr id="237" name="Freeform 234"/>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238" name="Freeform 235"/>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239" name="Freeform 236"/>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240" name="Freeform 237"/>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241" name="Freeform 238"/>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42" name="Group 239"/>
            <p:cNvGrpSpPr/>
            <p:nvPr/>
          </p:nvGrpSpPr>
          <p:grpSpPr>
            <a:xfrm>
              <a:off x="1213" y="2633"/>
              <a:ext cx="192" cy="158"/>
              <a:chOff x="1440" y="2928"/>
              <a:chExt cx="192" cy="158"/>
            </a:xfrm>
          </p:grpSpPr>
          <p:grpSp>
            <p:nvGrpSpPr>
              <p:cNvPr id="243" name="Group 240"/>
              <p:cNvGrpSpPr/>
              <p:nvPr/>
            </p:nvGrpSpPr>
            <p:grpSpPr>
              <a:xfrm rot="5400000">
                <a:off x="1529" y="2983"/>
                <a:ext cx="158" cy="48"/>
                <a:chOff x="3459" y="1296"/>
                <a:chExt cx="243" cy="48"/>
              </a:xfrm>
            </p:grpSpPr>
            <p:sp>
              <p:nvSpPr>
                <p:cNvPr id="244" name="Line 24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45" name="Line 24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46" name="Freeform 24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47" name="Group 244"/>
              <p:cNvGrpSpPr/>
              <p:nvPr/>
            </p:nvGrpSpPr>
            <p:grpSpPr>
              <a:xfrm rot="-5400000">
                <a:off x="1385" y="2983"/>
                <a:ext cx="158" cy="48"/>
                <a:chOff x="3459" y="1296"/>
                <a:chExt cx="243" cy="48"/>
              </a:xfrm>
            </p:grpSpPr>
            <p:sp>
              <p:nvSpPr>
                <p:cNvPr id="248" name="Line 24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49" name="Line 24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50" name="Group 247"/>
            <p:cNvGrpSpPr/>
            <p:nvPr/>
          </p:nvGrpSpPr>
          <p:grpSpPr>
            <a:xfrm>
              <a:off x="2365" y="2635"/>
              <a:ext cx="192" cy="158"/>
              <a:chOff x="1440" y="2928"/>
              <a:chExt cx="192" cy="158"/>
            </a:xfrm>
          </p:grpSpPr>
          <p:grpSp>
            <p:nvGrpSpPr>
              <p:cNvPr id="251" name="Group 248"/>
              <p:cNvGrpSpPr/>
              <p:nvPr/>
            </p:nvGrpSpPr>
            <p:grpSpPr>
              <a:xfrm rot="5400000">
                <a:off x="1529" y="2983"/>
                <a:ext cx="158" cy="48"/>
                <a:chOff x="3459" y="1296"/>
                <a:chExt cx="243" cy="48"/>
              </a:xfrm>
            </p:grpSpPr>
            <p:sp>
              <p:nvSpPr>
                <p:cNvPr id="252" name="Line 24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53" name="Line 25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54" name="Freeform 25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55" name="Group 252"/>
              <p:cNvGrpSpPr/>
              <p:nvPr/>
            </p:nvGrpSpPr>
            <p:grpSpPr>
              <a:xfrm rot="-5400000">
                <a:off x="1385" y="2983"/>
                <a:ext cx="158" cy="48"/>
                <a:chOff x="3459" y="1296"/>
                <a:chExt cx="243" cy="48"/>
              </a:xfrm>
            </p:grpSpPr>
            <p:sp>
              <p:nvSpPr>
                <p:cNvPr id="256" name="Line 25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57" name="Line 25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58" name="Group 255"/>
            <p:cNvGrpSpPr/>
            <p:nvPr/>
          </p:nvGrpSpPr>
          <p:grpSpPr>
            <a:xfrm>
              <a:off x="3517" y="2635"/>
              <a:ext cx="192" cy="158"/>
              <a:chOff x="1440" y="2928"/>
              <a:chExt cx="192" cy="158"/>
            </a:xfrm>
          </p:grpSpPr>
          <p:grpSp>
            <p:nvGrpSpPr>
              <p:cNvPr id="259" name="Group 256"/>
              <p:cNvGrpSpPr/>
              <p:nvPr/>
            </p:nvGrpSpPr>
            <p:grpSpPr>
              <a:xfrm rot="5400000">
                <a:off x="1529" y="2983"/>
                <a:ext cx="158" cy="48"/>
                <a:chOff x="3459" y="1296"/>
                <a:chExt cx="243" cy="48"/>
              </a:xfrm>
            </p:grpSpPr>
            <p:sp>
              <p:nvSpPr>
                <p:cNvPr id="260" name="Line 2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61" name="Line 2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62" name="Freeform 25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63" name="Group 260"/>
              <p:cNvGrpSpPr/>
              <p:nvPr/>
            </p:nvGrpSpPr>
            <p:grpSpPr>
              <a:xfrm rot="-5400000">
                <a:off x="1385" y="2983"/>
                <a:ext cx="158" cy="48"/>
                <a:chOff x="3459" y="1296"/>
                <a:chExt cx="243" cy="48"/>
              </a:xfrm>
            </p:grpSpPr>
            <p:sp>
              <p:nvSpPr>
                <p:cNvPr id="264" name="Line 2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65" name="Line 2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66" name="Group 263"/>
            <p:cNvGrpSpPr/>
            <p:nvPr/>
          </p:nvGrpSpPr>
          <p:grpSpPr>
            <a:xfrm>
              <a:off x="4668" y="2635"/>
              <a:ext cx="192" cy="158"/>
              <a:chOff x="1440" y="2928"/>
              <a:chExt cx="192" cy="158"/>
            </a:xfrm>
          </p:grpSpPr>
          <p:grpSp>
            <p:nvGrpSpPr>
              <p:cNvPr id="267" name="Group 264"/>
              <p:cNvGrpSpPr/>
              <p:nvPr/>
            </p:nvGrpSpPr>
            <p:grpSpPr>
              <a:xfrm rot="5400000">
                <a:off x="1529" y="2983"/>
                <a:ext cx="158" cy="48"/>
                <a:chOff x="3459" y="1296"/>
                <a:chExt cx="243" cy="48"/>
              </a:xfrm>
            </p:grpSpPr>
            <p:sp>
              <p:nvSpPr>
                <p:cNvPr id="268" name="Line 2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69" name="Line 2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70" name="Freeform 26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71" name="Group 268"/>
              <p:cNvGrpSpPr/>
              <p:nvPr/>
            </p:nvGrpSpPr>
            <p:grpSpPr>
              <a:xfrm rot="-5400000">
                <a:off x="1385" y="2983"/>
                <a:ext cx="158" cy="48"/>
                <a:chOff x="3459" y="1296"/>
                <a:chExt cx="243" cy="48"/>
              </a:xfrm>
            </p:grpSpPr>
            <p:sp>
              <p:nvSpPr>
                <p:cNvPr id="272" name="Line 2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73" name="Line 2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grpSp>
        <p:nvGrpSpPr>
          <p:cNvPr id="274" name="Group 271"/>
          <p:cNvGrpSpPr/>
          <p:nvPr/>
        </p:nvGrpSpPr>
        <p:grpSpPr>
          <a:xfrm>
            <a:off x="3322638" y="1909763"/>
            <a:ext cx="6062662" cy="2339975"/>
            <a:chOff x="1197" y="1203"/>
            <a:chExt cx="3819" cy="1474"/>
          </a:xfrm>
        </p:grpSpPr>
        <p:sp>
          <p:nvSpPr>
            <p:cNvPr id="275" name="Freeform 272"/>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76" name="Text Box 273"/>
            <p:cNvSpPr txBox="1"/>
            <p:nvPr/>
          </p:nvSpPr>
          <p:spPr>
            <a:xfrm rot="5400000">
              <a:off x="1193"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277" name="Freeform 274"/>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78" name="Text Box 275"/>
            <p:cNvSpPr txBox="1"/>
            <p:nvPr/>
          </p:nvSpPr>
          <p:spPr>
            <a:xfrm rot="5400000">
              <a:off x="2346" y="1642"/>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279" name="Freeform 276"/>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80" name="Text Box 277"/>
            <p:cNvSpPr txBox="1"/>
            <p:nvPr/>
          </p:nvSpPr>
          <p:spPr>
            <a:xfrm rot="5400000">
              <a:off x="3492" y="1626"/>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sp>
          <p:nvSpPr>
            <p:cNvPr id="281" name="Freeform 278"/>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82" name="Text Box 279"/>
            <p:cNvSpPr txBox="1"/>
            <p:nvPr/>
          </p:nvSpPr>
          <p:spPr>
            <a:xfrm rot="5400000">
              <a:off x="4647" y="1629"/>
              <a:ext cx="372" cy="365"/>
            </a:xfrm>
            <a:prstGeom prst="rect">
              <a:avLst/>
            </a:prstGeom>
            <a:noFill/>
            <a:ln w="9525">
              <a:noFill/>
            </a:ln>
          </p:spPr>
          <p:txBody>
            <a:bodyPr wrap="none">
              <a:spAutoFit/>
            </a:bodyPr>
            <a:lstStyle/>
            <a:p>
              <a:pPr>
                <a:spcBef>
                  <a:spcPct val="50000"/>
                </a:spcBef>
              </a:pPr>
              <a:r>
                <a:rPr lang="zh-CN" altLang="en-US" sz="3200" b="1" dirty="0">
                  <a:solidFill>
                    <a:schemeClr val="folHlink"/>
                  </a:solidFill>
                  <a:latin typeface="Times New Roman" panose="02020603050405020304" pitchFamily="18" charset="0"/>
                </a:rPr>
                <a:t>…</a:t>
              </a:r>
            </a:p>
          </p:txBody>
        </p:sp>
      </p:grpSp>
      <p:grpSp>
        <p:nvGrpSpPr>
          <p:cNvPr id="39942" name="Group 280"/>
          <p:cNvGrpSpPr/>
          <p:nvPr/>
        </p:nvGrpSpPr>
        <p:grpSpPr>
          <a:xfrm>
            <a:off x="3006725" y="854075"/>
            <a:ext cx="7292975" cy="403225"/>
            <a:chOff x="1022" y="538"/>
            <a:chExt cx="4594" cy="254"/>
          </a:xfrm>
        </p:grpSpPr>
        <p:sp>
          <p:nvSpPr>
            <p:cNvPr id="40051" name="Line 281"/>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0052" name="Freeform 282"/>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0053" name="Line 283"/>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0054" name="Freeform 284"/>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0055" name="Line 285"/>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0056" name="Text Box 286"/>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0057" name="Text Box 287"/>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0058" name="Text Box 288"/>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0059" name="Text Box 289"/>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0060" name="Line 290"/>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0061" name="Line 291"/>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0062" name="Line 292"/>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0063" name="Line 293"/>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0064" name="Line 294"/>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0065" name="Line 295"/>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0066" name="Line 296"/>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0067" name="Line 297"/>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283" name="Group 300"/>
          <p:cNvGrpSpPr/>
          <p:nvPr/>
        </p:nvGrpSpPr>
        <p:grpSpPr>
          <a:xfrm>
            <a:off x="3651250" y="4351338"/>
            <a:ext cx="6173788" cy="1295400"/>
            <a:chOff x="1404" y="2741"/>
            <a:chExt cx="3889" cy="816"/>
          </a:xfrm>
        </p:grpSpPr>
        <p:sp>
          <p:nvSpPr>
            <p:cNvPr id="284" name="Freeform 301"/>
            <p:cNvSpPr/>
            <p:nvPr/>
          </p:nvSpPr>
          <p:spPr>
            <a:xfrm>
              <a:off x="1404"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85" name="Freeform 302"/>
            <p:cNvSpPr/>
            <p:nvPr/>
          </p:nvSpPr>
          <p:spPr>
            <a:xfrm>
              <a:off x="4861"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86" name="Freeform 303"/>
            <p:cNvSpPr/>
            <p:nvPr/>
          </p:nvSpPr>
          <p:spPr>
            <a:xfrm>
              <a:off x="3709"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87" name="Freeform 304"/>
            <p:cNvSpPr/>
            <p:nvPr/>
          </p:nvSpPr>
          <p:spPr>
            <a:xfrm>
              <a:off x="2555" y="2741"/>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305"/>
          <p:cNvGrpSpPr/>
          <p:nvPr/>
        </p:nvGrpSpPr>
        <p:grpSpPr>
          <a:xfrm>
            <a:off x="2854325" y="1360488"/>
            <a:ext cx="7250113" cy="682625"/>
            <a:chOff x="902" y="857"/>
            <a:chExt cx="4567" cy="430"/>
          </a:xfrm>
        </p:grpSpPr>
        <p:grpSp>
          <p:nvGrpSpPr>
            <p:cNvPr id="289" name="Group 306"/>
            <p:cNvGrpSpPr/>
            <p:nvPr/>
          </p:nvGrpSpPr>
          <p:grpSpPr>
            <a:xfrm>
              <a:off x="902" y="857"/>
              <a:ext cx="4567" cy="430"/>
              <a:chOff x="902" y="857"/>
              <a:chExt cx="4567" cy="430"/>
            </a:xfrm>
          </p:grpSpPr>
          <p:grpSp>
            <p:nvGrpSpPr>
              <p:cNvPr id="290" name="Group 307"/>
              <p:cNvGrpSpPr/>
              <p:nvPr/>
            </p:nvGrpSpPr>
            <p:grpSpPr>
              <a:xfrm>
                <a:off x="1152" y="1013"/>
                <a:ext cx="4317" cy="274"/>
                <a:chOff x="1176" y="1068"/>
                <a:chExt cx="4317" cy="274"/>
              </a:xfrm>
            </p:grpSpPr>
            <p:sp>
              <p:nvSpPr>
                <p:cNvPr id="291" name="Rectangle 308"/>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92" name="Rectangle 309"/>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93" name="Rectangle 310"/>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94" name="Rectangle 311"/>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95" name="Rectangle 312"/>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96" name="Rectangle 313"/>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97" name="Rectangle 314"/>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98" name="Rectangle 315"/>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99" name="Group 316"/>
              <p:cNvGrpSpPr/>
              <p:nvPr/>
            </p:nvGrpSpPr>
            <p:grpSpPr>
              <a:xfrm>
                <a:off x="902" y="857"/>
                <a:ext cx="4419" cy="145"/>
                <a:chOff x="902" y="857"/>
                <a:chExt cx="4419" cy="145"/>
              </a:xfrm>
            </p:grpSpPr>
            <p:sp>
              <p:nvSpPr>
                <p:cNvPr id="300" name="Freeform 317"/>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01" name="Line 318"/>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302" name="Line 319"/>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303" name="Line 320"/>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304" name="Line 321"/>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305" name="Line 322"/>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306" name="Line 323"/>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307" name="Line 324"/>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308" name="Line 325"/>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309" name="Text Box 326"/>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10" name="Text Box 327"/>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11" name="Text Box 328"/>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312" name="Text Box 329"/>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
        <p:nvSpPr>
          <p:cNvPr id="313" name="Rectangle 330"/>
          <p:cNvSpPr/>
          <p:nvPr/>
        </p:nvSpPr>
        <p:spPr>
          <a:xfrm>
            <a:off x="3251200" y="160940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14" name="Rectangle 331"/>
          <p:cNvSpPr/>
          <p:nvPr/>
        </p:nvSpPr>
        <p:spPr>
          <a:xfrm>
            <a:off x="5070475"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15" name="Rectangle 332"/>
          <p:cNvSpPr/>
          <p:nvPr/>
        </p:nvSpPr>
        <p:spPr>
          <a:xfrm>
            <a:off x="6930708"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16" name="Rectangle 333"/>
          <p:cNvSpPr/>
          <p:nvPr/>
        </p:nvSpPr>
        <p:spPr>
          <a:xfrm>
            <a:off x="8731250" y="1608138"/>
            <a:ext cx="457200" cy="434975"/>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nvGrpSpPr>
          <p:cNvPr id="317" name="Group 334"/>
          <p:cNvGrpSpPr/>
          <p:nvPr/>
        </p:nvGrpSpPr>
        <p:grpSpPr>
          <a:xfrm>
            <a:off x="3235325" y="5629275"/>
            <a:ext cx="6832600" cy="533400"/>
            <a:chOff x="1142" y="3546"/>
            <a:chExt cx="4304" cy="336"/>
          </a:xfrm>
        </p:grpSpPr>
        <p:grpSp>
          <p:nvGrpSpPr>
            <p:cNvPr id="318" name="Group 335"/>
            <p:cNvGrpSpPr/>
            <p:nvPr/>
          </p:nvGrpSpPr>
          <p:grpSpPr>
            <a:xfrm>
              <a:off x="1142" y="3546"/>
              <a:ext cx="823" cy="336"/>
              <a:chOff x="1142" y="3546"/>
              <a:chExt cx="823" cy="336"/>
            </a:xfrm>
          </p:grpSpPr>
          <p:sp>
            <p:nvSpPr>
              <p:cNvPr id="319"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20" name="Text Box 337"/>
              <p:cNvSpPr txBox="1"/>
              <p:nvPr/>
            </p:nvSpPr>
            <p:spPr>
              <a:xfrm>
                <a:off x="1200" y="359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21" name="Group 338"/>
            <p:cNvGrpSpPr/>
            <p:nvPr/>
          </p:nvGrpSpPr>
          <p:grpSpPr>
            <a:xfrm>
              <a:off x="2318" y="3546"/>
              <a:ext cx="823" cy="336"/>
              <a:chOff x="2318" y="3546"/>
              <a:chExt cx="823" cy="336"/>
            </a:xfrm>
          </p:grpSpPr>
          <p:sp>
            <p:nvSpPr>
              <p:cNvPr id="322"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23" name="Text Box 340"/>
              <p:cNvSpPr txBox="1"/>
              <p:nvPr/>
            </p:nvSpPr>
            <p:spPr>
              <a:xfrm>
                <a:off x="2352"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24" name="Group 341"/>
            <p:cNvGrpSpPr/>
            <p:nvPr/>
          </p:nvGrpSpPr>
          <p:grpSpPr>
            <a:xfrm>
              <a:off x="3470" y="3546"/>
              <a:ext cx="823" cy="336"/>
              <a:chOff x="3470" y="3546"/>
              <a:chExt cx="823" cy="336"/>
            </a:xfrm>
          </p:grpSpPr>
          <p:sp>
            <p:nvSpPr>
              <p:cNvPr id="325"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26" name="Text Box 343"/>
              <p:cNvSpPr txBox="1"/>
              <p:nvPr/>
            </p:nvSpPr>
            <p:spPr>
              <a:xfrm>
                <a:off x="3504"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27" name="Group 344"/>
            <p:cNvGrpSpPr/>
            <p:nvPr/>
          </p:nvGrpSpPr>
          <p:grpSpPr>
            <a:xfrm>
              <a:off x="4623" y="3546"/>
              <a:ext cx="823" cy="336"/>
              <a:chOff x="4623" y="3546"/>
              <a:chExt cx="823" cy="336"/>
            </a:xfrm>
          </p:grpSpPr>
          <p:sp>
            <p:nvSpPr>
              <p:cNvPr id="328"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29" name="Text Box 346"/>
              <p:cNvSpPr txBox="1"/>
              <p:nvPr/>
            </p:nvSpPr>
            <p:spPr>
              <a:xfrm>
                <a:off x="4656"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330" name="Group 347"/>
          <p:cNvGrpSpPr/>
          <p:nvPr/>
        </p:nvGrpSpPr>
        <p:grpSpPr>
          <a:xfrm>
            <a:off x="2874963" y="2617788"/>
            <a:ext cx="6613525" cy="1963737"/>
            <a:chOff x="915" y="1649"/>
            <a:chExt cx="4166" cy="1237"/>
          </a:xfrm>
        </p:grpSpPr>
        <p:grpSp>
          <p:nvGrpSpPr>
            <p:cNvPr id="331" name="Group 348"/>
            <p:cNvGrpSpPr/>
            <p:nvPr/>
          </p:nvGrpSpPr>
          <p:grpSpPr>
            <a:xfrm>
              <a:off x="915" y="2633"/>
              <a:ext cx="3945" cy="253"/>
              <a:chOff x="915" y="2633"/>
              <a:chExt cx="3945" cy="253"/>
            </a:xfrm>
          </p:grpSpPr>
          <p:grpSp>
            <p:nvGrpSpPr>
              <p:cNvPr id="332" name="Group 349"/>
              <p:cNvGrpSpPr/>
              <p:nvPr/>
            </p:nvGrpSpPr>
            <p:grpSpPr>
              <a:xfrm>
                <a:off x="915" y="2696"/>
                <a:ext cx="3858" cy="190"/>
                <a:chOff x="915" y="2696"/>
                <a:chExt cx="3858" cy="190"/>
              </a:xfrm>
            </p:grpSpPr>
            <p:sp>
              <p:nvSpPr>
                <p:cNvPr id="333" name="Freeform 350"/>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4" name="Freeform 351"/>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5" name="Freeform 352"/>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36" name="Freeform 353"/>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37" name="Freeform 354"/>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38" name="Group 355"/>
              <p:cNvGrpSpPr/>
              <p:nvPr/>
            </p:nvGrpSpPr>
            <p:grpSpPr>
              <a:xfrm>
                <a:off x="1213" y="2633"/>
                <a:ext cx="192" cy="158"/>
                <a:chOff x="1440" y="2928"/>
                <a:chExt cx="192" cy="158"/>
              </a:xfrm>
            </p:grpSpPr>
            <p:grpSp>
              <p:nvGrpSpPr>
                <p:cNvPr id="339" name="Group 356"/>
                <p:cNvGrpSpPr/>
                <p:nvPr/>
              </p:nvGrpSpPr>
              <p:grpSpPr>
                <a:xfrm rot="5400000">
                  <a:off x="1529" y="2983"/>
                  <a:ext cx="158" cy="48"/>
                  <a:chOff x="3459" y="1296"/>
                  <a:chExt cx="243" cy="48"/>
                </a:xfrm>
              </p:grpSpPr>
              <p:sp>
                <p:nvSpPr>
                  <p:cNvPr id="340" name="Line 3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1" name="Line 3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42" name="Freeform 35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43" name="Group 360"/>
                <p:cNvGrpSpPr/>
                <p:nvPr/>
              </p:nvGrpSpPr>
              <p:grpSpPr>
                <a:xfrm rot="-5400000">
                  <a:off x="1385" y="2983"/>
                  <a:ext cx="158" cy="48"/>
                  <a:chOff x="3459" y="1296"/>
                  <a:chExt cx="243" cy="48"/>
                </a:xfrm>
              </p:grpSpPr>
              <p:sp>
                <p:nvSpPr>
                  <p:cNvPr id="344" name="Line 3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5" name="Line 3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46" name="Group 363"/>
              <p:cNvGrpSpPr/>
              <p:nvPr/>
            </p:nvGrpSpPr>
            <p:grpSpPr>
              <a:xfrm>
                <a:off x="2365" y="2635"/>
                <a:ext cx="192" cy="158"/>
                <a:chOff x="1440" y="2928"/>
                <a:chExt cx="192" cy="158"/>
              </a:xfrm>
            </p:grpSpPr>
            <p:grpSp>
              <p:nvGrpSpPr>
                <p:cNvPr id="347" name="Group 364"/>
                <p:cNvGrpSpPr/>
                <p:nvPr/>
              </p:nvGrpSpPr>
              <p:grpSpPr>
                <a:xfrm rot="5400000">
                  <a:off x="1529" y="2983"/>
                  <a:ext cx="158" cy="48"/>
                  <a:chOff x="3459" y="1296"/>
                  <a:chExt cx="243" cy="48"/>
                </a:xfrm>
              </p:grpSpPr>
              <p:sp>
                <p:nvSpPr>
                  <p:cNvPr id="348" name="Line 3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49" name="Line 3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0" name="Freeform 36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 name="Group 368"/>
                <p:cNvGrpSpPr/>
                <p:nvPr/>
              </p:nvGrpSpPr>
              <p:grpSpPr>
                <a:xfrm rot="-5400000">
                  <a:off x="1385" y="2983"/>
                  <a:ext cx="158" cy="48"/>
                  <a:chOff x="3459" y="1296"/>
                  <a:chExt cx="243" cy="48"/>
                </a:xfrm>
              </p:grpSpPr>
              <p:sp>
                <p:nvSpPr>
                  <p:cNvPr id="352" name="Line 3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3" name="Line 3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54" name="Group 371"/>
              <p:cNvGrpSpPr/>
              <p:nvPr/>
            </p:nvGrpSpPr>
            <p:grpSpPr>
              <a:xfrm>
                <a:off x="3517" y="2635"/>
                <a:ext cx="192" cy="158"/>
                <a:chOff x="1440" y="2928"/>
                <a:chExt cx="192" cy="158"/>
              </a:xfrm>
            </p:grpSpPr>
            <p:grpSp>
              <p:nvGrpSpPr>
                <p:cNvPr id="355" name="Group 372"/>
                <p:cNvGrpSpPr/>
                <p:nvPr/>
              </p:nvGrpSpPr>
              <p:grpSpPr>
                <a:xfrm rot="5400000">
                  <a:off x="1529" y="2983"/>
                  <a:ext cx="158" cy="48"/>
                  <a:chOff x="3459" y="1296"/>
                  <a:chExt cx="243" cy="48"/>
                </a:xfrm>
              </p:grpSpPr>
              <p:sp>
                <p:nvSpPr>
                  <p:cNvPr id="356" name="Line 37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57" name="Line 37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58" name="Freeform 37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9" name="Group 376"/>
                <p:cNvGrpSpPr/>
                <p:nvPr/>
              </p:nvGrpSpPr>
              <p:grpSpPr>
                <a:xfrm rot="-5400000">
                  <a:off x="1385" y="2983"/>
                  <a:ext cx="158" cy="48"/>
                  <a:chOff x="3459" y="1296"/>
                  <a:chExt cx="243" cy="48"/>
                </a:xfrm>
              </p:grpSpPr>
              <p:sp>
                <p:nvSpPr>
                  <p:cNvPr id="360" name="Line 37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61" name="Line 37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62" name="Group 379"/>
              <p:cNvGrpSpPr/>
              <p:nvPr/>
            </p:nvGrpSpPr>
            <p:grpSpPr>
              <a:xfrm>
                <a:off x="4668" y="2635"/>
                <a:ext cx="192" cy="158"/>
                <a:chOff x="1440" y="2928"/>
                <a:chExt cx="192" cy="158"/>
              </a:xfrm>
            </p:grpSpPr>
            <p:grpSp>
              <p:nvGrpSpPr>
                <p:cNvPr id="363" name="Group 380"/>
                <p:cNvGrpSpPr/>
                <p:nvPr/>
              </p:nvGrpSpPr>
              <p:grpSpPr>
                <a:xfrm rot="5400000">
                  <a:off x="1529" y="2983"/>
                  <a:ext cx="158" cy="48"/>
                  <a:chOff x="3459" y="1296"/>
                  <a:chExt cx="243" cy="48"/>
                </a:xfrm>
              </p:grpSpPr>
              <p:sp>
                <p:nvSpPr>
                  <p:cNvPr id="364" name="Line 38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65" name="Line 38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66" name="Freeform 38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67" name="Group 384"/>
                <p:cNvGrpSpPr/>
                <p:nvPr/>
              </p:nvGrpSpPr>
              <p:grpSpPr>
                <a:xfrm rot="-5400000">
                  <a:off x="1385" y="2983"/>
                  <a:ext cx="158" cy="48"/>
                  <a:chOff x="3459" y="1296"/>
                  <a:chExt cx="243" cy="48"/>
                </a:xfrm>
              </p:grpSpPr>
              <p:sp>
                <p:nvSpPr>
                  <p:cNvPr id="368" name="Line 38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69" name="Line 38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70" name="Rectangle 387"/>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71" name="Text Box 388"/>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72" name="Rectangle 389"/>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73" name="Rectangle 390"/>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74" name="Rectangle 391"/>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75" name="Text Box 392"/>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76" name="Text Box 393"/>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77" name="Text Box 394"/>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78" name="Group 395"/>
          <p:cNvGrpSpPr/>
          <p:nvPr/>
        </p:nvGrpSpPr>
        <p:grpSpPr>
          <a:xfrm>
            <a:off x="4508500" y="5599113"/>
            <a:ext cx="6057900" cy="336550"/>
            <a:chOff x="1944" y="3527"/>
            <a:chExt cx="3816" cy="212"/>
          </a:xfrm>
        </p:grpSpPr>
        <p:grpSp>
          <p:nvGrpSpPr>
            <p:cNvPr id="379" name="Group 396"/>
            <p:cNvGrpSpPr/>
            <p:nvPr/>
          </p:nvGrpSpPr>
          <p:grpSpPr>
            <a:xfrm>
              <a:off x="1964" y="3737"/>
              <a:ext cx="3637" cy="0"/>
              <a:chOff x="1964" y="3737"/>
              <a:chExt cx="3637" cy="0"/>
            </a:xfrm>
          </p:grpSpPr>
          <p:sp>
            <p:nvSpPr>
              <p:cNvPr id="380"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81"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82"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83"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84" name="Group 401"/>
            <p:cNvGrpSpPr/>
            <p:nvPr/>
          </p:nvGrpSpPr>
          <p:grpSpPr>
            <a:xfrm>
              <a:off x="1944" y="3527"/>
              <a:ext cx="3816" cy="212"/>
              <a:chOff x="1944" y="3527"/>
              <a:chExt cx="3816" cy="212"/>
            </a:xfrm>
          </p:grpSpPr>
          <p:sp>
            <p:nvSpPr>
              <p:cNvPr id="385"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86"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87"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88"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sp>
        <p:nvSpPr>
          <p:cNvPr id="40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blinds(horizontal)">
                                      <p:cBhvr>
                                        <p:cTn id="7"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2" name="Group 2"/>
          <p:cNvGrpSpPr/>
          <p:nvPr/>
        </p:nvGrpSpPr>
        <p:grpSpPr>
          <a:xfrm>
            <a:off x="1543050" y="1055688"/>
            <a:ext cx="9105900" cy="5730875"/>
            <a:chOff x="48" y="665"/>
            <a:chExt cx="5736" cy="3610"/>
          </a:xfrm>
        </p:grpSpPr>
        <p:grpSp>
          <p:nvGrpSpPr>
            <p:cNvPr id="40983" name="Group 3"/>
            <p:cNvGrpSpPr/>
            <p:nvPr/>
          </p:nvGrpSpPr>
          <p:grpSpPr>
            <a:xfrm>
              <a:off x="48" y="665"/>
              <a:ext cx="284" cy="2995"/>
              <a:chOff x="48" y="665"/>
              <a:chExt cx="284" cy="2995"/>
            </a:xfrm>
          </p:grpSpPr>
          <p:sp>
            <p:nvSpPr>
              <p:cNvPr id="41203" name="Text Box 4"/>
              <p:cNvSpPr txBox="1"/>
              <p:nvPr/>
            </p:nvSpPr>
            <p:spPr>
              <a:xfrm>
                <a:off x="48" y="196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3</a:t>
                </a:r>
              </a:p>
            </p:txBody>
          </p:sp>
          <p:sp>
            <p:nvSpPr>
              <p:cNvPr id="41204" name="Text Box 5"/>
              <p:cNvSpPr txBox="1"/>
              <p:nvPr/>
            </p:nvSpPr>
            <p:spPr>
              <a:xfrm>
                <a:off x="48" y="170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4</a:t>
                </a:r>
              </a:p>
            </p:txBody>
          </p:sp>
          <p:sp>
            <p:nvSpPr>
              <p:cNvPr id="41205" name="Text Box 6"/>
              <p:cNvSpPr txBox="1"/>
              <p:nvPr/>
            </p:nvSpPr>
            <p:spPr>
              <a:xfrm>
                <a:off x="48" y="144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5</a:t>
                </a:r>
              </a:p>
            </p:txBody>
          </p:sp>
          <p:sp>
            <p:nvSpPr>
              <p:cNvPr id="41206" name="Text Box 7"/>
              <p:cNvSpPr txBox="1"/>
              <p:nvPr/>
            </p:nvSpPr>
            <p:spPr>
              <a:xfrm>
                <a:off x="48" y="1184"/>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6</a:t>
                </a:r>
              </a:p>
            </p:txBody>
          </p:sp>
          <p:sp>
            <p:nvSpPr>
              <p:cNvPr id="41207" name="Text Box 8"/>
              <p:cNvSpPr txBox="1"/>
              <p:nvPr/>
            </p:nvSpPr>
            <p:spPr>
              <a:xfrm>
                <a:off x="48" y="92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7</a:t>
                </a:r>
              </a:p>
            </p:txBody>
          </p:sp>
          <p:sp>
            <p:nvSpPr>
              <p:cNvPr id="41208" name="Text Box 9"/>
              <p:cNvSpPr txBox="1"/>
              <p:nvPr/>
            </p:nvSpPr>
            <p:spPr>
              <a:xfrm>
                <a:off x="48" y="66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8</a:t>
                </a:r>
              </a:p>
            </p:txBody>
          </p:sp>
          <p:sp>
            <p:nvSpPr>
              <p:cNvPr id="41209" name="Text Box 10"/>
              <p:cNvSpPr txBox="1"/>
              <p:nvPr/>
            </p:nvSpPr>
            <p:spPr>
              <a:xfrm>
                <a:off x="48" y="3410"/>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0</a:t>
                </a:r>
              </a:p>
            </p:txBody>
          </p:sp>
          <p:sp>
            <p:nvSpPr>
              <p:cNvPr id="41210" name="Text Box 11"/>
              <p:cNvSpPr txBox="1"/>
              <p:nvPr/>
            </p:nvSpPr>
            <p:spPr>
              <a:xfrm>
                <a:off x="48" y="315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1</a:t>
                </a:r>
              </a:p>
            </p:txBody>
          </p:sp>
          <p:sp>
            <p:nvSpPr>
              <p:cNvPr id="41211" name="Text Box 12"/>
              <p:cNvSpPr txBox="1"/>
              <p:nvPr/>
            </p:nvSpPr>
            <p:spPr>
              <a:xfrm>
                <a:off x="48" y="289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2</a:t>
                </a:r>
              </a:p>
            </p:txBody>
          </p:sp>
          <p:sp>
            <p:nvSpPr>
              <p:cNvPr id="41212" name="Text Box 13"/>
              <p:cNvSpPr txBox="1"/>
              <p:nvPr/>
            </p:nvSpPr>
            <p:spPr>
              <a:xfrm>
                <a:off x="48" y="263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9</a:t>
                </a:r>
              </a:p>
            </p:txBody>
          </p:sp>
        </p:grpSp>
        <p:grpSp>
          <p:nvGrpSpPr>
            <p:cNvPr id="40984" name="Group 14"/>
            <p:cNvGrpSpPr/>
            <p:nvPr/>
          </p:nvGrpSpPr>
          <p:grpSpPr>
            <a:xfrm>
              <a:off x="164" y="713"/>
              <a:ext cx="5620" cy="3562"/>
              <a:chOff x="164" y="713"/>
              <a:chExt cx="5620" cy="3562"/>
            </a:xfrm>
          </p:grpSpPr>
          <p:sp>
            <p:nvSpPr>
              <p:cNvPr id="40985" name="Rectangle 15"/>
              <p:cNvSpPr/>
              <p:nvPr/>
            </p:nvSpPr>
            <p:spPr>
              <a:xfrm>
                <a:off x="356"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0986" name="Rectangle 16"/>
              <p:cNvSpPr/>
              <p:nvPr/>
            </p:nvSpPr>
            <p:spPr>
              <a:xfrm>
                <a:off x="17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0987" name="Text Box 17"/>
              <p:cNvSpPr txBox="1"/>
              <p:nvPr/>
            </p:nvSpPr>
            <p:spPr>
              <a:xfrm>
                <a:off x="1432"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0988" name="Rectangle 18"/>
              <p:cNvSpPr/>
              <p:nvPr/>
            </p:nvSpPr>
            <p:spPr>
              <a:xfrm>
                <a:off x="1176"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0989" name="Rectangle 19"/>
              <p:cNvSpPr/>
              <p:nvPr/>
            </p:nvSpPr>
            <p:spPr>
              <a:xfrm>
                <a:off x="28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0990" name="Text Box 20"/>
              <p:cNvSpPr txBox="1"/>
              <p:nvPr/>
            </p:nvSpPr>
            <p:spPr>
              <a:xfrm>
                <a:off x="2573"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0991" name="Rectangle 21"/>
              <p:cNvSpPr/>
              <p:nvPr/>
            </p:nvSpPr>
            <p:spPr>
              <a:xfrm>
                <a:off x="2317"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0992" name="Rectangle 22"/>
              <p:cNvSpPr/>
              <p:nvPr/>
            </p:nvSpPr>
            <p:spPr>
              <a:xfrm>
                <a:off x="40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0993" name="Text Box 23"/>
              <p:cNvSpPr txBox="1"/>
              <p:nvPr/>
            </p:nvSpPr>
            <p:spPr>
              <a:xfrm>
                <a:off x="374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0994" name="Rectangle 24"/>
              <p:cNvSpPr/>
              <p:nvPr/>
            </p:nvSpPr>
            <p:spPr>
              <a:xfrm>
                <a:off x="349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0995" name="Rectangle 25"/>
              <p:cNvSpPr/>
              <p:nvPr/>
            </p:nvSpPr>
            <p:spPr>
              <a:xfrm>
                <a:off x="52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0996" name="Text Box 26"/>
              <p:cNvSpPr txBox="1"/>
              <p:nvPr/>
            </p:nvSpPr>
            <p:spPr>
              <a:xfrm>
                <a:off x="488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0997" name="Rectangle 27"/>
              <p:cNvSpPr/>
              <p:nvPr/>
            </p:nvSpPr>
            <p:spPr>
              <a:xfrm>
                <a:off x="46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0998" name="Rectangle 28"/>
              <p:cNvSpPr/>
              <p:nvPr/>
            </p:nvSpPr>
            <p:spPr>
              <a:xfrm>
                <a:off x="17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0999" name="Rectangle 29"/>
              <p:cNvSpPr/>
              <p:nvPr/>
            </p:nvSpPr>
            <p:spPr>
              <a:xfrm>
                <a:off x="1176"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1000" name="Rectangle 30"/>
              <p:cNvSpPr/>
              <p:nvPr/>
            </p:nvSpPr>
            <p:spPr>
              <a:xfrm>
                <a:off x="28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1001" name="Rectangle 31"/>
              <p:cNvSpPr/>
              <p:nvPr/>
            </p:nvSpPr>
            <p:spPr>
              <a:xfrm>
                <a:off x="2317"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1002" name="Rectangle 32"/>
              <p:cNvSpPr/>
              <p:nvPr/>
            </p:nvSpPr>
            <p:spPr>
              <a:xfrm>
                <a:off x="40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1003" name="Rectangle 33"/>
              <p:cNvSpPr/>
              <p:nvPr/>
            </p:nvSpPr>
            <p:spPr>
              <a:xfrm>
                <a:off x="349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1004" name="Rectangle 34"/>
              <p:cNvSpPr/>
              <p:nvPr/>
            </p:nvSpPr>
            <p:spPr>
              <a:xfrm>
                <a:off x="52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1005" name="Rectangle 35"/>
              <p:cNvSpPr/>
              <p:nvPr/>
            </p:nvSpPr>
            <p:spPr>
              <a:xfrm>
                <a:off x="46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1006" name="Line 36"/>
              <p:cNvSpPr/>
              <p:nvPr/>
            </p:nvSpPr>
            <p:spPr>
              <a:xfrm rot="5400000">
                <a:off x="1349" y="2712"/>
                <a:ext cx="158" cy="0"/>
              </a:xfrm>
              <a:prstGeom prst="line">
                <a:avLst/>
              </a:prstGeom>
              <a:ln w="38100" cap="flat" cmpd="sng">
                <a:solidFill>
                  <a:schemeClr val="tx1"/>
                </a:solidFill>
                <a:prstDash val="solid"/>
                <a:headEnd type="none" w="med" len="med"/>
                <a:tailEnd type="none" w="med" len="med"/>
              </a:ln>
            </p:spPr>
          </p:sp>
          <p:sp>
            <p:nvSpPr>
              <p:cNvPr id="41007" name="Line 37"/>
              <p:cNvSpPr/>
              <p:nvPr/>
            </p:nvSpPr>
            <p:spPr>
              <a:xfrm rot="5400000">
                <a:off x="1332" y="2710"/>
                <a:ext cx="96" cy="0"/>
              </a:xfrm>
              <a:prstGeom prst="line">
                <a:avLst/>
              </a:prstGeom>
              <a:ln w="38100" cap="flat" cmpd="sng">
                <a:solidFill>
                  <a:schemeClr val="tx1"/>
                </a:solidFill>
                <a:prstDash val="solid"/>
                <a:headEnd type="none" w="med" len="med"/>
                <a:tailEnd type="none" w="med" len="med"/>
              </a:ln>
            </p:spPr>
          </p:sp>
          <p:sp>
            <p:nvSpPr>
              <p:cNvPr id="41008" name="Freeform 38"/>
              <p:cNvSpPr/>
              <p:nvPr/>
            </p:nvSpPr>
            <p:spPr>
              <a:xfrm>
                <a:off x="1284"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1009" name="Line 39"/>
              <p:cNvSpPr/>
              <p:nvPr/>
            </p:nvSpPr>
            <p:spPr>
              <a:xfrm rot="-5400000">
                <a:off x="1157" y="2712"/>
                <a:ext cx="158" cy="0"/>
              </a:xfrm>
              <a:prstGeom prst="line">
                <a:avLst/>
              </a:prstGeom>
              <a:ln w="38100" cap="flat" cmpd="sng">
                <a:solidFill>
                  <a:schemeClr val="tx1"/>
                </a:solidFill>
                <a:prstDash val="solid"/>
                <a:headEnd type="none" w="med" len="med"/>
                <a:tailEnd type="none" w="med" len="med"/>
              </a:ln>
            </p:spPr>
          </p:sp>
          <p:sp>
            <p:nvSpPr>
              <p:cNvPr id="41010" name="Line 40"/>
              <p:cNvSpPr/>
              <p:nvPr/>
            </p:nvSpPr>
            <p:spPr>
              <a:xfrm rot="-5400000">
                <a:off x="1236" y="2714"/>
                <a:ext cx="96" cy="0"/>
              </a:xfrm>
              <a:prstGeom prst="line">
                <a:avLst/>
              </a:prstGeom>
              <a:ln w="38100" cap="flat" cmpd="sng">
                <a:solidFill>
                  <a:schemeClr val="tx1"/>
                </a:solidFill>
                <a:prstDash val="solid"/>
                <a:headEnd type="none" w="med" len="med"/>
                <a:tailEnd type="none" w="med" len="med"/>
              </a:ln>
            </p:spPr>
          </p:sp>
          <p:sp>
            <p:nvSpPr>
              <p:cNvPr id="41011" name="Freeform 41"/>
              <p:cNvSpPr/>
              <p:nvPr/>
            </p:nvSpPr>
            <p:spPr>
              <a:xfrm>
                <a:off x="1458"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12" name="Freeform 42"/>
              <p:cNvSpPr/>
              <p:nvPr/>
            </p:nvSpPr>
            <p:spPr>
              <a:xfrm>
                <a:off x="1077" y="1210"/>
                <a:ext cx="158" cy="1468"/>
              </a:xfrm>
              <a:custGeom>
                <a:avLst/>
                <a:gdLst>
                  <a:gd name="txL" fmla="*/ 0 w 158"/>
                  <a:gd name="txT" fmla="*/ 0 h 1468"/>
                  <a:gd name="txR" fmla="*/ 158 w 158"/>
                  <a:gd name="txB" fmla="*/ 1468 h 1468"/>
                </a:gdLst>
                <a:ahLst/>
                <a:cxnLst>
                  <a:cxn ang="0">
                    <a:pos x="158" y="1468"/>
                  </a:cxn>
                  <a:cxn ang="0">
                    <a:pos x="6" y="1468"/>
                  </a:cxn>
                  <a:cxn ang="0">
                    <a:pos x="0" y="1"/>
                  </a:cxn>
                  <a:cxn ang="0">
                    <a:pos x="101" y="0"/>
                  </a:cxn>
                </a:cxnLst>
                <a:rect l="txL" t="txT" r="txR" b="txB"/>
                <a:pathLst>
                  <a:path w="158" h="1468">
                    <a:moveTo>
                      <a:pt x="158" y="1468"/>
                    </a:moveTo>
                    <a:lnTo>
                      <a:pt x="6" y="1468"/>
                    </a:lnTo>
                    <a:lnTo>
                      <a:pt x="0" y="1"/>
                    </a:lnTo>
                    <a:lnTo>
                      <a:pt x="101"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13" name="Freeform 43"/>
              <p:cNvSpPr/>
              <p:nvPr/>
            </p:nvSpPr>
            <p:spPr>
              <a:xfrm>
                <a:off x="1079"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14" name="Line 44"/>
              <p:cNvSpPr/>
              <p:nvPr/>
            </p:nvSpPr>
            <p:spPr>
              <a:xfrm rot="5400000">
                <a:off x="1920" y="2713"/>
                <a:ext cx="158" cy="0"/>
              </a:xfrm>
              <a:prstGeom prst="line">
                <a:avLst/>
              </a:prstGeom>
              <a:ln w="38100" cap="flat" cmpd="sng">
                <a:solidFill>
                  <a:schemeClr val="tx1"/>
                </a:solidFill>
                <a:prstDash val="solid"/>
                <a:headEnd type="none" w="med" len="med"/>
                <a:tailEnd type="none" w="med" len="med"/>
              </a:ln>
            </p:spPr>
          </p:sp>
          <p:sp>
            <p:nvSpPr>
              <p:cNvPr id="41015" name="Line 45"/>
              <p:cNvSpPr/>
              <p:nvPr/>
            </p:nvSpPr>
            <p:spPr>
              <a:xfrm rot="5400000">
                <a:off x="1903" y="2711"/>
                <a:ext cx="96" cy="0"/>
              </a:xfrm>
              <a:prstGeom prst="line">
                <a:avLst/>
              </a:prstGeom>
              <a:ln w="38100" cap="flat" cmpd="sng">
                <a:solidFill>
                  <a:schemeClr val="tx1"/>
                </a:solidFill>
                <a:prstDash val="solid"/>
                <a:headEnd type="none" w="med" len="med"/>
                <a:tailEnd type="none" w="med" len="med"/>
              </a:ln>
            </p:spPr>
          </p:sp>
          <p:sp>
            <p:nvSpPr>
              <p:cNvPr id="41016" name="Freeform 46"/>
              <p:cNvSpPr/>
              <p:nvPr/>
            </p:nvSpPr>
            <p:spPr>
              <a:xfrm>
                <a:off x="185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1017" name="Line 47"/>
              <p:cNvSpPr/>
              <p:nvPr/>
            </p:nvSpPr>
            <p:spPr>
              <a:xfrm rot="-5400000">
                <a:off x="1728" y="2713"/>
                <a:ext cx="158" cy="0"/>
              </a:xfrm>
              <a:prstGeom prst="line">
                <a:avLst/>
              </a:prstGeom>
              <a:ln w="38100" cap="flat" cmpd="sng">
                <a:solidFill>
                  <a:schemeClr val="tx1"/>
                </a:solidFill>
                <a:prstDash val="solid"/>
                <a:headEnd type="none" w="med" len="med"/>
                <a:tailEnd type="none" w="med" len="med"/>
              </a:ln>
            </p:spPr>
          </p:sp>
          <p:sp>
            <p:nvSpPr>
              <p:cNvPr id="41018" name="Line 48"/>
              <p:cNvSpPr/>
              <p:nvPr/>
            </p:nvSpPr>
            <p:spPr>
              <a:xfrm rot="-5400000">
                <a:off x="1807" y="2715"/>
                <a:ext cx="96" cy="0"/>
              </a:xfrm>
              <a:prstGeom prst="line">
                <a:avLst/>
              </a:prstGeom>
              <a:ln w="38100" cap="flat" cmpd="sng">
                <a:solidFill>
                  <a:schemeClr val="tx1"/>
                </a:solidFill>
                <a:prstDash val="solid"/>
                <a:headEnd type="none" w="med" len="med"/>
                <a:tailEnd type="none" w="med" len="med"/>
              </a:ln>
            </p:spPr>
          </p:sp>
          <p:sp>
            <p:nvSpPr>
              <p:cNvPr id="41019" name="Freeform 49"/>
              <p:cNvSpPr/>
              <p:nvPr/>
            </p:nvSpPr>
            <p:spPr>
              <a:xfrm>
                <a:off x="2029"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20" name="Freeform 50"/>
              <p:cNvSpPr/>
              <p:nvPr/>
            </p:nvSpPr>
            <p:spPr>
              <a:xfrm>
                <a:off x="1635"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21" name="Line 51"/>
              <p:cNvSpPr/>
              <p:nvPr/>
            </p:nvSpPr>
            <p:spPr>
              <a:xfrm rot="5400000">
                <a:off x="2501" y="2713"/>
                <a:ext cx="158" cy="0"/>
              </a:xfrm>
              <a:prstGeom prst="line">
                <a:avLst/>
              </a:prstGeom>
              <a:ln w="38100" cap="flat" cmpd="sng">
                <a:solidFill>
                  <a:schemeClr val="tx1"/>
                </a:solidFill>
                <a:prstDash val="solid"/>
                <a:headEnd type="none" w="med" len="med"/>
                <a:tailEnd type="none" w="med" len="med"/>
              </a:ln>
            </p:spPr>
          </p:sp>
          <p:sp>
            <p:nvSpPr>
              <p:cNvPr id="41022" name="Line 52"/>
              <p:cNvSpPr/>
              <p:nvPr/>
            </p:nvSpPr>
            <p:spPr>
              <a:xfrm rot="5400000">
                <a:off x="2484" y="2711"/>
                <a:ext cx="96" cy="0"/>
              </a:xfrm>
              <a:prstGeom prst="line">
                <a:avLst/>
              </a:prstGeom>
              <a:ln w="38100" cap="flat" cmpd="sng">
                <a:solidFill>
                  <a:schemeClr val="tx1"/>
                </a:solidFill>
                <a:prstDash val="solid"/>
                <a:headEnd type="none" w="med" len="med"/>
                <a:tailEnd type="none" w="med" len="med"/>
              </a:ln>
            </p:spPr>
          </p:sp>
          <p:sp>
            <p:nvSpPr>
              <p:cNvPr id="41023" name="Freeform 53"/>
              <p:cNvSpPr/>
              <p:nvPr/>
            </p:nvSpPr>
            <p:spPr>
              <a:xfrm>
                <a:off x="2436"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1024" name="Line 54"/>
              <p:cNvSpPr/>
              <p:nvPr/>
            </p:nvSpPr>
            <p:spPr>
              <a:xfrm rot="-5400000">
                <a:off x="2309" y="2713"/>
                <a:ext cx="158" cy="0"/>
              </a:xfrm>
              <a:prstGeom prst="line">
                <a:avLst/>
              </a:prstGeom>
              <a:ln w="38100" cap="flat" cmpd="sng">
                <a:solidFill>
                  <a:schemeClr val="tx1"/>
                </a:solidFill>
                <a:prstDash val="solid"/>
                <a:headEnd type="none" w="med" len="med"/>
                <a:tailEnd type="none" w="med" len="med"/>
              </a:ln>
            </p:spPr>
          </p:sp>
          <p:sp>
            <p:nvSpPr>
              <p:cNvPr id="41025" name="Line 55"/>
              <p:cNvSpPr/>
              <p:nvPr/>
            </p:nvSpPr>
            <p:spPr>
              <a:xfrm rot="-5400000">
                <a:off x="2388" y="2715"/>
                <a:ext cx="96" cy="0"/>
              </a:xfrm>
              <a:prstGeom prst="line">
                <a:avLst/>
              </a:prstGeom>
              <a:ln w="38100" cap="flat" cmpd="sng">
                <a:solidFill>
                  <a:schemeClr val="tx1"/>
                </a:solidFill>
                <a:prstDash val="solid"/>
                <a:headEnd type="none" w="med" len="med"/>
                <a:tailEnd type="none" w="med" len="med"/>
              </a:ln>
            </p:spPr>
          </p:sp>
          <p:sp>
            <p:nvSpPr>
              <p:cNvPr id="41026" name="Freeform 56"/>
              <p:cNvSpPr/>
              <p:nvPr/>
            </p:nvSpPr>
            <p:spPr>
              <a:xfrm>
                <a:off x="2610"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27" name="Freeform 57"/>
              <p:cNvSpPr/>
              <p:nvPr/>
            </p:nvSpPr>
            <p:spPr>
              <a:xfrm>
                <a:off x="2231"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28" name="Line 58"/>
              <p:cNvSpPr/>
              <p:nvPr/>
            </p:nvSpPr>
            <p:spPr>
              <a:xfrm rot="5400000">
                <a:off x="3077" y="2713"/>
                <a:ext cx="158" cy="0"/>
              </a:xfrm>
              <a:prstGeom prst="line">
                <a:avLst/>
              </a:prstGeom>
              <a:ln w="38100" cap="flat" cmpd="sng">
                <a:solidFill>
                  <a:schemeClr val="tx1"/>
                </a:solidFill>
                <a:prstDash val="solid"/>
                <a:headEnd type="none" w="med" len="med"/>
                <a:tailEnd type="none" w="med" len="med"/>
              </a:ln>
            </p:spPr>
          </p:sp>
          <p:sp>
            <p:nvSpPr>
              <p:cNvPr id="41029" name="Line 59"/>
              <p:cNvSpPr/>
              <p:nvPr/>
            </p:nvSpPr>
            <p:spPr>
              <a:xfrm rot="5400000">
                <a:off x="3060" y="2711"/>
                <a:ext cx="96" cy="0"/>
              </a:xfrm>
              <a:prstGeom prst="line">
                <a:avLst/>
              </a:prstGeom>
              <a:ln w="38100" cap="flat" cmpd="sng">
                <a:solidFill>
                  <a:schemeClr val="tx1"/>
                </a:solidFill>
                <a:prstDash val="solid"/>
                <a:headEnd type="none" w="med" len="med"/>
                <a:tailEnd type="none" w="med" len="med"/>
              </a:ln>
            </p:spPr>
          </p:sp>
          <p:sp>
            <p:nvSpPr>
              <p:cNvPr id="41030" name="Freeform 60"/>
              <p:cNvSpPr/>
              <p:nvPr/>
            </p:nvSpPr>
            <p:spPr>
              <a:xfrm>
                <a:off x="30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1031" name="Line 61"/>
              <p:cNvSpPr/>
              <p:nvPr/>
            </p:nvSpPr>
            <p:spPr>
              <a:xfrm rot="-5400000">
                <a:off x="2885" y="2713"/>
                <a:ext cx="158" cy="0"/>
              </a:xfrm>
              <a:prstGeom prst="line">
                <a:avLst/>
              </a:prstGeom>
              <a:ln w="38100" cap="flat" cmpd="sng">
                <a:solidFill>
                  <a:schemeClr val="tx1"/>
                </a:solidFill>
                <a:prstDash val="solid"/>
                <a:headEnd type="none" w="med" len="med"/>
                <a:tailEnd type="none" w="med" len="med"/>
              </a:ln>
            </p:spPr>
          </p:sp>
          <p:sp>
            <p:nvSpPr>
              <p:cNvPr id="41032" name="Line 62"/>
              <p:cNvSpPr/>
              <p:nvPr/>
            </p:nvSpPr>
            <p:spPr>
              <a:xfrm rot="-5400000">
                <a:off x="2964" y="2715"/>
                <a:ext cx="96" cy="0"/>
              </a:xfrm>
              <a:prstGeom prst="line">
                <a:avLst/>
              </a:prstGeom>
              <a:ln w="38100" cap="flat" cmpd="sng">
                <a:solidFill>
                  <a:schemeClr val="tx1"/>
                </a:solidFill>
                <a:prstDash val="solid"/>
                <a:headEnd type="none" w="med" len="med"/>
                <a:tailEnd type="none" w="med" len="med"/>
              </a:ln>
            </p:spPr>
          </p:sp>
          <p:sp>
            <p:nvSpPr>
              <p:cNvPr id="41033" name="Freeform 63"/>
              <p:cNvSpPr/>
              <p:nvPr/>
            </p:nvSpPr>
            <p:spPr>
              <a:xfrm>
                <a:off x="3186"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34" name="Freeform 64"/>
              <p:cNvSpPr/>
              <p:nvPr/>
            </p:nvSpPr>
            <p:spPr>
              <a:xfrm>
                <a:off x="2807"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35" name="Line 65"/>
              <p:cNvSpPr/>
              <p:nvPr/>
            </p:nvSpPr>
            <p:spPr>
              <a:xfrm rot="5400000">
                <a:off x="3653" y="2713"/>
                <a:ext cx="158" cy="0"/>
              </a:xfrm>
              <a:prstGeom prst="line">
                <a:avLst/>
              </a:prstGeom>
              <a:ln w="38100" cap="flat" cmpd="sng">
                <a:solidFill>
                  <a:schemeClr val="tx1"/>
                </a:solidFill>
                <a:prstDash val="solid"/>
                <a:headEnd type="none" w="med" len="med"/>
                <a:tailEnd type="none" w="med" len="med"/>
              </a:ln>
            </p:spPr>
          </p:sp>
          <p:sp>
            <p:nvSpPr>
              <p:cNvPr id="41036" name="Line 66"/>
              <p:cNvSpPr/>
              <p:nvPr/>
            </p:nvSpPr>
            <p:spPr>
              <a:xfrm rot="5400000">
                <a:off x="3636" y="2711"/>
                <a:ext cx="96" cy="0"/>
              </a:xfrm>
              <a:prstGeom prst="line">
                <a:avLst/>
              </a:prstGeom>
              <a:ln w="38100" cap="flat" cmpd="sng">
                <a:solidFill>
                  <a:schemeClr val="tx1"/>
                </a:solidFill>
                <a:prstDash val="solid"/>
                <a:headEnd type="none" w="med" len="med"/>
                <a:tailEnd type="none" w="med" len="med"/>
              </a:ln>
            </p:spPr>
          </p:sp>
          <p:sp>
            <p:nvSpPr>
              <p:cNvPr id="41037" name="Freeform 67"/>
              <p:cNvSpPr/>
              <p:nvPr/>
            </p:nvSpPr>
            <p:spPr>
              <a:xfrm>
                <a:off x="35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1038" name="Line 68"/>
              <p:cNvSpPr/>
              <p:nvPr/>
            </p:nvSpPr>
            <p:spPr>
              <a:xfrm rot="-5400000">
                <a:off x="3461" y="2713"/>
                <a:ext cx="158" cy="0"/>
              </a:xfrm>
              <a:prstGeom prst="line">
                <a:avLst/>
              </a:prstGeom>
              <a:ln w="38100" cap="flat" cmpd="sng">
                <a:solidFill>
                  <a:schemeClr val="tx1"/>
                </a:solidFill>
                <a:prstDash val="solid"/>
                <a:headEnd type="none" w="med" len="med"/>
                <a:tailEnd type="none" w="med" len="med"/>
              </a:ln>
            </p:spPr>
          </p:sp>
          <p:sp>
            <p:nvSpPr>
              <p:cNvPr id="41039" name="Line 69"/>
              <p:cNvSpPr/>
              <p:nvPr/>
            </p:nvSpPr>
            <p:spPr>
              <a:xfrm rot="-5400000">
                <a:off x="3540" y="2715"/>
                <a:ext cx="96" cy="0"/>
              </a:xfrm>
              <a:prstGeom prst="line">
                <a:avLst/>
              </a:prstGeom>
              <a:ln w="38100" cap="flat" cmpd="sng">
                <a:solidFill>
                  <a:schemeClr val="tx1"/>
                </a:solidFill>
                <a:prstDash val="solid"/>
                <a:headEnd type="none" w="med" len="med"/>
                <a:tailEnd type="none" w="med" len="med"/>
              </a:ln>
            </p:spPr>
          </p:sp>
          <p:sp>
            <p:nvSpPr>
              <p:cNvPr id="41040" name="Freeform 70"/>
              <p:cNvSpPr/>
              <p:nvPr/>
            </p:nvSpPr>
            <p:spPr>
              <a:xfrm>
                <a:off x="3775"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41" name="Freeform 71"/>
              <p:cNvSpPr/>
              <p:nvPr/>
            </p:nvSpPr>
            <p:spPr>
              <a:xfrm>
                <a:off x="3383"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42" name="Line 72"/>
              <p:cNvSpPr/>
              <p:nvPr/>
            </p:nvSpPr>
            <p:spPr>
              <a:xfrm rot="5400000">
                <a:off x="4229" y="2698"/>
                <a:ext cx="158" cy="0"/>
              </a:xfrm>
              <a:prstGeom prst="line">
                <a:avLst/>
              </a:prstGeom>
              <a:ln w="38100" cap="flat" cmpd="sng">
                <a:solidFill>
                  <a:schemeClr val="tx1"/>
                </a:solidFill>
                <a:prstDash val="solid"/>
                <a:headEnd type="none" w="med" len="med"/>
                <a:tailEnd type="none" w="med" len="med"/>
              </a:ln>
            </p:spPr>
          </p:sp>
          <p:sp>
            <p:nvSpPr>
              <p:cNvPr id="41043" name="Line 73"/>
              <p:cNvSpPr/>
              <p:nvPr/>
            </p:nvSpPr>
            <p:spPr>
              <a:xfrm rot="5400000">
                <a:off x="4212" y="2696"/>
                <a:ext cx="96" cy="0"/>
              </a:xfrm>
              <a:prstGeom prst="line">
                <a:avLst/>
              </a:prstGeom>
              <a:ln w="38100" cap="flat" cmpd="sng">
                <a:solidFill>
                  <a:schemeClr val="tx1"/>
                </a:solidFill>
                <a:prstDash val="solid"/>
                <a:headEnd type="none" w="med" len="med"/>
                <a:tailEnd type="none" w="med" len="med"/>
              </a:ln>
            </p:spPr>
          </p:sp>
          <p:sp>
            <p:nvSpPr>
              <p:cNvPr id="41044" name="Freeform 74"/>
              <p:cNvSpPr/>
              <p:nvPr/>
            </p:nvSpPr>
            <p:spPr>
              <a:xfrm>
                <a:off x="4164"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1045" name="Line 75"/>
              <p:cNvSpPr/>
              <p:nvPr/>
            </p:nvSpPr>
            <p:spPr>
              <a:xfrm rot="-5400000">
                <a:off x="4037" y="2698"/>
                <a:ext cx="158" cy="0"/>
              </a:xfrm>
              <a:prstGeom prst="line">
                <a:avLst/>
              </a:prstGeom>
              <a:ln w="38100" cap="flat" cmpd="sng">
                <a:solidFill>
                  <a:schemeClr val="tx1"/>
                </a:solidFill>
                <a:prstDash val="solid"/>
                <a:headEnd type="none" w="med" len="med"/>
                <a:tailEnd type="none" w="med" len="med"/>
              </a:ln>
            </p:spPr>
          </p:sp>
          <p:sp>
            <p:nvSpPr>
              <p:cNvPr id="41046" name="Line 76"/>
              <p:cNvSpPr/>
              <p:nvPr/>
            </p:nvSpPr>
            <p:spPr>
              <a:xfrm rot="-5400000">
                <a:off x="4116" y="2700"/>
                <a:ext cx="96" cy="0"/>
              </a:xfrm>
              <a:prstGeom prst="line">
                <a:avLst/>
              </a:prstGeom>
              <a:ln w="38100" cap="flat" cmpd="sng">
                <a:solidFill>
                  <a:schemeClr val="tx1"/>
                </a:solidFill>
                <a:prstDash val="solid"/>
                <a:headEnd type="none" w="med" len="med"/>
                <a:tailEnd type="none" w="med" len="med"/>
              </a:ln>
            </p:spPr>
          </p:sp>
          <p:sp>
            <p:nvSpPr>
              <p:cNvPr id="41047" name="Freeform 77"/>
              <p:cNvSpPr/>
              <p:nvPr/>
            </p:nvSpPr>
            <p:spPr>
              <a:xfrm>
                <a:off x="4360"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48" name="Freeform 78"/>
              <p:cNvSpPr/>
              <p:nvPr/>
            </p:nvSpPr>
            <p:spPr>
              <a:xfrm>
                <a:off x="3959"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1049" name="Group 79"/>
              <p:cNvGrpSpPr/>
              <p:nvPr/>
            </p:nvGrpSpPr>
            <p:grpSpPr>
              <a:xfrm>
                <a:off x="4692" y="2634"/>
                <a:ext cx="192" cy="158"/>
                <a:chOff x="4692" y="2634"/>
                <a:chExt cx="192" cy="158"/>
              </a:xfrm>
            </p:grpSpPr>
            <p:grpSp>
              <p:nvGrpSpPr>
                <p:cNvPr id="41196" name="Group 80"/>
                <p:cNvGrpSpPr/>
                <p:nvPr/>
              </p:nvGrpSpPr>
              <p:grpSpPr>
                <a:xfrm>
                  <a:off x="4836" y="2634"/>
                  <a:ext cx="48" cy="158"/>
                  <a:chOff x="4836" y="2634"/>
                  <a:chExt cx="48" cy="158"/>
                </a:xfrm>
              </p:grpSpPr>
              <p:sp>
                <p:nvSpPr>
                  <p:cNvPr id="41201" name="Line 81"/>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1202" name="Line 82"/>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1197" name="Freeform 83"/>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1198" name="Group 84"/>
                <p:cNvGrpSpPr/>
                <p:nvPr/>
              </p:nvGrpSpPr>
              <p:grpSpPr>
                <a:xfrm>
                  <a:off x="4692" y="2634"/>
                  <a:ext cx="48" cy="158"/>
                  <a:chOff x="4692" y="2634"/>
                  <a:chExt cx="48" cy="158"/>
                </a:xfrm>
              </p:grpSpPr>
              <p:sp>
                <p:nvSpPr>
                  <p:cNvPr id="41199" name="Line 85"/>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1200" name="Line 86"/>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1050" name="Freeform 87"/>
              <p:cNvSpPr/>
              <p:nvPr/>
            </p:nvSpPr>
            <p:spPr>
              <a:xfrm>
                <a:off x="4914"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51" name="Freeform 88"/>
              <p:cNvSpPr/>
              <p:nvPr/>
            </p:nvSpPr>
            <p:spPr>
              <a:xfrm>
                <a:off x="4535"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1052" name="Group 89"/>
              <p:cNvGrpSpPr/>
              <p:nvPr/>
            </p:nvGrpSpPr>
            <p:grpSpPr>
              <a:xfrm>
                <a:off x="5259" y="2634"/>
                <a:ext cx="192" cy="158"/>
                <a:chOff x="5259" y="2634"/>
                <a:chExt cx="192" cy="158"/>
              </a:xfrm>
            </p:grpSpPr>
            <p:grpSp>
              <p:nvGrpSpPr>
                <p:cNvPr id="41189" name="Group 90"/>
                <p:cNvGrpSpPr/>
                <p:nvPr/>
              </p:nvGrpSpPr>
              <p:grpSpPr>
                <a:xfrm>
                  <a:off x="5403" y="2634"/>
                  <a:ext cx="48" cy="158"/>
                  <a:chOff x="5403" y="2634"/>
                  <a:chExt cx="48" cy="158"/>
                </a:xfrm>
              </p:grpSpPr>
              <p:sp>
                <p:nvSpPr>
                  <p:cNvPr id="41194" name="Line 91"/>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1195" name="Line 92"/>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1190" name="Freeform 93"/>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1191" name="Group 94"/>
                <p:cNvGrpSpPr/>
                <p:nvPr/>
              </p:nvGrpSpPr>
              <p:grpSpPr>
                <a:xfrm>
                  <a:off x="5259" y="2634"/>
                  <a:ext cx="48" cy="158"/>
                  <a:chOff x="5259" y="2634"/>
                  <a:chExt cx="48" cy="158"/>
                </a:xfrm>
              </p:grpSpPr>
              <p:sp>
                <p:nvSpPr>
                  <p:cNvPr id="41192" name="Line 95"/>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1193" name="Line 96"/>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1053" name="Freeform 97"/>
              <p:cNvSpPr/>
              <p:nvPr/>
            </p:nvSpPr>
            <p:spPr>
              <a:xfrm>
                <a:off x="5491"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54" name="Freeform 98"/>
              <p:cNvSpPr/>
              <p:nvPr/>
            </p:nvSpPr>
            <p:spPr>
              <a:xfrm>
                <a:off x="5102"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055" name="Freeform 99"/>
              <p:cNvSpPr/>
              <p:nvPr/>
            </p:nvSpPr>
            <p:spPr>
              <a:xfrm>
                <a:off x="932"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56" name="Line 100"/>
              <p:cNvSpPr/>
              <p:nvPr/>
            </p:nvSpPr>
            <p:spPr>
              <a:xfrm>
                <a:off x="1316" y="857"/>
                <a:ext cx="0" cy="144"/>
              </a:xfrm>
              <a:prstGeom prst="line">
                <a:avLst/>
              </a:prstGeom>
              <a:ln w="38100" cap="flat" cmpd="sng">
                <a:solidFill>
                  <a:schemeClr val="tx1"/>
                </a:solidFill>
                <a:prstDash val="solid"/>
                <a:headEnd type="oval" w="sm" len="sm"/>
                <a:tailEnd type="none" w="med" len="med"/>
              </a:ln>
            </p:spPr>
          </p:sp>
          <p:sp>
            <p:nvSpPr>
              <p:cNvPr id="41057" name="Line 101"/>
              <p:cNvSpPr/>
              <p:nvPr/>
            </p:nvSpPr>
            <p:spPr>
              <a:xfrm>
                <a:off x="1892" y="857"/>
                <a:ext cx="0" cy="144"/>
              </a:xfrm>
              <a:prstGeom prst="line">
                <a:avLst/>
              </a:prstGeom>
              <a:ln w="38100" cap="flat" cmpd="sng">
                <a:solidFill>
                  <a:schemeClr val="tx1"/>
                </a:solidFill>
                <a:prstDash val="solid"/>
                <a:headEnd type="oval" w="sm" len="sm"/>
                <a:tailEnd type="none" w="med" len="med"/>
              </a:ln>
            </p:spPr>
          </p:sp>
          <p:sp>
            <p:nvSpPr>
              <p:cNvPr id="41058" name="Line 102"/>
              <p:cNvSpPr/>
              <p:nvPr/>
            </p:nvSpPr>
            <p:spPr>
              <a:xfrm>
                <a:off x="2468" y="857"/>
                <a:ext cx="0" cy="144"/>
              </a:xfrm>
              <a:prstGeom prst="line">
                <a:avLst/>
              </a:prstGeom>
              <a:ln w="38100" cap="flat" cmpd="sng">
                <a:solidFill>
                  <a:schemeClr val="tx1"/>
                </a:solidFill>
                <a:prstDash val="solid"/>
                <a:headEnd type="oval" w="sm" len="sm"/>
                <a:tailEnd type="none" w="med" len="med"/>
              </a:ln>
            </p:spPr>
          </p:sp>
          <p:sp>
            <p:nvSpPr>
              <p:cNvPr id="41059" name="Line 103"/>
              <p:cNvSpPr/>
              <p:nvPr/>
            </p:nvSpPr>
            <p:spPr>
              <a:xfrm>
                <a:off x="3044" y="857"/>
                <a:ext cx="0" cy="144"/>
              </a:xfrm>
              <a:prstGeom prst="line">
                <a:avLst/>
              </a:prstGeom>
              <a:ln w="38100" cap="flat" cmpd="sng">
                <a:solidFill>
                  <a:schemeClr val="tx1"/>
                </a:solidFill>
                <a:prstDash val="solid"/>
                <a:headEnd type="oval" w="sm" len="sm"/>
                <a:tailEnd type="none" w="med" len="med"/>
              </a:ln>
            </p:spPr>
          </p:sp>
          <p:sp>
            <p:nvSpPr>
              <p:cNvPr id="41060" name="Line 104"/>
              <p:cNvSpPr/>
              <p:nvPr/>
            </p:nvSpPr>
            <p:spPr>
              <a:xfrm>
                <a:off x="3620" y="857"/>
                <a:ext cx="0" cy="144"/>
              </a:xfrm>
              <a:prstGeom prst="line">
                <a:avLst/>
              </a:prstGeom>
              <a:ln w="38100" cap="flat" cmpd="sng">
                <a:solidFill>
                  <a:schemeClr val="tx1"/>
                </a:solidFill>
                <a:prstDash val="solid"/>
                <a:headEnd type="oval" w="sm" len="sm"/>
                <a:tailEnd type="none" w="med" len="med"/>
              </a:ln>
            </p:spPr>
          </p:sp>
          <p:sp>
            <p:nvSpPr>
              <p:cNvPr id="41061" name="Line 105"/>
              <p:cNvSpPr/>
              <p:nvPr/>
            </p:nvSpPr>
            <p:spPr>
              <a:xfrm>
                <a:off x="4196" y="857"/>
                <a:ext cx="0" cy="144"/>
              </a:xfrm>
              <a:prstGeom prst="line">
                <a:avLst/>
              </a:prstGeom>
              <a:ln w="38100" cap="flat" cmpd="sng">
                <a:solidFill>
                  <a:schemeClr val="tx1"/>
                </a:solidFill>
                <a:prstDash val="solid"/>
                <a:headEnd type="oval" w="sm" len="sm"/>
                <a:tailEnd type="none" w="med" len="med"/>
              </a:ln>
            </p:spPr>
          </p:sp>
          <p:sp>
            <p:nvSpPr>
              <p:cNvPr id="41062" name="Line 106"/>
              <p:cNvSpPr/>
              <p:nvPr/>
            </p:nvSpPr>
            <p:spPr>
              <a:xfrm>
                <a:off x="4772" y="857"/>
                <a:ext cx="0" cy="144"/>
              </a:xfrm>
              <a:prstGeom prst="line">
                <a:avLst/>
              </a:prstGeom>
              <a:ln w="38100" cap="flat" cmpd="sng">
                <a:solidFill>
                  <a:schemeClr val="tx1"/>
                </a:solidFill>
                <a:prstDash val="solid"/>
                <a:headEnd type="oval" w="sm" len="sm"/>
                <a:tailEnd type="none" w="med" len="med"/>
              </a:ln>
            </p:spPr>
          </p:sp>
          <p:sp>
            <p:nvSpPr>
              <p:cNvPr id="41063" name="Line 107"/>
              <p:cNvSpPr/>
              <p:nvPr/>
            </p:nvSpPr>
            <p:spPr>
              <a:xfrm>
                <a:off x="5348" y="857"/>
                <a:ext cx="0" cy="144"/>
              </a:xfrm>
              <a:prstGeom prst="line">
                <a:avLst/>
              </a:prstGeom>
              <a:ln w="38100" cap="flat" cmpd="sng">
                <a:solidFill>
                  <a:schemeClr val="tx1"/>
                </a:solidFill>
                <a:prstDash val="solid"/>
                <a:headEnd type="none" w="sm" len="sm"/>
                <a:tailEnd type="none" w="med" len="med"/>
              </a:ln>
            </p:spPr>
          </p:sp>
          <p:sp>
            <p:nvSpPr>
              <p:cNvPr id="41064" name="Freeform 108"/>
              <p:cNvSpPr/>
              <p:nvPr/>
            </p:nvSpPr>
            <p:spPr>
              <a:xfrm>
                <a:off x="1330"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1065" name="Freeform 109"/>
              <p:cNvSpPr/>
              <p:nvPr/>
            </p:nvSpPr>
            <p:spPr>
              <a:xfrm>
                <a:off x="1904"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1066" name="Freeform 110"/>
              <p:cNvSpPr/>
              <p:nvPr/>
            </p:nvSpPr>
            <p:spPr>
              <a:xfrm>
                <a:off x="2482"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1067" name="Freeform 111"/>
              <p:cNvSpPr/>
              <p:nvPr/>
            </p:nvSpPr>
            <p:spPr>
              <a:xfrm>
                <a:off x="3630"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1068" name="Freeform 112"/>
              <p:cNvSpPr/>
              <p:nvPr/>
            </p:nvSpPr>
            <p:spPr>
              <a:xfrm>
                <a:off x="4784"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069" name="Freeform 113"/>
              <p:cNvSpPr/>
              <p:nvPr/>
            </p:nvSpPr>
            <p:spPr>
              <a:xfrm>
                <a:off x="932"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70" name="Line 114"/>
              <p:cNvSpPr/>
              <p:nvPr/>
            </p:nvSpPr>
            <p:spPr>
              <a:xfrm>
                <a:off x="1316" y="1481"/>
                <a:ext cx="0" cy="144"/>
              </a:xfrm>
              <a:prstGeom prst="line">
                <a:avLst/>
              </a:prstGeom>
              <a:ln w="38100" cap="flat" cmpd="sng">
                <a:solidFill>
                  <a:schemeClr val="tx1"/>
                </a:solidFill>
                <a:prstDash val="solid"/>
                <a:headEnd type="oval" w="sm" len="sm"/>
                <a:tailEnd type="none" w="med" len="med"/>
              </a:ln>
            </p:spPr>
          </p:sp>
          <p:sp>
            <p:nvSpPr>
              <p:cNvPr id="41071" name="Line 115"/>
              <p:cNvSpPr/>
              <p:nvPr/>
            </p:nvSpPr>
            <p:spPr>
              <a:xfrm>
                <a:off x="1892" y="1481"/>
                <a:ext cx="0" cy="144"/>
              </a:xfrm>
              <a:prstGeom prst="line">
                <a:avLst/>
              </a:prstGeom>
              <a:ln w="38100" cap="flat" cmpd="sng">
                <a:solidFill>
                  <a:schemeClr val="tx1"/>
                </a:solidFill>
                <a:prstDash val="solid"/>
                <a:headEnd type="oval" w="sm" len="sm"/>
                <a:tailEnd type="none" w="med" len="med"/>
              </a:ln>
            </p:spPr>
          </p:sp>
          <p:sp>
            <p:nvSpPr>
              <p:cNvPr id="41072" name="Line 116"/>
              <p:cNvSpPr/>
              <p:nvPr/>
            </p:nvSpPr>
            <p:spPr>
              <a:xfrm>
                <a:off x="2468" y="1481"/>
                <a:ext cx="0" cy="144"/>
              </a:xfrm>
              <a:prstGeom prst="line">
                <a:avLst/>
              </a:prstGeom>
              <a:ln w="38100" cap="flat" cmpd="sng">
                <a:solidFill>
                  <a:schemeClr val="tx1"/>
                </a:solidFill>
                <a:prstDash val="solid"/>
                <a:headEnd type="oval" w="sm" len="sm"/>
                <a:tailEnd type="none" w="med" len="med"/>
              </a:ln>
            </p:spPr>
          </p:sp>
          <p:sp>
            <p:nvSpPr>
              <p:cNvPr id="41073" name="Line 117"/>
              <p:cNvSpPr/>
              <p:nvPr/>
            </p:nvSpPr>
            <p:spPr>
              <a:xfrm>
                <a:off x="3044" y="1481"/>
                <a:ext cx="0" cy="144"/>
              </a:xfrm>
              <a:prstGeom prst="line">
                <a:avLst/>
              </a:prstGeom>
              <a:ln w="38100" cap="flat" cmpd="sng">
                <a:solidFill>
                  <a:schemeClr val="tx1"/>
                </a:solidFill>
                <a:prstDash val="solid"/>
                <a:headEnd type="oval" w="sm" len="sm"/>
                <a:tailEnd type="none" w="med" len="med"/>
              </a:ln>
            </p:spPr>
          </p:sp>
          <p:sp>
            <p:nvSpPr>
              <p:cNvPr id="41074" name="Line 118"/>
              <p:cNvSpPr/>
              <p:nvPr/>
            </p:nvSpPr>
            <p:spPr>
              <a:xfrm>
                <a:off x="3620" y="1481"/>
                <a:ext cx="0" cy="144"/>
              </a:xfrm>
              <a:prstGeom prst="line">
                <a:avLst/>
              </a:prstGeom>
              <a:ln w="38100" cap="flat" cmpd="sng">
                <a:solidFill>
                  <a:schemeClr val="tx1"/>
                </a:solidFill>
                <a:prstDash val="solid"/>
                <a:headEnd type="oval" w="sm" len="sm"/>
                <a:tailEnd type="none" w="med" len="med"/>
              </a:ln>
            </p:spPr>
          </p:sp>
          <p:sp>
            <p:nvSpPr>
              <p:cNvPr id="41075" name="Line 119"/>
              <p:cNvSpPr/>
              <p:nvPr/>
            </p:nvSpPr>
            <p:spPr>
              <a:xfrm>
                <a:off x="4196" y="1481"/>
                <a:ext cx="0" cy="144"/>
              </a:xfrm>
              <a:prstGeom prst="line">
                <a:avLst/>
              </a:prstGeom>
              <a:ln w="38100" cap="flat" cmpd="sng">
                <a:solidFill>
                  <a:schemeClr val="tx1"/>
                </a:solidFill>
                <a:prstDash val="solid"/>
                <a:headEnd type="oval" w="sm" len="sm"/>
                <a:tailEnd type="none" w="med" len="med"/>
              </a:ln>
            </p:spPr>
          </p:sp>
          <p:sp>
            <p:nvSpPr>
              <p:cNvPr id="41076" name="Line 120"/>
              <p:cNvSpPr/>
              <p:nvPr/>
            </p:nvSpPr>
            <p:spPr>
              <a:xfrm>
                <a:off x="4772" y="1481"/>
                <a:ext cx="0" cy="144"/>
              </a:xfrm>
              <a:prstGeom prst="line">
                <a:avLst/>
              </a:prstGeom>
              <a:ln w="38100" cap="flat" cmpd="sng">
                <a:solidFill>
                  <a:schemeClr val="tx1"/>
                </a:solidFill>
                <a:prstDash val="solid"/>
                <a:headEnd type="oval" w="sm" len="sm"/>
                <a:tailEnd type="none" w="med" len="med"/>
              </a:ln>
            </p:spPr>
          </p:sp>
          <p:sp>
            <p:nvSpPr>
              <p:cNvPr id="41077" name="Line 121"/>
              <p:cNvSpPr/>
              <p:nvPr/>
            </p:nvSpPr>
            <p:spPr>
              <a:xfrm>
                <a:off x="5348" y="1481"/>
                <a:ext cx="0" cy="144"/>
              </a:xfrm>
              <a:prstGeom prst="line">
                <a:avLst/>
              </a:prstGeom>
              <a:ln w="38100" cap="flat" cmpd="sng">
                <a:solidFill>
                  <a:schemeClr val="tx1"/>
                </a:solidFill>
                <a:prstDash val="solid"/>
                <a:headEnd type="none" w="sm" len="sm"/>
                <a:tailEnd type="none" w="med" len="med"/>
              </a:ln>
            </p:spPr>
          </p:sp>
          <p:sp>
            <p:nvSpPr>
              <p:cNvPr id="41078" name="Freeform 122"/>
              <p:cNvSpPr/>
              <p:nvPr/>
            </p:nvSpPr>
            <p:spPr>
              <a:xfrm>
                <a:off x="932"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79" name="Line 123"/>
              <p:cNvSpPr/>
              <p:nvPr/>
            </p:nvSpPr>
            <p:spPr>
              <a:xfrm>
                <a:off x="1316" y="2057"/>
                <a:ext cx="0" cy="144"/>
              </a:xfrm>
              <a:prstGeom prst="line">
                <a:avLst/>
              </a:prstGeom>
              <a:ln w="38100" cap="flat" cmpd="sng">
                <a:solidFill>
                  <a:schemeClr val="tx1"/>
                </a:solidFill>
                <a:prstDash val="solid"/>
                <a:headEnd type="oval" w="sm" len="sm"/>
                <a:tailEnd type="none" w="med" len="med"/>
              </a:ln>
            </p:spPr>
          </p:sp>
          <p:sp>
            <p:nvSpPr>
              <p:cNvPr id="41080" name="Line 124"/>
              <p:cNvSpPr/>
              <p:nvPr/>
            </p:nvSpPr>
            <p:spPr>
              <a:xfrm>
                <a:off x="1892" y="2057"/>
                <a:ext cx="0" cy="144"/>
              </a:xfrm>
              <a:prstGeom prst="line">
                <a:avLst/>
              </a:prstGeom>
              <a:ln w="38100" cap="flat" cmpd="sng">
                <a:solidFill>
                  <a:schemeClr val="tx1"/>
                </a:solidFill>
                <a:prstDash val="solid"/>
                <a:headEnd type="oval" w="sm" len="sm"/>
                <a:tailEnd type="none" w="med" len="med"/>
              </a:ln>
            </p:spPr>
          </p:sp>
          <p:sp>
            <p:nvSpPr>
              <p:cNvPr id="41081" name="Line 125"/>
              <p:cNvSpPr/>
              <p:nvPr/>
            </p:nvSpPr>
            <p:spPr>
              <a:xfrm>
                <a:off x="2468" y="2057"/>
                <a:ext cx="0" cy="144"/>
              </a:xfrm>
              <a:prstGeom prst="line">
                <a:avLst/>
              </a:prstGeom>
              <a:ln w="38100" cap="flat" cmpd="sng">
                <a:solidFill>
                  <a:schemeClr val="tx1"/>
                </a:solidFill>
                <a:prstDash val="solid"/>
                <a:headEnd type="oval" w="sm" len="sm"/>
                <a:tailEnd type="none" w="med" len="med"/>
              </a:ln>
            </p:spPr>
          </p:sp>
          <p:sp>
            <p:nvSpPr>
              <p:cNvPr id="41082" name="Line 126"/>
              <p:cNvSpPr/>
              <p:nvPr/>
            </p:nvSpPr>
            <p:spPr>
              <a:xfrm>
                <a:off x="3044" y="2057"/>
                <a:ext cx="0" cy="144"/>
              </a:xfrm>
              <a:prstGeom prst="line">
                <a:avLst/>
              </a:prstGeom>
              <a:ln w="38100" cap="flat" cmpd="sng">
                <a:solidFill>
                  <a:schemeClr val="tx1"/>
                </a:solidFill>
                <a:prstDash val="solid"/>
                <a:headEnd type="oval" w="sm" len="sm"/>
                <a:tailEnd type="none" w="med" len="med"/>
              </a:ln>
            </p:spPr>
          </p:sp>
          <p:sp>
            <p:nvSpPr>
              <p:cNvPr id="41083" name="Line 127"/>
              <p:cNvSpPr/>
              <p:nvPr/>
            </p:nvSpPr>
            <p:spPr>
              <a:xfrm>
                <a:off x="3620" y="2057"/>
                <a:ext cx="0" cy="144"/>
              </a:xfrm>
              <a:prstGeom prst="line">
                <a:avLst/>
              </a:prstGeom>
              <a:ln w="38100" cap="flat" cmpd="sng">
                <a:solidFill>
                  <a:schemeClr val="tx1"/>
                </a:solidFill>
                <a:prstDash val="solid"/>
                <a:headEnd type="oval" w="sm" len="sm"/>
                <a:tailEnd type="none" w="med" len="med"/>
              </a:ln>
            </p:spPr>
          </p:sp>
          <p:sp>
            <p:nvSpPr>
              <p:cNvPr id="41084" name="Line 128"/>
              <p:cNvSpPr/>
              <p:nvPr/>
            </p:nvSpPr>
            <p:spPr>
              <a:xfrm>
                <a:off x="4196" y="2057"/>
                <a:ext cx="0" cy="144"/>
              </a:xfrm>
              <a:prstGeom prst="line">
                <a:avLst/>
              </a:prstGeom>
              <a:ln w="38100" cap="flat" cmpd="sng">
                <a:solidFill>
                  <a:schemeClr val="tx1"/>
                </a:solidFill>
                <a:prstDash val="solid"/>
                <a:headEnd type="oval" w="sm" len="sm"/>
                <a:tailEnd type="none" w="med" len="med"/>
              </a:ln>
            </p:spPr>
          </p:sp>
          <p:sp>
            <p:nvSpPr>
              <p:cNvPr id="41085" name="Line 129"/>
              <p:cNvSpPr/>
              <p:nvPr/>
            </p:nvSpPr>
            <p:spPr>
              <a:xfrm>
                <a:off x="4772" y="2057"/>
                <a:ext cx="0" cy="144"/>
              </a:xfrm>
              <a:prstGeom prst="line">
                <a:avLst/>
              </a:prstGeom>
              <a:ln w="38100" cap="flat" cmpd="sng">
                <a:solidFill>
                  <a:schemeClr val="tx1"/>
                </a:solidFill>
                <a:prstDash val="solid"/>
                <a:headEnd type="oval" w="sm" len="sm"/>
                <a:tailEnd type="none" w="med" len="med"/>
              </a:ln>
            </p:spPr>
          </p:sp>
          <p:sp>
            <p:nvSpPr>
              <p:cNvPr id="41086" name="Line 130"/>
              <p:cNvSpPr/>
              <p:nvPr/>
            </p:nvSpPr>
            <p:spPr>
              <a:xfrm>
                <a:off x="5348" y="2057"/>
                <a:ext cx="0" cy="144"/>
              </a:xfrm>
              <a:prstGeom prst="line">
                <a:avLst/>
              </a:prstGeom>
              <a:ln w="38100" cap="flat" cmpd="sng">
                <a:solidFill>
                  <a:schemeClr val="tx1"/>
                </a:solidFill>
                <a:prstDash val="solid"/>
                <a:headEnd type="none" w="sm" len="sm"/>
                <a:tailEnd type="none" w="med" len="med"/>
              </a:ln>
            </p:spPr>
          </p:sp>
          <p:sp>
            <p:nvSpPr>
              <p:cNvPr id="41087" name="Freeform 131"/>
              <p:cNvSpPr/>
              <p:nvPr/>
            </p:nvSpPr>
            <p:spPr>
              <a:xfrm>
                <a:off x="933"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88" name="Freeform 132"/>
              <p:cNvSpPr/>
              <p:nvPr/>
            </p:nvSpPr>
            <p:spPr>
              <a:xfrm>
                <a:off x="936"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89" name="Rectangle 133"/>
              <p:cNvSpPr/>
              <p:nvPr/>
            </p:nvSpPr>
            <p:spPr>
              <a:xfrm>
                <a:off x="116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1090" name="Text Box 134"/>
              <p:cNvSpPr txBox="1"/>
              <p:nvPr/>
            </p:nvSpPr>
            <p:spPr>
              <a:xfrm>
                <a:off x="1196"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1091" name="Freeform 135"/>
              <p:cNvSpPr/>
              <p:nvPr/>
            </p:nvSpPr>
            <p:spPr>
              <a:xfrm>
                <a:off x="1426"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2" name="Freeform 136"/>
              <p:cNvSpPr/>
              <p:nvPr/>
            </p:nvSpPr>
            <p:spPr>
              <a:xfrm>
                <a:off x="1637"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3" name="Freeform 137"/>
              <p:cNvSpPr/>
              <p:nvPr/>
            </p:nvSpPr>
            <p:spPr>
              <a:xfrm>
                <a:off x="1991"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4" name="Freeform 138"/>
              <p:cNvSpPr/>
              <p:nvPr/>
            </p:nvSpPr>
            <p:spPr>
              <a:xfrm>
                <a:off x="2229"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92" y="0"/>
                  </a:cxn>
                </a:cxnLst>
                <a:rect l="txL" t="txT" r="txR" b="txB"/>
                <a:pathLst>
                  <a:path w="158" h="1467">
                    <a:moveTo>
                      <a:pt x="158" y="1467"/>
                    </a:moveTo>
                    <a:lnTo>
                      <a:pt x="6" y="1467"/>
                    </a:lnTo>
                    <a:lnTo>
                      <a:pt x="0" y="0"/>
                    </a:lnTo>
                    <a:lnTo>
                      <a:pt x="9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5" name="Freeform 139"/>
              <p:cNvSpPr/>
              <p:nvPr/>
            </p:nvSpPr>
            <p:spPr>
              <a:xfrm>
                <a:off x="258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6" name="Freeform 140"/>
              <p:cNvSpPr/>
              <p:nvPr/>
            </p:nvSpPr>
            <p:spPr>
              <a:xfrm>
                <a:off x="2805"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83" y="0"/>
                  </a:cxn>
                </a:cxnLst>
                <a:rect l="txL" t="txT" r="txR" b="txB"/>
                <a:pathLst>
                  <a:path w="158" h="1467">
                    <a:moveTo>
                      <a:pt x="158" y="1467"/>
                    </a:moveTo>
                    <a:lnTo>
                      <a:pt x="6" y="1467"/>
                    </a:lnTo>
                    <a:lnTo>
                      <a:pt x="0" y="0"/>
                    </a:lnTo>
                    <a:lnTo>
                      <a:pt x="8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7" name="Freeform 141"/>
              <p:cNvSpPr/>
              <p:nvPr/>
            </p:nvSpPr>
            <p:spPr>
              <a:xfrm>
                <a:off x="3154"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8" name="Freeform 142"/>
              <p:cNvSpPr/>
              <p:nvPr/>
            </p:nvSpPr>
            <p:spPr>
              <a:xfrm>
                <a:off x="3381"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6" y="0"/>
                  </a:cxn>
                </a:cxnLst>
                <a:rect l="txL" t="txT" r="txR" b="txB"/>
                <a:pathLst>
                  <a:path w="158" h="1467">
                    <a:moveTo>
                      <a:pt x="158" y="1467"/>
                    </a:moveTo>
                    <a:lnTo>
                      <a:pt x="6" y="1467"/>
                    </a:lnTo>
                    <a:lnTo>
                      <a:pt x="0" y="0"/>
                    </a:lnTo>
                    <a:lnTo>
                      <a:pt x="106"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099" name="Freeform 143"/>
              <p:cNvSpPr/>
              <p:nvPr/>
            </p:nvSpPr>
            <p:spPr>
              <a:xfrm>
                <a:off x="3734"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0" name="Freeform 144"/>
              <p:cNvSpPr/>
              <p:nvPr/>
            </p:nvSpPr>
            <p:spPr>
              <a:xfrm>
                <a:off x="3957"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9" y="0"/>
                  </a:cxn>
                </a:cxnLst>
                <a:rect l="txL" t="txT" r="txR" b="txB"/>
                <a:pathLst>
                  <a:path w="158" h="1467">
                    <a:moveTo>
                      <a:pt x="158" y="1467"/>
                    </a:moveTo>
                    <a:lnTo>
                      <a:pt x="6" y="1467"/>
                    </a:lnTo>
                    <a:lnTo>
                      <a:pt x="0" y="0"/>
                    </a:lnTo>
                    <a:lnTo>
                      <a:pt x="10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1" name="Freeform 145"/>
              <p:cNvSpPr/>
              <p:nvPr/>
            </p:nvSpPr>
            <p:spPr>
              <a:xfrm>
                <a:off x="4304"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2" name="Freeform 146"/>
              <p:cNvSpPr/>
              <p:nvPr/>
            </p:nvSpPr>
            <p:spPr>
              <a:xfrm>
                <a:off x="4533"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3" name="Freeform 147"/>
              <p:cNvSpPr/>
              <p:nvPr/>
            </p:nvSpPr>
            <p:spPr>
              <a:xfrm>
                <a:off x="4885"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4" name="Freeform 148"/>
              <p:cNvSpPr/>
              <p:nvPr/>
            </p:nvSpPr>
            <p:spPr>
              <a:xfrm>
                <a:off x="5093"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5" name="Freeform 149"/>
              <p:cNvSpPr/>
              <p:nvPr/>
            </p:nvSpPr>
            <p:spPr>
              <a:xfrm>
                <a:off x="5441"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6" name="Freeform 150"/>
              <p:cNvSpPr/>
              <p:nvPr/>
            </p:nvSpPr>
            <p:spPr>
              <a:xfrm>
                <a:off x="1079"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7" name="Freeform 151"/>
              <p:cNvSpPr/>
              <p:nvPr/>
            </p:nvSpPr>
            <p:spPr>
              <a:xfrm>
                <a:off x="2231" y="2744"/>
                <a:ext cx="729" cy="657"/>
              </a:xfrm>
              <a:custGeom>
                <a:avLst/>
                <a:gdLst>
                  <a:gd name="txL" fmla="*/ 0 w 729"/>
                  <a:gd name="txT" fmla="*/ 0 h 657"/>
                  <a:gd name="txR" fmla="*/ 729 w 729"/>
                  <a:gd name="txB" fmla="*/ 657 h 657"/>
                </a:gdLst>
                <a:ahLst/>
                <a:cxnLst>
                  <a:cxn ang="0">
                    <a:pos x="153" y="0"/>
                  </a:cxn>
                  <a:cxn ang="0">
                    <a:pos x="0" y="0"/>
                  </a:cxn>
                  <a:cxn ang="0">
                    <a:pos x="0" y="657"/>
                  </a:cxn>
                  <a:cxn ang="0">
                    <a:pos x="585" y="654"/>
                  </a:cxn>
                  <a:cxn ang="0">
                    <a:pos x="582" y="3"/>
                  </a:cxn>
                  <a:cxn ang="0">
                    <a:pos x="729" y="3"/>
                  </a:cxn>
                </a:cxnLst>
                <a:rect l="txL" t="txT" r="txR" b="txB"/>
                <a:pathLst>
                  <a:path w="729" h="657">
                    <a:moveTo>
                      <a:pt x="153" y="0"/>
                    </a:moveTo>
                    <a:lnTo>
                      <a:pt x="0" y="0"/>
                    </a:lnTo>
                    <a:lnTo>
                      <a:pt x="0" y="657"/>
                    </a:lnTo>
                    <a:lnTo>
                      <a:pt x="585"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8" name="Freeform 152"/>
              <p:cNvSpPr/>
              <p:nvPr/>
            </p:nvSpPr>
            <p:spPr>
              <a:xfrm>
                <a:off x="3380"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09" name="Freeform 153"/>
              <p:cNvSpPr/>
              <p:nvPr/>
            </p:nvSpPr>
            <p:spPr>
              <a:xfrm>
                <a:off x="4532"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10" name="Freeform 154"/>
              <p:cNvSpPr/>
              <p:nvPr/>
            </p:nvSpPr>
            <p:spPr>
              <a:xfrm>
                <a:off x="1424" y="2735"/>
                <a:ext cx="708" cy="570"/>
              </a:xfrm>
              <a:custGeom>
                <a:avLst/>
                <a:gdLst>
                  <a:gd name="txL" fmla="*/ 0 w 708"/>
                  <a:gd name="txT" fmla="*/ 0 h 570"/>
                  <a:gd name="txR" fmla="*/ 708 w 708"/>
                  <a:gd name="txB" fmla="*/ 570 h 570"/>
                </a:gdLst>
                <a:ahLst/>
                <a:cxnLst>
                  <a:cxn ang="0">
                    <a:pos x="0" y="0"/>
                  </a:cxn>
                  <a:cxn ang="0">
                    <a:pos x="132" y="0"/>
                  </a:cxn>
                  <a:cxn ang="0">
                    <a:pos x="129" y="570"/>
                  </a:cxn>
                  <a:cxn ang="0">
                    <a:pos x="708" y="570"/>
                  </a:cxn>
                  <a:cxn ang="0">
                    <a:pos x="708" y="9"/>
                  </a:cxn>
                  <a:cxn ang="0">
                    <a:pos x="573" y="9"/>
                  </a:cxn>
                </a:cxnLst>
                <a:rect l="txL" t="txT" r="txR" b="txB"/>
                <a:pathLst>
                  <a:path w="708" h="570">
                    <a:moveTo>
                      <a:pt x="0" y="0"/>
                    </a:moveTo>
                    <a:lnTo>
                      <a:pt x="132" y="0"/>
                    </a:lnTo>
                    <a:lnTo>
                      <a:pt x="129" y="570"/>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11" name="Freeform 155"/>
              <p:cNvSpPr/>
              <p:nvPr/>
            </p:nvSpPr>
            <p:spPr>
              <a:xfrm>
                <a:off x="2576" y="2735"/>
                <a:ext cx="726" cy="567"/>
              </a:xfrm>
              <a:custGeom>
                <a:avLst/>
                <a:gdLst>
                  <a:gd name="txL" fmla="*/ 0 w 726"/>
                  <a:gd name="txT" fmla="*/ 0 h 567"/>
                  <a:gd name="txR" fmla="*/ 726 w 726"/>
                  <a:gd name="txB" fmla="*/ 567 h 567"/>
                </a:gdLst>
                <a:ahLst/>
                <a:cxnLst>
                  <a:cxn ang="0">
                    <a:pos x="0" y="0"/>
                  </a:cxn>
                  <a:cxn ang="0">
                    <a:pos x="144" y="0"/>
                  </a:cxn>
                  <a:cxn ang="0">
                    <a:pos x="147" y="567"/>
                  </a:cxn>
                  <a:cxn ang="0">
                    <a:pos x="726" y="567"/>
                  </a:cxn>
                  <a:cxn ang="0">
                    <a:pos x="726" y="6"/>
                  </a:cxn>
                  <a:cxn ang="0">
                    <a:pos x="579" y="6"/>
                  </a:cxn>
                </a:cxnLst>
                <a:rect l="txL" t="txT" r="txR" b="txB"/>
                <a:pathLst>
                  <a:path w="726" h="567">
                    <a:moveTo>
                      <a:pt x="0" y="0"/>
                    </a:moveTo>
                    <a:lnTo>
                      <a:pt x="144" y="0"/>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12" name="Freeform 156"/>
              <p:cNvSpPr/>
              <p:nvPr/>
            </p:nvSpPr>
            <p:spPr>
              <a:xfrm>
                <a:off x="3728"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13" name="Freeform 157"/>
              <p:cNvSpPr/>
              <p:nvPr/>
            </p:nvSpPr>
            <p:spPr>
              <a:xfrm>
                <a:off x="4883" y="2738"/>
                <a:ext cx="711" cy="567"/>
              </a:xfrm>
              <a:custGeom>
                <a:avLst/>
                <a:gdLst>
                  <a:gd name="txL" fmla="*/ 0 w 711"/>
                  <a:gd name="txT" fmla="*/ 0 h 567"/>
                  <a:gd name="txR" fmla="*/ 711 w 711"/>
                  <a:gd name="txB" fmla="*/ 567 h 567"/>
                </a:gdLst>
                <a:ahLst/>
                <a:cxnLst>
                  <a:cxn ang="0">
                    <a:pos x="0" y="0"/>
                  </a:cxn>
                  <a:cxn ang="0">
                    <a:pos x="136" y="1"/>
                  </a:cxn>
                  <a:cxn ang="0">
                    <a:pos x="132" y="567"/>
                  </a:cxn>
                  <a:cxn ang="0">
                    <a:pos x="711" y="567"/>
                  </a:cxn>
                  <a:cxn ang="0">
                    <a:pos x="711" y="6"/>
                  </a:cxn>
                  <a:cxn ang="0">
                    <a:pos x="564" y="6"/>
                  </a:cxn>
                </a:cxnLst>
                <a:rect l="txL" t="txT" r="txR" b="txB"/>
                <a:pathLst>
                  <a:path w="711" h="567">
                    <a:moveTo>
                      <a:pt x="0" y="0"/>
                    </a:moveTo>
                    <a:lnTo>
                      <a:pt x="136"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14" name="Freeform 158"/>
              <p:cNvSpPr/>
              <p:nvPr/>
            </p:nvSpPr>
            <p:spPr>
              <a:xfrm>
                <a:off x="1346"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15" name="Freeform 159"/>
              <p:cNvSpPr/>
              <p:nvPr/>
            </p:nvSpPr>
            <p:spPr>
              <a:xfrm>
                <a:off x="251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16" name="Freeform 160"/>
              <p:cNvSpPr/>
              <p:nvPr/>
            </p:nvSpPr>
            <p:spPr>
              <a:xfrm>
                <a:off x="3667"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17" name="Freeform 161"/>
              <p:cNvSpPr/>
              <p:nvPr/>
            </p:nvSpPr>
            <p:spPr>
              <a:xfrm>
                <a:off x="4819"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18" name="Freeform 162"/>
              <p:cNvSpPr/>
              <p:nvPr/>
            </p:nvSpPr>
            <p:spPr>
              <a:xfrm>
                <a:off x="5300"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19" name="Freeform 163"/>
              <p:cNvSpPr/>
              <p:nvPr/>
            </p:nvSpPr>
            <p:spPr>
              <a:xfrm>
                <a:off x="4148"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20" name="Freeform 164"/>
              <p:cNvSpPr/>
              <p:nvPr/>
            </p:nvSpPr>
            <p:spPr>
              <a:xfrm>
                <a:off x="299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21" name="Freeform 165"/>
              <p:cNvSpPr/>
              <p:nvPr/>
            </p:nvSpPr>
            <p:spPr>
              <a:xfrm>
                <a:off x="1843"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1122" name="Freeform 166"/>
              <p:cNvSpPr/>
              <p:nvPr/>
            </p:nvSpPr>
            <p:spPr>
              <a:xfrm>
                <a:off x="980"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23" name="Freeform 167"/>
              <p:cNvSpPr/>
              <p:nvPr/>
            </p:nvSpPr>
            <p:spPr>
              <a:xfrm>
                <a:off x="980"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1124" name="Freeform 168"/>
              <p:cNvSpPr/>
              <p:nvPr/>
            </p:nvSpPr>
            <p:spPr>
              <a:xfrm>
                <a:off x="1346"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125" name="Freeform 169"/>
              <p:cNvSpPr/>
              <p:nvPr/>
            </p:nvSpPr>
            <p:spPr>
              <a:xfrm>
                <a:off x="2515"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126" name="Freeform 170"/>
              <p:cNvSpPr/>
              <p:nvPr/>
            </p:nvSpPr>
            <p:spPr>
              <a:xfrm>
                <a:off x="3667"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1127" name="Freeform 171"/>
              <p:cNvSpPr/>
              <p:nvPr/>
            </p:nvSpPr>
            <p:spPr>
              <a:xfrm>
                <a:off x="4815"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1128" name="Freeform 172"/>
              <p:cNvSpPr/>
              <p:nvPr/>
            </p:nvSpPr>
            <p:spPr>
              <a:xfrm>
                <a:off x="5301"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1129" name="Line 173"/>
              <p:cNvSpPr/>
              <p:nvPr/>
            </p:nvSpPr>
            <p:spPr>
              <a:xfrm>
                <a:off x="4148" y="3881"/>
                <a:ext cx="0" cy="144"/>
              </a:xfrm>
              <a:prstGeom prst="line">
                <a:avLst/>
              </a:prstGeom>
              <a:ln w="38100" cap="flat" cmpd="sng">
                <a:solidFill>
                  <a:schemeClr val="tx1"/>
                </a:solidFill>
                <a:prstDash val="solid"/>
                <a:headEnd type="none" w="med" len="med"/>
                <a:tailEnd type="oval" w="sm" len="sm"/>
              </a:ln>
            </p:spPr>
          </p:sp>
          <p:sp>
            <p:nvSpPr>
              <p:cNvPr id="41130" name="Line 174"/>
              <p:cNvSpPr/>
              <p:nvPr/>
            </p:nvSpPr>
            <p:spPr>
              <a:xfrm>
                <a:off x="2997" y="3881"/>
                <a:ext cx="0" cy="144"/>
              </a:xfrm>
              <a:prstGeom prst="line">
                <a:avLst/>
              </a:prstGeom>
              <a:ln w="38100" cap="flat" cmpd="sng">
                <a:solidFill>
                  <a:schemeClr val="tx1"/>
                </a:solidFill>
                <a:prstDash val="solid"/>
                <a:headEnd type="none" w="med" len="med"/>
                <a:tailEnd type="oval" w="sm" len="sm"/>
              </a:ln>
            </p:spPr>
          </p:sp>
          <p:sp>
            <p:nvSpPr>
              <p:cNvPr id="41131" name="Line 175"/>
              <p:cNvSpPr/>
              <p:nvPr/>
            </p:nvSpPr>
            <p:spPr>
              <a:xfrm>
                <a:off x="1844" y="3881"/>
                <a:ext cx="0" cy="144"/>
              </a:xfrm>
              <a:prstGeom prst="line">
                <a:avLst/>
              </a:prstGeom>
              <a:ln w="38100" cap="flat" cmpd="sng">
                <a:solidFill>
                  <a:schemeClr val="tx1"/>
                </a:solidFill>
                <a:prstDash val="solid"/>
                <a:headEnd type="none" w="med" len="med"/>
                <a:tailEnd type="oval" w="sm" len="sm"/>
              </a:ln>
            </p:spPr>
          </p:sp>
          <p:sp>
            <p:nvSpPr>
              <p:cNvPr id="41132" name="Rectangle 176"/>
              <p:cNvSpPr/>
              <p:nvPr/>
            </p:nvSpPr>
            <p:spPr>
              <a:xfrm>
                <a:off x="23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1133" name="Text Box 177"/>
              <p:cNvSpPr txBox="1"/>
              <p:nvPr/>
            </p:nvSpPr>
            <p:spPr>
              <a:xfrm>
                <a:off x="237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1134" name="Rectangle 178"/>
              <p:cNvSpPr/>
              <p:nvPr/>
            </p:nvSpPr>
            <p:spPr>
              <a:xfrm>
                <a:off x="3493"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1135" name="Text Box 179"/>
              <p:cNvSpPr txBox="1"/>
              <p:nvPr/>
            </p:nvSpPr>
            <p:spPr>
              <a:xfrm>
                <a:off x="3524"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1136" name="Rectangle 180"/>
              <p:cNvSpPr/>
              <p:nvPr/>
            </p:nvSpPr>
            <p:spPr>
              <a:xfrm>
                <a:off x="464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1137" name="Text Box 181"/>
              <p:cNvSpPr txBox="1"/>
              <p:nvPr/>
            </p:nvSpPr>
            <p:spPr>
              <a:xfrm>
                <a:off x="4676"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1138" name="Line 182"/>
              <p:cNvSpPr/>
              <p:nvPr/>
            </p:nvSpPr>
            <p:spPr>
              <a:xfrm>
                <a:off x="1988" y="3737"/>
                <a:ext cx="181" cy="0"/>
              </a:xfrm>
              <a:prstGeom prst="line">
                <a:avLst/>
              </a:prstGeom>
              <a:ln w="38100" cap="flat" cmpd="sng">
                <a:solidFill>
                  <a:schemeClr val="tx1"/>
                </a:solidFill>
                <a:prstDash val="solid"/>
                <a:headEnd type="stealth" w="sm" len="sm"/>
                <a:tailEnd type="stealth" w="sm" len="sm"/>
              </a:ln>
            </p:spPr>
          </p:sp>
          <p:sp>
            <p:nvSpPr>
              <p:cNvPr id="41139" name="Line 183"/>
              <p:cNvSpPr/>
              <p:nvPr/>
            </p:nvSpPr>
            <p:spPr>
              <a:xfrm>
                <a:off x="3168" y="3737"/>
                <a:ext cx="181" cy="0"/>
              </a:xfrm>
              <a:prstGeom prst="line">
                <a:avLst/>
              </a:prstGeom>
              <a:ln w="38100" cap="flat" cmpd="sng">
                <a:solidFill>
                  <a:schemeClr val="tx1"/>
                </a:solidFill>
                <a:prstDash val="solid"/>
                <a:headEnd type="stealth" w="sm" len="sm"/>
                <a:tailEnd type="stealth" w="sm" len="sm"/>
              </a:ln>
            </p:spPr>
          </p:sp>
          <p:sp>
            <p:nvSpPr>
              <p:cNvPr id="41140" name="Line 184"/>
              <p:cNvSpPr/>
              <p:nvPr/>
            </p:nvSpPr>
            <p:spPr>
              <a:xfrm>
                <a:off x="4317" y="3737"/>
                <a:ext cx="181" cy="0"/>
              </a:xfrm>
              <a:prstGeom prst="line">
                <a:avLst/>
              </a:prstGeom>
              <a:ln w="38100" cap="flat" cmpd="sng">
                <a:solidFill>
                  <a:schemeClr val="tx1"/>
                </a:solidFill>
                <a:prstDash val="solid"/>
                <a:headEnd type="stealth" w="sm" len="sm"/>
                <a:tailEnd type="stealth" w="sm" len="sm"/>
              </a:ln>
            </p:spPr>
          </p:sp>
          <p:sp>
            <p:nvSpPr>
              <p:cNvPr id="41141" name="Line 185"/>
              <p:cNvSpPr/>
              <p:nvPr/>
            </p:nvSpPr>
            <p:spPr>
              <a:xfrm>
                <a:off x="5444" y="3737"/>
                <a:ext cx="181" cy="0"/>
              </a:xfrm>
              <a:prstGeom prst="line">
                <a:avLst/>
              </a:prstGeom>
              <a:ln w="38100" cap="flat" cmpd="sng">
                <a:solidFill>
                  <a:schemeClr val="tx1"/>
                </a:solidFill>
                <a:prstDash val="solid"/>
                <a:headEnd type="stealth" w="sm" len="sm"/>
                <a:tailEnd type="stealth" w="sm" len="sm"/>
              </a:ln>
            </p:spPr>
          </p:sp>
          <p:sp>
            <p:nvSpPr>
              <p:cNvPr id="41142" name="Freeform 186"/>
              <p:cNvSpPr/>
              <p:nvPr/>
            </p:nvSpPr>
            <p:spPr>
              <a:xfrm>
                <a:off x="3057"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1143" name="Freeform 187"/>
              <p:cNvSpPr/>
              <p:nvPr/>
            </p:nvSpPr>
            <p:spPr>
              <a:xfrm>
                <a:off x="4209" y="2691"/>
                <a:ext cx="3" cy="522"/>
              </a:xfrm>
              <a:custGeom>
                <a:avLst/>
                <a:gdLst>
                  <a:gd name="txL" fmla="*/ 0 w 3"/>
                  <a:gd name="txT" fmla="*/ 0 h 522"/>
                  <a:gd name="txR" fmla="*/ 3 w 3"/>
                  <a:gd name="txB" fmla="*/ 522 h 522"/>
                </a:gdLst>
                <a:ahLst/>
                <a:cxnLst>
                  <a:cxn ang="0">
                    <a:pos x="0" y="0"/>
                  </a:cxn>
                  <a:cxn ang="0">
                    <a:pos x="3" y="522"/>
                  </a:cxn>
                </a:cxnLst>
                <a:rect l="txL" t="txT" r="txR" b="txB"/>
                <a:pathLst>
                  <a:path w="3" h="522">
                    <a:moveTo>
                      <a:pt x="0" y="0"/>
                    </a:moveTo>
                    <a:lnTo>
                      <a:pt x="3" y="522"/>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1144" name="Freeform 188"/>
              <p:cNvSpPr/>
              <p:nvPr/>
            </p:nvSpPr>
            <p:spPr>
              <a:xfrm>
                <a:off x="5349"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1145" name="Text Box 189"/>
              <p:cNvSpPr txBox="1"/>
              <p:nvPr/>
            </p:nvSpPr>
            <p:spPr>
              <a:xfrm rot="5400000">
                <a:off x="1216"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1146" name="Text Box 190"/>
              <p:cNvSpPr txBox="1"/>
              <p:nvPr/>
            </p:nvSpPr>
            <p:spPr>
              <a:xfrm rot="5400000">
                <a:off x="17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1147" name="Text Box 191"/>
              <p:cNvSpPr txBox="1"/>
              <p:nvPr/>
            </p:nvSpPr>
            <p:spPr>
              <a:xfrm rot="5400000">
                <a:off x="23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1148" name="Text Box 192"/>
              <p:cNvSpPr txBox="1"/>
              <p:nvPr/>
            </p:nvSpPr>
            <p:spPr>
              <a:xfrm rot="5400000">
                <a:off x="294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1149" name="Text Box 193"/>
              <p:cNvSpPr txBox="1"/>
              <p:nvPr/>
            </p:nvSpPr>
            <p:spPr>
              <a:xfrm rot="5400000">
                <a:off x="3519"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1150" name="Text Box 194"/>
              <p:cNvSpPr txBox="1"/>
              <p:nvPr/>
            </p:nvSpPr>
            <p:spPr>
              <a:xfrm rot="5400000">
                <a:off x="4096"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1151" name="Text Box 195"/>
              <p:cNvSpPr txBox="1"/>
              <p:nvPr/>
            </p:nvSpPr>
            <p:spPr>
              <a:xfrm rot="5400000">
                <a:off x="46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1152" name="Text Box 196"/>
              <p:cNvSpPr txBox="1"/>
              <p:nvPr/>
            </p:nvSpPr>
            <p:spPr>
              <a:xfrm rot="5400000">
                <a:off x="5267"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1153" name="Text Box 197"/>
              <p:cNvSpPr txBox="1"/>
              <p:nvPr/>
            </p:nvSpPr>
            <p:spPr>
              <a:xfrm>
                <a:off x="684"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1154" name="Text Box 198"/>
              <p:cNvSpPr txBox="1"/>
              <p:nvPr/>
            </p:nvSpPr>
            <p:spPr>
              <a:xfrm>
                <a:off x="684"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1155" name="Text Box 199"/>
              <p:cNvSpPr txBox="1"/>
              <p:nvPr/>
            </p:nvSpPr>
            <p:spPr>
              <a:xfrm>
                <a:off x="648"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1156" name="Line 200"/>
              <p:cNvSpPr/>
              <p:nvPr/>
            </p:nvSpPr>
            <p:spPr>
              <a:xfrm>
                <a:off x="356" y="2537"/>
                <a:ext cx="576" cy="0"/>
              </a:xfrm>
              <a:prstGeom prst="line">
                <a:avLst/>
              </a:prstGeom>
              <a:ln w="38100" cap="flat" cmpd="sng">
                <a:solidFill>
                  <a:schemeClr val="tx1"/>
                </a:solidFill>
                <a:prstDash val="solid"/>
                <a:headEnd type="none" w="med" len="med"/>
                <a:tailEnd type="none" w="med" len="med"/>
              </a:ln>
            </p:spPr>
          </p:sp>
          <p:sp>
            <p:nvSpPr>
              <p:cNvPr id="41157" name="Text Box 201"/>
              <p:cNvSpPr txBox="1"/>
              <p:nvPr/>
            </p:nvSpPr>
            <p:spPr>
              <a:xfrm>
                <a:off x="684"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1158" name="Text Box 202"/>
              <p:cNvSpPr txBox="1"/>
              <p:nvPr/>
            </p:nvSpPr>
            <p:spPr>
              <a:xfrm>
                <a:off x="648"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1159" name="Text Box 203"/>
              <p:cNvSpPr txBox="1"/>
              <p:nvPr/>
            </p:nvSpPr>
            <p:spPr>
              <a:xfrm rot="5400000">
                <a:off x="68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1160" name="Text Box 204"/>
              <p:cNvSpPr txBox="1"/>
              <p:nvPr/>
            </p:nvSpPr>
            <p:spPr>
              <a:xfrm rot="5400000">
                <a:off x="688"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1161" name="Text Box 205"/>
              <p:cNvSpPr txBox="1"/>
              <p:nvPr/>
            </p:nvSpPr>
            <p:spPr>
              <a:xfrm>
                <a:off x="372"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1162" name="Text Box 206"/>
              <p:cNvSpPr txBox="1"/>
              <p:nvPr/>
            </p:nvSpPr>
            <p:spPr>
              <a:xfrm>
                <a:off x="372"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1163" name="Text Box 207"/>
              <p:cNvSpPr txBox="1"/>
              <p:nvPr/>
            </p:nvSpPr>
            <p:spPr>
              <a:xfrm>
                <a:off x="372"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1164" name="Text Box 208"/>
              <p:cNvSpPr txBox="1"/>
              <p:nvPr/>
            </p:nvSpPr>
            <p:spPr>
              <a:xfrm>
                <a:off x="372"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1165" name="Text Box 209"/>
              <p:cNvSpPr txBox="1"/>
              <p:nvPr/>
            </p:nvSpPr>
            <p:spPr>
              <a:xfrm>
                <a:off x="372"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1166" name="Text Box 210"/>
              <p:cNvSpPr txBox="1"/>
              <p:nvPr/>
            </p:nvSpPr>
            <p:spPr>
              <a:xfrm>
                <a:off x="399"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1167" name="Text Box 211"/>
              <p:cNvSpPr txBox="1"/>
              <p:nvPr/>
            </p:nvSpPr>
            <p:spPr>
              <a:xfrm>
                <a:off x="399"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1168" name="Text Box 212"/>
              <p:cNvSpPr txBox="1"/>
              <p:nvPr/>
            </p:nvSpPr>
            <p:spPr>
              <a:xfrm>
                <a:off x="399"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1169" name="Text Box 213"/>
              <p:cNvSpPr txBox="1"/>
              <p:nvPr/>
            </p:nvSpPr>
            <p:spPr>
              <a:xfrm>
                <a:off x="399"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1170" name="Text Box 214"/>
              <p:cNvSpPr txBox="1"/>
              <p:nvPr/>
            </p:nvSpPr>
            <p:spPr>
              <a:xfrm>
                <a:off x="399"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1171" name="Text Box 215"/>
              <p:cNvSpPr txBox="1"/>
              <p:nvPr/>
            </p:nvSpPr>
            <p:spPr>
              <a:xfrm>
                <a:off x="196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1172" name="Text Box 216"/>
              <p:cNvSpPr txBox="1"/>
              <p:nvPr/>
            </p:nvSpPr>
            <p:spPr>
              <a:xfrm>
                <a:off x="312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1173" name="Text Box 217"/>
              <p:cNvSpPr txBox="1"/>
              <p:nvPr/>
            </p:nvSpPr>
            <p:spPr>
              <a:xfrm>
                <a:off x="4280"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1174" name="Text Box 218"/>
              <p:cNvSpPr txBox="1"/>
              <p:nvPr/>
            </p:nvSpPr>
            <p:spPr>
              <a:xfrm>
                <a:off x="543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41175" name="Line 219"/>
              <p:cNvSpPr/>
              <p:nvPr/>
            </p:nvSpPr>
            <p:spPr>
              <a:xfrm>
                <a:off x="164" y="905"/>
                <a:ext cx="192" cy="0"/>
              </a:xfrm>
              <a:prstGeom prst="line">
                <a:avLst/>
              </a:prstGeom>
              <a:ln w="38100" cap="flat" cmpd="sng">
                <a:solidFill>
                  <a:schemeClr val="tx1"/>
                </a:solidFill>
                <a:prstDash val="solid"/>
                <a:headEnd type="none" w="med" len="med"/>
                <a:tailEnd type="stealth" w="sm" len="sm"/>
              </a:ln>
            </p:spPr>
          </p:sp>
          <p:sp>
            <p:nvSpPr>
              <p:cNvPr id="41176" name="Line 220"/>
              <p:cNvSpPr/>
              <p:nvPr/>
            </p:nvSpPr>
            <p:spPr>
              <a:xfrm>
                <a:off x="164" y="1164"/>
                <a:ext cx="192" cy="0"/>
              </a:xfrm>
              <a:prstGeom prst="line">
                <a:avLst/>
              </a:prstGeom>
              <a:ln w="38100" cap="flat" cmpd="sng">
                <a:solidFill>
                  <a:schemeClr val="tx1"/>
                </a:solidFill>
                <a:prstDash val="solid"/>
                <a:headEnd type="none" w="med" len="med"/>
                <a:tailEnd type="stealth" w="sm" len="sm"/>
              </a:ln>
            </p:spPr>
          </p:sp>
          <p:sp>
            <p:nvSpPr>
              <p:cNvPr id="41177" name="Line 221"/>
              <p:cNvSpPr/>
              <p:nvPr/>
            </p:nvSpPr>
            <p:spPr>
              <a:xfrm>
                <a:off x="164" y="1423"/>
                <a:ext cx="192" cy="0"/>
              </a:xfrm>
              <a:prstGeom prst="line">
                <a:avLst/>
              </a:prstGeom>
              <a:ln w="38100" cap="flat" cmpd="sng">
                <a:solidFill>
                  <a:schemeClr val="tx1"/>
                </a:solidFill>
                <a:prstDash val="solid"/>
                <a:headEnd type="none" w="med" len="med"/>
                <a:tailEnd type="stealth" w="sm" len="sm"/>
              </a:ln>
            </p:spPr>
          </p:sp>
          <p:sp>
            <p:nvSpPr>
              <p:cNvPr id="41178" name="Line 222"/>
              <p:cNvSpPr/>
              <p:nvPr/>
            </p:nvSpPr>
            <p:spPr>
              <a:xfrm>
                <a:off x="164" y="1682"/>
                <a:ext cx="192" cy="0"/>
              </a:xfrm>
              <a:prstGeom prst="line">
                <a:avLst/>
              </a:prstGeom>
              <a:ln w="38100" cap="flat" cmpd="sng">
                <a:solidFill>
                  <a:schemeClr val="tx1"/>
                </a:solidFill>
                <a:prstDash val="solid"/>
                <a:headEnd type="none" w="med" len="med"/>
                <a:tailEnd type="stealth" w="sm" len="sm"/>
              </a:ln>
            </p:spPr>
          </p:sp>
          <p:sp>
            <p:nvSpPr>
              <p:cNvPr id="41179" name="Line 223"/>
              <p:cNvSpPr/>
              <p:nvPr/>
            </p:nvSpPr>
            <p:spPr>
              <a:xfrm>
                <a:off x="164" y="1941"/>
                <a:ext cx="192" cy="0"/>
              </a:xfrm>
              <a:prstGeom prst="line">
                <a:avLst/>
              </a:prstGeom>
              <a:ln w="38100" cap="flat" cmpd="sng">
                <a:solidFill>
                  <a:schemeClr val="tx1"/>
                </a:solidFill>
                <a:prstDash val="solid"/>
                <a:headEnd type="none" w="med" len="med"/>
                <a:tailEnd type="stealth" w="sm" len="sm"/>
              </a:ln>
            </p:spPr>
          </p:sp>
          <p:sp>
            <p:nvSpPr>
              <p:cNvPr id="41180" name="Line 224"/>
              <p:cNvSpPr/>
              <p:nvPr/>
            </p:nvSpPr>
            <p:spPr>
              <a:xfrm>
                <a:off x="164" y="2201"/>
                <a:ext cx="192" cy="0"/>
              </a:xfrm>
              <a:prstGeom prst="line">
                <a:avLst/>
              </a:prstGeom>
              <a:ln w="38100" cap="flat" cmpd="sng">
                <a:solidFill>
                  <a:schemeClr val="tx1"/>
                </a:solidFill>
                <a:prstDash val="solid"/>
                <a:headEnd type="none" w="med" len="med"/>
                <a:tailEnd type="stealth" w="sm" len="sm"/>
              </a:ln>
            </p:spPr>
          </p:sp>
          <p:sp>
            <p:nvSpPr>
              <p:cNvPr id="41181" name="Line 225"/>
              <p:cNvSpPr/>
              <p:nvPr/>
            </p:nvSpPr>
            <p:spPr>
              <a:xfrm>
                <a:off x="164" y="2872"/>
                <a:ext cx="192" cy="0"/>
              </a:xfrm>
              <a:prstGeom prst="line">
                <a:avLst/>
              </a:prstGeom>
              <a:ln w="38100" cap="flat" cmpd="sng">
                <a:solidFill>
                  <a:schemeClr val="tx1"/>
                </a:solidFill>
                <a:prstDash val="solid"/>
                <a:headEnd type="none" w="med" len="med"/>
                <a:tailEnd type="stealth" w="sm" len="sm"/>
              </a:ln>
            </p:spPr>
          </p:sp>
          <p:sp>
            <p:nvSpPr>
              <p:cNvPr id="41182" name="Line 226"/>
              <p:cNvSpPr/>
              <p:nvPr/>
            </p:nvSpPr>
            <p:spPr>
              <a:xfrm>
                <a:off x="164" y="3131"/>
                <a:ext cx="192" cy="0"/>
              </a:xfrm>
              <a:prstGeom prst="line">
                <a:avLst/>
              </a:prstGeom>
              <a:ln w="38100" cap="flat" cmpd="sng">
                <a:solidFill>
                  <a:schemeClr val="tx1"/>
                </a:solidFill>
                <a:prstDash val="solid"/>
                <a:headEnd type="none" w="med" len="med"/>
                <a:tailEnd type="stealth" w="sm" len="sm"/>
              </a:ln>
            </p:spPr>
          </p:sp>
          <p:sp>
            <p:nvSpPr>
              <p:cNvPr id="41183" name="Line 227"/>
              <p:cNvSpPr/>
              <p:nvPr/>
            </p:nvSpPr>
            <p:spPr>
              <a:xfrm>
                <a:off x="164" y="3390"/>
                <a:ext cx="192" cy="0"/>
              </a:xfrm>
              <a:prstGeom prst="line">
                <a:avLst/>
              </a:prstGeom>
              <a:ln w="38100" cap="flat" cmpd="sng">
                <a:solidFill>
                  <a:schemeClr val="tx1"/>
                </a:solidFill>
                <a:prstDash val="solid"/>
                <a:headEnd type="none" w="med" len="med"/>
                <a:tailEnd type="stealth" w="sm" len="sm"/>
              </a:ln>
            </p:spPr>
          </p:sp>
          <p:sp>
            <p:nvSpPr>
              <p:cNvPr id="41184" name="Line 228"/>
              <p:cNvSpPr/>
              <p:nvPr/>
            </p:nvSpPr>
            <p:spPr>
              <a:xfrm>
                <a:off x="164" y="3650"/>
                <a:ext cx="192" cy="0"/>
              </a:xfrm>
              <a:prstGeom prst="line">
                <a:avLst/>
              </a:prstGeom>
              <a:ln w="38100" cap="flat" cmpd="sng">
                <a:solidFill>
                  <a:schemeClr val="tx1"/>
                </a:solidFill>
                <a:prstDash val="solid"/>
                <a:headEnd type="none" w="med" len="med"/>
                <a:tailEnd type="stealth" w="sm" len="sm"/>
              </a:ln>
            </p:spPr>
          </p:sp>
          <p:sp>
            <p:nvSpPr>
              <p:cNvPr id="41185" name="Text Box 229"/>
              <p:cNvSpPr txBox="1"/>
              <p:nvPr/>
            </p:nvSpPr>
            <p:spPr>
              <a:xfrm>
                <a:off x="672"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41186" name="Line 230"/>
              <p:cNvSpPr/>
              <p:nvPr/>
            </p:nvSpPr>
            <p:spPr>
              <a:xfrm>
                <a:off x="706" y="3923"/>
                <a:ext cx="288" cy="0"/>
              </a:xfrm>
              <a:prstGeom prst="line">
                <a:avLst/>
              </a:prstGeom>
              <a:ln w="9525" cap="flat" cmpd="sng">
                <a:solidFill>
                  <a:schemeClr val="tx1"/>
                </a:solidFill>
                <a:prstDash val="solid"/>
                <a:headEnd type="none" w="med" len="med"/>
                <a:tailEnd type="none" w="med" len="med"/>
              </a:ln>
            </p:spPr>
          </p:sp>
          <p:sp>
            <p:nvSpPr>
              <p:cNvPr id="41187" name="Text Box 231"/>
              <p:cNvSpPr txBox="1"/>
              <p:nvPr/>
            </p:nvSpPr>
            <p:spPr>
              <a:xfrm>
                <a:off x="692"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41188" name="Line 232"/>
              <p:cNvSpPr/>
              <p:nvPr/>
            </p:nvSpPr>
            <p:spPr>
              <a:xfrm>
                <a:off x="750" y="4079"/>
                <a:ext cx="192" cy="0"/>
              </a:xfrm>
              <a:prstGeom prst="line">
                <a:avLst/>
              </a:prstGeom>
              <a:ln w="9525" cap="flat" cmpd="sng">
                <a:solidFill>
                  <a:schemeClr val="tx1"/>
                </a:solidFill>
                <a:prstDash val="solid"/>
                <a:headEnd type="none" w="med" len="med"/>
                <a:tailEnd type="none" w="med" len="med"/>
              </a:ln>
            </p:spPr>
          </p:sp>
        </p:grpSp>
      </p:grpSp>
      <p:grpSp>
        <p:nvGrpSpPr>
          <p:cNvPr id="11" name="Group 233"/>
          <p:cNvGrpSpPr/>
          <p:nvPr/>
        </p:nvGrpSpPr>
        <p:grpSpPr>
          <a:xfrm>
            <a:off x="3089275" y="854075"/>
            <a:ext cx="7292975" cy="403225"/>
            <a:chOff x="1022" y="538"/>
            <a:chExt cx="4594" cy="254"/>
          </a:xfrm>
        </p:grpSpPr>
        <p:sp>
          <p:nvSpPr>
            <p:cNvPr id="40966" name="Line 234"/>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0967" name="Freeform 235"/>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0968" name="Line 236"/>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0969" name="Freeform 237"/>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0970" name="Line 238"/>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0971" name="Text Box 239"/>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0972" name="Text Box 240"/>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0973" name="Text Box 241"/>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0974" name="Text Box 242"/>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0975" name="Line 243"/>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0976" name="Line 244"/>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0977" name="Line 245"/>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0978" name="Line 246"/>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0979" name="Line 247"/>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0980" name="Line 248"/>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0981" name="Line 249"/>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0982" name="Line 250"/>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sp>
        <p:nvSpPr>
          <p:cNvPr id="25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1986" name="Group 2"/>
          <p:cNvGrpSpPr/>
          <p:nvPr/>
        </p:nvGrpSpPr>
        <p:grpSpPr>
          <a:xfrm>
            <a:off x="1680210" y="1131888"/>
            <a:ext cx="8921750" cy="5654675"/>
            <a:chOff x="140" y="713"/>
            <a:chExt cx="5620" cy="3562"/>
          </a:xfrm>
        </p:grpSpPr>
        <p:sp>
          <p:nvSpPr>
            <p:cNvPr id="42018" name="Rectangle 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2019" name="Rectangle 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2020" name="Text Box 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021" name="Rectangle 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2022" name="Rectangle 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2023" name="Text Box 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024" name="Rectangle 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2025" name="Rectangle 1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2026" name="Text Box 1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027" name="Rectangle 1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2028" name="Rectangle 1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2029" name="Text Box 1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030" name="Rectangle 1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2031" name="Rectangle 1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2032" name="Rectangle 1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2033" name="Rectangle 1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2034" name="Rectangle 1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2035" name="Rectangle 2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2036" name="Rectangle 2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2037" name="Rectangle 2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2038" name="Rectangle 2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2039" name="Line 2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2040" name="Line 2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2041" name="Freeform 2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2042" name="Line 2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2043" name="Line 2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2044" name="Freeform 2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45" name="Freeform 3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046" name="Freeform 3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47" name="Line 3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2048" name="Line 3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2049" name="Freeform 3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2050" name="Line 3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2051" name="Line 3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2052" name="Freeform 3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53" name="Freeform 3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54" name="Line 3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2055" name="Line 4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2056" name="Freeform 4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2057" name="Line 4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2058" name="Line 4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2059" name="Freeform 4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60" name="Freeform 4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61" name="Line 4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2062" name="Line 4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2063" name="Freeform 4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2064" name="Line 4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2065" name="Line 5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2066" name="Freeform 5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67" name="Freeform 5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68" name="Line 5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2069" name="Line 5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2070" name="Freeform 5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2071" name="Line 5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2072" name="Line 5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2073" name="Freeform 5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74" name="Freeform 5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75" name="Line 6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2076" name="Line 6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2077" name="Freeform 6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2078" name="Line 6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2079" name="Line 6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2080" name="Freeform 6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81" name="Freeform 6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2082" name="Group 67"/>
            <p:cNvGrpSpPr/>
            <p:nvPr/>
          </p:nvGrpSpPr>
          <p:grpSpPr>
            <a:xfrm>
              <a:off x="4668" y="2634"/>
              <a:ext cx="192" cy="158"/>
              <a:chOff x="4692" y="2634"/>
              <a:chExt cx="192" cy="158"/>
            </a:xfrm>
          </p:grpSpPr>
          <p:grpSp>
            <p:nvGrpSpPr>
              <p:cNvPr id="42229" name="Group 68"/>
              <p:cNvGrpSpPr/>
              <p:nvPr/>
            </p:nvGrpSpPr>
            <p:grpSpPr>
              <a:xfrm>
                <a:off x="4836" y="2634"/>
                <a:ext cx="48" cy="158"/>
                <a:chOff x="4836" y="2634"/>
                <a:chExt cx="48" cy="158"/>
              </a:xfrm>
            </p:grpSpPr>
            <p:sp>
              <p:nvSpPr>
                <p:cNvPr id="42234" name="Line 6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2235" name="Line 7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2230" name="Freeform 7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2231" name="Group 72"/>
              <p:cNvGrpSpPr/>
              <p:nvPr/>
            </p:nvGrpSpPr>
            <p:grpSpPr>
              <a:xfrm>
                <a:off x="4692" y="2634"/>
                <a:ext cx="48" cy="158"/>
                <a:chOff x="4692" y="2634"/>
                <a:chExt cx="48" cy="158"/>
              </a:xfrm>
            </p:grpSpPr>
            <p:sp>
              <p:nvSpPr>
                <p:cNvPr id="42232" name="Line 73"/>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2233" name="Line 7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2083" name="Freeform 7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84" name="Freeform 7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2085" name="Group 77"/>
            <p:cNvGrpSpPr/>
            <p:nvPr/>
          </p:nvGrpSpPr>
          <p:grpSpPr>
            <a:xfrm>
              <a:off x="5235" y="2634"/>
              <a:ext cx="192" cy="158"/>
              <a:chOff x="5259" y="2634"/>
              <a:chExt cx="192" cy="158"/>
            </a:xfrm>
          </p:grpSpPr>
          <p:grpSp>
            <p:nvGrpSpPr>
              <p:cNvPr id="42222" name="Group 78"/>
              <p:cNvGrpSpPr/>
              <p:nvPr/>
            </p:nvGrpSpPr>
            <p:grpSpPr>
              <a:xfrm>
                <a:off x="5403" y="2634"/>
                <a:ext cx="48" cy="158"/>
                <a:chOff x="5403" y="2634"/>
                <a:chExt cx="48" cy="158"/>
              </a:xfrm>
            </p:grpSpPr>
            <p:sp>
              <p:nvSpPr>
                <p:cNvPr id="42227" name="Line 7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2228" name="Line 8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2223" name="Freeform 8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2224" name="Group 82"/>
              <p:cNvGrpSpPr/>
              <p:nvPr/>
            </p:nvGrpSpPr>
            <p:grpSpPr>
              <a:xfrm>
                <a:off x="5259" y="2634"/>
                <a:ext cx="48" cy="158"/>
                <a:chOff x="5259" y="2634"/>
                <a:chExt cx="48" cy="158"/>
              </a:xfrm>
            </p:grpSpPr>
            <p:sp>
              <p:nvSpPr>
                <p:cNvPr id="42225" name="Line 8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2226" name="Line 8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2086" name="Freeform 8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87" name="Freeform 8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088" name="Freeform 8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089" name="Line 8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2090" name="Line 8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2091" name="Line 9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2092" name="Line 9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2093" name="Line 9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2094" name="Line 9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2095" name="Line 9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2096" name="Line 9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2097" name="Freeform 9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2098" name="Freeform 9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2099" name="Freeform 9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2100" name="Freeform 9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2101" name="Freeform 10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02" name="Freeform 10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03" name="Line 10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2104" name="Line 10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2105" name="Line 10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2106" name="Line 10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2107" name="Line 10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2108" name="Line 10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2109" name="Line 10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2110" name="Line 10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2111" name="Freeform 11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12" name="Line 11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2113" name="Line 11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2114" name="Line 11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2115" name="Line 11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2116" name="Line 11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2117" name="Line 11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2118" name="Line 11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2119" name="Line 11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2120" name="Freeform 11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1" name="Freeform 12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2" name="Rectangle 12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2123" name="Text Box 122"/>
            <p:cNvSpPr txBox="1"/>
            <p:nvPr/>
          </p:nvSpPr>
          <p:spPr>
            <a:xfrm>
              <a:off x="117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2124" name="Freeform 12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5" name="Freeform 12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6" name="Freeform 12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7" name="Freeform 12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8" name="Freeform 12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29" name="Freeform 12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0" name="Freeform 12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1" name="Freeform 13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2" name="Freeform 13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3" name="Freeform 13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4" name="Freeform 13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5" name="Freeform 13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6" name="Freeform 13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7" name="Freeform 13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8" name="Freeform 13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39" name="Freeform 13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0" name="Freeform 13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1" name="Freeform 14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2" name="Freeform 14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3" name="Freeform 14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4" name="Freeform 14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5" name="Freeform 14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6" name="Freeform 14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47" name="Freeform 14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48" name="Freeform 14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49" name="Freeform 14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50" name="Freeform 14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51" name="Freeform 15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52" name="Freeform 15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53" name="Freeform 15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54" name="Freeform 15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2155" name="Freeform 15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56" name="Freeform 15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157" name="Freeform 15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158" name="Freeform 15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159" name="Freeform 15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2160" name="Freeform 15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2161" name="Freeform 16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2162" name="Line 16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2163" name="Line 16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2164" name="Line 16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2165" name="Rectangle 16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2166" name="Text Box 165"/>
            <p:cNvSpPr txBox="1"/>
            <p:nvPr/>
          </p:nvSpPr>
          <p:spPr>
            <a:xfrm>
              <a:off x="2348"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2167" name="Rectangle 16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2168" name="Text Box 167"/>
            <p:cNvSpPr txBox="1"/>
            <p:nvPr/>
          </p:nvSpPr>
          <p:spPr>
            <a:xfrm>
              <a:off x="3500"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2169" name="Rectangle 16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2170" name="Text Box 169"/>
            <p:cNvSpPr txBox="1"/>
            <p:nvPr/>
          </p:nvSpPr>
          <p:spPr>
            <a:xfrm>
              <a:off x="465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2171" name="Line 17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2172" name="Line 17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2173" name="Line 17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2174" name="Line 17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2175" name="Freeform 17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2176" name="Freeform 17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2177" name="Freeform 17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2178" name="Text Box 17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179" name="Text Box 17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180" name="Text Box 17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181" name="Text Box 18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182" name="Text Box 18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2183" name="Text Box 18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2184" name="Text Box 18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2185" name="Text Box 18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2186" name="Text Box 18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2187" name="Text Box 18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2188" name="Text Box 18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2189" name="Line 18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2190" name="Text Box 18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2191" name="Text Box 19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2192" name="Text Box 19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193" name="Text Box 19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2194" name="Text Box 19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2195" name="Text Box 19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2196" name="Text Box 19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2197" name="Text Box 19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2198" name="Text Box 19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2199" name="Text Box 19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2200" name="Text Box 19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2201" name="Text Box 20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2202" name="Text Box 20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2203" name="Text Box 20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2204" name="Text Box 20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2205" name="Text Box 20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2206" name="Text Box 20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2207" name="Text Box 20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42208" name="Line 20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2209" name="Line 20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2210" name="Line 20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2211" name="Line 21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2212" name="Line 21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2213" name="Line 21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2214" name="Line 21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2215" name="Line 21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2216" name="Line 21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2217" name="Line 21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2218" name="Text Box 21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42219" name="Line 21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42220" name="Text Box 21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42221" name="Line 220"/>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41987" name="Group 221"/>
          <p:cNvGrpSpPr/>
          <p:nvPr/>
        </p:nvGrpSpPr>
        <p:grpSpPr>
          <a:xfrm>
            <a:off x="3042285" y="854075"/>
            <a:ext cx="7292975" cy="403225"/>
            <a:chOff x="1022" y="538"/>
            <a:chExt cx="4594" cy="254"/>
          </a:xfrm>
        </p:grpSpPr>
        <p:sp>
          <p:nvSpPr>
            <p:cNvPr id="42001" name="Line 222"/>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2002" name="Freeform 223"/>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003" name="Line 224"/>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2004" name="Freeform 225"/>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2005" name="Line 226"/>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2006" name="Text Box 227"/>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2007" name="Text Box 228"/>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2008" name="Text Box 229"/>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2009" name="Text Box 230"/>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2010" name="Line 231"/>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2011" name="Line 232"/>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2012" name="Line 233"/>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2013" name="Line 234"/>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2014" name="Line 235"/>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2015" name="Line 236"/>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2016" name="Line 237"/>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2017" name="Line 238"/>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2" name="Group 239"/>
          <p:cNvGrpSpPr/>
          <p:nvPr/>
        </p:nvGrpSpPr>
        <p:grpSpPr>
          <a:xfrm>
            <a:off x="1680210" y="1069975"/>
            <a:ext cx="311150" cy="4778375"/>
            <a:chOff x="140" y="674"/>
            <a:chExt cx="196" cy="3010"/>
          </a:xfrm>
        </p:grpSpPr>
        <p:sp>
          <p:nvSpPr>
            <p:cNvPr id="41991"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2"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3"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4"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5"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6"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7"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8"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1999"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2000"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sp>
        <p:nvSpPr>
          <p:cNvPr id="25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3010" name="Group 2"/>
          <p:cNvGrpSpPr/>
          <p:nvPr/>
        </p:nvGrpSpPr>
        <p:grpSpPr>
          <a:xfrm>
            <a:off x="3068955" y="854075"/>
            <a:ext cx="7292975" cy="403225"/>
            <a:chOff x="1022" y="538"/>
            <a:chExt cx="4594" cy="254"/>
          </a:xfrm>
        </p:grpSpPr>
        <p:sp>
          <p:nvSpPr>
            <p:cNvPr id="43269"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3270"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271"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3272"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273"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3274"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3275"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3276"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3277"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3278"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3279"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3280"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3281"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3282"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3283"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3284"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3285"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3011" name="Group 20"/>
          <p:cNvGrpSpPr/>
          <p:nvPr/>
        </p:nvGrpSpPr>
        <p:grpSpPr>
          <a:xfrm>
            <a:off x="1706880" y="1069975"/>
            <a:ext cx="8921750" cy="5716588"/>
            <a:chOff x="140" y="674"/>
            <a:chExt cx="5620" cy="3601"/>
          </a:xfrm>
        </p:grpSpPr>
        <p:grpSp>
          <p:nvGrpSpPr>
            <p:cNvPr id="43039" name="Group 21"/>
            <p:cNvGrpSpPr/>
            <p:nvPr/>
          </p:nvGrpSpPr>
          <p:grpSpPr>
            <a:xfrm>
              <a:off x="140" y="713"/>
              <a:ext cx="5620" cy="3562"/>
              <a:chOff x="140" y="713"/>
              <a:chExt cx="5620" cy="3562"/>
            </a:xfrm>
          </p:grpSpPr>
          <p:sp>
            <p:nvSpPr>
              <p:cNvPr id="43051" name="Rectangle 22"/>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3052" name="Rectangle 23"/>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3053" name="Text Box 24"/>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054" name="Rectangle 25"/>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3055" name="Rectangle 26"/>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3056" name="Text Box 27"/>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057" name="Rectangle 28"/>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3058" name="Rectangle 29"/>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3059" name="Text Box 30"/>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060" name="Rectangle 31"/>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3061" name="Rectangle 32"/>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3062" name="Text Box 33"/>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063" name="Rectangle 34"/>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3064" name="Rectangle 35"/>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3065" name="Rectangle 36"/>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3066" name="Rectangle 37"/>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3067" name="Rectangle 38"/>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3068" name="Rectangle 39"/>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3069" name="Rectangle 40"/>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3070" name="Rectangle 41"/>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3071" name="Rectangle 42"/>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3072" name="Line 43"/>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3073" name="Line 44"/>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3074" name="Freeform 45"/>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3075" name="Line 46"/>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3076" name="Line 47"/>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3077" name="Freeform 48"/>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078" name="Freeform 49"/>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079" name="Freeform 50"/>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080" name="Line 51"/>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3081" name="Line 52"/>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3082" name="Freeform 53"/>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3083" name="Line 54"/>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3084" name="Line 55"/>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3085" name="Freeform 56"/>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086" name="Freeform 57"/>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087" name="Line 58"/>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3088" name="Line 59"/>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3089" name="Freeform 60"/>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3090" name="Line 61"/>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3091" name="Line 62"/>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3092" name="Freeform 63"/>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093" name="Freeform 64"/>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094" name="Line 65"/>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3095" name="Line 66"/>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3096" name="Freeform 67"/>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3097" name="Line 68"/>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3098" name="Line 69"/>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3099" name="Freeform 70"/>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00" name="Freeform 71"/>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01" name="Line 72"/>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3102" name="Line 73"/>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3103" name="Freeform 74"/>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3104" name="Line 75"/>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3105" name="Line 76"/>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3106" name="Freeform 77"/>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07" name="Freeform 78"/>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08" name="Line 79"/>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3109" name="Line 80"/>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3110" name="Freeform 81"/>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3111" name="Line 82"/>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3112" name="Line 83"/>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3113" name="Freeform 84"/>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14" name="Freeform 85"/>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3115" name="Group 86"/>
              <p:cNvGrpSpPr/>
              <p:nvPr/>
            </p:nvGrpSpPr>
            <p:grpSpPr>
              <a:xfrm>
                <a:off x="4668" y="2634"/>
                <a:ext cx="192" cy="158"/>
                <a:chOff x="4692" y="2634"/>
                <a:chExt cx="192" cy="158"/>
              </a:xfrm>
            </p:grpSpPr>
            <p:grpSp>
              <p:nvGrpSpPr>
                <p:cNvPr id="43262" name="Group 87"/>
                <p:cNvGrpSpPr/>
                <p:nvPr/>
              </p:nvGrpSpPr>
              <p:grpSpPr>
                <a:xfrm>
                  <a:off x="4836" y="2634"/>
                  <a:ext cx="48" cy="158"/>
                  <a:chOff x="4836" y="2634"/>
                  <a:chExt cx="48" cy="158"/>
                </a:xfrm>
              </p:grpSpPr>
              <p:sp>
                <p:nvSpPr>
                  <p:cNvPr id="43267" name="Line 88"/>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3268" name="Line 89"/>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3263" name="Freeform 90"/>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3264" name="Group 91"/>
                <p:cNvGrpSpPr/>
                <p:nvPr/>
              </p:nvGrpSpPr>
              <p:grpSpPr>
                <a:xfrm>
                  <a:off x="4692" y="2634"/>
                  <a:ext cx="48" cy="158"/>
                  <a:chOff x="4692" y="2634"/>
                  <a:chExt cx="48" cy="158"/>
                </a:xfrm>
              </p:grpSpPr>
              <p:sp>
                <p:nvSpPr>
                  <p:cNvPr id="43265" name="Line 92"/>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3266" name="Line 93"/>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3116" name="Freeform 94"/>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17" name="Freeform 95"/>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3118" name="Group 96"/>
              <p:cNvGrpSpPr/>
              <p:nvPr/>
            </p:nvGrpSpPr>
            <p:grpSpPr>
              <a:xfrm>
                <a:off x="5235" y="2634"/>
                <a:ext cx="192" cy="158"/>
                <a:chOff x="5259" y="2634"/>
                <a:chExt cx="192" cy="158"/>
              </a:xfrm>
            </p:grpSpPr>
            <p:grpSp>
              <p:nvGrpSpPr>
                <p:cNvPr id="43255" name="Group 97"/>
                <p:cNvGrpSpPr/>
                <p:nvPr/>
              </p:nvGrpSpPr>
              <p:grpSpPr>
                <a:xfrm>
                  <a:off x="5403" y="2634"/>
                  <a:ext cx="48" cy="158"/>
                  <a:chOff x="5403" y="2634"/>
                  <a:chExt cx="48" cy="158"/>
                </a:xfrm>
              </p:grpSpPr>
              <p:sp>
                <p:nvSpPr>
                  <p:cNvPr id="43260" name="Line 98"/>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3261" name="Line 99"/>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3256" name="Freeform 100"/>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3257" name="Group 101"/>
                <p:cNvGrpSpPr/>
                <p:nvPr/>
              </p:nvGrpSpPr>
              <p:grpSpPr>
                <a:xfrm>
                  <a:off x="5259" y="2634"/>
                  <a:ext cx="48" cy="158"/>
                  <a:chOff x="5259" y="2634"/>
                  <a:chExt cx="48" cy="158"/>
                </a:xfrm>
              </p:grpSpPr>
              <p:sp>
                <p:nvSpPr>
                  <p:cNvPr id="43258" name="Line 102"/>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3259" name="Line 103"/>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3119" name="Freeform 104"/>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20" name="Freeform 105"/>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21" name="Freeform 106"/>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22" name="Line 107"/>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3123" name="Line 108"/>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3124" name="Line 109"/>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3125" name="Line 110"/>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3126" name="Line 111"/>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3127" name="Line 112"/>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3128" name="Line 113"/>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3129" name="Line 114"/>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3130" name="Freeform 115"/>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3131" name="Freeform 116"/>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3132" name="Freeform 117"/>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3133" name="Freeform 118"/>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3134" name="Freeform 119"/>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35" name="Freeform 120"/>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36" name="Line 121"/>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3137" name="Line 122"/>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3138" name="Line 123"/>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3139" name="Line 124"/>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3140" name="Line 125"/>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3141" name="Line 126"/>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3142" name="Line 127"/>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3143" name="Line 128"/>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3144" name="Freeform 129"/>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45" name="Line 130"/>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3146" name="Line 131"/>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3147" name="Line 132"/>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3148" name="Line 133"/>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3149" name="Line 134"/>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3150" name="Line 135"/>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3151" name="Line 136"/>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3152" name="Line 137"/>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3153" name="Freeform 138"/>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54" name="Freeform 139"/>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55" name="Rectangle 140"/>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3156" name="Text Box 141"/>
              <p:cNvSpPr txBox="1"/>
              <p:nvPr/>
            </p:nvSpPr>
            <p:spPr>
              <a:xfrm>
                <a:off x="117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3157" name="Freeform 142"/>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58" name="Freeform 143"/>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59" name="Freeform 144"/>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0" name="Freeform 145"/>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1" name="Freeform 146"/>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2" name="Freeform 147"/>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3" name="Freeform 148"/>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4" name="Freeform 149"/>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5" name="Freeform 150"/>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6" name="Freeform 151"/>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7" name="Freeform 152"/>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8" name="Freeform 153"/>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69" name="Freeform 154"/>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0" name="Freeform 155"/>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1" name="Freeform 156"/>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2" name="Freeform 157"/>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3" name="Freeform 158"/>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4" name="Freeform 159"/>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5" name="Freeform 160"/>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6" name="Freeform 161"/>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7" name="Freeform 162"/>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8" name="Freeform 163"/>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79" name="Freeform 164"/>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80" name="Freeform 165"/>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1" name="Freeform 166"/>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2" name="Freeform 167"/>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3" name="Freeform 168"/>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4" name="Freeform 169"/>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5" name="Freeform 170"/>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6" name="Freeform 171"/>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7" name="Freeform 172"/>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3188" name="Freeform 173"/>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89" name="Freeform 174"/>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190" name="Freeform 175"/>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91" name="Freeform 176"/>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92" name="Freeform 177"/>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3193" name="Freeform 178"/>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3194" name="Freeform 179"/>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3195" name="Line 180"/>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3196" name="Line 181"/>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3197" name="Line 182"/>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3198" name="Rectangle 183"/>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3199" name="Text Box 184"/>
              <p:cNvSpPr txBox="1"/>
              <p:nvPr/>
            </p:nvSpPr>
            <p:spPr>
              <a:xfrm>
                <a:off x="2348"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3200" name="Rectangle 185"/>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3201" name="Text Box 186"/>
              <p:cNvSpPr txBox="1"/>
              <p:nvPr/>
            </p:nvSpPr>
            <p:spPr>
              <a:xfrm>
                <a:off x="3500"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3202" name="Rectangle 187"/>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3203" name="Text Box 188"/>
              <p:cNvSpPr txBox="1"/>
              <p:nvPr/>
            </p:nvSpPr>
            <p:spPr>
              <a:xfrm>
                <a:off x="4652" y="3576"/>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3204" name="Line 189"/>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3205" name="Line 190"/>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3206" name="Line 191"/>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3207" name="Line 192"/>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3208" name="Freeform 193"/>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3209" name="Freeform 194"/>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3210" name="Freeform 195"/>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3211" name="Text Box 196"/>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212" name="Text Box 197"/>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213" name="Text Box 198"/>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214" name="Text Box 199"/>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215" name="Text Box 200"/>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3216" name="Text Box 201"/>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3217" name="Text Box 202"/>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3218" name="Text Box 203"/>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3219" name="Text Box 204"/>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3220" name="Text Box 205"/>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3221" name="Text Box 206"/>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3222" name="Line 207"/>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3223" name="Text Box 208"/>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3224" name="Text Box 209"/>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3225" name="Text Box 210"/>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226" name="Text Box 211"/>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3227" name="Text Box 212"/>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3228" name="Text Box 213"/>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3229" name="Text Box 214"/>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3230" name="Text Box 215"/>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3231" name="Text Box 216"/>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3232" name="Text Box 217"/>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3233" name="Text Box 218"/>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3234" name="Text Box 219"/>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3235" name="Text Box 220"/>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3236" name="Text Box 221"/>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3237" name="Text Box 22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3238" name="Text Box 22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3239" name="Text Box 22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3240" name="Text Box 22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43241" name="Line 226"/>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3242" name="Line 227"/>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3243" name="Line 228"/>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3244" name="Line 229"/>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3245" name="Line 230"/>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3246" name="Line 231"/>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3247" name="Line 232"/>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3248" name="Line 233"/>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3249" name="Line 234"/>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3250" name="Line 235"/>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3251" name="Text Box 236"/>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43252" name="Line 237"/>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43253" name="Text Box 238"/>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43254" name="Line 239"/>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43040" name="Group 240"/>
            <p:cNvGrpSpPr/>
            <p:nvPr/>
          </p:nvGrpSpPr>
          <p:grpSpPr>
            <a:xfrm>
              <a:off x="140" y="674"/>
              <a:ext cx="196" cy="3010"/>
              <a:chOff x="140" y="674"/>
              <a:chExt cx="196" cy="3010"/>
            </a:xfrm>
          </p:grpSpPr>
          <p:sp>
            <p:nvSpPr>
              <p:cNvPr id="43041" name="Text Box 241"/>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2" name="Text Box 242"/>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3" name="Text Box 243"/>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4" name="Text Box 244"/>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5" name="Text Box 245"/>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6" name="Text Box 246"/>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7" name="Text Box 247"/>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8" name="Text Box 248"/>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49" name="Text Box 249"/>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3050" name="Text Box 250"/>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12" name="Group 253"/>
          <p:cNvGrpSpPr/>
          <p:nvPr/>
        </p:nvGrpSpPr>
        <p:grpSpPr>
          <a:xfrm>
            <a:off x="2916555" y="1360488"/>
            <a:ext cx="7250113" cy="682625"/>
            <a:chOff x="902" y="857"/>
            <a:chExt cx="4567" cy="430"/>
          </a:xfrm>
        </p:grpSpPr>
        <p:grpSp>
          <p:nvGrpSpPr>
            <p:cNvPr id="43015" name="Group 254"/>
            <p:cNvGrpSpPr/>
            <p:nvPr/>
          </p:nvGrpSpPr>
          <p:grpSpPr>
            <a:xfrm>
              <a:off x="902" y="857"/>
              <a:ext cx="4567" cy="430"/>
              <a:chOff x="902" y="857"/>
              <a:chExt cx="4567" cy="430"/>
            </a:xfrm>
          </p:grpSpPr>
          <p:grpSp>
            <p:nvGrpSpPr>
              <p:cNvPr id="43020" name="Group 255"/>
              <p:cNvGrpSpPr/>
              <p:nvPr/>
            </p:nvGrpSpPr>
            <p:grpSpPr>
              <a:xfrm>
                <a:off x="1152" y="1013"/>
                <a:ext cx="4317" cy="274"/>
                <a:chOff x="1176" y="1068"/>
                <a:chExt cx="4317" cy="274"/>
              </a:xfrm>
            </p:grpSpPr>
            <p:sp>
              <p:nvSpPr>
                <p:cNvPr id="43031"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3032"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3033"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3034"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3035"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3036"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3037"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3038"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3021" name="Group 264"/>
              <p:cNvGrpSpPr/>
              <p:nvPr/>
            </p:nvGrpSpPr>
            <p:grpSpPr>
              <a:xfrm>
                <a:off x="902" y="857"/>
                <a:ext cx="4419" cy="145"/>
                <a:chOff x="902" y="857"/>
                <a:chExt cx="4419" cy="145"/>
              </a:xfrm>
            </p:grpSpPr>
            <p:sp>
              <p:nvSpPr>
                <p:cNvPr id="43022"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3023"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3024"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3025"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3026"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3027"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3028"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3029"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3030"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3016"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3017"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3018"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3019"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
        <p:nvSpPr>
          <p:cNvPr id="277"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4034" name="Group 2"/>
          <p:cNvGrpSpPr/>
          <p:nvPr/>
        </p:nvGrpSpPr>
        <p:grpSpPr>
          <a:xfrm>
            <a:off x="3024505" y="854075"/>
            <a:ext cx="7292975" cy="403225"/>
            <a:chOff x="1022" y="538"/>
            <a:chExt cx="4594" cy="254"/>
          </a:xfrm>
        </p:grpSpPr>
        <p:sp>
          <p:nvSpPr>
            <p:cNvPr id="44348"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4349"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350"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4351"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352"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4353"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4354"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4355"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4356"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4357"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4358"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4359"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4360"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4361"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4362"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4363"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4364"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4037" name="Group 22"/>
          <p:cNvGrpSpPr/>
          <p:nvPr/>
        </p:nvGrpSpPr>
        <p:grpSpPr>
          <a:xfrm>
            <a:off x="1662430" y="1069975"/>
            <a:ext cx="8921750" cy="5716588"/>
            <a:chOff x="140" y="674"/>
            <a:chExt cx="5620" cy="3601"/>
          </a:xfrm>
        </p:grpSpPr>
        <p:grpSp>
          <p:nvGrpSpPr>
            <p:cNvPr id="44092" name="Group 23"/>
            <p:cNvGrpSpPr/>
            <p:nvPr/>
          </p:nvGrpSpPr>
          <p:grpSpPr>
            <a:xfrm>
              <a:off x="140" y="674"/>
              <a:ext cx="5620" cy="3601"/>
              <a:chOff x="140" y="674"/>
              <a:chExt cx="5620" cy="3601"/>
            </a:xfrm>
          </p:grpSpPr>
          <p:grpSp>
            <p:nvGrpSpPr>
              <p:cNvPr id="44118" name="Group 24"/>
              <p:cNvGrpSpPr/>
              <p:nvPr/>
            </p:nvGrpSpPr>
            <p:grpSpPr>
              <a:xfrm>
                <a:off x="140" y="713"/>
                <a:ext cx="5620" cy="3562"/>
                <a:chOff x="140" y="713"/>
                <a:chExt cx="5620" cy="3562"/>
              </a:xfrm>
            </p:grpSpPr>
            <p:sp>
              <p:nvSpPr>
                <p:cNvPr id="44130" name="Rectangle 25"/>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4131" name="Rectangle 26"/>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4132" name="Text Box 27"/>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133" name="Rectangle 28"/>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4134" name="Rectangle 29"/>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4135" name="Text Box 30"/>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136" name="Rectangle 31"/>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4137" name="Rectangle 32"/>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4138" name="Text Box 33"/>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139" name="Rectangle 34"/>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4140" name="Rectangle 35"/>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4141" name="Text Box 36"/>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142" name="Rectangle 37"/>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4143" name="Rectangle 38"/>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4144" name="Rectangle 39"/>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4145" name="Rectangle 40"/>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4146" name="Rectangle 41"/>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4147" name="Rectangle 42"/>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4148" name="Rectangle 43"/>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4149" name="Rectangle 44"/>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4150" name="Rectangle 45"/>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4151" name="Line 46"/>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4152" name="Line 47"/>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4153" name="Freeform 48"/>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4154" name="Line 49"/>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4155" name="Line 50"/>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4156" name="Freeform 51"/>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57" name="Freeform 52"/>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158" name="Freeform 53"/>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59" name="Line 54"/>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4160" name="Line 55"/>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4161" name="Freeform 56"/>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4162" name="Line 57"/>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4163" name="Line 58"/>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4164" name="Freeform 59"/>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65" name="Freeform 60"/>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66" name="Line 61"/>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4167" name="Line 62"/>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4168" name="Freeform 63"/>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4169" name="Line 64"/>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4170" name="Line 65"/>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4171" name="Freeform 66"/>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72" name="Freeform 67"/>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73" name="Line 68"/>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4174" name="Line 69"/>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4175" name="Freeform 70"/>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4176" name="Line 71"/>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4177" name="Line 72"/>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4178" name="Freeform 73"/>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79" name="Freeform 74"/>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80" name="Line 75"/>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4181" name="Line 76"/>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4182" name="Freeform 77"/>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4183" name="Line 78"/>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4184" name="Line 79"/>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4185" name="Freeform 80"/>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86" name="Freeform 81"/>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87" name="Line 82"/>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4188" name="Line 83"/>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4189" name="Freeform 84"/>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4190" name="Line 85"/>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4191" name="Line 86"/>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4192" name="Freeform 87"/>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93" name="Freeform 88"/>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4194" name="Group 89"/>
                <p:cNvGrpSpPr/>
                <p:nvPr/>
              </p:nvGrpSpPr>
              <p:grpSpPr>
                <a:xfrm>
                  <a:off x="4668" y="2634"/>
                  <a:ext cx="192" cy="158"/>
                  <a:chOff x="4692" y="2634"/>
                  <a:chExt cx="192" cy="158"/>
                </a:xfrm>
              </p:grpSpPr>
              <p:grpSp>
                <p:nvGrpSpPr>
                  <p:cNvPr id="44341" name="Group 90"/>
                  <p:cNvGrpSpPr/>
                  <p:nvPr/>
                </p:nvGrpSpPr>
                <p:grpSpPr>
                  <a:xfrm>
                    <a:off x="4836" y="2634"/>
                    <a:ext cx="48" cy="158"/>
                    <a:chOff x="4836" y="2634"/>
                    <a:chExt cx="48" cy="158"/>
                  </a:xfrm>
                </p:grpSpPr>
                <p:sp>
                  <p:nvSpPr>
                    <p:cNvPr id="44346" name="Line 91"/>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4347" name="Line 92"/>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4342" name="Freeform 93"/>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4343" name="Group 94"/>
                  <p:cNvGrpSpPr/>
                  <p:nvPr/>
                </p:nvGrpSpPr>
                <p:grpSpPr>
                  <a:xfrm>
                    <a:off x="4692" y="2634"/>
                    <a:ext cx="48" cy="158"/>
                    <a:chOff x="4692" y="2634"/>
                    <a:chExt cx="48" cy="158"/>
                  </a:xfrm>
                </p:grpSpPr>
                <p:sp>
                  <p:nvSpPr>
                    <p:cNvPr id="44344" name="Line 95"/>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4345" name="Line 96"/>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4195" name="Freeform 97"/>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96" name="Freeform 98"/>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4197" name="Group 99"/>
                <p:cNvGrpSpPr/>
                <p:nvPr/>
              </p:nvGrpSpPr>
              <p:grpSpPr>
                <a:xfrm>
                  <a:off x="5235" y="2634"/>
                  <a:ext cx="192" cy="158"/>
                  <a:chOff x="5259" y="2634"/>
                  <a:chExt cx="192" cy="158"/>
                </a:xfrm>
              </p:grpSpPr>
              <p:grpSp>
                <p:nvGrpSpPr>
                  <p:cNvPr id="44334" name="Group 100"/>
                  <p:cNvGrpSpPr/>
                  <p:nvPr/>
                </p:nvGrpSpPr>
                <p:grpSpPr>
                  <a:xfrm>
                    <a:off x="5403" y="2634"/>
                    <a:ext cx="48" cy="158"/>
                    <a:chOff x="5403" y="2634"/>
                    <a:chExt cx="48" cy="158"/>
                  </a:xfrm>
                </p:grpSpPr>
                <p:sp>
                  <p:nvSpPr>
                    <p:cNvPr id="44339" name="Line 101"/>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4340" name="Line 102"/>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4335" name="Freeform 103"/>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4336" name="Group 104"/>
                  <p:cNvGrpSpPr/>
                  <p:nvPr/>
                </p:nvGrpSpPr>
                <p:grpSpPr>
                  <a:xfrm>
                    <a:off x="5259" y="2634"/>
                    <a:ext cx="48" cy="158"/>
                    <a:chOff x="5259" y="2634"/>
                    <a:chExt cx="48" cy="158"/>
                  </a:xfrm>
                </p:grpSpPr>
                <p:sp>
                  <p:nvSpPr>
                    <p:cNvPr id="44337" name="Line 105"/>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4338" name="Line 106"/>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4198" name="Freeform 107"/>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199" name="Freeform 108"/>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200" name="Freeform 109"/>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01" name="Line 110"/>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4202" name="Line 111"/>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4203" name="Line 112"/>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4204" name="Line 113"/>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4205" name="Line 114"/>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4206" name="Line 115"/>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4207" name="Line 116"/>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4208" name="Line 117"/>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4209" name="Freeform 118"/>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210" name="Freeform 119"/>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211" name="Freeform 120"/>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212" name="Freeform 121"/>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213" name="Freeform 122"/>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14" name="Freeform 123"/>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15" name="Line 124"/>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4216" name="Line 125"/>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4217" name="Line 126"/>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4218" name="Line 127"/>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4219" name="Line 128"/>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4220" name="Line 129"/>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4221" name="Line 130"/>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4222" name="Line 131"/>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4223" name="Freeform 132"/>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24" name="Line 133"/>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4225" name="Line 134"/>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4226" name="Line 135"/>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4227" name="Line 136"/>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4228" name="Line 137"/>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4229" name="Line 138"/>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4230" name="Line 139"/>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4231" name="Line 140"/>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4232" name="Freeform 141"/>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33" name="Freeform 142"/>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34" name="Rectangle 143"/>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4235" name="Text Box 144"/>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4236" name="Freeform 145"/>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37" name="Freeform 146"/>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38" name="Freeform 147"/>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39" name="Freeform 148"/>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0" name="Freeform 149"/>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1" name="Freeform 150"/>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2" name="Freeform 151"/>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3" name="Freeform 152"/>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4" name="Freeform 153"/>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5" name="Freeform 154"/>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6" name="Freeform 155"/>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7" name="Freeform 156"/>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8" name="Freeform 157"/>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49" name="Freeform 158"/>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0" name="Freeform 159"/>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1" name="Freeform 160"/>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2" name="Freeform 161"/>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3" name="Freeform 162"/>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4" name="Freeform 163"/>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5" name="Freeform 164"/>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6" name="Freeform 165"/>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7" name="Freeform 166"/>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8" name="Freeform 167"/>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59" name="Freeform 168"/>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0" name="Freeform 169"/>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1" name="Freeform 170"/>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2" name="Freeform 171"/>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3" name="Freeform 172"/>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4" name="Freeform 173"/>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5" name="Freeform 174"/>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6" name="Freeform 175"/>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267" name="Freeform 176"/>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68" name="Freeform 177"/>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269" name="Freeform 178"/>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270" name="Freeform 179"/>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271" name="Freeform 180"/>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4272" name="Freeform 181"/>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4273" name="Freeform 182"/>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4274" name="Line 183"/>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4275" name="Line 184"/>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4276" name="Line 185"/>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4277" name="Rectangle 186"/>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4278" name="Text Box 187"/>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4279" name="Rectangle 188"/>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4280" name="Text Box 189"/>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4281" name="Rectangle 190"/>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4282" name="Text Box 191"/>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4283" name="Line 192"/>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4284" name="Line 193"/>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4285" name="Line 194"/>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4286" name="Line 195"/>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4287" name="Freeform 196"/>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288" name="Freeform 197"/>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289" name="Freeform 198"/>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4290" name="Text Box 199"/>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291" name="Text Box 200"/>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292" name="Text Box 201"/>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293" name="Text Box 202"/>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294" name="Text Box 203"/>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4295" name="Text Box 204"/>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4296" name="Text Box 205"/>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4297" name="Text Box 206"/>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4298" name="Text Box 207"/>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4299" name="Text Box 208"/>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4300" name="Text Box 209"/>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4301" name="Line 210"/>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4302" name="Text Box 211"/>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4303" name="Text Box 212"/>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4304" name="Text Box 213"/>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305" name="Text Box 214"/>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4306" name="Text Box 215"/>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4307" name="Text Box 216"/>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4308" name="Text Box 217"/>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4309" name="Text Box 218"/>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4310" name="Text Box 219"/>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4311" name="Text Box 220"/>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4312" name="Text Box 221"/>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4313" name="Text Box 222"/>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4314" name="Text Box 223"/>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4315" name="Text Box 224"/>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4316" name="Text Box 225"/>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4317" name="Text Box 226"/>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4318" name="Text Box 227"/>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4319" name="Text Box 228"/>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44320" name="Line 229"/>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4321" name="Line 230"/>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4322" name="Line 231"/>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4323" name="Line 232"/>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4324" name="Line 233"/>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4325" name="Line 234"/>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4326" name="Line 235"/>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4327" name="Line 236"/>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4328" name="Line 237"/>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4329" name="Line 238"/>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4330" name="Text Box 239"/>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44331" name="Line 240"/>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44332" name="Text Box 241"/>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44333" name="Line 242"/>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44119" name="Group 243"/>
              <p:cNvGrpSpPr/>
              <p:nvPr/>
            </p:nvGrpSpPr>
            <p:grpSpPr>
              <a:xfrm>
                <a:off x="140" y="674"/>
                <a:ext cx="196" cy="3010"/>
                <a:chOff x="140" y="674"/>
                <a:chExt cx="196" cy="3010"/>
              </a:xfrm>
            </p:grpSpPr>
            <p:sp>
              <p:nvSpPr>
                <p:cNvPr id="44120" name="Text Box 244"/>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1" name="Text Box 245"/>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2" name="Text Box 246"/>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3" name="Text Box 247"/>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4" name="Text Box 248"/>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5" name="Text Box 249"/>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6" name="Text Box 250"/>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7" name="Text Box 251"/>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8" name="Text Box 252"/>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4129" name="Text Box 253"/>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44093" name="Group 254"/>
            <p:cNvGrpSpPr/>
            <p:nvPr/>
          </p:nvGrpSpPr>
          <p:grpSpPr>
            <a:xfrm>
              <a:off x="902" y="857"/>
              <a:ext cx="4567" cy="430"/>
              <a:chOff x="902" y="857"/>
              <a:chExt cx="4567" cy="430"/>
            </a:xfrm>
          </p:grpSpPr>
          <p:grpSp>
            <p:nvGrpSpPr>
              <p:cNvPr id="44094" name="Group 255"/>
              <p:cNvGrpSpPr/>
              <p:nvPr/>
            </p:nvGrpSpPr>
            <p:grpSpPr>
              <a:xfrm>
                <a:off x="902" y="857"/>
                <a:ext cx="4567" cy="430"/>
                <a:chOff x="902" y="857"/>
                <a:chExt cx="4567" cy="430"/>
              </a:xfrm>
            </p:grpSpPr>
            <p:grpSp>
              <p:nvGrpSpPr>
                <p:cNvPr id="44099" name="Group 256"/>
                <p:cNvGrpSpPr/>
                <p:nvPr/>
              </p:nvGrpSpPr>
              <p:grpSpPr>
                <a:xfrm>
                  <a:off x="1152" y="1013"/>
                  <a:ext cx="4317" cy="274"/>
                  <a:chOff x="1176" y="1068"/>
                  <a:chExt cx="4317" cy="274"/>
                </a:xfrm>
              </p:grpSpPr>
              <p:sp>
                <p:nvSpPr>
                  <p:cNvPr id="44110" name="Rectangle 257"/>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4111" name="Rectangle 258"/>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4112" name="Rectangle 259"/>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4113" name="Rectangle 260"/>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4114" name="Rectangle 261"/>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4115" name="Rectangle 262"/>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4116" name="Rectangle 263"/>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4117" name="Rectangle 264"/>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4100" name="Group 265"/>
                <p:cNvGrpSpPr/>
                <p:nvPr/>
              </p:nvGrpSpPr>
              <p:grpSpPr>
                <a:xfrm>
                  <a:off x="902" y="857"/>
                  <a:ext cx="4419" cy="145"/>
                  <a:chOff x="902" y="857"/>
                  <a:chExt cx="4419" cy="145"/>
                </a:xfrm>
              </p:grpSpPr>
              <p:sp>
                <p:nvSpPr>
                  <p:cNvPr id="44101" name="Freeform 266"/>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4102" name="Line 267"/>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4103" name="Line 268"/>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4104" name="Line 269"/>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4105" name="Line 270"/>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4106" name="Line 271"/>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4107" name="Line 272"/>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4108" name="Line 273"/>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4109" name="Line 274"/>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4095" name="Text Box 275"/>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4096" name="Text Box 276"/>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4097" name="Text Box 277"/>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4098" name="Text Box 278"/>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grpSp>
        <p:nvGrpSpPr>
          <p:cNvPr id="17" name="Group 279"/>
          <p:cNvGrpSpPr/>
          <p:nvPr/>
        </p:nvGrpSpPr>
        <p:grpSpPr>
          <a:xfrm>
            <a:off x="2475230" y="6161087"/>
            <a:ext cx="565150" cy="366713"/>
            <a:chOff x="572" y="3801"/>
            <a:chExt cx="356" cy="231"/>
          </a:xfrm>
        </p:grpSpPr>
        <p:sp>
          <p:nvSpPr>
            <p:cNvPr id="44090"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44091"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18" name="Group 282"/>
          <p:cNvGrpSpPr/>
          <p:nvPr/>
        </p:nvGrpSpPr>
        <p:grpSpPr>
          <a:xfrm>
            <a:off x="2496820" y="6390005"/>
            <a:ext cx="509588" cy="396875"/>
            <a:chOff x="668" y="4026"/>
            <a:chExt cx="321" cy="250"/>
          </a:xfrm>
        </p:grpSpPr>
        <p:sp>
          <p:nvSpPr>
            <p:cNvPr id="44088"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44089"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19" name="Group 285"/>
          <p:cNvGrpSpPr/>
          <p:nvPr/>
        </p:nvGrpSpPr>
        <p:grpSpPr>
          <a:xfrm>
            <a:off x="2892743" y="2617788"/>
            <a:ext cx="6613525" cy="1963737"/>
            <a:chOff x="915" y="1649"/>
            <a:chExt cx="4166" cy="1237"/>
          </a:xfrm>
        </p:grpSpPr>
        <p:grpSp>
          <p:nvGrpSpPr>
            <p:cNvPr id="44041" name="Group 286"/>
            <p:cNvGrpSpPr/>
            <p:nvPr/>
          </p:nvGrpSpPr>
          <p:grpSpPr>
            <a:xfrm>
              <a:off x="915" y="2633"/>
              <a:ext cx="3945" cy="253"/>
              <a:chOff x="915" y="2633"/>
              <a:chExt cx="3945" cy="253"/>
            </a:xfrm>
          </p:grpSpPr>
          <p:grpSp>
            <p:nvGrpSpPr>
              <p:cNvPr id="44050" name="Group 287"/>
              <p:cNvGrpSpPr/>
              <p:nvPr/>
            </p:nvGrpSpPr>
            <p:grpSpPr>
              <a:xfrm>
                <a:off x="915" y="2696"/>
                <a:ext cx="3858" cy="190"/>
                <a:chOff x="915" y="2696"/>
                <a:chExt cx="3858" cy="190"/>
              </a:xfrm>
            </p:grpSpPr>
            <p:sp>
              <p:nvSpPr>
                <p:cNvPr id="44083"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084"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085"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4086"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4087"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4051" name="Group 293"/>
              <p:cNvGrpSpPr/>
              <p:nvPr/>
            </p:nvGrpSpPr>
            <p:grpSpPr>
              <a:xfrm>
                <a:off x="1213" y="2633"/>
                <a:ext cx="192" cy="158"/>
                <a:chOff x="1440" y="2928"/>
                <a:chExt cx="192" cy="158"/>
              </a:xfrm>
            </p:grpSpPr>
            <p:grpSp>
              <p:nvGrpSpPr>
                <p:cNvPr id="44076" name="Group 294"/>
                <p:cNvGrpSpPr/>
                <p:nvPr/>
              </p:nvGrpSpPr>
              <p:grpSpPr>
                <a:xfrm rot="5400000">
                  <a:off x="1529" y="2983"/>
                  <a:ext cx="158" cy="48"/>
                  <a:chOff x="3459" y="1296"/>
                  <a:chExt cx="243" cy="48"/>
                </a:xfrm>
              </p:grpSpPr>
              <p:sp>
                <p:nvSpPr>
                  <p:cNvPr id="44081"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82"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4077"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4078" name="Group 298"/>
                <p:cNvGrpSpPr/>
                <p:nvPr/>
              </p:nvGrpSpPr>
              <p:grpSpPr>
                <a:xfrm rot="-5400000">
                  <a:off x="1385" y="2983"/>
                  <a:ext cx="158" cy="48"/>
                  <a:chOff x="3459" y="1296"/>
                  <a:chExt cx="243" cy="48"/>
                </a:xfrm>
              </p:grpSpPr>
              <p:sp>
                <p:nvSpPr>
                  <p:cNvPr id="44079"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80"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4052" name="Group 301"/>
              <p:cNvGrpSpPr/>
              <p:nvPr/>
            </p:nvGrpSpPr>
            <p:grpSpPr>
              <a:xfrm>
                <a:off x="2365" y="2635"/>
                <a:ext cx="192" cy="158"/>
                <a:chOff x="1440" y="2928"/>
                <a:chExt cx="192" cy="158"/>
              </a:xfrm>
            </p:grpSpPr>
            <p:grpSp>
              <p:nvGrpSpPr>
                <p:cNvPr id="44069" name="Group 302"/>
                <p:cNvGrpSpPr/>
                <p:nvPr/>
              </p:nvGrpSpPr>
              <p:grpSpPr>
                <a:xfrm rot="5400000">
                  <a:off x="1529" y="2983"/>
                  <a:ext cx="158" cy="48"/>
                  <a:chOff x="3459" y="1296"/>
                  <a:chExt cx="243" cy="48"/>
                </a:xfrm>
              </p:grpSpPr>
              <p:sp>
                <p:nvSpPr>
                  <p:cNvPr id="44074"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75"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4070"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4071" name="Group 306"/>
                <p:cNvGrpSpPr/>
                <p:nvPr/>
              </p:nvGrpSpPr>
              <p:grpSpPr>
                <a:xfrm rot="-5400000">
                  <a:off x="1385" y="2983"/>
                  <a:ext cx="158" cy="48"/>
                  <a:chOff x="3459" y="1296"/>
                  <a:chExt cx="243" cy="48"/>
                </a:xfrm>
              </p:grpSpPr>
              <p:sp>
                <p:nvSpPr>
                  <p:cNvPr id="44072"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73"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4053" name="Group 309"/>
              <p:cNvGrpSpPr/>
              <p:nvPr/>
            </p:nvGrpSpPr>
            <p:grpSpPr>
              <a:xfrm>
                <a:off x="3517" y="2635"/>
                <a:ext cx="192" cy="158"/>
                <a:chOff x="1440" y="2928"/>
                <a:chExt cx="192" cy="158"/>
              </a:xfrm>
            </p:grpSpPr>
            <p:grpSp>
              <p:nvGrpSpPr>
                <p:cNvPr id="44062" name="Group 310"/>
                <p:cNvGrpSpPr/>
                <p:nvPr/>
              </p:nvGrpSpPr>
              <p:grpSpPr>
                <a:xfrm rot="5400000">
                  <a:off x="1529" y="2983"/>
                  <a:ext cx="158" cy="48"/>
                  <a:chOff x="3459" y="1296"/>
                  <a:chExt cx="243" cy="48"/>
                </a:xfrm>
              </p:grpSpPr>
              <p:sp>
                <p:nvSpPr>
                  <p:cNvPr id="44067"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68"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4063"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4064" name="Group 314"/>
                <p:cNvGrpSpPr/>
                <p:nvPr/>
              </p:nvGrpSpPr>
              <p:grpSpPr>
                <a:xfrm rot="-5400000">
                  <a:off x="1385" y="2983"/>
                  <a:ext cx="158" cy="48"/>
                  <a:chOff x="3459" y="1296"/>
                  <a:chExt cx="243" cy="48"/>
                </a:xfrm>
              </p:grpSpPr>
              <p:sp>
                <p:nvSpPr>
                  <p:cNvPr id="44065"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66"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4054" name="Group 317"/>
              <p:cNvGrpSpPr/>
              <p:nvPr/>
            </p:nvGrpSpPr>
            <p:grpSpPr>
              <a:xfrm>
                <a:off x="4668" y="2635"/>
                <a:ext cx="192" cy="158"/>
                <a:chOff x="1440" y="2928"/>
                <a:chExt cx="192" cy="158"/>
              </a:xfrm>
            </p:grpSpPr>
            <p:grpSp>
              <p:nvGrpSpPr>
                <p:cNvPr id="44055" name="Group 318"/>
                <p:cNvGrpSpPr/>
                <p:nvPr/>
              </p:nvGrpSpPr>
              <p:grpSpPr>
                <a:xfrm rot="5400000">
                  <a:off x="1529" y="2983"/>
                  <a:ext cx="158" cy="48"/>
                  <a:chOff x="3459" y="1296"/>
                  <a:chExt cx="243" cy="48"/>
                </a:xfrm>
              </p:grpSpPr>
              <p:sp>
                <p:nvSpPr>
                  <p:cNvPr id="44060"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61"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4056"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4057" name="Group 322"/>
                <p:cNvGrpSpPr/>
                <p:nvPr/>
              </p:nvGrpSpPr>
              <p:grpSpPr>
                <a:xfrm rot="-5400000">
                  <a:off x="1385" y="2983"/>
                  <a:ext cx="158" cy="48"/>
                  <a:chOff x="3459" y="1296"/>
                  <a:chExt cx="243" cy="48"/>
                </a:xfrm>
              </p:grpSpPr>
              <p:sp>
                <p:nvSpPr>
                  <p:cNvPr id="44058"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4059"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44042"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4043"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4044"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44045"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44046"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44047"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4048"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4049"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33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up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5058" name="Group 2"/>
          <p:cNvGrpSpPr/>
          <p:nvPr/>
        </p:nvGrpSpPr>
        <p:grpSpPr>
          <a:xfrm>
            <a:off x="3006725" y="854075"/>
            <a:ext cx="7292975" cy="403225"/>
            <a:chOff x="1022" y="538"/>
            <a:chExt cx="4594" cy="254"/>
          </a:xfrm>
        </p:grpSpPr>
        <p:sp>
          <p:nvSpPr>
            <p:cNvPr id="454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54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4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54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4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54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54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54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54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54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54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54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54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54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54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54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54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5061" name="Group 22"/>
          <p:cNvGrpSpPr/>
          <p:nvPr/>
        </p:nvGrpSpPr>
        <p:grpSpPr>
          <a:xfrm>
            <a:off x="4508500" y="5599113"/>
            <a:ext cx="6057900" cy="336550"/>
            <a:chOff x="1944" y="3527"/>
            <a:chExt cx="3816" cy="212"/>
          </a:xfrm>
        </p:grpSpPr>
        <p:sp>
          <p:nvSpPr>
            <p:cNvPr id="45421" name="Text Box 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5422" name="Text Box 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5423" name="Text Box 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5424" name="Text Box 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grpSp>
      <p:grpSp>
        <p:nvGrpSpPr>
          <p:cNvPr id="45062" name="Group 27"/>
          <p:cNvGrpSpPr/>
          <p:nvPr/>
        </p:nvGrpSpPr>
        <p:grpSpPr>
          <a:xfrm>
            <a:off x="2451100" y="6175375"/>
            <a:ext cx="565150" cy="366713"/>
            <a:chOff x="648" y="3890"/>
            <a:chExt cx="356" cy="231"/>
          </a:xfrm>
        </p:grpSpPr>
        <p:sp>
          <p:nvSpPr>
            <p:cNvPr id="45419" name="Text Box 2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45420" name="Line 2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nvGrpSpPr>
          <p:cNvPr id="45063" name="Group 30"/>
          <p:cNvGrpSpPr/>
          <p:nvPr/>
        </p:nvGrpSpPr>
        <p:grpSpPr>
          <a:xfrm>
            <a:off x="2482850" y="6391275"/>
            <a:ext cx="509588" cy="396875"/>
            <a:chOff x="668" y="4026"/>
            <a:chExt cx="321" cy="250"/>
          </a:xfrm>
        </p:grpSpPr>
        <p:sp>
          <p:nvSpPr>
            <p:cNvPr id="45417" name="Text Box 31"/>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45418" name="Line 32"/>
            <p:cNvSpPr/>
            <p:nvPr/>
          </p:nvSpPr>
          <p:spPr>
            <a:xfrm>
              <a:off x="724" y="4078"/>
              <a:ext cx="192" cy="0"/>
            </a:xfrm>
            <a:prstGeom prst="line">
              <a:avLst/>
            </a:prstGeom>
            <a:ln w="9525" cap="flat" cmpd="sng">
              <a:solidFill>
                <a:schemeClr val="folHlink"/>
              </a:solidFill>
              <a:prstDash val="solid"/>
              <a:headEnd type="none" w="med" len="med"/>
              <a:tailEnd type="none" w="med" len="med"/>
            </a:ln>
          </p:spPr>
        </p:sp>
      </p:grpSp>
      <p:grpSp>
        <p:nvGrpSpPr>
          <p:cNvPr id="45064" name="Group 33"/>
          <p:cNvGrpSpPr/>
          <p:nvPr/>
        </p:nvGrpSpPr>
        <p:grpSpPr>
          <a:xfrm>
            <a:off x="4540250" y="5932488"/>
            <a:ext cx="5773738" cy="0"/>
            <a:chOff x="1964" y="3737"/>
            <a:chExt cx="3637" cy="0"/>
          </a:xfrm>
        </p:grpSpPr>
        <p:sp>
          <p:nvSpPr>
            <p:cNvPr id="45413" name="Line 34"/>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45414" name="Line 35"/>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45415" name="Line 36"/>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45416" name="Line 37"/>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45065" name="Group 38"/>
          <p:cNvGrpSpPr/>
          <p:nvPr/>
        </p:nvGrpSpPr>
        <p:grpSpPr>
          <a:xfrm>
            <a:off x="1644650" y="1069975"/>
            <a:ext cx="8686800" cy="5483225"/>
            <a:chOff x="140" y="674"/>
            <a:chExt cx="5472" cy="3454"/>
          </a:xfrm>
        </p:grpSpPr>
        <p:grpSp>
          <p:nvGrpSpPr>
            <p:cNvPr id="45164" name="Group 39"/>
            <p:cNvGrpSpPr/>
            <p:nvPr/>
          </p:nvGrpSpPr>
          <p:grpSpPr>
            <a:xfrm>
              <a:off x="140" y="674"/>
              <a:ext cx="5472" cy="3454"/>
              <a:chOff x="140" y="674"/>
              <a:chExt cx="5472" cy="3454"/>
            </a:xfrm>
          </p:grpSpPr>
          <p:grpSp>
            <p:nvGrpSpPr>
              <p:cNvPr id="45190" name="Group 40"/>
              <p:cNvGrpSpPr/>
              <p:nvPr/>
            </p:nvGrpSpPr>
            <p:grpSpPr>
              <a:xfrm>
                <a:off x="140" y="713"/>
                <a:ext cx="5472" cy="3415"/>
                <a:chOff x="140" y="713"/>
                <a:chExt cx="5472" cy="3415"/>
              </a:xfrm>
            </p:grpSpPr>
            <p:sp>
              <p:nvSpPr>
                <p:cNvPr id="45202" name="Rectangle 41"/>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5203" name="Rectangle 42"/>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5204" name="Text Box 43"/>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205" name="Rectangle 44"/>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5206" name="Rectangle 45"/>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5207" name="Text Box 46"/>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208" name="Rectangle 47"/>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5209" name="Rectangle 48"/>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5210" name="Text Box 49"/>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211" name="Rectangle 50"/>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5212" name="Rectangle 51"/>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5213" name="Text Box 52"/>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214" name="Rectangle 53"/>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5215" name="Rectangle 54"/>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5216" name="Rectangle 55"/>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5217" name="Rectangle 56"/>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5218" name="Rectangle 57"/>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5219" name="Rectangle 58"/>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5220" name="Rectangle 59"/>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5221" name="Rectangle 60"/>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5222" name="Rectangle 61"/>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5223" name="Line 62"/>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5224" name="Line 63"/>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5225" name="Freeform 64"/>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226" name="Line 65"/>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5227" name="Line 66"/>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5228" name="Freeform 67"/>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29" name="Freeform 68"/>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230" name="Freeform 69"/>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31" name="Line 70"/>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5232" name="Line 71"/>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5233" name="Freeform 72"/>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234" name="Line 73"/>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5235" name="Line 74"/>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5236" name="Freeform 75"/>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37" name="Freeform 76"/>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38" name="Line 77"/>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5239" name="Line 78"/>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5240" name="Freeform 79"/>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241" name="Line 80"/>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5242" name="Line 81"/>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5243" name="Freeform 82"/>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44" name="Freeform 83"/>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45" name="Line 84"/>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5246" name="Line 85"/>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5247" name="Freeform 86"/>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248" name="Line 87"/>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5249" name="Line 88"/>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5250" name="Freeform 89"/>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51" name="Freeform 90"/>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52" name="Line 91"/>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5253" name="Line 92"/>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5254" name="Freeform 93"/>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255" name="Line 94"/>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5256" name="Line 95"/>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5257" name="Freeform 96"/>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58" name="Freeform 97"/>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59" name="Line 98"/>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5260" name="Line 99"/>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5261" name="Freeform 100"/>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5262" name="Line 101"/>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5263" name="Line 102"/>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5264" name="Freeform 103"/>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65" name="Freeform 104"/>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5266" name="Group 105"/>
                <p:cNvGrpSpPr/>
                <p:nvPr/>
              </p:nvGrpSpPr>
              <p:grpSpPr>
                <a:xfrm>
                  <a:off x="4668" y="2634"/>
                  <a:ext cx="192" cy="158"/>
                  <a:chOff x="4692" y="2634"/>
                  <a:chExt cx="192" cy="158"/>
                </a:xfrm>
              </p:grpSpPr>
              <p:grpSp>
                <p:nvGrpSpPr>
                  <p:cNvPr id="45406" name="Group 106"/>
                  <p:cNvGrpSpPr/>
                  <p:nvPr/>
                </p:nvGrpSpPr>
                <p:grpSpPr>
                  <a:xfrm>
                    <a:off x="4836" y="2634"/>
                    <a:ext cx="48" cy="158"/>
                    <a:chOff x="4836" y="2634"/>
                    <a:chExt cx="48" cy="158"/>
                  </a:xfrm>
                </p:grpSpPr>
                <p:sp>
                  <p:nvSpPr>
                    <p:cNvPr id="45411" name="Line 107"/>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5412" name="Line 108"/>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5407" name="Freeform 109"/>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408" name="Group 110"/>
                  <p:cNvGrpSpPr/>
                  <p:nvPr/>
                </p:nvGrpSpPr>
                <p:grpSpPr>
                  <a:xfrm>
                    <a:off x="4692" y="2634"/>
                    <a:ext cx="48" cy="158"/>
                    <a:chOff x="4692" y="2634"/>
                    <a:chExt cx="48" cy="158"/>
                  </a:xfrm>
                </p:grpSpPr>
                <p:sp>
                  <p:nvSpPr>
                    <p:cNvPr id="45409" name="Line 111"/>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5410" name="Line 112"/>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5267" name="Freeform 113"/>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68" name="Freeform 114"/>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5269" name="Group 115"/>
                <p:cNvGrpSpPr/>
                <p:nvPr/>
              </p:nvGrpSpPr>
              <p:grpSpPr>
                <a:xfrm>
                  <a:off x="5235" y="2634"/>
                  <a:ext cx="192" cy="158"/>
                  <a:chOff x="5259" y="2634"/>
                  <a:chExt cx="192" cy="158"/>
                </a:xfrm>
              </p:grpSpPr>
              <p:grpSp>
                <p:nvGrpSpPr>
                  <p:cNvPr id="45399" name="Group 116"/>
                  <p:cNvGrpSpPr/>
                  <p:nvPr/>
                </p:nvGrpSpPr>
                <p:grpSpPr>
                  <a:xfrm>
                    <a:off x="5403" y="2634"/>
                    <a:ext cx="48" cy="158"/>
                    <a:chOff x="5403" y="2634"/>
                    <a:chExt cx="48" cy="158"/>
                  </a:xfrm>
                </p:grpSpPr>
                <p:sp>
                  <p:nvSpPr>
                    <p:cNvPr id="45404" name="Line 117"/>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5405" name="Line 118"/>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5400" name="Freeform 119"/>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401" name="Group 120"/>
                  <p:cNvGrpSpPr/>
                  <p:nvPr/>
                </p:nvGrpSpPr>
                <p:grpSpPr>
                  <a:xfrm>
                    <a:off x="5259" y="2634"/>
                    <a:ext cx="48" cy="158"/>
                    <a:chOff x="5259" y="2634"/>
                    <a:chExt cx="48" cy="158"/>
                  </a:xfrm>
                </p:grpSpPr>
                <p:sp>
                  <p:nvSpPr>
                    <p:cNvPr id="45402" name="Line 121"/>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5403" name="Line 122"/>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5270" name="Freeform 123"/>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71" name="Freeform 124"/>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272" name="Freeform 125"/>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273" name="Line 126"/>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5274" name="Line 127"/>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5275" name="Line 128"/>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5276" name="Line 129"/>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5277" name="Line 130"/>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5278" name="Line 131"/>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5279" name="Line 132"/>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5280" name="Line 133"/>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5281" name="Freeform 134"/>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282" name="Freeform 135"/>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283" name="Freeform 136"/>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284" name="Freeform 137"/>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285" name="Freeform 138"/>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286" name="Freeform 139"/>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287" name="Line 140"/>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5288" name="Line 141"/>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5289" name="Line 142"/>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5290" name="Line 143"/>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5291" name="Line 144"/>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5292" name="Line 145"/>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5293" name="Line 146"/>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5294" name="Line 147"/>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5295" name="Freeform 148"/>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296" name="Line 149"/>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5297" name="Line 150"/>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5298" name="Line 151"/>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5299" name="Line 152"/>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5300" name="Line 153"/>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5301" name="Line 154"/>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5302" name="Line 155"/>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5303" name="Line 156"/>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5304" name="Freeform 157"/>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05" name="Freeform 158"/>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06" name="Rectangle 159"/>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5307" name="Text Box 160"/>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5308" name="Freeform 161"/>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09" name="Freeform 162"/>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0" name="Freeform 163"/>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1" name="Freeform 164"/>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2" name="Freeform 165"/>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3" name="Freeform 166"/>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4" name="Freeform 167"/>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5" name="Freeform 168"/>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6" name="Freeform 169"/>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7" name="Freeform 170"/>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8" name="Freeform 171"/>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19" name="Freeform 172"/>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0" name="Freeform 173"/>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1" name="Freeform 174"/>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2" name="Freeform 175"/>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3" name="Freeform 176"/>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4" name="Freeform 177"/>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5" name="Freeform 178"/>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6" name="Freeform 179"/>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7" name="Freeform 180"/>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8" name="Freeform 181"/>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29" name="Freeform 182"/>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30" name="Freeform 183"/>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31" name="Freeform 184"/>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2" name="Freeform 185"/>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3" name="Freeform 186"/>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4" name="Freeform 187"/>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5" name="Freeform 188"/>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6" name="Freeform 189"/>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7" name="Freeform 190"/>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8" name="Freeform 191"/>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339" name="Freeform 192"/>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40" name="Freeform 193"/>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341" name="Freeform 194"/>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342" name="Freeform 195"/>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343" name="Freeform 196"/>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5344" name="Freeform 197"/>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5345" name="Freeform 198"/>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5346" name="Line 199"/>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5347" name="Line 200"/>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5348" name="Line 201"/>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5349" name="Rectangle 202"/>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5350" name="Text Box 203"/>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5351" name="Rectangle 204"/>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5352" name="Text Box 205"/>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5353" name="Rectangle 206"/>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5354" name="Text Box 207"/>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5355" name="Line 208"/>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5356" name="Line 209"/>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5357" name="Line 210"/>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5358" name="Line 211"/>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5359" name="Freeform 212"/>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360" name="Freeform 213"/>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361" name="Freeform 214"/>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5362" name="Text Box 215"/>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363" name="Text Box 216"/>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364" name="Text Box 217"/>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365" name="Text Box 218"/>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366" name="Text Box 219"/>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5367" name="Text Box 220"/>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5368" name="Text Box 221"/>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5369" name="Text Box 222"/>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5370" name="Text Box 223"/>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5371" name="Text Box 224"/>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5372" name="Text Box 225"/>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5373" name="Line 226"/>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5374" name="Text Box 227"/>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5375" name="Text Box 228"/>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5376" name="Text Box 229"/>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377" name="Text Box 230"/>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5378" name="Text Box 231"/>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5379" name="Text Box 232"/>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5380" name="Text Box 233"/>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5381" name="Text Box 234"/>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5382" name="Text Box 235"/>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5383" name="Text Box 236"/>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5384" name="Text Box 237"/>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5385" name="Text Box 238"/>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5386" name="Text Box 239"/>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5387" name="Text Box 240"/>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5388" name="Line 241"/>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5389" name="Line 242"/>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5390" name="Line 243"/>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5391" name="Line 244"/>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5392" name="Line 245"/>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5393" name="Line 246"/>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5394" name="Line 247"/>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5395" name="Line 248"/>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5396" name="Line 249"/>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5397" name="Line 250"/>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5398" name="Line 251"/>
                <p:cNvSpPr/>
                <p:nvPr/>
              </p:nvSpPr>
              <p:spPr>
                <a:xfrm>
                  <a:off x="726" y="4079"/>
                  <a:ext cx="192" cy="0"/>
                </a:xfrm>
                <a:prstGeom prst="line">
                  <a:avLst/>
                </a:prstGeom>
                <a:ln w="28575" cap="flat" cmpd="sng">
                  <a:solidFill>
                    <a:schemeClr val="folHlink"/>
                  </a:solidFill>
                  <a:prstDash val="solid"/>
                  <a:headEnd type="none" w="med" len="med"/>
                  <a:tailEnd type="none" w="med" len="med"/>
                </a:ln>
              </p:spPr>
            </p:sp>
          </p:grpSp>
          <p:grpSp>
            <p:nvGrpSpPr>
              <p:cNvPr id="45191" name="Group 252"/>
              <p:cNvGrpSpPr/>
              <p:nvPr/>
            </p:nvGrpSpPr>
            <p:grpSpPr>
              <a:xfrm>
                <a:off x="140" y="674"/>
                <a:ext cx="196" cy="3010"/>
                <a:chOff x="140" y="674"/>
                <a:chExt cx="196" cy="3010"/>
              </a:xfrm>
            </p:grpSpPr>
            <p:sp>
              <p:nvSpPr>
                <p:cNvPr id="45192" name="Text Box 253"/>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3" name="Text Box 254"/>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4" name="Text Box 255"/>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5" name="Text Box 256"/>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6" name="Text Box 257"/>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7" name="Text Box 258"/>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8" name="Text Box 259"/>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199" name="Text Box 260"/>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200" name="Text Box 261"/>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5201" name="Text Box 262"/>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45165" name="Group 263"/>
            <p:cNvGrpSpPr/>
            <p:nvPr/>
          </p:nvGrpSpPr>
          <p:grpSpPr>
            <a:xfrm>
              <a:off x="902" y="857"/>
              <a:ext cx="4567" cy="430"/>
              <a:chOff x="902" y="857"/>
              <a:chExt cx="4567" cy="430"/>
            </a:xfrm>
          </p:grpSpPr>
          <p:grpSp>
            <p:nvGrpSpPr>
              <p:cNvPr id="45166" name="Group 264"/>
              <p:cNvGrpSpPr/>
              <p:nvPr/>
            </p:nvGrpSpPr>
            <p:grpSpPr>
              <a:xfrm>
                <a:off x="902" y="857"/>
                <a:ext cx="4567" cy="430"/>
                <a:chOff x="902" y="857"/>
                <a:chExt cx="4567" cy="430"/>
              </a:xfrm>
            </p:grpSpPr>
            <p:grpSp>
              <p:nvGrpSpPr>
                <p:cNvPr id="45171" name="Group 265"/>
                <p:cNvGrpSpPr/>
                <p:nvPr/>
              </p:nvGrpSpPr>
              <p:grpSpPr>
                <a:xfrm>
                  <a:off x="1152" y="1013"/>
                  <a:ext cx="4317" cy="274"/>
                  <a:chOff x="1176" y="1068"/>
                  <a:chExt cx="4317" cy="274"/>
                </a:xfrm>
              </p:grpSpPr>
              <p:sp>
                <p:nvSpPr>
                  <p:cNvPr id="45182" name="Rectangle 26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5183" name="Rectangle 26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5184" name="Rectangle 26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5185" name="Rectangle 26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5186" name="Rectangle 27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5187" name="Rectangle 27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5188" name="Rectangle 27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5189" name="Rectangle 27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5172" name="Group 274"/>
                <p:cNvGrpSpPr/>
                <p:nvPr/>
              </p:nvGrpSpPr>
              <p:grpSpPr>
                <a:xfrm>
                  <a:off x="902" y="857"/>
                  <a:ext cx="4419" cy="145"/>
                  <a:chOff x="902" y="857"/>
                  <a:chExt cx="4419" cy="145"/>
                </a:xfrm>
              </p:grpSpPr>
              <p:sp>
                <p:nvSpPr>
                  <p:cNvPr id="45173" name="Freeform 27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5174" name="Line 27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5175" name="Line 27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5176" name="Line 27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5177" name="Line 27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5178" name="Line 28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5179" name="Line 28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5180" name="Line 28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5181" name="Line 28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5167" name="Text Box 28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5168" name="Text Box 28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5169" name="Text Box 28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5170" name="Text Box 28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grpSp>
        <p:nvGrpSpPr>
          <p:cNvPr id="45066" name="Group 288"/>
          <p:cNvGrpSpPr/>
          <p:nvPr/>
        </p:nvGrpSpPr>
        <p:grpSpPr>
          <a:xfrm>
            <a:off x="2874963" y="4178300"/>
            <a:ext cx="6261100" cy="403225"/>
            <a:chOff x="915" y="2632"/>
            <a:chExt cx="3944" cy="254"/>
          </a:xfrm>
        </p:grpSpPr>
        <p:grpSp>
          <p:nvGrpSpPr>
            <p:cNvPr id="45126" name="Group 289"/>
            <p:cNvGrpSpPr/>
            <p:nvPr/>
          </p:nvGrpSpPr>
          <p:grpSpPr>
            <a:xfrm>
              <a:off x="915" y="2696"/>
              <a:ext cx="3858" cy="190"/>
              <a:chOff x="915" y="2696"/>
              <a:chExt cx="3858" cy="190"/>
            </a:xfrm>
          </p:grpSpPr>
          <p:sp>
            <p:nvSpPr>
              <p:cNvPr id="45159" name="Freeform 290"/>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160" name="Freeform 291"/>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161" name="Freeform 292"/>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162" name="Freeform 293"/>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163" name="Freeform 294"/>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5127" name="Group 295"/>
            <p:cNvGrpSpPr/>
            <p:nvPr/>
          </p:nvGrpSpPr>
          <p:grpSpPr>
            <a:xfrm>
              <a:off x="1212" y="2632"/>
              <a:ext cx="192" cy="158"/>
              <a:chOff x="1212" y="2632"/>
              <a:chExt cx="192" cy="158"/>
            </a:xfrm>
          </p:grpSpPr>
          <p:grpSp>
            <p:nvGrpSpPr>
              <p:cNvPr id="45152" name="Group 296"/>
              <p:cNvGrpSpPr/>
              <p:nvPr/>
            </p:nvGrpSpPr>
            <p:grpSpPr>
              <a:xfrm>
                <a:off x="1356" y="2632"/>
                <a:ext cx="48" cy="158"/>
                <a:chOff x="1356" y="2632"/>
                <a:chExt cx="48" cy="158"/>
              </a:xfrm>
            </p:grpSpPr>
            <p:sp>
              <p:nvSpPr>
                <p:cNvPr id="45157" name="Line 297"/>
                <p:cNvSpPr/>
                <p:nvPr/>
              </p:nvSpPr>
              <p:spPr>
                <a:xfrm rot="5400000">
                  <a:off x="1325" y="2711"/>
                  <a:ext cx="158" cy="0"/>
                </a:xfrm>
                <a:prstGeom prst="line">
                  <a:avLst/>
                </a:prstGeom>
                <a:ln w="38100" cap="flat" cmpd="sng">
                  <a:solidFill>
                    <a:schemeClr val="folHlink"/>
                  </a:solidFill>
                  <a:prstDash val="solid"/>
                  <a:headEnd type="none" w="med" len="med"/>
                  <a:tailEnd type="none" w="med" len="med"/>
                </a:ln>
              </p:spPr>
            </p:sp>
            <p:sp>
              <p:nvSpPr>
                <p:cNvPr id="45158" name="Line 298"/>
                <p:cNvSpPr/>
                <p:nvPr/>
              </p:nvSpPr>
              <p:spPr>
                <a:xfrm rot="5400000">
                  <a:off x="1308" y="2709"/>
                  <a:ext cx="96" cy="0"/>
                </a:xfrm>
                <a:prstGeom prst="line">
                  <a:avLst/>
                </a:prstGeom>
                <a:ln w="38100" cap="flat" cmpd="sng">
                  <a:solidFill>
                    <a:schemeClr val="folHlink"/>
                  </a:solidFill>
                  <a:prstDash val="solid"/>
                  <a:headEnd type="none" w="med" len="med"/>
                  <a:tailEnd type="none" w="med" len="med"/>
                </a:ln>
              </p:spPr>
            </p:sp>
          </p:grpSp>
          <p:sp>
            <p:nvSpPr>
              <p:cNvPr id="45153" name="Freeform 299"/>
              <p:cNvSpPr/>
              <p:nvPr/>
            </p:nvSpPr>
            <p:spPr>
              <a:xfrm>
                <a:off x="1260"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154" name="Group 300"/>
              <p:cNvGrpSpPr/>
              <p:nvPr/>
            </p:nvGrpSpPr>
            <p:grpSpPr>
              <a:xfrm>
                <a:off x="1212" y="2632"/>
                <a:ext cx="48" cy="158"/>
                <a:chOff x="1212" y="2632"/>
                <a:chExt cx="48" cy="158"/>
              </a:xfrm>
            </p:grpSpPr>
            <p:sp>
              <p:nvSpPr>
                <p:cNvPr id="45155" name="Line 301"/>
                <p:cNvSpPr/>
                <p:nvPr/>
              </p:nvSpPr>
              <p:spPr>
                <a:xfrm rot="-5400000">
                  <a:off x="1133" y="2711"/>
                  <a:ext cx="158" cy="0"/>
                </a:xfrm>
                <a:prstGeom prst="line">
                  <a:avLst/>
                </a:prstGeom>
                <a:ln w="38100" cap="flat" cmpd="sng">
                  <a:solidFill>
                    <a:schemeClr val="folHlink"/>
                  </a:solidFill>
                  <a:prstDash val="solid"/>
                  <a:headEnd type="none" w="med" len="med"/>
                  <a:tailEnd type="none" w="med" len="med"/>
                </a:ln>
              </p:spPr>
            </p:sp>
            <p:sp>
              <p:nvSpPr>
                <p:cNvPr id="45156" name="Line 302"/>
                <p:cNvSpPr/>
                <p:nvPr/>
              </p:nvSpPr>
              <p:spPr>
                <a:xfrm rot="-5400000">
                  <a:off x="1212" y="2713"/>
                  <a:ext cx="96" cy="0"/>
                </a:xfrm>
                <a:prstGeom prst="line">
                  <a:avLst/>
                </a:prstGeom>
                <a:ln w="38100" cap="flat" cmpd="sng">
                  <a:solidFill>
                    <a:schemeClr val="folHlink"/>
                  </a:solidFill>
                  <a:prstDash val="solid"/>
                  <a:headEnd type="none" w="med" len="med"/>
                  <a:tailEnd type="none" w="med" len="med"/>
                </a:ln>
              </p:spPr>
            </p:sp>
          </p:grpSp>
        </p:grpSp>
        <p:grpSp>
          <p:nvGrpSpPr>
            <p:cNvPr id="45128" name="Group 303"/>
            <p:cNvGrpSpPr/>
            <p:nvPr/>
          </p:nvGrpSpPr>
          <p:grpSpPr>
            <a:xfrm>
              <a:off x="2364" y="2634"/>
              <a:ext cx="192" cy="158"/>
              <a:chOff x="2364" y="2634"/>
              <a:chExt cx="192" cy="158"/>
            </a:xfrm>
          </p:grpSpPr>
          <p:grpSp>
            <p:nvGrpSpPr>
              <p:cNvPr id="45145" name="Group 304"/>
              <p:cNvGrpSpPr/>
              <p:nvPr/>
            </p:nvGrpSpPr>
            <p:grpSpPr>
              <a:xfrm>
                <a:off x="2508" y="2634"/>
                <a:ext cx="48" cy="158"/>
                <a:chOff x="2508" y="2634"/>
                <a:chExt cx="48" cy="158"/>
              </a:xfrm>
            </p:grpSpPr>
            <p:sp>
              <p:nvSpPr>
                <p:cNvPr id="45150" name="Line 305"/>
                <p:cNvSpPr/>
                <p:nvPr/>
              </p:nvSpPr>
              <p:spPr>
                <a:xfrm rot="5400000">
                  <a:off x="2477" y="2713"/>
                  <a:ext cx="158" cy="0"/>
                </a:xfrm>
                <a:prstGeom prst="line">
                  <a:avLst/>
                </a:prstGeom>
                <a:ln w="38100" cap="flat" cmpd="sng">
                  <a:solidFill>
                    <a:schemeClr val="folHlink"/>
                  </a:solidFill>
                  <a:prstDash val="solid"/>
                  <a:headEnd type="none" w="med" len="med"/>
                  <a:tailEnd type="none" w="med" len="med"/>
                </a:ln>
              </p:spPr>
            </p:sp>
            <p:sp>
              <p:nvSpPr>
                <p:cNvPr id="45151" name="Line 306"/>
                <p:cNvSpPr/>
                <p:nvPr/>
              </p:nvSpPr>
              <p:spPr>
                <a:xfrm rot="5400000">
                  <a:off x="2460" y="2711"/>
                  <a:ext cx="96" cy="0"/>
                </a:xfrm>
                <a:prstGeom prst="line">
                  <a:avLst/>
                </a:prstGeom>
                <a:ln w="38100" cap="flat" cmpd="sng">
                  <a:solidFill>
                    <a:schemeClr val="folHlink"/>
                  </a:solidFill>
                  <a:prstDash val="solid"/>
                  <a:headEnd type="none" w="med" len="med"/>
                  <a:tailEnd type="none" w="med" len="med"/>
                </a:ln>
              </p:spPr>
            </p:sp>
          </p:grpSp>
          <p:sp>
            <p:nvSpPr>
              <p:cNvPr id="45146" name="Freeform 307"/>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147" name="Group 308"/>
              <p:cNvGrpSpPr/>
              <p:nvPr/>
            </p:nvGrpSpPr>
            <p:grpSpPr>
              <a:xfrm>
                <a:off x="2364" y="2634"/>
                <a:ext cx="48" cy="158"/>
                <a:chOff x="2364" y="2634"/>
                <a:chExt cx="48" cy="158"/>
              </a:xfrm>
            </p:grpSpPr>
            <p:sp>
              <p:nvSpPr>
                <p:cNvPr id="45148" name="Line 309"/>
                <p:cNvSpPr/>
                <p:nvPr/>
              </p:nvSpPr>
              <p:spPr>
                <a:xfrm rot="-5400000">
                  <a:off x="2285" y="2713"/>
                  <a:ext cx="158" cy="0"/>
                </a:xfrm>
                <a:prstGeom prst="line">
                  <a:avLst/>
                </a:prstGeom>
                <a:ln w="38100" cap="flat" cmpd="sng">
                  <a:solidFill>
                    <a:schemeClr val="folHlink"/>
                  </a:solidFill>
                  <a:prstDash val="solid"/>
                  <a:headEnd type="none" w="med" len="med"/>
                  <a:tailEnd type="none" w="med" len="med"/>
                </a:ln>
              </p:spPr>
            </p:sp>
            <p:sp>
              <p:nvSpPr>
                <p:cNvPr id="45149" name="Line 310"/>
                <p:cNvSpPr/>
                <p:nvPr/>
              </p:nvSpPr>
              <p:spPr>
                <a:xfrm rot="-5400000">
                  <a:off x="2364" y="2715"/>
                  <a:ext cx="96" cy="0"/>
                </a:xfrm>
                <a:prstGeom prst="line">
                  <a:avLst/>
                </a:prstGeom>
                <a:ln w="38100" cap="flat" cmpd="sng">
                  <a:solidFill>
                    <a:schemeClr val="folHlink"/>
                  </a:solidFill>
                  <a:prstDash val="solid"/>
                  <a:headEnd type="none" w="med" len="med"/>
                  <a:tailEnd type="none" w="med" len="med"/>
                </a:ln>
              </p:spPr>
            </p:sp>
          </p:grpSp>
        </p:grpSp>
        <p:grpSp>
          <p:nvGrpSpPr>
            <p:cNvPr id="45129" name="Group 311"/>
            <p:cNvGrpSpPr/>
            <p:nvPr/>
          </p:nvGrpSpPr>
          <p:grpSpPr>
            <a:xfrm>
              <a:off x="3516" y="2634"/>
              <a:ext cx="192" cy="158"/>
              <a:chOff x="3516" y="2634"/>
              <a:chExt cx="192" cy="158"/>
            </a:xfrm>
          </p:grpSpPr>
          <p:grpSp>
            <p:nvGrpSpPr>
              <p:cNvPr id="45138" name="Group 312"/>
              <p:cNvGrpSpPr/>
              <p:nvPr/>
            </p:nvGrpSpPr>
            <p:grpSpPr>
              <a:xfrm>
                <a:off x="3660" y="2634"/>
                <a:ext cx="48" cy="158"/>
                <a:chOff x="3660" y="2634"/>
                <a:chExt cx="48" cy="158"/>
              </a:xfrm>
            </p:grpSpPr>
            <p:sp>
              <p:nvSpPr>
                <p:cNvPr id="45143" name="Line 313"/>
                <p:cNvSpPr/>
                <p:nvPr/>
              </p:nvSpPr>
              <p:spPr>
                <a:xfrm rot="5400000">
                  <a:off x="3629" y="2713"/>
                  <a:ext cx="158" cy="0"/>
                </a:xfrm>
                <a:prstGeom prst="line">
                  <a:avLst/>
                </a:prstGeom>
                <a:ln w="38100" cap="flat" cmpd="sng">
                  <a:solidFill>
                    <a:schemeClr val="folHlink"/>
                  </a:solidFill>
                  <a:prstDash val="solid"/>
                  <a:headEnd type="none" w="med" len="med"/>
                  <a:tailEnd type="none" w="med" len="med"/>
                </a:ln>
              </p:spPr>
            </p:sp>
            <p:sp>
              <p:nvSpPr>
                <p:cNvPr id="45144" name="Line 314"/>
                <p:cNvSpPr/>
                <p:nvPr/>
              </p:nvSpPr>
              <p:spPr>
                <a:xfrm rot="5400000">
                  <a:off x="3612" y="2711"/>
                  <a:ext cx="96" cy="0"/>
                </a:xfrm>
                <a:prstGeom prst="line">
                  <a:avLst/>
                </a:prstGeom>
                <a:ln w="38100" cap="flat" cmpd="sng">
                  <a:solidFill>
                    <a:schemeClr val="folHlink"/>
                  </a:solidFill>
                  <a:prstDash val="solid"/>
                  <a:headEnd type="none" w="med" len="med"/>
                  <a:tailEnd type="none" w="med" len="med"/>
                </a:ln>
              </p:spPr>
            </p:sp>
          </p:grpSp>
          <p:sp>
            <p:nvSpPr>
              <p:cNvPr id="45139" name="Freeform 31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140" name="Group 316"/>
              <p:cNvGrpSpPr/>
              <p:nvPr/>
            </p:nvGrpSpPr>
            <p:grpSpPr>
              <a:xfrm>
                <a:off x="3516" y="2634"/>
                <a:ext cx="48" cy="158"/>
                <a:chOff x="3516" y="2634"/>
                <a:chExt cx="48" cy="158"/>
              </a:xfrm>
            </p:grpSpPr>
            <p:sp>
              <p:nvSpPr>
                <p:cNvPr id="45141" name="Line 317"/>
                <p:cNvSpPr/>
                <p:nvPr/>
              </p:nvSpPr>
              <p:spPr>
                <a:xfrm rot="-5400000">
                  <a:off x="3437" y="2713"/>
                  <a:ext cx="158" cy="0"/>
                </a:xfrm>
                <a:prstGeom prst="line">
                  <a:avLst/>
                </a:prstGeom>
                <a:ln w="38100" cap="flat" cmpd="sng">
                  <a:solidFill>
                    <a:schemeClr val="folHlink"/>
                  </a:solidFill>
                  <a:prstDash val="solid"/>
                  <a:headEnd type="none" w="med" len="med"/>
                  <a:tailEnd type="none" w="med" len="med"/>
                </a:ln>
              </p:spPr>
            </p:sp>
            <p:sp>
              <p:nvSpPr>
                <p:cNvPr id="45142" name="Line 318"/>
                <p:cNvSpPr/>
                <p:nvPr/>
              </p:nvSpPr>
              <p:spPr>
                <a:xfrm rot="-5400000">
                  <a:off x="3516" y="2715"/>
                  <a:ext cx="96" cy="0"/>
                </a:xfrm>
                <a:prstGeom prst="line">
                  <a:avLst/>
                </a:prstGeom>
                <a:ln w="38100" cap="flat" cmpd="sng">
                  <a:solidFill>
                    <a:schemeClr val="folHlink"/>
                  </a:solidFill>
                  <a:prstDash val="solid"/>
                  <a:headEnd type="none" w="med" len="med"/>
                  <a:tailEnd type="none" w="med" len="med"/>
                </a:ln>
              </p:spPr>
            </p:sp>
          </p:grpSp>
        </p:grpSp>
        <p:grpSp>
          <p:nvGrpSpPr>
            <p:cNvPr id="45130" name="Group 319"/>
            <p:cNvGrpSpPr/>
            <p:nvPr/>
          </p:nvGrpSpPr>
          <p:grpSpPr>
            <a:xfrm>
              <a:off x="4667" y="2634"/>
              <a:ext cx="192" cy="158"/>
              <a:chOff x="4667" y="2634"/>
              <a:chExt cx="192" cy="158"/>
            </a:xfrm>
          </p:grpSpPr>
          <p:grpSp>
            <p:nvGrpSpPr>
              <p:cNvPr id="45131" name="Group 320"/>
              <p:cNvGrpSpPr/>
              <p:nvPr/>
            </p:nvGrpSpPr>
            <p:grpSpPr>
              <a:xfrm>
                <a:off x="4811" y="2634"/>
                <a:ext cx="48" cy="158"/>
                <a:chOff x="4811" y="2634"/>
                <a:chExt cx="48" cy="158"/>
              </a:xfrm>
            </p:grpSpPr>
            <p:sp>
              <p:nvSpPr>
                <p:cNvPr id="45136" name="Line 321"/>
                <p:cNvSpPr/>
                <p:nvPr/>
              </p:nvSpPr>
              <p:spPr>
                <a:xfrm rot="5400000">
                  <a:off x="4780" y="2713"/>
                  <a:ext cx="158" cy="0"/>
                </a:xfrm>
                <a:prstGeom prst="line">
                  <a:avLst/>
                </a:prstGeom>
                <a:ln w="38100" cap="flat" cmpd="sng">
                  <a:solidFill>
                    <a:schemeClr val="folHlink"/>
                  </a:solidFill>
                  <a:prstDash val="solid"/>
                  <a:headEnd type="none" w="med" len="med"/>
                  <a:tailEnd type="none" w="med" len="med"/>
                </a:ln>
              </p:spPr>
            </p:sp>
            <p:sp>
              <p:nvSpPr>
                <p:cNvPr id="45137" name="Line 322"/>
                <p:cNvSpPr/>
                <p:nvPr/>
              </p:nvSpPr>
              <p:spPr>
                <a:xfrm rot="5400000">
                  <a:off x="4763" y="2711"/>
                  <a:ext cx="96" cy="0"/>
                </a:xfrm>
                <a:prstGeom prst="line">
                  <a:avLst/>
                </a:prstGeom>
                <a:ln w="38100" cap="flat" cmpd="sng">
                  <a:solidFill>
                    <a:schemeClr val="folHlink"/>
                  </a:solidFill>
                  <a:prstDash val="solid"/>
                  <a:headEnd type="none" w="med" len="med"/>
                  <a:tailEnd type="none" w="med" len="med"/>
                </a:ln>
              </p:spPr>
            </p:sp>
          </p:grpSp>
          <p:sp>
            <p:nvSpPr>
              <p:cNvPr id="45132" name="Freeform 323"/>
              <p:cNvSpPr/>
              <p:nvPr/>
            </p:nvSpPr>
            <p:spPr>
              <a:xfrm>
                <a:off x="471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133" name="Group 324"/>
              <p:cNvGrpSpPr/>
              <p:nvPr/>
            </p:nvGrpSpPr>
            <p:grpSpPr>
              <a:xfrm>
                <a:off x="4667" y="2634"/>
                <a:ext cx="48" cy="158"/>
                <a:chOff x="4667" y="2634"/>
                <a:chExt cx="48" cy="158"/>
              </a:xfrm>
            </p:grpSpPr>
            <p:sp>
              <p:nvSpPr>
                <p:cNvPr id="45134" name="Line 325"/>
                <p:cNvSpPr/>
                <p:nvPr/>
              </p:nvSpPr>
              <p:spPr>
                <a:xfrm rot="-5400000">
                  <a:off x="4588" y="2713"/>
                  <a:ext cx="158" cy="0"/>
                </a:xfrm>
                <a:prstGeom prst="line">
                  <a:avLst/>
                </a:prstGeom>
                <a:ln w="38100" cap="flat" cmpd="sng">
                  <a:solidFill>
                    <a:schemeClr val="folHlink"/>
                  </a:solidFill>
                  <a:prstDash val="solid"/>
                  <a:headEnd type="none" w="med" len="med"/>
                  <a:tailEnd type="none" w="med" len="med"/>
                </a:ln>
              </p:spPr>
            </p:sp>
            <p:sp>
              <p:nvSpPr>
                <p:cNvPr id="45135" name="Line 326"/>
                <p:cNvSpPr/>
                <p:nvPr/>
              </p:nvSpPr>
              <p:spPr>
                <a:xfrm rot="-5400000">
                  <a:off x="4667" y="2715"/>
                  <a:ext cx="96" cy="0"/>
                </a:xfrm>
                <a:prstGeom prst="line">
                  <a:avLst/>
                </a:prstGeom>
                <a:ln w="38100" cap="flat" cmpd="sng">
                  <a:solidFill>
                    <a:schemeClr val="folHlink"/>
                  </a:solidFill>
                  <a:prstDash val="solid"/>
                  <a:headEnd type="none" w="med" len="med"/>
                  <a:tailEnd type="none" w="med" len="med"/>
                </a:ln>
              </p:spPr>
            </p:sp>
          </p:grpSp>
        </p:grpSp>
      </p:grpSp>
      <p:grpSp>
        <p:nvGrpSpPr>
          <p:cNvPr id="376835" name="Group 327"/>
          <p:cNvGrpSpPr/>
          <p:nvPr/>
        </p:nvGrpSpPr>
        <p:grpSpPr>
          <a:xfrm>
            <a:off x="4518025" y="5595938"/>
            <a:ext cx="6057900" cy="461963"/>
            <a:chOff x="1870" y="3445"/>
            <a:chExt cx="3816" cy="291"/>
          </a:xfrm>
        </p:grpSpPr>
        <p:grpSp>
          <p:nvGrpSpPr>
            <p:cNvPr id="45116" name="Group 328"/>
            <p:cNvGrpSpPr/>
            <p:nvPr/>
          </p:nvGrpSpPr>
          <p:grpSpPr>
            <a:xfrm>
              <a:off x="1964" y="3737"/>
              <a:ext cx="0" cy="0"/>
              <a:chOff x="0" y="0"/>
              <a:chExt cx="5601" cy="3737"/>
            </a:xfrm>
          </p:grpSpPr>
          <p:sp>
            <p:nvSpPr>
              <p:cNvPr id="45122" name="Line 329"/>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45123" name="Line 330"/>
              <p:cNvSpPr/>
              <p:nvPr/>
            </p:nvSpPr>
            <p:spPr>
              <a:xfrm>
                <a:off x="0" y="0"/>
                <a:ext cx="181" cy="0"/>
              </a:xfrm>
              <a:prstGeom prst="line">
                <a:avLst/>
              </a:prstGeom>
              <a:ln w="38100" cap="flat" cmpd="sng">
                <a:solidFill>
                  <a:schemeClr val="folHlink"/>
                </a:solidFill>
                <a:prstDash val="solid"/>
                <a:headEnd type="stealth" w="sm" len="sm"/>
                <a:tailEnd type="stealth" w="sm" len="sm"/>
              </a:ln>
            </p:spPr>
          </p:sp>
          <p:sp>
            <p:nvSpPr>
              <p:cNvPr id="45124" name="Line 331"/>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45125" name="Line 332"/>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45117" name="Group 333"/>
            <p:cNvGrpSpPr/>
            <p:nvPr/>
          </p:nvGrpSpPr>
          <p:grpSpPr>
            <a:xfrm>
              <a:off x="1870" y="3445"/>
              <a:ext cx="3816" cy="218"/>
              <a:chOff x="1870" y="3445"/>
              <a:chExt cx="3816" cy="218"/>
            </a:xfrm>
          </p:grpSpPr>
          <p:sp>
            <p:nvSpPr>
              <p:cNvPr id="45118" name="Text Box 334"/>
              <p:cNvSpPr txBox="1"/>
              <p:nvPr/>
            </p:nvSpPr>
            <p:spPr>
              <a:xfrm>
                <a:off x="1870" y="3451"/>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45119" name="Text Box 335"/>
              <p:cNvSpPr txBox="1"/>
              <p:nvPr/>
            </p:nvSpPr>
            <p:spPr>
              <a:xfrm>
                <a:off x="3024" y="3445"/>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45120" name="Text Box 336"/>
              <p:cNvSpPr txBox="1"/>
              <p:nvPr/>
            </p:nvSpPr>
            <p:spPr>
              <a:xfrm>
                <a:off x="4176" y="3445"/>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45121" name="Text Box 337"/>
              <p:cNvSpPr txBox="1"/>
              <p:nvPr/>
            </p:nvSpPr>
            <p:spPr>
              <a:xfrm>
                <a:off x="5340" y="3445"/>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45068" name="Group 338"/>
          <p:cNvGrpSpPr/>
          <p:nvPr/>
        </p:nvGrpSpPr>
        <p:grpSpPr>
          <a:xfrm>
            <a:off x="2874963" y="2617788"/>
            <a:ext cx="6613525" cy="1963737"/>
            <a:chOff x="915" y="1649"/>
            <a:chExt cx="4166" cy="1237"/>
          </a:xfrm>
        </p:grpSpPr>
        <p:grpSp>
          <p:nvGrpSpPr>
            <p:cNvPr id="45069" name="Group 339"/>
            <p:cNvGrpSpPr/>
            <p:nvPr/>
          </p:nvGrpSpPr>
          <p:grpSpPr>
            <a:xfrm>
              <a:off x="915" y="2633"/>
              <a:ext cx="3945" cy="253"/>
              <a:chOff x="915" y="2633"/>
              <a:chExt cx="3945" cy="253"/>
            </a:xfrm>
          </p:grpSpPr>
          <p:grpSp>
            <p:nvGrpSpPr>
              <p:cNvPr id="45078" name="Group 340"/>
              <p:cNvGrpSpPr/>
              <p:nvPr/>
            </p:nvGrpSpPr>
            <p:grpSpPr>
              <a:xfrm>
                <a:off x="915" y="2696"/>
                <a:ext cx="3858" cy="190"/>
                <a:chOff x="915" y="2696"/>
                <a:chExt cx="3858" cy="190"/>
              </a:xfrm>
            </p:grpSpPr>
            <p:sp>
              <p:nvSpPr>
                <p:cNvPr id="45111" name="Freeform 34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112" name="Freeform 34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113" name="Freeform 34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5114" name="Freeform 34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5115" name="Freeform 34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5079" name="Group 346"/>
              <p:cNvGrpSpPr/>
              <p:nvPr/>
            </p:nvGrpSpPr>
            <p:grpSpPr>
              <a:xfrm>
                <a:off x="1213" y="2633"/>
                <a:ext cx="192" cy="158"/>
                <a:chOff x="1440" y="2928"/>
                <a:chExt cx="192" cy="158"/>
              </a:xfrm>
            </p:grpSpPr>
            <p:grpSp>
              <p:nvGrpSpPr>
                <p:cNvPr id="45104" name="Group 347"/>
                <p:cNvGrpSpPr/>
                <p:nvPr/>
              </p:nvGrpSpPr>
              <p:grpSpPr>
                <a:xfrm rot="5400000">
                  <a:off x="1529" y="2983"/>
                  <a:ext cx="158" cy="48"/>
                  <a:chOff x="3459" y="1296"/>
                  <a:chExt cx="243" cy="48"/>
                </a:xfrm>
              </p:grpSpPr>
              <p:sp>
                <p:nvSpPr>
                  <p:cNvPr id="45109" name="Line 34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110" name="Line 34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5105" name="Freeform 35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106" name="Group 351"/>
                <p:cNvGrpSpPr/>
                <p:nvPr/>
              </p:nvGrpSpPr>
              <p:grpSpPr>
                <a:xfrm rot="-5400000">
                  <a:off x="1385" y="2983"/>
                  <a:ext cx="158" cy="48"/>
                  <a:chOff x="3459" y="1296"/>
                  <a:chExt cx="243" cy="48"/>
                </a:xfrm>
              </p:grpSpPr>
              <p:sp>
                <p:nvSpPr>
                  <p:cNvPr id="45107" name="Line 35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108" name="Line 35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5080" name="Group 354"/>
              <p:cNvGrpSpPr/>
              <p:nvPr/>
            </p:nvGrpSpPr>
            <p:grpSpPr>
              <a:xfrm>
                <a:off x="2365" y="2635"/>
                <a:ext cx="192" cy="158"/>
                <a:chOff x="1440" y="2928"/>
                <a:chExt cx="192" cy="158"/>
              </a:xfrm>
            </p:grpSpPr>
            <p:grpSp>
              <p:nvGrpSpPr>
                <p:cNvPr id="45097" name="Group 355"/>
                <p:cNvGrpSpPr/>
                <p:nvPr/>
              </p:nvGrpSpPr>
              <p:grpSpPr>
                <a:xfrm rot="5400000">
                  <a:off x="1529" y="2983"/>
                  <a:ext cx="158" cy="48"/>
                  <a:chOff x="3459" y="1296"/>
                  <a:chExt cx="243" cy="48"/>
                </a:xfrm>
              </p:grpSpPr>
              <p:sp>
                <p:nvSpPr>
                  <p:cNvPr id="45102" name="Line 35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103" name="Line 35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5098" name="Freeform 35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099" name="Group 359"/>
                <p:cNvGrpSpPr/>
                <p:nvPr/>
              </p:nvGrpSpPr>
              <p:grpSpPr>
                <a:xfrm rot="-5400000">
                  <a:off x="1385" y="2983"/>
                  <a:ext cx="158" cy="48"/>
                  <a:chOff x="3459" y="1296"/>
                  <a:chExt cx="243" cy="48"/>
                </a:xfrm>
              </p:grpSpPr>
              <p:sp>
                <p:nvSpPr>
                  <p:cNvPr id="45100" name="Line 36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101" name="Line 36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5081" name="Group 362"/>
              <p:cNvGrpSpPr/>
              <p:nvPr/>
            </p:nvGrpSpPr>
            <p:grpSpPr>
              <a:xfrm>
                <a:off x="3517" y="2635"/>
                <a:ext cx="192" cy="158"/>
                <a:chOff x="1440" y="2928"/>
                <a:chExt cx="192" cy="158"/>
              </a:xfrm>
            </p:grpSpPr>
            <p:grpSp>
              <p:nvGrpSpPr>
                <p:cNvPr id="45090" name="Group 363"/>
                <p:cNvGrpSpPr/>
                <p:nvPr/>
              </p:nvGrpSpPr>
              <p:grpSpPr>
                <a:xfrm rot="5400000">
                  <a:off x="1529" y="2983"/>
                  <a:ext cx="158" cy="48"/>
                  <a:chOff x="3459" y="1296"/>
                  <a:chExt cx="243" cy="48"/>
                </a:xfrm>
              </p:grpSpPr>
              <p:sp>
                <p:nvSpPr>
                  <p:cNvPr id="45095" name="Line 36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096" name="Line 36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5091" name="Freeform 36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092" name="Group 367"/>
                <p:cNvGrpSpPr/>
                <p:nvPr/>
              </p:nvGrpSpPr>
              <p:grpSpPr>
                <a:xfrm rot="-5400000">
                  <a:off x="1385" y="2983"/>
                  <a:ext cx="158" cy="48"/>
                  <a:chOff x="3459" y="1296"/>
                  <a:chExt cx="243" cy="48"/>
                </a:xfrm>
              </p:grpSpPr>
              <p:sp>
                <p:nvSpPr>
                  <p:cNvPr id="45093" name="Line 36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094" name="Line 36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5082" name="Group 370"/>
              <p:cNvGrpSpPr/>
              <p:nvPr/>
            </p:nvGrpSpPr>
            <p:grpSpPr>
              <a:xfrm>
                <a:off x="4668" y="2635"/>
                <a:ext cx="192" cy="158"/>
                <a:chOff x="1440" y="2928"/>
                <a:chExt cx="192" cy="158"/>
              </a:xfrm>
            </p:grpSpPr>
            <p:grpSp>
              <p:nvGrpSpPr>
                <p:cNvPr id="45083" name="Group 371"/>
                <p:cNvGrpSpPr/>
                <p:nvPr/>
              </p:nvGrpSpPr>
              <p:grpSpPr>
                <a:xfrm rot="5400000">
                  <a:off x="1529" y="2983"/>
                  <a:ext cx="158" cy="48"/>
                  <a:chOff x="3459" y="1296"/>
                  <a:chExt cx="243" cy="48"/>
                </a:xfrm>
              </p:grpSpPr>
              <p:sp>
                <p:nvSpPr>
                  <p:cNvPr id="45088" name="Line 37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089" name="Line 37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5084" name="Freeform 37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5085" name="Group 375"/>
                <p:cNvGrpSpPr/>
                <p:nvPr/>
              </p:nvGrpSpPr>
              <p:grpSpPr>
                <a:xfrm rot="-5400000">
                  <a:off x="1385" y="2983"/>
                  <a:ext cx="158" cy="48"/>
                  <a:chOff x="3459" y="1296"/>
                  <a:chExt cx="243" cy="48"/>
                </a:xfrm>
              </p:grpSpPr>
              <p:sp>
                <p:nvSpPr>
                  <p:cNvPr id="45086" name="Line 37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5087" name="Line 37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45070" name="Rectangle 37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5071" name="Text Box 379"/>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5072" name="Rectangle 38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45073" name="Rectangle 38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45074" name="Rectangle 38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45075" name="Text Box 383"/>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5076" name="Text Box 384"/>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5077" name="Text Box 385"/>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38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76835"/>
                                        </p:tgtEl>
                                        <p:attrNameLst>
                                          <p:attrName>style.visibility</p:attrName>
                                        </p:attrNameLst>
                                      </p:cBhvr>
                                      <p:to>
                                        <p:strVal val="visible"/>
                                      </p:to>
                                    </p:set>
                                    <p:animEffect transition="in" filter="blinds(horizontal)">
                                      <p:cBhvr>
                                        <p:cTn id="7" dur="500"/>
                                        <p:tgtEl>
                                          <p:spTgt spid="376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6082" name="Group 2"/>
          <p:cNvGrpSpPr/>
          <p:nvPr/>
        </p:nvGrpSpPr>
        <p:grpSpPr>
          <a:xfrm>
            <a:off x="3015615" y="854075"/>
            <a:ext cx="7292975" cy="403225"/>
            <a:chOff x="1022" y="538"/>
            <a:chExt cx="4594" cy="254"/>
          </a:xfrm>
        </p:grpSpPr>
        <p:sp>
          <p:nvSpPr>
            <p:cNvPr id="46458"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6459"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460"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6461"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462"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6463"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6464"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6465"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6466"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6467"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6468"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6469"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6470"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6471"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6472"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6473"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6474"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6085" name="Group 22"/>
          <p:cNvGrpSpPr/>
          <p:nvPr/>
        </p:nvGrpSpPr>
        <p:grpSpPr>
          <a:xfrm>
            <a:off x="4517390" y="5599113"/>
            <a:ext cx="6057900" cy="336550"/>
            <a:chOff x="1944" y="3527"/>
            <a:chExt cx="3816" cy="212"/>
          </a:xfrm>
        </p:grpSpPr>
        <p:sp>
          <p:nvSpPr>
            <p:cNvPr id="46454" name="Text Box 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6455" name="Text Box 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6456" name="Text Box 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6457" name="Text Box 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grpSp>
      <p:grpSp>
        <p:nvGrpSpPr>
          <p:cNvPr id="46086" name="Group 27"/>
          <p:cNvGrpSpPr/>
          <p:nvPr/>
        </p:nvGrpSpPr>
        <p:grpSpPr>
          <a:xfrm>
            <a:off x="2459990" y="6175375"/>
            <a:ext cx="565150" cy="366713"/>
            <a:chOff x="648" y="3890"/>
            <a:chExt cx="356" cy="231"/>
          </a:xfrm>
        </p:grpSpPr>
        <p:sp>
          <p:nvSpPr>
            <p:cNvPr id="46452" name="Text Box 2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46453" name="Line 2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nvGrpSpPr>
          <p:cNvPr id="46087" name="Group 30"/>
          <p:cNvGrpSpPr/>
          <p:nvPr/>
        </p:nvGrpSpPr>
        <p:grpSpPr>
          <a:xfrm>
            <a:off x="2491740" y="6391275"/>
            <a:ext cx="509588" cy="396875"/>
            <a:chOff x="668" y="4026"/>
            <a:chExt cx="321" cy="250"/>
          </a:xfrm>
        </p:grpSpPr>
        <p:sp>
          <p:nvSpPr>
            <p:cNvPr id="46450" name="Text Box 31"/>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46451" name="Line 32"/>
            <p:cNvSpPr/>
            <p:nvPr/>
          </p:nvSpPr>
          <p:spPr>
            <a:xfrm>
              <a:off x="724" y="4078"/>
              <a:ext cx="192" cy="0"/>
            </a:xfrm>
            <a:prstGeom prst="line">
              <a:avLst/>
            </a:prstGeom>
            <a:ln w="9525" cap="flat" cmpd="sng">
              <a:solidFill>
                <a:schemeClr val="folHlink"/>
              </a:solidFill>
              <a:prstDash val="solid"/>
              <a:headEnd type="none" w="med" len="med"/>
              <a:tailEnd type="none" w="med" len="med"/>
            </a:ln>
          </p:spPr>
        </p:sp>
      </p:grpSp>
      <p:grpSp>
        <p:nvGrpSpPr>
          <p:cNvPr id="46088" name="Group 33"/>
          <p:cNvGrpSpPr/>
          <p:nvPr/>
        </p:nvGrpSpPr>
        <p:grpSpPr>
          <a:xfrm>
            <a:off x="1653540" y="1069975"/>
            <a:ext cx="8686800" cy="5483225"/>
            <a:chOff x="140" y="674"/>
            <a:chExt cx="5472" cy="3454"/>
          </a:xfrm>
        </p:grpSpPr>
        <p:grpSp>
          <p:nvGrpSpPr>
            <p:cNvPr id="46161" name="Group 34"/>
            <p:cNvGrpSpPr/>
            <p:nvPr/>
          </p:nvGrpSpPr>
          <p:grpSpPr>
            <a:xfrm>
              <a:off x="140" y="674"/>
              <a:ext cx="5472" cy="3454"/>
              <a:chOff x="140" y="674"/>
              <a:chExt cx="5472" cy="3454"/>
            </a:xfrm>
          </p:grpSpPr>
          <p:grpSp>
            <p:nvGrpSpPr>
              <p:cNvPr id="46187" name="Group 35"/>
              <p:cNvGrpSpPr/>
              <p:nvPr/>
            </p:nvGrpSpPr>
            <p:grpSpPr>
              <a:xfrm>
                <a:off x="140" y="674"/>
                <a:ext cx="5472" cy="3454"/>
                <a:chOff x="140" y="674"/>
                <a:chExt cx="5472" cy="3454"/>
              </a:xfrm>
            </p:grpSpPr>
            <p:grpSp>
              <p:nvGrpSpPr>
                <p:cNvPr id="46227" name="Group 36"/>
                <p:cNvGrpSpPr/>
                <p:nvPr/>
              </p:nvGrpSpPr>
              <p:grpSpPr>
                <a:xfrm>
                  <a:off x="140" y="713"/>
                  <a:ext cx="5472" cy="3415"/>
                  <a:chOff x="140" y="713"/>
                  <a:chExt cx="5472" cy="3415"/>
                </a:xfrm>
              </p:grpSpPr>
              <p:sp>
                <p:nvSpPr>
                  <p:cNvPr id="46239" name="Rectangle 37"/>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240" name="Rectangle 38"/>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6241" name="Text Box 39"/>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242" name="Rectangle 40"/>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6243" name="Rectangle 41"/>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6244" name="Text Box 42"/>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245" name="Rectangle 43"/>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6246" name="Rectangle 44"/>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6247" name="Text Box 45"/>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248" name="Rectangle 46"/>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6249" name="Rectangle 47"/>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6250" name="Text Box 48"/>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251" name="Rectangle 49"/>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6252" name="Rectangle 50"/>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6253" name="Rectangle 51"/>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6254" name="Rectangle 52"/>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6255" name="Rectangle 53"/>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6256" name="Rectangle 54"/>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6257" name="Rectangle 55"/>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6258" name="Rectangle 56"/>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6259" name="Rectangle 57"/>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6260" name="Line 58"/>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6261" name="Line 59"/>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6262" name="Freeform 60"/>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6263" name="Line 61"/>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6264" name="Line 62"/>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6265" name="Freeform 63"/>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66" name="Freeform 64"/>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267" name="Freeform 65"/>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68" name="Line 66"/>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6269" name="Line 67"/>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6270" name="Freeform 68"/>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6271" name="Line 69"/>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6272" name="Line 70"/>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6273" name="Freeform 71"/>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74" name="Freeform 72"/>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75" name="Line 73"/>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6276" name="Line 74"/>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6277" name="Freeform 75"/>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6278" name="Line 76"/>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6279" name="Line 77"/>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6280" name="Freeform 78"/>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81" name="Freeform 79"/>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82" name="Line 80"/>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6283" name="Line 81"/>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6284" name="Freeform 82"/>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6285" name="Line 83"/>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6286" name="Line 84"/>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6287" name="Freeform 85"/>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88" name="Freeform 86"/>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89" name="Line 87"/>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6290" name="Line 88"/>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6291" name="Freeform 89"/>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6292" name="Line 90"/>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6293" name="Line 91"/>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6294" name="Freeform 92"/>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95" name="Freeform 93"/>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296" name="Line 94"/>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6297" name="Line 95"/>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6298" name="Freeform 96"/>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6299" name="Line 97"/>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6300" name="Line 98"/>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6301" name="Freeform 99"/>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02" name="Freeform 100"/>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6303" name="Group 101"/>
                  <p:cNvGrpSpPr/>
                  <p:nvPr/>
                </p:nvGrpSpPr>
                <p:grpSpPr>
                  <a:xfrm>
                    <a:off x="4668" y="2634"/>
                    <a:ext cx="192" cy="158"/>
                    <a:chOff x="4692" y="2634"/>
                    <a:chExt cx="192" cy="158"/>
                  </a:xfrm>
                </p:grpSpPr>
                <p:grpSp>
                  <p:nvGrpSpPr>
                    <p:cNvPr id="46443" name="Group 102"/>
                    <p:cNvGrpSpPr/>
                    <p:nvPr/>
                  </p:nvGrpSpPr>
                  <p:grpSpPr>
                    <a:xfrm>
                      <a:off x="4836" y="2634"/>
                      <a:ext cx="48" cy="158"/>
                      <a:chOff x="4836" y="2634"/>
                      <a:chExt cx="48" cy="158"/>
                    </a:xfrm>
                  </p:grpSpPr>
                  <p:sp>
                    <p:nvSpPr>
                      <p:cNvPr id="46448" name="Line 103"/>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6449" name="Line 104"/>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6444" name="Freeform 105"/>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445" name="Group 106"/>
                    <p:cNvGrpSpPr/>
                    <p:nvPr/>
                  </p:nvGrpSpPr>
                  <p:grpSpPr>
                    <a:xfrm>
                      <a:off x="4692" y="2634"/>
                      <a:ext cx="48" cy="158"/>
                      <a:chOff x="4692" y="2634"/>
                      <a:chExt cx="48" cy="158"/>
                    </a:xfrm>
                  </p:grpSpPr>
                  <p:sp>
                    <p:nvSpPr>
                      <p:cNvPr id="46446" name="Line 107"/>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6447" name="Line 108"/>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6304" name="Freeform 109"/>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05" name="Freeform 110"/>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6306" name="Group 111"/>
                  <p:cNvGrpSpPr/>
                  <p:nvPr/>
                </p:nvGrpSpPr>
                <p:grpSpPr>
                  <a:xfrm>
                    <a:off x="5235" y="2634"/>
                    <a:ext cx="192" cy="158"/>
                    <a:chOff x="5259" y="2634"/>
                    <a:chExt cx="192" cy="158"/>
                  </a:xfrm>
                </p:grpSpPr>
                <p:grpSp>
                  <p:nvGrpSpPr>
                    <p:cNvPr id="46436" name="Group 112"/>
                    <p:cNvGrpSpPr/>
                    <p:nvPr/>
                  </p:nvGrpSpPr>
                  <p:grpSpPr>
                    <a:xfrm>
                      <a:off x="5403" y="2634"/>
                      <a:ext cx="48" cy="158"/>
                      <a:chOff x="5403" y="2634"/>
                      <a:chExt cx="48" cy="158"/>
                    </a:xfrm>
                  </p:grpSpPr>
                  <p:sp>
                    <p:nvSpPr>
                      <p:cNvPr id="46441" name="Line 113"/>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6442" name="Line 114"/>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6437" name="Freeform 115"/>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438" name="Group 116"/>
                    <p:cNvGrpSpPr/>
                    <p:nvPr/>
                  </p:nvGrpSpPr>
                  <p:grpSpPr>
                    <a:xfrm>
                      <a:off x="5259" y="2634"/>
                      <a:ext cx="48" cy="158"/>
                      <a:chOff x="5259" y="2634"/>
                      <a:chExt cx="48" cy="158"/>
                    </a:xfrm>
                  </p:grpSpPr>
                  <p:sp>
                    <p:nvSpPr>
                      <p:cNvPr id="46439" name="Line 117"/>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6440" name="Line 118"/>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6307" name="Freeform 119"/>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08" name="Freeform 120"/>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09" name="Freeform 121"/>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10" name="Line 122"/>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6311" name="Line 123"/>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6312" name="Line 124"/>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6313" name="Line 125"/>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6314" name="Line 126"/>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6315" name="Line 127"/>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6316" name="Line 128"/>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6317" name="Line 129"/>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6318" name="Freeform 130"/>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319" name="Freeform 131"/>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320" name="Freeform 132"/>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321" name="Freeform 133"/>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322" name="Freeform 134"/>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23" name="Freeform 135"/>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24" name="Line 136"/>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6325" name="Line 137"/>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6326" name="Line 138"/>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6327" name="Line 139"/>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6328" name="Line 140"/>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6329" name="Line 141"/>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6330" name="Line 142"/>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6331" name="Line 143"/>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6332" name="Freeform 144"/>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33" name="Line 145"/>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6334" name="Line 146"/>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6335" name="Line 147"/>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6336" name="Line 148"/>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6337" name="Line 149"/>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6338" name="Line 150"/>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6339" name="Line 151"/>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6340" name="Line 152"/>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6341" name="Freeform 153"/>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42" name="Freeform 154"/>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43" name="Rectangle 155"/>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344" name="Text Box 156"/>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6345" name="Freeform 157"/>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46" name="Freeform 158"/>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47" name="Freeform 159"/>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48" name="Freeform 160"/>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49" name="Freeform 161"/>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0" name="Freeform 162"/>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1" name="Freeform 163"/>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2" name="Freeform 164"/>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3" name="Freeform 165"/>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4" name="Freeform 166"/>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5" name="Freeform 167"/>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6" name="Freeform 168"/>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7" name="Freeform 169"/>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8" name="Freeform 170"/>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59" name="Freeform 171"/>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0" name="Freeform 172"/>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1" name="Freeform 173"/>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2" name="Freeform 174"/>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3" name="Freeform 175"/>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4" name="Freeform 176"/>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5" name="Freeform 177"/>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6" name="Freeform 178"/>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7" name="Freeform 179"/>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68" name="Freeform 180"/>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69" name="Freeform 181"/>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0" name="Freeform 182"/>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1" name="Freeform 183"/>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2" name="Freeform 184"/>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3" name="Freeform 185"/>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4" name="Freeform 186"/>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5" name="Freeform 187"/>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376" name="Freeform 188"/>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77" name="Freeform 189"/>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378" name="Freeform 190"/>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79" name="Freeform 191"/>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80" name="Freeform 192"/>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6381" name="Freeform 193"/>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6382" name="Freeform 194"/>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6383" name="Line 195"/>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6384" name="Line 196"/>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6385" name="Line 197"/>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6386" name="Rectangle 198"/>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387" name="Text Box 199"/>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6388" name="Rectangle 200"/>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389" name="Text Box 201"/>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6390" name="Rectangle 202"/>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391" name="Text Box 203"/>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6392" name="Line 204"/>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6393" name="Line 205"/>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6394" name="Line 206"/>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6395" name="Line 207"/>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6396" name="Freeform 208"/>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397" name="Freeform 209"/>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398" name="Freeform 210"/>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6399" name="Text Box 211"/>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400" name="Text Box 212"/>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401" name="Text Box 213"/>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402" name="Text Box 214"/>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403" name="Text Box 215"/>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6404" name="Text Box 216"/>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6405" name="Text Box 217"/>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6406" name="Text Box 218"/>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6407" name="Text Box 219"/>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6408" name="Text Box 220"/>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6409" name="Text Box 221"/>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6410" name="Line 222"/>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6411" name="Text Box 223"/>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6412" name="Text Box 224"/>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6413" name="Text Box 225"/>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414" name="Text Box 226"/>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6415" name="Text Box 227"/>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6416" name="Text Box 228"/>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6417" name="Text Box 229"/>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6418" name="Text Box 230"/>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6419" name="Text Box 231"/>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6420" name="Text Box 232"/>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6421" name="Text Box 233"/>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6422" name="Text Box 234"/>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6423" name="Text Box 235"/>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6424" name="Text Box 236"/>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6425" name="Line 23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6426" name="Line 23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6427" name="Line 23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6428" name="Line 24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6429" name="Line 24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6430" name="Line 24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6431" name="Line 24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6432" name="Line 24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6433" name="Line 24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6434" name="Line 24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6435" name="Line 247"/>
                  <p:cNvSpPr/>
                  <p:nvPr/>
                </p:nvSpPr>
                <p:spPr>
                  <a:xfrm>
                    <a:off x="726" y="4079"/>
                    <a:ext cx="192" cy="0"/>
                  </a:xfrm>
                  <a:prstGeom prst="line">
                    <a:avLst/>
                  </a:prstGeom>
                  <a:ln w="28575" cap="flat" cmpd="sng">
                    <a:solidFill>
                      <a:schemeClr val="folHlink"/>
                    </a:solidFill>
                    <a:prstDash val="solid"/>
                    <a:headEnd type="none" w="med" len="med"/>
                    <a:tailEnd type="none" w="med" len="med"/>
                  </a:ln>
                </p:spPr>
              </p:sp>
            </p:grpSp>
            <p:grpSp>
              <p:nvGrpSpPr>
                <p:cNvPr id="46228" name="Group 248"/>
                <p:cNvGrpSpPr/>
                <p:nvPr/>
              </p:nvGrpSpPr>
              <p:grpSpPr>
                <a:xfrm>
                  <a:off x="140" y="674"/>
                  <a:ext cx="196" cy="3010"/>
                  <a:chOff x="140" y="674"/>
                  <a:chExt cx="196" cy="3010"/>
                </a:xfrm>
              </p:grpSpPr>
              <p:sp>
                <p:nvSpPr>
                  <p:cNvPr id="46229" name="Text Box 249"/>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0" name="Text Box 250"/>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1" name="Text Box 251"/>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2" name="Text Box 252"/>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3" name="Text Box 253"/>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4" name="Text Box 254"/>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5" name="Text Box 255"/>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6" name="Text Box 256"/>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7" name="Text Box 257"/>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6238" name="Text Box 258"/>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46188" name="Group 259"/>
              <p:cNvGrpSpPr/>
              <p:nvPr/>
            </p:nvGrpSpPr>
            <p:grpSpPr>
              <a:xfrm>
                <a:off x="915" y="2632"/>
                <a:ext cx="3944" cy="254"/>
                <a:chOff x="915" y="2632"/>
                <a:chExt cx="3944" cy="254"/>
              </a:xfrm>
            </p:grpSpPr>
            <p:grpSp>
              <p:nvGrpSpPr>
                <p:cNvPr id="46189" name="Group 260"/>
                <p:cNvGrpSpPr/>
                <p:nvPr/>
              </p:nvGrpSpPr>
              <p:grpSpPr>
                <a:xfrm>
                  <a:off x="915" y="2696"/>
                  <a:ext cx="3858" cy="190"/>
                  <a:chOff x="915" y="2696"/>
                  <a:chExt cx="3858" cy="190"/>
                </a:xfrm>
              </p:grpSpPr>
              <p:sp>
                <p:nvSpPr>
                  <p:cNvPr id="46222" name="Freeform 26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223" name="Freeform 26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224" name="Freeform 26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225" name="Freeform 26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226" name="Freeform 26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6190" name="Group 266"/>
                <p:cNvGrpSpPr/>
                <p:nvPr/>
              </p:nvGrpSpPr>
              <p:grpSpPr>
                <a:xfrm>
                  <a:off x="1212" y="2632"/>
                  <a:ext cx="192" cy="158"/>
                  <a:chOff x="1212" y="2632"/>
                  <a:chExt cx="192" cy="158"/>
                </a:xfrm>
              </p:grpSpPr>
              <p:grpSp>
                <p:nvGrpSpPr>
                  <p:cNvPr id="46215" name="Group 267"/>
                  <p:cNvGrpSpPr/>
                  <p:nvPr/>
                </p:nvGrpSpPr>
                <p:grpSpPr>
                  <a:xfrm>
                    <a:off x="1356" y="2632"/>
                    <a:ext cx="48" cy="158"/>
                    <a:chOff x="1356" y="2632"/>
                    <a:chExt cx="48" cy="158"/>
                  </a:xfrm>
                </p:grpSpPr>
                <p:sp>
                  <p:nvSpPr>
                    <p:cNvPr id="46220" name="Line 268"/>
                    <p:cNvSpPr/>
                    <p:nvPr/>
                  </p:nvSpPr>
                  <p:spPr>
                    <a:xfrm rot="5400000">
                      <a:off x="1325" y="2711"/>
                      <a:ext cx="158" cy="0"/>
                    </a:xfrm>
                    <a:prstGeom prst="line">
                      <a:avLst/>
                    </a:prstGeom>
                    <a:ln w="38100" cap="flat" cmpd="sng">
                      <a:solidFill>
                        <a:schemeClr val="folHlink"/>
                      </a:solidFill>
                      <a:prstDash val="solid"/>
                      <a:headEnd type="none" w="med" len="med"/>
                      <a:tailEnd type="none" w="med" len="med"/>
                    </a:ln>
                  </p:spPr>
                </p:sp>
                <p:sp>
                  <p:nvSpPr>
                    <p:cNvPr id="46221" name="Line 269"/>
                    <p:cNvSpPr/>
                    <p:nvPr/>
                  </p:nvSpPr>
                  <p:spPr>
                    <a:xfrm rot="5400000">
                      <a:off x="1308" y="2709"/>
                      <a:ext cx="96" cy="0"/>
                    </a:xfrm>
                    <a:prstGeom prst="line">
                      <a:avLst/>
                    </a:prstGeom>
                    <a:ln w="38100" cap="flat" cmpd="sng">
                      <a:solidFill>
                        <a:schemeClr val="folHlink"/>
                      </a:solidFill>
                      <a:prstDash val="solid"/>
                      <a:headEnd type="none" w="med" len="med"/>
                      <a:tailEnd type="none" w="med" len="med"/>
                    </a:ln>
                  </p:spPr>
                </p:sp>
              </p:grpSp>
              <p:sp>
                <p:nvSpPr>
                  <p:cNvPr id="46216" name="Freeform 270"/>
                  <p:cNvSpPr/>
                  <p:nvPr/>
                </p:nvSpPr>
                <p:spPr>
                  <a:xfrm>
                    <a:off x="1260"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217" name="Group 271"/>
                  <p:cNvGrpSpPr/>
                  <p:nvPr/>
                </p:nvGrpSpPr>
                <p:grpSpPr>
                  <a:xfrm>
                    <a:off x="1212" y="2632"/>
                    <a:ext cx="48" cy="158"/>
                    <a:chOff x="1212" y="2632"/>
                    <a:chExt cx="48" cy="158"/>
                  </a:xfrm>
                </p:grpSpPr>
                <p:sp>
                  <p:nvSpPr>
                    <p:cNvPr id="46218" name="Line 272"/>
                    <p:cNvSpPr/>
                    <p:nvPr/>
                  </p:nvSpPr>
                  <p:spPr>
                    <a:xfrm rot="-5400000">
                      <a:off x="1133" y="2711"/>
                      <a:ext cx="158" cy="0"/>
                    </a:xfrm>
                    <a:prstGeom prst="line">
                      <a:avLst/>
                    </a:prstGeom>
                    <a:ln w="38100" cap="flat" cmpd="sng">
                      <a:solidFill>
                        <a:schemeClr val="folHlink"/>
                      </a:solidFill>
                      <a:prstDash val="solid"/>
                      <a:headEnd type="none" w="med" len="med"/>
                      <a:tailEnd type="none" w="med" len="med"/>
                    </a:ln>
                  </p:spPr>
                </p:sp>
                <p:sp>
                  <p:nvSpPr>
                    <p:cNvPr id="46219" name="Line 273"/>
                    <p:cNvSpPr/>
                    <p:nvPr/>
                  </p:nvSpPr>
                  <p:spPr>
                    <a:xfrm rot="-5400000">
                      <a:off x="1212" y="2713"/>
                      <a:ext cx="96" cy="0"/>
                    </a:xfrm>
                    <a:prstGeom prst="line">
                      <a:avLst/>
                    </a:prstGeom>
                    <a:ln w="38100" cap="flat" cmpd="sng">
                      <a:solidFill>
                        <a:schemeClr val="folHlink"/>
                      </a:solidFill>
                      <a:prstDash val="solid"/>
                      <a:headEnd type="none" w="med" len="med"/>
                      <a:tailEnd type="none" w="med" len="med"/>
                    </a:ln>
                  </p:spPr>
                </p:sp>
              </p:grpSp>
            </p:grpSp>
            <p:grpSp>
              <p:nvGrpSpPr>
                <p:cNvPr id="46191" name="Group 274"/>
                <p:cNvGrpSpPr/>
                <p:nvPr/>
              </p:nvGrpSpPr>
              <p:grpSpPr>
                <a:xfrm>
                  <a:off x="2364" y="2634"/>
                  <a:ext cx="192" cy="158"/>
                  <a:chOff x="2364" y="2634"/>
                  <a:chExt cx="192" cy="158"/>
                </a:xfrm>
              </p:grpSpPr>
              <p:grpSp>
                <p:nvGrpSpPr>
                  <p:cNvPr id="46208" name="Group 275"/>
                  <p:cNvGrpSpPr/>
                  <p:nvPr/>
                </p:nvGrpSpPr>
                <p:grpSpPr>
                  <a:xfrm>
                    <a:off x="2508" y="2634"/>
                    <a:ext cx="48" cy="158"/>
                    <a:chOff x="2508" y="2634"/>
                    <a:chExt cx="48" cy="158"/>
                  </a:xfrm>
                </p:grpSpPr>
                <p:sp>
                  <p:nvSpPr>
                    <p:cNvPr id="46213" name="Line 276"/>
                    <p:cNvSpPr/>
                    <p:nvPr/>
                  </p:nvSpPr>
                  <p:spPr>
                    <a:xfrm rot="5400000">
                      <a:off x="2477" y="2713"/>
                      <a:ext cx="158" cy="0"/>
                    </a:xfrm>
                    <a:prstGeom prst="line">
                      <a:avLst/>
                    </a:prstGeom>
                    <a:ln w="38100" cap="flat" cmpd="sng">
                      <a:solidFill>
                        <a:schemeClr val="folHlink"/>
                      </a:solidFill>
                      <a:prstDash val="solid"/>
                      <a:headEnd type="none" w="med" len="med"/>
                      <a:tailEnd type="none" w="med" len="med"/>
                    </a:ln>
                  </p:spPr>
                </p:sp>
                <p:sp>
                  <p:nvSpPr>
                    <p:cNvPr id="46214" name="Line 277"/>
                    <p:cNvSpPr/>
                    <p:nvPr/>
                  </p:nvSpPr>
                  <p:spPr>
                    <a:xfrm rot="5400000">
                      <a:off x="2460" y="2711"/>
                      <a:ext cx="96" cy="0"/>
                    </a:xfrm>
                    <a:prstGeom prst="line">
                      <a:avLst/>
                    </a:prstGeom>
                    <a:ln w="38100" cap="flat" cmpd="sng">
                      <a:solidFill>
                        <a:schemeClr val="folHlink"/>
                      </a:solidFill>
                      <a:prstDash val="solid"/>
                      <a:headEnd type="none" w="med" len="med"/>
                      <a:tailEnd type="none" w="med" len="med"/>
                    </a:ln>
                  </p:spPr>
                </p:sp>
              </p:grpSp>
              <p:sp>
                <p:nvSpPr>
                  <p:cNvPr id="46209" name="Freeform 278"/>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210" name="Group 279"/>
                  <p:cNvGrpSpPr/>
                  <p:nvPr/>
                </p:nvGrpSpPr>
                <p:grpSpPr>
                  <a:xfrm>
                    <a:off x="2364" y="2634"/>
                    <a:ext cx="48" cy="158"/>
                    <a:chOff x="2364" y="2634"/>
                    <a:chExt cx="48" cy="158"/>
                  </a:xfrm>
                </p:grpSpPr>
                <p:sp>
                  <p:nvSpPr>
                    <p:cNvPr id="46211" name="Line 280"/>
                    <p:cNvSpPr/>
                    <p:nvPr/>
                  </p:nvSpPr>
                  <p:spPr>
                    <a:xfrm rot="-5400000">
                      <a:off x="2285" y="2713"/>
                      <a:ext cx="158" cy="0"/>
                    </a:xfrm>
                    <a:prstGeom prst="line">
                      <a:avLst/>
                    </a:prstGeom>
                    <a:ln w="38100" cap="flat" cmpd="sng">
                      <a:solidFill>
                        <a:schemeClr val="folHlink"/>
                      </a:solidFill>
                      <a:prstDash val="solid"/>
                      <a:headEnd type="none" w="med" len="med"/>
                      <a:tailEnd type="none" w="med" len="med"/>
                    </a:ln>
                  </p:spPr>
                </p:sp>
                <p:sp>
                  <p:nvSpPr>
                    <p:cNvPr id="46212" name="Line 281"/>
                    <p:cNvSpPr/>
                    <p:nvPr/>
                  </p:nvSpPr>
                  <p:spPr>
                    <a:xfrm rot="-5400000">
                      <a:off x="2364" y="2715"/>
                      <a:ext cx="96" cy="0"/>
                    </a:xfrm>
                    <a:prstGeom prst="line">
                      <a:avLst/>
                    </a:prstGeom>
                    <a:ln w="38100" cap="flat" cmpd="sng">
                      <a:solidFill>
                        <a:schemeClr val="folHlink"/>
                      </a:solidFill>
                      <a:prstDash val="solid"/>
                      <a:headEnd type="none" w="med" len="med"/>
                      <a:tailEnd type="none" w="med" len="med"/>
                    </a:ln>
                  </p:spPr>
                </p:sp>
              </p:grpSp>
            </p:grpSp>
            <p:grpSp>
              <p:nvGrpSpPr>
                <p:cNvPr id="46192" name="Group 282"/>
                <p:cNvGrpSpPr/>
                <p:nvPr/>
              </p:nvGrpSpPr>
              <p:grpSpPr>
                <a:xfrm>
                  <a:off x="3516" y="2634"/>
                  <a:ext cx="192" cy="158"/>
                  <a:chOff x="3516" y="2634"/>
                  <a:chExt cx="192" cy="158"/>
                </a:xfrm>
              </p:grpSpPr>
              <p:grpSp>
                <p:nvGrpSpPr>
                  <p:cNvPr id="46201" name="Group 283"/>
                  <p:cNvGrpSpPr/>
                  <p:nvPr/>
                </p:nvGrpSpPr>
                <p:grpSpPr>
                  <a:xfrm>
                    <a:off x="3660" y="2634"/>
                    <a:ext cx="48" cy="158"/>
                    <a:chOff x="3660" y="2634"/>
                    <a:chExt cx="48" cy="158"/>
                  </a:xfrm>
                </p:grpSpPr>
                <p:sp>
                  <p:nvSpPr>
                    <p:cNvPr id="46206" name="Line 284"/>
                    <p:cNvSpPr/>
                    <p:nvPr/>
                  </p:nvSpPr>
                  <p:spPr>
                    <a:xfrm rot="5400000">
                      <a:off x="3629" y="2713"/>
                      <a:ext cx="158" cy="0"/>
                    </a:xfrm>
                    <a:prstGeom prst="line">
                      <a:avLst/>
                    </a:prstGeom>
                    <a:ln w="38100" cap="flat" cmpd="sng">
                      <a:solidFill>
                        <a:schemeClr val="folHlink"/>
                      </a:solidFill>
                      <a:prstDash val="solid"/>
                      <a:headEnd type="none" w="med" len="med"/>
                      <a:tailEnd type="none" w="med" len="med"/>
                    </a:ln>
                  </p:spPr>
                </p:sp>
                <p:sp>
                  <p:nvSpPr>
                    <p:cNvPr id="46207" name="Line 285"/>
                    <p:cNvSpPr/>
                    <p:nvPr/>
                  </p:nvSpPr>
                  <p:spPr>
                    <a:xfrm rot="5400000">
                      <a:off x="3612" y="2711"/>
                      <a:ext cx="96" cy="0"/>
                    </a:xfrm>
                    <a:prstGeom prst="line">
                      <a:avLst/>
                    </a:prstGeom>
                    <a:ln w="38100" cap="flat" cmpd="sng">
                      <a:solidFill>
                        <a:schemeClr val="folHlink"/>
                      </a:solidFill>
                      <a:prstDash val="solid"/>
                      <a:headEnd type="none" w="med" len="med"/>
                      <a:tailEnd type="none" w="med" len="med"/>
                    </a:ln>
                  </p:spPr>
                </p:sp>
              </p:grpSp>
              <p:sp>
                <p:nvSpPr>
                  <p:cNvPr id="46202" name="Freeform 286"/>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203" name="Group 287"/>
                  <p:cNvGrpSpPr/>
                  <p:nvPr/>
                </p:nvGrpSpPr>
                <p:grpSpPr>
                  <a:xfrm>
                    <a:off x="3516" y="2634"/>
                    <a:ext cx="48" cy="158"/>
                    <a:chOff x="3516" y="2634"/>
                    <a:chExt cx="48" cy="158"/>
                  </a:xfrm>
                </p:grpSpPr>
                <p:sp>
                  <p:nvSpPr>
                    <p:cNvPr id="46204" name="Line 288"/>
                    <p:cNvSpPr/>
                    <p:nvPr/>
                  </p:nvSpPr>
                  <p:spPr>
                    <a:xfrm rot="-5400000">
                      <a:off x="3437" y="2713"/>
                      <a:ext cx="158" cy="0"/>
                    </a:xfrm>
                    <a:prstGeom prst="line">
                      <a:avLst/>
                    </a:prstGeom>
                    <a:ln w="38100" cap="flat" cmpd="sng">
                      <a:solidFill>
                        <a:schemeClr val="folHlink"/>
                      </a:solidFill>
                      <a:prstDash val="solid"/>
                      <a:headEnd type="none" w="med" len="med"/>
                      <a:tailEnd type="none" w="med" len="med"/>
                    </a:ln>
                  </p:spPr>
                </p:sp>
                <p:sp>
                  <p:nvSpPr>
                    <p:cNvPr id="46205" name="Line 289"/>
                    <p:cNvSpPr/>
                    <p:nvPr/>
                  </p:nvSpPr>
                  <p:spPr>
                    <a:xfrm rot="-5400000">
                      <a:off x="3516" y="2715"/>
                      <a:ext cx="96" cy="0"/>
                    </a:xfrm>
                    <a:prstGeom prst="line">
                      <a:avLst/>
                    </a:prstGeom>
                    <a:ln w="38100" cap="flat" cmpd="sng">
                      <a:solidFill>
                        <a:schemeClr val="folHlink"/>
                      </a:solidFill>
                      <a:prstDash val="solid"/>
                      <a:headEnd type="none" w="med" len="med"/>
                      <a:tailEnd type="none" w="med" len="med"/>
                    </a:ln>
                  </p:spPr>
                </p:sp>
              </p:grpSp>
            </p:grpSp>
            <p:grpSp>
              <p:nvGrpSpPr>
                <p:cNvPr id="46193" name="Group 290"/>
                <p:cNvGrpSpPr/>
                <p:nvPr/>
              </p:nvGrpSpPr>
              <p:grpSpPr>
                <a:xfrm>
                  <a:off x="4667" y="2634"/>
                  <a:ext cx="192" cy="158"/>
                  <a:chOff x="4667" y="2634"/>
                  <a:chExt cx="192" cy="158"/>
                </a:xfrm>
              </p:grpSpPr>
              <p:grpSp>
                <p:nvGrpSpPr>
                  <p:cNvPr id="46194" name="Group 291"/>
                  <p:cNvGrpSpPr/>
                  <p:nvPr/>
                </p:nvGrpSpPr>
                <p:grpSpPr>
                  <a:xfrm>
                    <a:off x="4811" y="2634"/>
                    <a:ext cx="48" cy="158"/>
                    <a:chOff x="4811" y="2634"/>
                    <a:chExt cx="48" cy="158"/>
                  </a:xfrm>
                </p:grpSpPr>
                <p:sp>
                  <p:nvSpPr>
                    <p:cNvPr id="46199" name="Line 292"/>
                    <p:cNvSpPr/>
                    <p:nvPr/>
                  </p:nvSpPr>
                  <p:spPr>
                    <a:xfrm rot="5400000">
                      <a:off x="4780" y="2713"/>
                      <a:ext cx="158" cy="0"/>
                    </a:xfrm>
                    <a:prstGeom prst="line">
                      <a:avLst/>
                    </a:prstGeom>
                    <a:ln w="38100" cap="flat" cmpd="sng">
                      <a:solidFill>
                        <a:schemeClr val="folHlink"/>
                      </a:solidFill>
                      <a:prstDash val="solid"/>
                      <a:headEnd type="none" w="med" len="med"/>
                      <a:tailEnd type="none" w="med" len="med"/>
                    </a:ln>
                  </p:spPr>
                </p:sp>
                <p:sp>
                  <p:nvSpPr>
                    <p:cNvPr id="46200" name="Line 293"/>
                    <p:cNvSpPr/>
                    <p:nvPr/>
                  </p:nvSpPr>
                  <p:spPr>
                    <a:xfrm rot="5400000">
                      <a:off x="4763" y="2711"/>
                      <a:ext cx="96" cy="0"/>
                    </a:xfrm>
                    <a:prstGeom prst="line">
                      <a:avLst/>
                    </a:prstGeom>
                    <a:ln w="38100" cap="flat" cmpd="sng">
                      <a:solidFill>
                        <a:schemeClr val="folHlink"/>
                      </a:solidFill>
                      <a:prstDash val="solid"/>
                      <a:headEnd type="none" w="med" len="med"/>
                      <a:tailEnd type="none" w="med" len="med"/>
                    </a:ln>
                  </p:spPr>
                </p:sp>
              </p:grpSp>
              <p:sp>
                <p:nvSpPr>
                  <p:cNvPr id="46195" name="Freeform 294"/>
                  <p:cNvSpPr/>
                  <p:nvPr/>
                </p:nvSpPr>
                <p:spPr>
                  <a:xfrm>
                    <a:off x="471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196" name="Group 295"/>
                  <p:cNvGrpSpPr/>
                  <p:nvPr/>
                </p:nvGrpSpPr>
                <p:grpSpPr>
                  <a:xfrm>
                    <a:off x="4667" y="2634"/>
                    <a:ext cx="48" cy="158"/>
                    <a:chOff x="4667" y="2634"/>
                    <a:chExt cx="48" cy="158"/>
                  </a:xfrm>
                </p:grpSpPr>
                <p:sp>
                  <p:nvSpPr>
                    <p:cNvPr id="46197" name="Line 296"/>
                    <p:cNvSpPr/>
                    <p:nvPr/>
                  </p:nvSpPr>
                  <p:spPr>
                    <a:xfrm rot="-5400000">
                      <a:off x="4588" y="2713"/>
                      <a:ext cx="158" cy="0"/>
                    </a:xfrm>
                    <a:prstGeom prst="line">
                      <a:avLst/>
                    </a:prstGeom>
                    <a:ln w="38100" cap="flat" cmpd="sng">
                      <a:solidFill>
                        <a:schemeClr val="folHlink"/>
                      </a:solidFill>
                      <a:prstDash val="solid"/>
                      <a:headEnd type="none" w="med" len="med"/>
                      <a:tailEnd type="none" w="med" len="med"/>
                    </a:ln>
                  </p:spPr>
                </p:sp>
                <p:sp>
                  <p:nvSpPr>
                    <p:cNvPr id="46198" name="Line 297"/>
                    <p:cNvSpPr/>
                    <p:nvPr/>
                  </p:nvSpPr>
                  <p:spPr>
                    <a:xfrm rot="-5400000">
                      <a:off x="4667" y="2715"/>
                      <a:ext cx="96" cy="0"/>
                    </a:xfrm>
                    <a:prstGeom prst="line">
                      <a:avLst/>
                    </a:prstGeom>
                    <a:ln w="38100" cap="flat" cmpd="sng">
                      <a:solidFill>
                        <a:schemeClr val="folHlink"/>
                      </a:solidFill>
                      <a:prstDash val="solid"/>
                      <a:headEnd type="none" w="med" len="med"/>
                      <a:tailEnd type="none" w="med" len="med"/>
                    </a:ln>
                  </p:spPr>
                </p:sp>
              </p:grpSp>
            </p:grpSp>
          </p:grpSp>
        </p:grpSp>
        <p:grpSp>
          <p:nvGrpSpPr>
            <p:cNvPr id="46162" name="Group 298"/>
            <p:cNvGrpSpPr/>
            <p:nvPr/>
          </p:nvGrpSpPr>
          <p:grpSpPr>
            <a:xfrm>
              <a:off x="902" y="857"/>
              <a:ext cx="4567" cy="430"/>
              <a:chOff x="902" y="857"/>
              <a:chExt cx="4567" cy="430"/>
            </a:xfrm>
          </p:grpSpPr>
          <p:grpSp>
            <p:nvGrpSpPr>
              <p:cNvPr id="46163" name="Group 299"/>
              <p:cNvGrpSpPr/>
              <p:nvPr/>
            </p:nvGrpSpPr>
            <p:grpSpPr>
              <a:xfrm>
                <a:off x="902" y="857"/>
                <a:ext cx="4567" cy="430"/>
                <a:chOff x="902" y="857"/>
                <a:chExt cx="4567" cy="430"/>
              </a:xfrm>
            </p:grpSpPr>
            <p:grpSp>
              <p:nvGrpSpPr>
                <p:cNvPr id="46168" name="Group 300"/>
                <p:cNvGrpSpPr/>
                <p:nvPr/>
              </p:nvGrpSpPr>
              <p:grpSpPr>
                <a:xfrm>
                  <a:off x="1152" y="1013"/>
                  <a:ext cx="4317" cy="274"/>
                  <a:chOff x="1176" y="1068"/>
                  <a:chExt cx="4317" cy="274"/>
                </a:xfrm>
              </p:grpSpPr>
              <p:sp>
                <p:nvSpPr>
                  <p:cNvPr id="46179" name="Rectangle 301"/>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6180" name="Rectangle 302"/>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6181" name="Rectangle 303"/>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6182" name="Rectangle 304"/>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6183" name="Rectangle 305"/>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6184" name="Rectangle 306"/>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6185" name="Rectangle 307"/>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6186" name="Rectangle 308"/>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6169" name="Group 309"/>
                <p:cNvGrpSpPr/>
                <p:nvPr/>
              </p:nvGrpSpPr>
              <p:grpSpPr>
                <a:xfrm>
                  <a:off x="902" y="857"/>
                  <a:ext cx="4419" cy="145"/>
                  <a:chOff x="902" y="857"/>
                  <a:chExt cx="4419" cy="145"/>
                </a:xfrm>
              </p:grpSpPr>
              <p:sp>
                <p:nvSpPr>
                  <p:cNvPr id="46170" name="Freeform 310"/>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6171" name="Line 311"/>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6172" name="Line 312"/>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6173" name="Line 313"/>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6174" name="Line 314"/>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6175" name="Line 315"/>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6176" name="Line 316"/>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6177" name="Line 317"/>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6178" name="Line 318"/>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6164" name="Text Box 319"/>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6165" name="Text Box 320"/>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6166" name="Text Box 321"/>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6167" name="Text Box 322"/>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grpSp>
        <p:nvGrpSpPr>
          <p:cNvPr id="46089" name="Group 323"/>
          <p:cNvGrpSpPr/>
          <p:nvPr/>
        </p:nvGrpSpPr>
        <p:grpSpPr>
          <a:xfrm>
            <a:off x="4515803" y="5595938"/>
            <a:ext cx="6059488" cy="461963"/>
            <a:chOff x="1863" y="3445"/>
            <a:chExt cx="3817" cy="291"/>
          </a:xfrm>
        </p:grpSpPr>
        <p:grpSp>
          <p:nvGrpSpPr>
            <p:cNvPr id="46151" name="Group 324"/>
            <p:cNvGrpSpPr/>
            <p:nvPr/>
          </p:nvGrpSpPr>
          <p:grpSpPr>
            <a:xfrm>
              <a:off x="1964" y="3737"/>
              <a:ext cx="0" cy="0"/>
              <a:chOff x="0" y="0"/>
              <a:chExt cx="5601" cy="3737"/>
            </a:xfrm>
          </p:grpSpPr>
          <p:sp>
            <p:nvSpPr>
              <p:cNvPr id="46157" name="Line 325"/>
              <p:cNvSpPr/>
              <p:nvPr/>
            </p:nvSpPr>
            <p:spPr>
              <a:xfrm>
                <a:off x="0" y="0"/>
                <a:ext cx="181" cy="0"/>
              </a:xfrm>
              <a:prstGeom prst="line">
                <a:avLst/>
              </a:prstGeom>
              <a:ln w="38100" cap="flat" cmpd="sng">
                <a:solidFill>
                  <a:schemeClr val="folHlink"/>
                </a:solidFill>
                <a:prstDash val="solid"/>
                <a:headEnd type="stealth" w="sm" len="sm"/>
                <a:tailEnd type="stealth" w="sm" len="sm"/>
              </a:ln>
            </p:spPr>
          </p:sp>
          <p:sp>
            <p:nvSpPr>
              <p:cNvPr id="46158" name="Line 326"/>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46159" name="Line 327"/>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46160" name="Line 328"/>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46152" name="Group 329"/>
            <p:cNvGrpSpPr/>
            <p:nvPr/>
          </p:nvGrpSpPr>
          <p:grpSpPr>
            <a:xfrm>
              <a:off x="1863" y="3445"/>
              <a:ext cx="3817" cy="219"/>
              <a:chOff x="1863" y="3445"/>
              <a:chExt cx="3817" cy="219"/>
            </a:xfrm>
          </p:grpSpPr>
          <p:sp>
            <p:nvSpPr>
              <p:cNvPr id="46153" name="Text Box 330"/>
              <p:cNvSpPr txBox="1"/>
              <p:nvPr/>
            </p:nvSpPr>
            <p:spPr>
              <a:xfrm>
                <a:off x="1863" y="3445"/>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46154" name="Text Box 331"/>
              <p:cNvSpPr txBox="1"/>
              <p:nvPr/>
            </p:nvSpPr>
            <p:spPr>
              <a:xfrm>
                <a:off x="3024" y="3452"/>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46155" name="Text Box 332"/>
              <p:cNvSpPr txBox="1"/>
              <p:nvPr/>
            </p:nvSpPr>
            <p:spPr>
              <a:xfrm>
                <a:off x="4176" y="344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46156" name="Text Box 333"/>
              <p:cNvSpPr txBox="1"/>
              <p:nvPr/>
            </p:nvSpPr>
            <p:spPr>
              <a:xfrm>
                <a:off x="5334" y="344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46477" name="Group 334"/>
          <p:cNvGrpSpPr/>
          <p:nvPr/>
        </p:nvGrpSpPr>
        <p:grpSpPr>
          <a:xfrm>
            <a:off x="3244215" y="5629275"/>
            <a:ext cx="6832600" cy="533400"/>
            <a:chOff x="1142" y="3546"/>
            <a:chExt cx="4304" cy="336"/>
          </a:xfrm>
        </p:grpSpPr>
        <p:grpSp>
          <p:nvGrpSpPr>
            <p:cNvPr id="46139" name="Group 335"/>
            <p:cNvGrpSpPr/>
            <p:nvPr/>
          </p:nvGrpSpPr>
          <p:grpSpPr>
            <a:xfrm>
              <a:off x="1142" y="3546"/>
              <a:ext cx="823" cy="336"/>
              <a:chOff x="1142" y="3546"/>
              <a:chExt cx="823" cy="336"/>
            </a:xfrm>
          </p:grpSpPr>
          <p:sp>
            <p:nvSpPr>
              <p:cNvPr id="46149"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150" name="Text Box 337"/>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6140" name="Group 338"/>
            <p:cNvGrpSpPr/>
            <p:nvPr/>
          </p:nvGrpSpPr>
          <p:grpSpPr>
            <a:xfrm>
              <a:off x="2318" y="3546"/>
              <a:ext cx="823" cy="336"/>
              <a:chOff x="2318" y="3546"/>
              <a:chExt cx="823" cy="336"/>
            </a:xfrm>
          </p:grpSpPr>
          <p:sp>
            <p:nvSpPr>
              <p:cNvPr id="46147"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148" name="Text Box 340"/>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6141" name="Group 341"/>
            <p:cNvGrpSpPr/>
            <p:nvPr/>
          </p:nvGrpSpPr>
          <p:grpSpPr>
            <a:xfrm>
              <a:off x="3470" y="3546"/>
              <a:ext cx="823" cy="336"/>
              <a:chOff x="3470" y="3546"/>
              <a:chExt cx="823" cy="336"/>
            </a:xfrm>
          </p:grpSpPr>
          <p:sp>
            <p:nvSpPr>
              <p:cNvPr id="46145"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146" name="Text Box 343"/>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6142" name="Group 344"/>
            <p:cNvGrpSpPr/>
            <p:nvPr/>
          </p:nvGrpSpPr>
          <p:grpSpPr>
            <a:xfrm>
              <a:off x="4623" y="3546"/>
              <a:ext cx="823" cy="336"/>
              <a:chOff x="4623" y="3546"/>
              <a:chExt cx="823" cy="336"/>
            </a:xfrm>
          </p:grpSpPr>
          <p:sp>
            <p:nvSpPr>
              <p:cNvPr id="46143"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6144" name="Text Box 346"/>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46091" name="Group 347"/>
          <p:cNvGrpSpPr/>
          <p:nvPr/>
        </p:nvGrpSpPr>
        <p:grpSpPr>
          <a:xfrm>
            <a:off x="2883853" y="2617788"/>
            <a:ext cx="6613525" cy="1963737"/>
            <a:chOff x="915" y="1649"/>
            <a:chExt cx="4166" cy="1237"/>
          </a:xfrm>
        </p:grpSpPr>
        <p:grpSp>
          <p:nvGrpSpPr>
            <p:cNvPr id="46092" name="Group 348"/>
            <p:cNvGrpSpPr/>
            <p:nvPr/>
          </p:nvGrpSpPr>
          <p:grpSpPr>
            <a:xfrm>
              <a:off x="915" y="2633"/>
              <a:ext cx="3945" cy="253"/>
              <a:chOff x="915" y="2633"/>
              <a:chExt cx="3945" cy="253"/>
            </a:xfrm>
          </p:grpSpPr>
          <p:grpSp>
            <p:nvGrpSpPr>
              <p:cNvPr id="46101" name="Group 349"/>
              <p:cNvGrpSpPr/>
              <p:nvPr/>
            </p:nvGrpSpPr>
            <p:grpSpPr>
              <a:xfrm>
                <a:off x="915" y="2696"/>
                <a:ext cx="3858" cy="190"/>
                <a:chOff x="915" y="2696"/>
                <a:chExt cx="3858" cy="190"/>
              </a:xfrm>
            </p:grpSpPr>
            <p:sp>
              <p:nvSpPr>
                <p:cNvPr id="46134" name="Freeform 350"/>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135" name="Freeform 351"/>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136" name="Freeform 352"/>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6137" name="Freeform 353"/>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6138" name="Freeform 354"/>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6102" name="Group 355"/>
              <p:cNvGrpSpPr/>
              <p:nvPr/>
            </p:nvGrpSpPr>
            <p:grpSpPr>
              <a:xfrm>
                <a:off x="1213" y="2633"/>
                <a:ext cx="192" cy="158"/>
                <a:chOff x="1440" y="2928"/>
                <a:chExt cx="192" cy="158"/>
              </a:xfrm>
            </p:grpSpPr>
            <p:grpSp>
              <p:nvGrpSpPr>
                <p:cNvPr id="46127" name="Group 356"/>
                <p:cNvGrpSpPr/>
                <p:nvPr/>
              </p:nvGrpSpPr>
              <p:grpSpPr>
                <a:xfrm rot="5400000">
                  <a:off x="1529" y="2983"/>
                  <a:ext cx="158" cy="48"/>
                  <a:chOff x="3459" y="1296"/>
                  <a:chExt cx="243" cy="48"/>
                </a:xfrm>
              </p:grpSpPr>
              <p:sp>
                <p:nvSpPr>
                  <p:cNvPr id="46132" name="Line 35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33" name="Line 35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6128" name="Freeform 35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129" name="Group 360"/>
                <p:cNvGrpSpPr/>
                <p:nvPr/>
              </p:nvGrpSpPr>
              <p:grpSpPr>
                <a:xfrm rot="-5400000">
                  <a:off x="1385" y="2983"/>
                  <a:ext cx="158" cy="48"/>
                  <a:chOff x="3459" y="1296"/>
                  <a:chExt cx="243" cy="48"/>
                </a:xfrm>
              </p:grpSpPr>
              <p:sp>
                <p:nvSpPr>
                  <p:cNvPr id="46130" name="Line 36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31" name="Line 36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6103" name="Group 363"/>
              <p:cNvGrpSpPr/>
              <p:nvPr/>
            </p:nvGrpSpPr>
            <p:grpSpPr>
              <a:xfrm>
                <a:off x="2365" y="2635"/>
                <a:ext cx="192" cy="158"/>
                <a:chOff x="1440" y="2928"/>
                <a:chExt cx="192" cy="158"/>
              </a:xfrm>
            </p:grpSpPr>
            <p:grpSp>
              <p:nvGrpSpPr>
                <p:cNvPr id="46120" name="Group 364"/>
                <p:cNvGrpSpPr/>
                <p:nvPr/>
              </p:nvGrpSpPr>
              <p:grpSpPr>
                <a:xfrm rot="5400000">
                  <a:off x="1529" y="2983"/>
                  <a:ext cx="158" cy="48"/>
                  <a:chOff x="3459" y="1296"/>
                  <a:chExt cx="243" cy="48"/>
                </a:xfrm>
              </p:grpSpPr>
              <p:sp>
                <p:nvSpPr>
                  <p:cNvPr id="46125" name="Line 36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26" name="Line 36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6121" name="Freeform 36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122" name="Group 368"/>
                <p:cNvGrpSpPr/>
                <p:nvPr/>
              </p:nvGrpSpPr>
              <p:grpSpPr>
                <a:xfrm rot="-5400000">
                  <a:off x="1385" y="2983"/>
                  <a:ext cx="158" cy="48"/>
                  <a:chOff x="3459" y="1296"/>
                  <a:chExt cx="243" cy="48"/>
                </a:xfrm>
              </p:grpSpPr>
              <p:sp>
                <p:nvSpPr>
                  <p:cNvPr id="46123" name="Line 3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24" name="Line 3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6104" name="Group 371"/>
              <p:cNvGrpSpPr/>
              <p:nvPr/>
            </p:nvGrpSpPr>
            <p:grpSpPr>
              <a:xfrm>
                <a:off x="3517" y="2635"/>
                <a:ext cx="192" cy="158"/>
                <a:chOff x="1440" y="2928"/>
                <a:chExt cx="192" cy="158"/>
              </a:xfrm>
            </p:grpSpPr>
            <p:grpSp>
              <p:nvGrpSpPr>
                <p:cNvPr id="46113" name="Group 372"/>
                <p:cNvGrpSpPr/>
                <p:nvPr/>
              </p:nvGrpSpPr>
              <p:grpSpPr>
                <a:xfrm rot="5400000">
                  <a:off x="1529" y="2983"/>
                  <a:ext cx="158" cy="48"/>
                  <a:chOff x="3459" y="1296"/>
                  <a:chExt cx="243" cy="48"/>
                </a:xfrm>
              </p:grpSpPr>
              <p:sp>
                <p:nvSpPr>
                  <p:cNvPr id="46118" name="Line 37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19" name="Line 37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6114" name="Freeform 37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115" name="Group 376"/>
                <p:cNvGrpSpPr/>
                <p:nvPr/>
              </p:nvGrpSpPr>
              <p:grpSpPr>
                <a:xfrm rot="-5400000">
                  <a:off x="1385" y="2983"/>
                  <a:ext cx="158" cy="48"/>
                  <a:chOff x="3459" y="1296"/>
                  <a:chExt cx="243" cy="48"/>
                </a:xfrm>
              </p:grpSpPr>
              <p:sp>
                <p:nvSpPr>
                  <p:cNvPr id="46116" name="Line 37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17" name="Line 37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6105" name="Group 379"/>
              <p:cNvGrpSpPr/>
              <p:nvPr/>
            </p:nvGrpSpPr>
            <p:grpSpPr>
              <a:xfrm>
                <a:off x="4668" y="2635"/>
                <a:ext cx="192" cy="158"/>
                <a:chOff x="1440" y="2928"/>
                <a:chExt cx="192" cy="158"/>
              </a:xfrm>
            </p:grpSpPr>
            <p:grpSp>
              <p:nvGrpSpPr>
                <p:cNvPr id="46106" name="Group 380"/>
                <p:cNvGrpSpPr/>
                <p:nvPr/>
              </p:nvGrpSpPr>
              <p:grpSpPr>
                <a:xfrm rot="5400000">
                  <a:off x="1529" y="2983"/>
                  <a:ext cx="158" cy="48"/>
                  <a:chOff x="3459" y="1296"/>
                  <a:chExt cx="243" cy="48"/>
                </a:xfrm>
              </p:grpSpPr>
              <p:sp>
                <p:nvSpPr>
                  <p:cNvPr id="46111" name="Line 38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12" name="Line 38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6107" name="Freeform 38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6108" name="Group 384"/>
                <p:cNvGrpSpPr/>
                <p:nvPr/>
              </p:nvGrpSpPr>
              <p:grpSpPr>
                <a:xfrm rot="-5400000">
                  <a:off x="1385" y="2983"/>
                  <a:ext cx="158" cy="48"/>
                  <a:chOff x="3459" y="1296"/>
                  <a:chExt cx="243" cy="48"/>
                </a:xfrm>
              </p:grpSpPr>
              <p:sp>
                <p:nvSpPr>
                  <p:cNvPr id="46109" name="Line 38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6110" name="Line 38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46093" name="Rectangle 387"/>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6094" name="Text Box 388"/>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6095" name="Rectangle 389"/>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46096" name="Rectangle 390"/>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46097" name="Rectangle 391"/>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46098" name="Text Box 392"/>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6099" name="Text Box 393"/>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6100" name="Text Box 394"/>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39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6477"/>
                                        </p:tgtEl>
                                        <p:attrNameLst>
                                          <p:attrName>style.visibility</p:attrName>
                                        </p:attrNameLst>
                                      </p:cBhvr>
                                      <p:to>
                                        <p:strVal val="visible"/>
                                      </p:to>
                                    </p:set>
                                    <p:animEffect transition="in" filter="blinds(horizontal)">
                                      <p:cBhvr>
                                        <p:cTn id="7" dur="500"/>
                                        <p:tgtEl>
                                          <p:spTgt spid="46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7106" name="Group 2"/>
          <p:cNvGrpSpPr/>
          <p:nvPr/>
        </p:nvGrpSpPr>
        <p:grpSpPr>
          <a:xfrm>
            <a:off x="3024505" y="854075"/>
            <a:ext cx="7292975" cy="403225"/>
            <a:chOff x="1022" y="538"/>
            <a:chExt cx="4594" cy="254"/>
          </a:xfrm>
        </p:grpSpPr>
        <p:sp>
          <p:nvSpPr>
            <p:cNvPr id="47494"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7495"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96"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7497"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98"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7499"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7500"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7501"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7502"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7503"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7504"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7505"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7506"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7507"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7508"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7509"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7510"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7109" name="Group 22"/>
          <p:cNvGrpSpPr/>
          <p:nvPr/>
        </p:nvGrpSpPr>
        <p:grpSpPr>
          <a:xfrm>
            <a:off x="4526280" y="5599113"/>
            <a:ext cx="6057900" cy="336550"/>
            <a:chOff x="1944" y="3527"/>
            <a:chExt cx="3816" cy="212"/>
          </a:xfrm>
        </p:grpSpPr>
        <p:sp>
          <p:nvSpPr>
            <p:cNvPr id="47490" name="Text Box 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7491" name="Text Box 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7492" name="Text Box 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7493" name="Text Box 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grpSp>
      <p:grpSp>
        <p:nvGrpSpPr>
          <p:cNvPr id="47110" name="Group 27"/>
          <p:cNvGrpSpPr/>
          <p:nvPr/>
        </p:nvGrpSpPr>
        <p:grpSpPr>
          <a:xfrm>
            <a:off x="2468880" y="6175375"/>
            <a:ext cx="565150" cy="366713"/>
            <a:chOff x="648" y="3890"/>
            <a:chExt cx="356" cy="231"/>
          </a:xfrm>
        </p:grpSpPr>
        <p:sp>
          <p:nvSpPr>
            <p:cNvPr id="47488" name="Text Box 2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47489" name="Line 2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nvGrpSpPr>
          <p:cNvPr id="47112" name="Group 33"/>
          <p:cNvGrpSpPr/>
          <p:nvPr/>
        </p:nvGrpSpPr>
        <p:grpSpPr>
          <a:xfrm>
            <a:off x="1662430" y="1069975"/>
            <a:ext cx="8686800" cy="5483225"/>
            <a:chOff x="140" y="674"/>
            <a:chExt cx="5472" cy="3454"/>
          </a:xfrm>
        </p:grpSpPr>
        <p:grpSp>
          <p:nvGrpSpPr>
            <p:cNvPr id="47197" name="Group 34"/>
            <p:cNvGrpSpPr/>
            <p:nvPr/>
          </p:nvGrpSpPr>
          <p:grpSpPr>
            <a:xfrm>
              <a:off x="140" y="674"/>
              <a:ext cx="5472" cy="3454"/>
              <a:chOff x="140" y="674"/>
              <a:chExt cx="5472" cy="3454"/>
            </a:xfrm>
          </p:grpSpPr>
          <p:grpSp>
            <p:nvGrpSpPr>
              <p:cNvPr id="47223" name="Group 35"/>
              <p:cNvGrpSpPr/>
              <p:nvPr/>
            </p:nvGrpSpPr>
            <p:grpSpPr>
              <a:xfrm>
                <a:off x="140" y="674"/>
                <a:ext cx="5472" cy="3454"/>
                <a:chOff x="140" y="674"/>
                <a:chExt cx="5472" cy="3454"/>
              </a:xfrm>
            </p:grpSpPr>
            <p:grpSp>
              <p:nvGrpSpPr>
                <p:cNvPr id="47263" name="Group 36"/>
                <p:cNvGrpSpPr/>
                <p:nvPr/>
              </p:nvGrpSpPr>
              <p:grpSpPr>
                <a:xfrm>
                  <a:off x="140" y="713"/>
                  <a:ext cx="5472" cy="3415"/>
                  <a:chOff x="140" y="713"/>
                  <a:chExt cx="5472" cy="3415"/>
                </a:xfrm>
              </p:grpSpPr>
              <p:sp>
                <p:nvSpPr>
                  <p:cNvPr id="47275" name="Rectangle 37"/>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276" name="Rectangle 38"/>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7277" name="Text Box 39"/>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278" name="Rectangle 40"/>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7279" name="Rectangle 41"/>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7280" name="Text Box 42"/>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281" name="Rectangle 43"/>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7282" name="Rectangle 44"/>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7283" name="Text Box 45"/>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284" name="Rectangle 46"/>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7285" name="Rectangle 47"/>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7286" name="Text Box 48"/>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287" name="Rectangle 49"/>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7288" name="Rectangle 50"/>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7289" name="Rectangle 51"/>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7290" name="Rectangle 52"/>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7291" name="Rectangle 53"/>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7292" name="Rectangle 54"/>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7293" name="Rectangle 55"/>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7294" name="Rectangle 56"/>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7295" name="Rectangle 57"/>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7296" name="Line 58"/>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7297" name="Line 59"/>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7298" name="Freeform 60"/>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7299" name="Line 61"/>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7300" name="Line 62"/>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7301" name="Freeform 63"/>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02" name="Freeform 64"/>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03" name="Freeform 65"/>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04" name="Line 66"/>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7305" name="Line 67"/>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7306" name="Freeform 68"/>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7307" name="Line 69"/>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7308" name="Line 70"/>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7309" name="Freeform 71"/>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10" name="Freeform 72"/>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11" name="Line 73"/>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7312" name="Line 74"/>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7313" name="Freeform 75"/>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7314" name="Line 76"/>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7315" name="Line 77"/>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7316" name="Freeform 78"/>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17" name="Freeform 79"/>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18" name="Line 80"/>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7319" name="Line 81"/>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7320" name="Freeform 82"/>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7321" name="Line 83"/>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7322" name="Line 84"/>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7323" name="Freeform 85"/>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24" name="Freeform 86"/>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25" name="Line 87"/>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7326" name="Line 88"/>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7327" name="Freeform 89"/>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7328" name="Line 90"/>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7329" name="Line 91"/>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7330" name="Freeform 92"/>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31" name="Freeform 93"/>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32" name="Line 94"/>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7333" name="Line 95"/>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7334" name="Freeform 96"/>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7335" name="Line 97"/>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7336" name="Line 98"/>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7337" name="Freeform 99"/>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38" name="Freeform 100"/>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7339" name="Group 101"/>
                  <p:cNvGrpSpPr/>
                  <p:nvPr/>
                </p:nvGrpSpPr>
                <p:grpSpPr>
                  <a:xfrm>
                    <a:off x="4668" y="2634"/>
                    <a:ext cx="192" cy="158"/>
                    <a:chOff x="4692" y="2634"/>
                    <a:chExt cx="192" cy="158"/>
                  </a:xfrm>
                </p:grpSpPr>
                <p:grpSp>
                  <p:nvGrpSpPr>
                    <p:cNvPr id="47479" name="Group 102"/>
                    <p:cNvGrpSpPr/>
                    <p:nvPr/>
                  </p:nvGrpSpPr>
                  <p:grpSpPr>
                    <a:xfrm>
                      <a:off x="4836" y="2634"/>
                      <a:ext cx="48" cy="158"/>
                      <a:chOff x="4836" y="2634"/>
                      <a:chExt cx="48" cy="158"/>
                    </a:xfrm>
                  </p:grpSpPr>
                  <p:sp>
                    <p:nvSpPr>
                      <p:cNvPr id="47484" name="Line 103"/>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7485" name="Line 104"/>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7480" name="Freeform 105"/>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481" name="Group 106"/>
                    <p:cNvGrpSpPr/>
                    <p:nvPr/>
                  </p:nvGrpSpPr>
                  <p:grpSpPr>
                    <a:xfrm>
                      <a:off x="4692" y="2634"/>
                      <a:ext cx="48" cy="158"/>
                      <a:chOff x="4692" y="2634"/>
                      <a:chExt cx="48" cy="158"/>
                    </a:xfrm>
                  </p:grpSpPr>
                  <p:sp>
                    <p:nvSpPr>
                      <p:cNvPr id="47482" name="Line 107"/>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7483" name="Line 108"/>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7340" name="Freeform 109"/>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41" name="Freeform 110"/>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7342" name="Group 111"/>
                  <p:cNvGrpSpPr/>
                  <p:nvPr/>
                </p:nvGrpSpPr>
                <p:grpSpPr>
                  <a:xfrm>
                    <a:off x="5235" y="2634"/>
                    <a:ext cx="192" cy="158"/>
                    <a:chOff x="5259" y="2634"/>
                    <a:chExt cx="192" cy="158"/>
                  </a:xfrm>
                </p:grpSpPr>
                <p:grpSp>
                  <p:nvGrpSpPr>
                    <p:cNvPr id="47472" name="Group 112"/>
                    <p:cNvGrpSpPr/>
                    <p:nvPr/>
                  </p:nvGrpSpPr>
                  <p:grpSpPr>
                    <a:xfrm>
                      <a:off x="5403" y="2634"/>
                      <a:ext cx="48" cy="158"/>
                      <a:chOff x="5403" y="2634"/>
                      <a:chExt cx="48" cy="158"/>
                    </a:xfrm>
                  </p:grpSpPr>
                  <p:sp>
                    <p:nvSpPr>
                      <p:cNvPr id="47477" name="Line 113"/>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7478" name="Line 114"/>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7473" name="Freeform 115"/>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474" name="Group 116"/>
                    <p:cNvGrpSpPr/>
                    <p:nvPr/>
                  </p:nvGrpSpPr>
                  <p:grpSpPr>
                    <a:xfrm>
                      <a:off x="5259" y="2634"/>
                      <a:ext cx="48" cy="158"/>
                      <a:chOff x="5259" y="2634"/>
                      <a:chExt cx="48" cy="158"/>
                    </a:xfrm>
                  </p:grpSpPr>
                  <p:sp>
                    <p:nvSpPr>
                      <p:cNvPr id="47475" name="Line 117"/>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7476" name="Line 118"/>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7343" name="Freeform 119"/>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44" name="Freeform 120"/>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345" name="Freeform 121"/>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46" name="Line 122"/>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7347" name="Line 123"/>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7348" name="Line 124"/>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7349" name="Line 125"/>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7350" name="Line 126"/>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7351" name="Line 127"/>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7352" name="Line 128"/>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7353" name="Line 129"/>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7354" name="Freeform 130"/>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355" name="Freeform 131"/>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356" name="Freeform 132"/>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357" name="Freeform 133"/>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358" name="Freeform 134"/>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359" name="Freeform 135"/>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60" name="Line 136"/>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7361" name="Line 137"/>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7362" name="Line 138"/>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7363" name="Line 139"/>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7364" name="Line 140"/>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7365" name="Line 141"/>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7366" name="Line 142"/>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7367" name="Line 143"/>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7368" name="Freeform 144"/>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69" name="Line 145"/>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7370" name="Line 146"/>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7371" name="Line 147"/>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7372" name="Line 148"/>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7373" name="Line 149"/>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7374" name="Line 150"/>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7375" name="Line 151"/>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7376" name="Line 152"/>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7377" name="Freeform 153"/>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78" name="Freeform 154"/>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79" name="Rectangle 155"/>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380" name="Text Box 156"/>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7381" name="Freeform 157"/>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2" name="Freeform 158"/>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3" name="Freeform 159"/>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4" name="Freeform 160"/>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5" name="Freeform 161"/>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6" name="Freeform 162"/>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7" name="Freeform 163"/>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8" name="Freeform 164"/>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89" name="Freeform 165"/>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0" name="Freeform 166"/>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1" name="Freeform 167"/>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2" name="Freeform 168"/>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3" name="Freeform 169"/>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4" name="Freeform 170"/>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5" name="Freeform 171"/>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6" name="Freeform 172"/>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7" name="Freeform 173"/>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8" name="Freeform 174"/>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399" name="Freeform 175"/>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00" name="Freeform 176"/>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01" name="Freeform 177"/>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02" name="Freeform 178"/>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03" name="Freeform 179"/>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04" name="Freeform 180"/>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05" name="Freeform 181"/>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06" name="Freeform 182"/>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07" name="Freeform 183"/>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08" name="Freeform 184"/>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09" name="Freeform 185"/>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10" name="Freeform 186"/>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11" name="Freeform 187"/>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412" name="Freeform 188"/>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13" name="Freeform 189"/>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414" name="Freeform 190"/>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415" name="Freeform 191"/>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416" name="Freeform 192"/>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7417" name="Freeform 193"/>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7418" name="Freeform 194"/>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7419" name="Line 195"/>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7420" name="Line 196"/>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7421" name="Line 197"/>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7422" name="Rectangle 198"/>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423" name="Text Box 199"/>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7424" name="Rectangle 200"/>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425" name="Text Box 201"/>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7426" name="Rectangle 202"/>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427" name="Text Box 203"/>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7428" name="Line 204"/>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7429" name="Line 205"/>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7430" name="Line 206"/>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7431" name="Line 207"/>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7432" name="Freeform 208"/>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433" name="Freeform 209"/>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434" name="Freeform 210"/>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7435" name="Text Box 211"/>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436" name="Text Box 212"/>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437" name="Text Box 213"/>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438" name="Text Box 214"/>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439" name="Text Box 215"/>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7440" name="Text Box 216"/>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7441" name="Text Box 217"/>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7442" name="Text Box 218"/>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7443" name="Text Box 219"/>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7444" name="Text Box 220"/>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7445" name="Text Box 221"/>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7446" name="Line 222"/>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7447" name="Text Box 223"/>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7448" name="Text Box 224"/>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7449" name="Text Box 225"/>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450" name="Text Box 226"/>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7451" name="Text Box 227"/>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7452" name="Text Box 228"/>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7453" name="Text Box 229"/>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7454" name="Text Box 230"/>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7455" name="Text Box 231"/>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7456" name="Text Box 232"/>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7457" name="Text Box 233"/>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7458" name="Text Box 234"/>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7459" name="Text Box 235"/>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7460" name="Text Box 236"/>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7461" name="Line 23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7462" name="Line 23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7463" name="Line 23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7464" name="Line 24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7465" name="Line 24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7466" name="Line 24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7467" name="Line 24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7468" name="Line 24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7469" name="Line 24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7470" name="Line 24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7471" name="Line 247"/>
                  <p:cNvSpPr/>
                  <p:nvPr/>
                </p:nvSpPr>
                <p:spPr>
                  <a:xfrm>
                    <a:off x="726" y="4079"/>
                    <a:ext cx="192" cy="0"/>
                  </a:xfrm>
                  <a:prstGeom prst="line">
                    <a:avLst/>
                  </a:prstGeom>
                  <a:ln w="9525" cap="flat" cmpd="sng">
                    <a:solidFill>
                      <a:schemeClr val="tx1"/>
                    </a:solidFill>
                    <a:prstDash val="solid"/>
                    <a:headEnd type="none" w="med" len="med"/>
                    <a:tailEnd type="none" w="med" len="med"/>
                  </a:ln>
                </p:spPr>
              </p:sp>
            </p:grpSp>
            <p:grpSp>
              <p:nvGrpSpPr>
                <p:cNvPr id="47264" name="Group 248"/>
                <p:cNvGrpSpPr/>
                <p:nvPr/>
              </p:nvGrpSpPr>
              <p:grpSpPr>
                <a:xfrm>
                  <a:off x="140" y="674"/>
                  <a:ext cx="196" cy="3010"/>
                  <a:chOff x="140" y="674"/>
                  <a:chExt cx="196" cy="3010"/>
                </a:xfrm>
              </p:grpSpPr>
              <p:sp>
                <p:nvSpPr>
                  <p:cNvPr id="47265" name="Text Box 249"/>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66" name="Text Box 250"/>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67" name="Text Box 251"/>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68" name="Text Box 252"/>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69" name="Text Box 253"/>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70" name="Text Box 254"/>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71" name="Text Box 255"/>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72" name="Text Box 256"/>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73" name="Text Box 257"/>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7274" name="Text Box 258"/>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47224" name="Group 259"/>
              <p:cNvGrpSpPr/>
              <p:nvPr/>
            </p:nvGrpSpPr>
            <p:grpSpPr>
              <a:xfrm>
                <a:off x="915" y="2632"/>
                <a:ext cx="3944" cy="254"/>
                <a:chOff x="915" y="2632"/>
                <a:chExt cx="3944" cy="254"/>
              </a:xfrm>
            </p:grpSpPr>
            <p:grpSp>
              <p:nvGrpSpPr>
                <p:cNvPr id="47225" name="Group 260"/>
                <p:cNvGrpSpPr/>
                <p:nvPr/>
              </p:nvGrpSpPr>
              <p:grpSpPr>
                <a:xfrm>
                  <a:off x="915" y="2696"/>
                  <a:ext cx="3858" cy="190"/>
                  <a:chOff x="915" y="2696"/>
                  <a:chExt cx="3858" cy="190"/>
                </a:xfrm>
              </p:grpSpPr>
              <p:sp>
                <p:nvSpPr>
                  <p:cNvPr id="47258" name="Freeform 26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259" name="Freeform 26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260" name="Freeform 26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261" name="Freeform 26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262" name="Freeform 26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7226" name="Group 266"/>
                <p:cNvGrpSpPr/>
                <p:nvPr/>
              </p:nvGrpSpPr>
              <p:grpSpPr>
                <a:xfrm>
                  <a:off x="1212" y="2632"/>
                  <a:ext cx="192" cy="158"/>
                  <a:chOff x="1212" y="2632"/>
                  <a:chExt cx="192" cy="158"/>
                </a:xfrm>
              </p:grpSpPr>
              <p:grpSp>
                <p:nvGrpSpPr>
                  <p:cNvPr id="47251" name="Group 267"/>
                  <p:cNvGrpSpPr/>
                  <p:nvPr/>
                </p:nvGrpSpPr>
                <p:grpSpPr>
                  <a:xfrm>
                    <a:off x="1356" y="2632"/>
                    <a:ext cx="48" cy="158"/>
                    <a:chOff x="1356" y="2632"/>
                    <a:chExt cx="48" cy="158"/>
                  </a:xfrm>
                </p:grpSpPr>
                <p:sp>
                  <p:nvSpPr>
                    <p:cNvPr id="47256" name="Line 268"/>
                    <p:cNvSpPr/>
                    <p:nvPr/>
                  </p:nvSpPr>
                  <p:spPr>
                    <a:xfrm rot="5400000">
                      <a:off x="1325" y="2711"/>
                      <a:ext cx="158" cy="0"/>
                    </a:xfrm>
                    <a:prstGeom prst="line">
                      <a:avLst/>
                    </a:prstGeom>
                    <a:ln w="38100" cap="flat" cmpd="sng">
                      <a:solidFill>
                        <a:schemeClr val="folHlink"/>
                      </a:solidFill>
                      <a:prstDash val="solid"/>
                      <a:headEnd type="none" w="med" len="med"/>
                      <a:tailEnd type="none" w="med" len="med"/>
                    </a:ln>
                  </p:spPr>
                </p:sp>
                <p:sp>
                  <p:nvSpPr>
                    <p:cNvPr id="47257" name="Line 269"/>
                    <p:cNvSpPr/>
                    <p:nvPr/>
                  </p:nvSpPr>
                  <p:spPr>
                    <a:xfrm rot="5400000">
                      <a:off x="1308" y="2709"/>
                      <a:ext cx="96" cy="0"/>
                    </a:xfrm>
                    <a:prstGeom prst="line">
                      <a:avLst/>
                    </a:prstGeom>
                    <a:ln w="38100" cap="flat" cmpd="sng">
                      <a:solidFill>
                        <a:schemeClr val="folHlink"/>
                      </a:solidFill>
                      <a:prstDash val="solid"/>
                      <a:headEnd type="none" w="med" len="med"/>
                      <a:tailEnd type="none" w="med" len="med"/>
                    </a:ln>
                  </p:spPr>
                </p:sp>
              </p:grpSp>
              <p:sp>
                <p:nvSpPr>
                  <p:cNvPr id="47252" name="Freeform 270"/>
                  <p:cNvSpPr/>
                  <p:nvPr/>
                </p:nvSpPr>
                <p:spPr>
                  <a:xfrm>
                    <a:off x="1260"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253" name="Group 271"/>
                  <p:cNvGrpSpPr/>
                  <p:nvPr/>
                </p:nvGrpSpPr>
                <p:grpSpPr>
                  <a:xfrm>
                    <a:off x="1212" y="2632"/>
                    <a:ext cx="48" cy="158"/>
                    <a:chOff x="1212" y="2632"/>
                    <a:chExt cx="48" cy="158"/>
                  </a:xfrm>
                </p:grpSpPr>
                <p:sp>
                  <p:nvSpPr>
                    <p:cNvPr id="47254" name="Line 272"/>
                    <p:cNvSpPr/>
                    <p:nvPr/>
                  </p:nvSpPr>
                  <p:spPr>
                    <a:xfrm rot="-5400000">
                      <a:off x="1133" y="2711"/>
                      <a:ext cx="158" cy="0"/>
                    </a:xfrm>
                    <a:prstGeom prst="line">
                      <a:avLst/>
                    </a:prstGeom>
                    <a:ln w="38100" cap="flat" cmpd="sng">
                      <a:solidFill>
                        <a:schemeClr val="folHlink"/>
                      </a:solidFill>
                      <a:prstDash val="solid"/>
                      <a:headEnd type="none" w="med" len="med"/>
                      <a:tailEnd type="none" w="med" len="med"/>
                    </a:ln>
                  </p:spPr>
                </p:sp>
                <p:sp>
                  <p:nvSpPr>
                    <p:cNvPr id="47255" name="Line 273"/>
                    <p:cNvSpPr/>
                    <p:nvPr/>
                  </p:nvSpPr>
                  <p:spPr>
                    <a:xfrm rot="-5400000">
                      <a:off x="1212" y="2713"/>
                      <a:ext cx="96" cy="0"/>
                    </a:xfrm>
                    <a:prstGeom prst="line">
                      <a:avLst/>
                    </a:prstGeom>
                    <a:ln w="38100" cap="flat" cmpd="sng">
                      <a:solidFill>
                        <a:schemeClr val="folHlink"/>
                      </a:solidFill>
                      <a:prstDash val="solid"/>
                      <a:headEnd type="none" w="med" len="med"/>
                      <a:tailEnd type="none" w="med" len="med"/>
                    </a:ln>
                  </p:spPr>
                </p:sp>
              </p:grpSp>
            </p:grpSp>
            <p:grpSp>
              <p:nvGrpSpPr>
                <p:cNvPr id="47227" name="Group 274"/>
                <p:cNvGrpSpPr/>
                <p:nvPr/>
              </p:nvGrpSpPr>
              <p:grpSpPr>
                <a:xfrm>
                  <a:off x="2364" y="2634"/>
                  <a:ext cx="192" cy="158"/>
                  <a:chOff x="2364" y="2634"/>
                  <a:chExt cx="192" cy="158"/>
                </a:xfrm>
              </p:grpSpPr>
              <p:grpSp>
                <p:nvGrpSpPr>
                  <p:cNvPr id="47244" name="Group 275"/>
                  <p:cNvGrpSpPr/>
                  <p:nvPr/>
                </p:nvGrpSpPr>
                <p:grpSpPr>
                  <a:xfrm>
                    <a:off x="2508" y="2634"/>
                    <a:ext cx="48" cy="158"/>
                    <a:chOff x="2508" y="2634"/>
                    <a:chExt cx="48" cy="158"/>
                  </a:xfrm>
                </p:grpSpPr>
                <p:sp>
                  <p:nvSpPr>
                    <p:cNvPr id="47249" name="Line 276"/>
                    <p:cNvSpPr/>
                    <p:nvPr/>
                  </p:nvSpPr>
                  <p:spPr>
                    <a:xfrm rot="5400000">
                      <a:off x="2477" y="2713"/>
                      <a:ext cx="158" cy="0"/>
                    </a:xfrm>
                    <a:prstGeom prst="line">
                      <a:avLst/>
                    </a:prstGeom>
                    <a:ln w="38100" cap="flat" cmpd="sng">
                      <a:solidFill>
                        <a:schemeClr val="folHlink"/>
                      </a:solidFill>
                      <a:prstDash val="solid"/>
                      <a:headEnd type="none" w="med" len="med"/>
                      <a:tailEnd type="none" w="med" len="med"/>
                    </a:ln>
                  </p:spPr>
                </p:sp>
                <p:sp>
                  <p:nvSpPr>
                    <p:cNvPr id="47250" name="Line 277"/>
                    <p:cNvSpPr/>
                    <p:nvPr/>
                  </p:nvSpPr>
                  <p:spPr>
                    <a:xfrm rot="5400000">
                      <a:off x="2460" y="2711"/>
                      <a:ext cx="96" cy="0"/>
                    </a:xfrm>
                    <a:prstGeom prst="line">
                      <a:avLst/>
                    </a:prstGeom>
                    <a:ln w="38100" cap="flat" cmpd="sng">
                      <a:solidFill>
                        <a:schemeClr val="folHlink"/>
                      </a:solidFill>
                      <a:prstDash val="solid"/>
                      <a:headEnd type="none" w="med" len="med"/>
                      <a:tailEnd type="none" w="med" len="med"/>
                    </a:ln>
                  </p:spPr>
                </p:sp>
              </p:grpSp>
              <p:sp>
                <p:nvSpPr>
                  <p:cNvPr id="47245" name="Freeform 278"/>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246" name="Group 279"/>
                  <p:cNvGrpSpPr/>
                  <p:nvPr/>
                </p:nvGrpSpPr>
                <p:grpSpPr>
                  <a:xfrm>
                    <a:off x="2364" y="2634"/>
                    <a:ext cx="48" cy="158"/>
                    <a:chOff x="2364" y="2634"/>
                    <a:chExt cx="48" cy="158"/>
                  </a:xfrm>
                </p:grpSpPr>
                <p:sp>
                  <p:nvSpPr>
                    <p:cNvPr id="47247" name="Line 280"/>
                    <p:cNvSpPr/>
                    <p:nvPr/>
                  </p:nvSpPr>
                  <p:spPr>
                    <a:xfrm rot="-5400000">
                      <a:off x="2285" y="2713"/>
                      <a:ext cx="158" cy="0"/>
                    </a:xfrm>
                    <a:prstGeom prst="line">
                      <a:avLst/>
                    </a:prstGeom>
                    <a:ln w="38100" cap="flat" cmpd="sng">
                      <a:solidFill>
                        <a:schemeClr val="folHlink"/>
                      </a:solidFill>
                      <a:prstDash val="solid"/>
                      <a:headEnd type="none" w="med" len="med"/>
                      <a:tailEnd type="none" w="med" len="med"/>
                    </a:ln>
                  </p:spPr>
                </p:sp>
                <p:sp>
                  <p:nvSpPr>
                    <p:cNvPr id="47248" name="Line 281"/>
                    <p:cNvSpPr/>
                    <p:nvPr/>
                  </p:nvSpPr>
                  <p:spPr>
                    <a:xfrm rot="-5400000">
                      <a:off x="2364" y="2715"/>
                      <a:ext cx="96" cy="0"/>
                    </a:xfrm>
                    <a:prstGeom prst="line">
                      <a:avLst/>
                    </a:prstGeom>
                    <a:ln w="38100" cap="flat" cmpd="sng">
                      <a:solidFill>
                        <a:schemeClr val="folHlink"/>
                      </a:solidFill>
                      <a:prstDash val="solid"/>
                      <a:headEnd type="none" w="med" len="med"/>
                      <a:tailEnd type="none" w="med" len="med"/>
                    </a:ln>
                  </p:spPr>
                </p:sp>
              </p:grpSp>
            </p:grpSp>
            <p:grpSp>
              <p:nvGrpSpPr>
                <p:cNvPr id="47228" name="Group 282"/>
                <p:cNvGrpSpPr/>
                <p:nvPr/>
              </p:nvGrpSpPr>
              <p:grpSpPr>
                <a:xfrm>
                  <a:off x="3516" y="2634"/>
                  <a:ext cx="192" cy="158"/>
                  <a:chOff x="3516" y="2634"/>
                  <a:chExt cx="192" cy="158"/>
                </a:xfrm>
              </p:grpSpPr>
              <p:grpSp>
                <p:nvGrpSpPr>
                  <p:cNvPr id="47237" name="Group 283"/>
                  <p:cNvGrpSpPr/>
                  <p:nvPr/>
                </p:nvGrpSpPr>
                <p:grpSpPr>
                  <a:xfrm>
                    <a:off x="3660" y="2634"/>
                    <a:ext cx="48" cy="158"/>
                    <a:chOff x="3660" y="2634"/>
                    <a:chExt cx="48" cy="158"/>
                  </a:xfrm>
                </p:grpSpPr>
                <p:sp>
                  <p:nvSpPr>
                    <p:cNvPr id="47242" name="Line 284"/>
                    <p:cNvSpPr/>
                    <p:nvPr/>
                  </p:nvSpPr>
                  <p:spPr>
                    <a:xfrm rot="5400000">
                      <a:off x="3629" y="2713"/>
                      <a:ext cx="158" cy="0"/>
                    </a:xfrm>
                    <a:prstGeom prst="line">
                      <a:avLst/>
                    </a:prstGeom>
                    <a:ln w="38100" cap="flat" cmpd="sng">
                      <a:solidFill>
                        <a:schemeClr val="folHlink"/>
                      </a:solidFill>
                      <a:prstDash val="solid"/>
                      <a:headEnd type="none" w="med" len="med"/>
                      <a:tailEnd type="none" w="med" len="med"/>
                    </a:ln>
                  </p:spPr>
                </p:sp>
                <p:sp>
                  <p:nvSpPr>
                    <p:cNvPr id="47243" name="Line 285"/>
                    <p:cNvSpPr/>
                    <p:nvPr/>
                  </p:nvSpPr>
                  <p:spPr>
                    <a:xfrm rot="5400000">
                      <a:off x="3612" y="2711"/>
                      <a:ext cx="96" cy="0"/>
                    </a:xfrm>
                    <a:prstGeom prst="line">
                      <a:avLst/>
                    </a:prstGeom>
                    <a:ln w="38100" cap="flat" cmpd="sng">
                      <a:solidFill>
                        <a:schemeClr val="folHlink"/>
                      </a:solidFill>
                      <a:prstDash val="solid"/>
                      <a:headEnd type="none" w="med" len="med"/>
                      <a:tailEnd type="none" w="med" len="med"/>
                    </a:ln>
                  </p:spPr>
                </p:sp>
              </p:grpSp>
              <p:sp>
                <p:nvSpPr>
                  <p:cNvPr id="47238" name="Freeform 286"/>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239" name="Group 287"/>
                  <p:cNvGrpSpPr/>
                  <p:nvPr/>
                </p:nvGrpSpPr>
                <p:grpSpPr>
                  <a:xfrm>
                    <a:off x="3516" y="2634"/>
                    <a:ext cx="48" cy="158"/>
                    <a:chOff x="3516" y="2634"/>
                    <a:chExt cx="48" cy="158"/>
                  </a:xfrm>
                </p:grpSpPr>
                <p:sp>
                  <p:nvSpPr>
                    <p:cNvPr id="47240" name="Line 288"/>
                    <p:cNvSpPr/>
                    <p:nvPr/>
                  </p:nvSpPr>
                  <p:spPr>
                    <a:xfrm rot="-5400000">
                      <a:off x="3437" y="2713"/>
                      <a:ext cx="158" cy="0"/>
                    </a:xfrm>
                    <a:prstGeom prst="line">
                      <a:avLst/>
                    </a:prstGeom>
                    <a:ln w="38100" cap="flat" cmpd="sng">
                      <a:solidFill>
                        <a:schemeClr val="folHlink"/>
                      </a:solidFill>
                      <a:prstDash val="solid"/>
                      <a:headEnd type="none" w="med" len="med"/>
                      <a:tailEnd type="none" w="med" len="med"/>
                    </a:ln>
                  </p:spPr>
                </p:sp>
                <p:sp>
                  <p:nvSpPr>
                    <p:cNvPr id="47241" name="Line 289"/>
                    <p:cNvSpPr/>
                    <p:nvPr/>
                  </p:nvSpPr>
                  <p:spPr>
                    <a:xfrm rot="-5400000">
                      <a:off x="3516" y="2715"/>
                      <a:ext cx="96" cy="0"/>
                    </a:xfrm>
                    <a:prstGeom prst="line">
                      <a:avLst/>
                    </a:prstGeom>
                    <a:ln w="38100" cap="flat" cmpd="sng">
                      <a:solidFill>
                        <a:schemeClr val="folHlink"/>
                      </a:solidFill>
                      <a:prstDash val="solid"/>
                      <a:headEnd type="none" w="med" len="med"/>
                      <a:tailEnd type="none" w="med" len="med"/>
                    </a:ln>
                  </p:spPr>
                </p:sp>
              </p:grpSp>
            </p:grpSp>
            <p:grpSp>
              <p:nvGrpSpPr>
                <p:cNvPr id="47229" name="Group 290"/>
                <p:cNvGrpSpPr/>
                <p:nvPr/>
              </p:nvGrpSpPr>
              <p:grpSpPr>
                <a:xfrm>
                  <a:off x="4667" y="2634"/>
                  <a:ext cx="192" cy="158"/>
                  <a:chOff x="4667" y="2634"/>
                  <a:chExt cx="192" cy="158"/>
                </a:xfrm>
              </p:grpSpPr>
              <p:grpSp>
                <p:nvGrpSpPr>
                  <p:cNvPr id="47230" name="Group 291"/>
                  <p:cNvGrpSpPr/>
                  <p:nvPr/>
                </p:nvGrpSpPr>
                <p:grpSpPr>
                  <a:xfrm>
                    <a:off x="4811" y="2634"/>
                    <a:ext cx="48" cy="158"/>
                    <a:chOff x="4811" y="2634"/>
                    <a:chExt cx="48" cy="158"/>
                  </a:xfrm>
                </p:grpSpPr>
                <p:sp>
                  <p:nvSpPr>
                    <p:cNvPr id="47235" name="Line 292"/>
                    <p:cNvSpPr/>
                    <p:nvPr/>
                  </p:nvSpPr>
                  <p:spPr>
                    <a:xfrm rot="5400000">
                      <a:off x="4780" y="2713"/>
                      <a:ext cx="158" cy="0"/>
                    </a:xfrm>
                    <a:prstGeom prst="line">
                      <a:avLst/>
                    </a:prstGeom>
                    <a:ln w="38100" cap="flat" cmpd="sng">
                      <a:solidFill>
                        <a:schemeClr val="folHlink"/>
                      </a:solidFill>
                      <a:prstDash val="solid"/>
                      <a:headEnd type="none" w="med" len="med"/>
                      <a:tailEnd type="none" w="med" len="med"/>
                    </a:ln>
                  </p:spPr>
                </p:sp>
                <p:sp>
                  <p:nvSpPr>
                    <p:cNvPr id="47236" name="Line 293"/>
                    <p:cNvSpPr/>
                    <p:nvPr/>
                  </p:nvSpPr>
                  <p:spPr>
                    <a:xfrm rot="5400000">
                      <a:off x="4763" y="2711"/>
                      <a:ext cx="96" cy="0"/>
                    </a:xfrm>
                    <a:prstGeom prst="line">
                      <a:avLst/>
                    </a:prstGeom>
                    <a:ln w="38100" cap="flat" cmpd="sng">
                      <a:solidFill>
                        <a:schemeClr val="folHlink"/>
                      </a:solidFill>
                      <a:prstDash val="solid"/>
                      <a:headEnd type="none" w="med" len="med"/>
                      <a:tailEnd type="none" w="med" len="med"/>
                    </a:ln>
                  </p:spPr>
                </p:sp>
              </p:grpSp>
              <p:sp>
                <p:nvSpPr>
                  <p:cNvPr id="47231" name="Freeform 294"/>
                  <p:cNvSpPr/>
                  <p:nvPr/>
                </p:nvSpPr>
                <p:spPr>
                  <a:xfrm>
                    <a:off x="471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232" name="Group 295"/>
                  <p:cNvGrpSpPr/>
                  <p:nvPr/>
                </p:nvGrpSpPr>
                <p:grpSpPr>
                  <a:xfrm>
                    <a:off x="4667" y="2634"/>
                    <a:ext cx="48" cy="158"/>
                    <a:chOff x="4667" y="2634"/>
                    <a:chExt cx="48" cy="158"/>
                  </a:xfrm>
                </p:grpSpPr>
                <p:sp>
                  <p:nvSpPr>
                    <p:cNvPr id="47233" name="Line 296"/>
                    <p:cNvSpPr/>
                    <p:nvPr/>
                  </p:nvSpPr>
                  <p:spPr>
                    <a:xfrm rot="-5400000">
                      <a:off x="4588" y="2713"/>
                      <a:ext cx="158" cy="0"/>
                    </a:xfrm>
                    <a:prstGeom prst="line">
                      <a:avLst/>
                    </a:prstGeom>
                    <a:ln w="38100" cap="flat" cmpd="sng">
                      <a:solidFill>
                        <a:schemeClr val="folHlink"/>
                      </a:solidFill>
                      <a:prstDash val="solid"/>
                      <a:headEnd type="none" w="med" len="med"/>
                      <a:tailEnd type="none" w="med" len="med"/>
                    </a:ln>
                  </p:spPr>
                </p:sp>
                <p:sp>
                  <p:nvSpPr>
                    <p:cNvPr id="47234" name="Line 297"/>
                    <p:cNvSpPr/>
                    <p:nvPr/>
                  </p:nvSpPr>
                  <p:spPr>
                    <a:xfrm rot="-5400000">
                      <a:off x="4667" y="2715"/>
                      <a:ext cx="96" cy="0"/>
                    </a:xfrm>
                    <a:prstGeom prst="line">
                      <a:avLst/>
                    </a:prstGeom>
                    <a:ln w="38100" cap="flat" cmpd="sng">
                      <a:solidFill>
                        <a:schemeClr val="folHlink"/>
                      </a:solidFill>
                      <a:prstDash val="solid"/>
                      <a:headEnd type="none" w="med" len="med"/>
                      <a:tailEnd type="none" w="med" len="med"/>
                    </a:ln>
                  </p:spPr>
                </p:sp>
              </p:grpSp>
            </p:grpSp>
          </p:grpSp>
        </p:grpSp>
        <p:grpSp>
          <p:nvGrpSpPr>
            <p:cNvPr id="47198" name="Group 298"/>
            <p:cNvGrpSpPr/>
            <p:nvPr/>
          </p:nvGrpSpPr>
          <p:grpSpPr>
            <a:xfrm>
              <a:off x="902" y="857"/>
              <a:ext cx="4567" cy="430"/>
              <a:chOff x="902" y="857"/>
              <a:chExt cx="4567" cy="430"/>
            </a:xfrm>
          </p:grpSpPr>
          <p:grpSp>
            <p:nvGrpSpPr>
              <p:cNvPr id="47199" name="Group 299"/>
              <p:cNvGrpSpPr/>
              <p:nvPr/>
            </p:nvGrpSpPr>
            <p:grpSpPr>
              <a:xfrm>
                <a:off x="902" y="857"/>
                <a:ext cx="4567" cy="430"/>
                <a:chOff x="902" y="857"/>
                <a:chExt cx="4567" cy="430"/>
              </a:xfrm>
            </p:grpSpPr>
            <p:grpSp>
              <p:nvGrpSpPr>
                <p:cNvPr id="47204" name="Group 300"/>
                <p:cNvGrpSpPr/>
                <p:nvPr/>
              </p:nvGrpSpPr>
              <p:grpSpPr>
                <a:xfrm>
                  <a:off x="1152" y="1013"/>
                  <a:ext cx="4317" cy="274"/>
                  <a:chOff x="1176" y="1068"/>
                  <a:chExt cx="4317" cy="274"/>
                </a:xfrm>
              </p:grpSpPr>
              <p:sp>
                <p:nvSpPr>
                  <p:cNvPr id="47215" name="Rectangle 301"/>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7216" name="Rectangle 302"/>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7217" name="Rectangle 303"/>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7218" name="Rectangle 304"/>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7219" name="Rectangle 305"/>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7220" name="Rectangle 306"/>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7221" name="Rectangle 307"/>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7222" name="Rectangle 308"/>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7205" name="Group 309"/>
                <p:cNvGrpSpPr/>
                <p:nvPr/>
              </p:nvGrpSpPr>
              <p:grpSpPr>
                <a:xfrm>
                  <a:off x="902" y="857"/>
                  <a:ext cx="4419" cy="145"/>
                  <a:chOff x="902" y="857"/>
                  <a:chExt cx="4419" cy="145"/>
                </a:xfrm>
              </p:grpSpPr>
              <p:sp>
                <p:nvSpPr>
                  <p:cNvPr id="47206" name="Freeform 310"/>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207" name="Line 311"/>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7208" name="Line 312"/>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7209" name="Line 313"/>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7210" name="Line 314"/>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7211" name="Line 315"/>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7212" name="Line 316"/>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7213" name="Line 317"/>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7214" name="Line 318"/>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7200" name="Text Box 319"/>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7201" name="Text Box 320"/>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7202" name="Text Box 321"/>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7203" name="Text Box 322"/>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sp>
        <p:nvSpPr>
          <p:cNvPr id="47113" name="Line 323"/>
          <p:cNvSpPr/>
          <p:nvPr/>
        </p:nvSpPr>
        <p:spPr>
          <a:xfrm>
            <a:off x="2589530" y="6473825"/>
            <a:ext cx="304800" cy="0"/>
          </a:xfrm>
          <a:prstGeom prst="line">
            <a:avLst/>
          </a:prstGeom>
          <a:ln w="28575" cap="flat" cmpd="sng">
            <a:solidFill>
              <a:schemeClr val="folHlink"/>
            </a:solidFill>
            <a:prstDash val="solid"/>
            <a:headEnd type="none" w="med" len="med"/>
            <a:tailEnd type="none" w="med" len="med"/>
          </a:ln>
        </p:spPr>
      </p:sp>
      <p:grpSp>
        <p:nvGrpSpPr>
          <p:cNvPr id="47114" name="Group 324"/>
          <p:cNvGrpSpPr/>
          <p:nvPr/>
        </p:nvGrpSpPr>
        <p:grpSpPr>
          <a:xfrm>
            <a:off x="4529455" y="5592763"/>
            <a:ext cx="6057900" cy="465138"/>
            <a:chOff x="1866" y="3443"/>
            <a:chExt cx="3816" cy="293"/>
          </a:xfrm>
        </p:grpSpPr>
        <p:grpSp>
          <p:nvGrpSpPr>
            <p:cNvPr id="47187" name="Group 325"/>
            <p:cNvGrpSpPr/>
            <p:nvPr/>
          </p:nvGrpSpPr>
          <p:grpSpPr>
            <a:xfrm>
              <a:off x="1964" y="3737"/>
              <a:ext cx="0" cy="0"/>
              <a:chOff x="0" y="0"/>
              <a:chExt cx="5601" cy="3737"/>
            </a:xfrm>
          </p:grpSpPr>
          <p:sp>
            <p:nvSpPr>
              <p:cNvPr id="47193" name="Line 326"/>
              <p:cNvSpPr/>
              <p:nvPr/>
            </p:nvSpPr>
            <p:spPr>
              <a:xfrm>
                <a:off x="0" y="0"/>
                <a:ext cx="181" cy="0"/>
              </a:xfrm>
              <a:prstGeom prst="line">
                <a:avLst/>
              </a:prstGeom>
              <a:ln w="38100" cap="flat" cmpd="sng">
                <a:solidFill>
                  <a:schemeClr val="folHlink"/>
                </a:solidFill>
                <a:prstDash val="solid"/>
                <a:headEnd type="stealth" w="sm" len="sm"/>
                <a:tailEnd type="stealth" w="sm" len="sm"/>
              </a:ln>
            </p:spPr>
          </p:sp>
          <p:sp>
            <p:nvSpPr>
              <p:cNvPr id="47194" name="Line 327"/>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47195" name="Line 328"/>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47196" name="Line 329"/>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47188" name="Group 330"/>
            <p:cNvGrpSpPr/>
            <p:nvPr/>
          </p:nvGrpSpPr>
          <p:grpSpPr>
            <a:xfrm>
              <a:off x="1866" y="3443"/>
              <a:ext cx="3816" cy="218"/>
              <a:chOff x="1866" y="3443"/>
              <a:chExt cx="3816" cy="218"/>
            </a:xfrm>
          </p:grpSpPr>
          <p:sp>
            <p:nvSpPr>
              <p:cNvPr id="47189" name="Text Box 331"/>
              <p:cNvSpPr txBox="1"/>
              <p:nvPr/>
            </p:nvSpPr>
            <p:spPr>
              <a:xfrm>
                <a:off x="1866" y="3443"/>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47190" name="Text Box 332"/>
              <p:cNvSpPr txBox="1"/>
              <p:nvPr/>
            </p:nvSpPr>
            <p:spPr>
              <a:xfrm>
                <a:off x="3026" y="3449"/>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47191" name="Text Box 333"/>
              <p:cNvSpPr txBox="1"/>
              <p:nvPr/>
            </p:nvSpPr>
            <p:spPr>
              <a:xfrm>
                <a:off x="4178" y="3443"/>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47192" name="Text Box 334"/>
              <p:cNvSpPr txBox="1"/>
              <p:nvPr/>
            </p:nvSpPr>
            <p:spPr>
              <a:xfrm>
                <a:off x="5336" y="3449"/>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47115" name="Group 335"/>
          <p:cNvGrpSpPr/>
          <p:nvPr/>
        </p:nvGrpSpPr>
        <p:grpSpPr>
          <a:xfrm>
            <a:off x="3253105" y="5629275"/>
            <a:ext cx="6832600" cy="533400"/>
            <a:chOff x="1142" y="3546"/>
            <a:chExt cx="4304" cy="336"/>
          </a:xfrm>
        </p:grpSpPr>
        <p:grpSp>
          <p:nvGrpSpPr>
            <p:cNvPr id="47175" name="Group 336"/>
            <p:cNvGrpSpPr/>
            <p:nvPr/>
          </p:nvGrpSpPr>
          <p:grpSpPr>
            <a:xfrm>
              <a:off x="1142" y="3546"/>
              <a:ext cx="823" cy="336"/>
              <a:chOff x="1142" y="3546"/>
              <a:chExt cx="823" cy="336"/>
            </a:xfrm>
          </p:grpSpPr>
          <p:sp>
            <p:nvSpPr>
              <p:cNvPr id="47185" name="Rectangle 337"/>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186" name="Text Box 338"/>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7176" name="Group 339"/>
            <p:cNvGrpSpPr/>
            <p:nvPr/>
          </p:nvGrpSpPr>
          <p:grpSpPr>
            <a:xfrm>
              <a:off x="2318" y="3546"/>
              <a:ext cx="823" cy="336"/>
              <a:chOff x="2318" y="3546"/>
              <a:chExt cx="823" cy="336"/>
            </a:xfrm>
          </p:grpSpPr>
          <p:sp>
            <p:nvSpPr>
              <p:cNvPr id="47183" name="Rectangle 340"/>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184" name="Text Box 341"/>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7177" name="Group 342"/>
            <p:cNvGrpSpPr/>
            <p:nvPr/>
          </p:nvGrpSpPr>
          <p:grpSpPr>
            <a:xfrm>
              <a:off x="3470" y="3546"/>
              <a:ext cx="823" cy="336"/>
              <a:chOff x="3470" y="3546"/>
              <a:chExt cx="823" cy="336"/>
            </a:xfrm>
          </p:grpSpPr>
          <p:sp>
            <p:nvSpPr>
              <p:cNvPr id="47181" name="Rectangle 343"/>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182" name="Text Box 344"/>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7178" name="Group 345"/>
            <p:cNvGrpSpPr/>
            <p:nvPr/>
          </p:nvGrpSpPr>
          <p:grpSpPr>
            <a:xfrm>
              <a:off x="4623" y="3546"/>
              <a:ext cx="823" cy="336"/>
              <a:chOff x="4623" y="3546"/>
              <a:chExt cx="823" cy="336"/>
            </a:xfrm>
          </p:grpSpPr>
          <p:sp>
            <p:nvSpPr>
              <p:cNvPr id="47179" name="Rectangle 346"/>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7180" name="Text Box 347"/>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47117" name="Group 348"/>
          <p:cNvGrpSpPr/>
          <p:nvPr/>
        </p:nvGrpSpPr>
        <p:grpSpPr>
          <a:xfrm>
            <a:off x="3114993" y="4343400"/>
            <a:ext cx="6707187" cy="1295400"/>
            <a:chOff x="1055" y="2736"/>
            <a:chExt cx="4225" cy="816"/>
          </a:xfrm>
        </p:grpSpPr>
        <p:grpSp>
          <p:nvGrpSpPr>
            <p:cNvPr id="47165" name="Group 349"/>
            <p:cNvGrpSpPr/>
            <p:nvPr/>
          </p:nvGrpSpPr>
          <p:grpSpPr>
            <a:xfrm>
              <a:off x="1391" y="2736"/>
              <a:ext cx="3889" cy="816"/>
              <a:chOff x="1428" y="2784"/>
              <a:chExt cx="3889" cy="816"/>
            </a:xfrm>
          </p:grpSpPr>
          <p:sp>
            <p:nvSpPr>
              <p:cNvPr id="47171" name="Freeform 350"/>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172" name="Freeform 351"/>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173" name="Freeform 352"/>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174" name="Freeform 353"/>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7166" name="Group 354"/>
            <p:cNvGrpSpPr/>
            <p:nvPr/>
          </p:nvGrpSpPr>
          <p:grpSpPr>
            <a:xfrm>
              <a:off x="1055" y="2748"/>
              <a:ext cx="3750" cy="804"/>
              <a:chOff x="1055" y="2748"/>
              <a:chExt cx="3750" cy="804"/>
            </a:xfrm>
          </p:grpSpPr>
          <p:sp>
            <p:nvSpPr>
              <p:cNvPr id="47167" name="Freeform 355"/>
              <p:cNvSpPr/>
              <p:nvPr/>
            </p:nvSpPr>
            <p:spPr>
              <a:xfrm>
                <a:off x="1055" y="2748"/>
                <a:ext cx="280" cy="795"/>
              </a:xfrm>
              <a:custGeom>
                <a:avLst/>
                <a:gdLst>
                  <a:gd name="txL" fmla="*/ 0 w 280"/>
                  <a:gd name="txT" fmla="*/ 0 h 795"/>
                  <a:gd name="txR" fmla="*/ 280 w 280"/>
                  <a:gd name="txB" fmla="*/ 795 h 795"/>
                </a:gdLst>
                <a:ahLst/>
                <a:cxnLst>
                  <a:cxn ang="0">
                    <a:pos x="276" y="795"/>
                  </a:cxn>
                  <a:cxn ang="0">
                    <a:pos x="280" y="657"/>
                  </a:cxn>
                  <a:cxn ang="0">
                    <a:pos x="0" y="660"/>
                  </a:cxn>
                  <a:cxn ang="0">
                    <a:pos x="3" y="0"/>
                  </a:cxn>
                  <a:cxn ang="0">
                    <a:pos x="144" y="0"/>
                  </a:cxn>
                </a:cxnLst>
                <a:rect l="txL" t="txT" r="txR" b="txB"/>
                <a:pathLst>
                  <a:path w="280" h="795">
                    <a:moveTo>
                      <a:pt x="276" y="795"/>
                    </a:moveTo>
                    <a:lnTo>
                      <a:pt x="280" y="657"/>
                    </a:lnTo>
                    <a:lnTo>
                      <a:pt x="0" y="660"/>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168" name="Freeform 356"/>
              <p:cNvSpPr/>
              <p:nvPr/>
            </p:nvSpPr>
            <p:spPr>
              <a:xfrm>
                <a:off x="2207"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169" name="Freeform 357"/>
              <p:cNvSpPr/>
              <p:nvPr/>
            </p:nvSpPr>
            <p:spPr>
              <a:xfrm>
                <a:off x="3359"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7170" name="Freeform 358"/>
              <p:cNvSpPr/>
              <p:nvPr/>
            </p:nvSpPr>
            <p:spPr>
              <a:xfrm>
                <a:off x="4511"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nvGrpSpPr>
          <p:cNvPr id="2" name="Group 359"/>
          <p:cNvGrpSpPr/>
          <p:nvPr/>
        </p:nvGrpSpPr>
        <p:grpSpPr>
          <a:xfrm>
            <a:off x="2892743" y="2617788"/>
            <a:ext cx="6613525" cy="1963737"/>
            <a:chOff x="915" y="1649"/>
            <a:chExt cx="4166" cy="1237"/>
          </a:xfrm>
        </p:grpSpPr>
        <p:grpSp>
          <p:nvGrpSpPr>
            <p:cNvPr id="47118" name="Group 360"/>
            <p:cNvGrpSpPr/>
            <p:nvPr/>
          </p:nvGrpSpPr>
          <p:grpSpPr>
            <a:xfrm>
              <a:off x="915" y="2633"/>
              <a:ext cx="3945" cy="253"/>
              <a:chOff x="915" y="2633"/>
              <a:chExt cx="3945" cy="253"/>
            </a:xfrm>
          </p:grpSpPr>
          <p:grpSp>
            <p:nvGrpSpPr>
              <p:cNvPr id="47127" name="Group 361"/>
              <p:cNvGrpSpPr/>
              <p:nvPr/>
            </p:nvGrpSpPr>
            <p:grpSpPr>
              <a:xfrm>
                <a:off x="915" y="2696"/>
                <a:ext cx="3858" cy="190"/>
                <a:chOff x="915" y="2696"/>
                <a:chExt cx="3858" cy="190"/>
              </a:xfrm>
            </p:grpSpPr>
            <p:sp>
              <p:nvSpPr>
                <p:cNvPr id="47160" name="Freeform 362"/>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161" name="Freeform 363"/>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162" name="Freeform 364"/>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7163" name="Freeform 365"/>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7164" name="Freeform 366"/>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7128" name="Group 367"/>
              <p:cNvGrpSpPr/>
              <p:nvPr/>
            </p:nvGrpSpPr>
            <p:grpSpPr>
              <a:xfrm>
                <a:off x="1213" y="2633"/>
                <a:ext cx="192" cy="158"/>
                <a:chOff x="1440" y="2928"/>
                <a:chExt cx="192" cy="158"/>
              </a:xfrm>
            </p:grpSpPr>
            <p:grpSp>
              <p:nvGrpSpPr>
                <p:cNvPr id="47153" name="Group 368"/>
                <p:cNvGrpSpPr/>
                <p:nvPr/>
              </p:nvGrpSpPr>
              <p:grpSpPr>
                <a:xfrm rot="5400000">
                  <a:off x="1529" y="2983"/>
                  <a:ext cx="158" cy="48"/>
                  <a:chOff x="3459" y="1296"/>
                  <a:chExt cx="243" cy="48"/>
                </a:xfrm>
              </p:grpSpPr>
              <p:sp>
                <p:nvSpPr>
                  <p:cNvPr id="47158" name="Line 36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59" name="Line 37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7154" name="Freeform 37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155" name="Group 372"/>
                <p:cNvGrpSpPr/>
                <p:nvPr/>
              </p:nvGrpSpPr>
              <p:grpSpPr>
                <a:xfrm rot="-5400000">
                  <a:off x="1385" y="2983"/>
                  <a:ext cx="158" cy="48"/>
                  <a:chOff x="3459" y="1296"/>
                  <a:chExt cx="243" cy="48"/>
                </a:xfrm>
              </p:grpSpPr>
              <p:sp>
                <p:nvSpPr>
                  <p:cNvPr id="47156" name="Line 37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57" name="Line 37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7129" name="Group 375"/>
              <p:cNvGrpSpPr/>
              <p:nvPr/>
            </p:nvGrpSpPr>
            <p:grpSpPr>
              <a:xfrm>
                <a:off x="2365" y="2635"/>
                <a:ext cx="192" cy="158"/>
                <a:chOff x="1440" y="2928"/>
                <a:chExt cx="192" cy="158"/>
              </a:xfrm>
            </p:grpSpPr>
            <p:grpSp>
              <p:nvGrpSpPr>
                <p:cNvPr id="47146" name="Group 376"/>
                <p:cNvGrpSpPr/>
                <p:nvPr/>
              </p:nvGrpSpPr>
              <p:grpSpPr>
                <a:xfrm rot="5400000">
                  <a:off x="1529" y="2983"/>
                  <a:ext cx="158" cy="48"/>
                  <a:chOff x="3459" y="1296"/>
                  <a:chExt cx="243" cy="48"/>
                </a:xfrm>
              </p:grpSpPr>
              <p:sp>
                <p:nvSpPr>
                  <p:cNvPr id="47151" name="Line 37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52" name="Line 37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7147" name="Freeform 37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148" name="Group 380"/>
                <p:cNvGrpSpPr/>
                <p:nvPr/>
              </p:nvGrpSpPr>
              <p:grpSpPr>
                <a:xfrm rot="-5400000">
                  <a:off x="1385" y="2983"/>
                  <a:ext cx="158" cy="48"/>
                  <a:chOff x="3459" y="1296"/>
                  <a:chExt cx="243" cy="48"/>
                </a:xfrm>
              </p:grpSpPr>
              <p:sp>
                <p:nvSpPr>
                  <p:cNvPr id="47149" name="Line 38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50" name="Line 38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7130" name="Group 383"/>
              <p:cNvGrpSpPr/>
              <p:nvPr/>
            </p:nvGrpSpPr>
            <p:grpSpPr>
              <a:xfrm>
                <a:off x="3517" y="2635"/>
                <a:ext cx="192" cy="158"/>
                <a:chOff x="1440" y="2928"/>
                <a:chExt cx="192" cy="158"/>
              </a:xfrm>
            </p:grpSpPr>
            <p:grpSp>
              <p:nvGrpSpPr>
                <p:cNvPr id="47139" name="Group 384"/>
                <p:cNvGrpSpPr/>
                <p:nvPr/>
              </p:nvGrpSpPr>
              <p:grpSpPr>
                <a:xfrm rot="5400000">
                  <a:off x="1529" y="2983"/>
                  <a:ext cx="158" cy="48"/>
                  <a:chOff x="3459" y="1296"/>
                  <a:chExt cx="243" cy="48"/>
                </a:xfrm>
              </p:grpSpPr>
              <p:sp>
                <p:nvSpPr>
                  <p:cNvPr id="47144" name="Line 38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45" name="Line 38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7140" name="Freeform 38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141" name="Group 388"/>
                <p:cNvGrpSpPr/>
                <p:nvPr/>
              </p:nvGrpSpPr>
              <p:grpSpPr>
                <a:xfrm rot="-5400000">
                  <a:off x="1385" y="2983"/>
                  <a:ext cx="158" cy="48"/>
                  <a:chOff x="3459" y="1296"/>
                  <a:chExt cx="243" cy="48"/>
                </a:xfrm>
              </p:grpSpPr>
              <p:sp>
                <p:nvSpPr>
                  <p:cNvPr id="47142" name="Line 38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43" name="Line 39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7131" name="Group 391"/>
              <p:cNvGrpSpPr/>
              <p:nvPr/>
            </p:nvGrpSpPr>
            <p:grpSpPr>
              <a:xfrm>
                <a:off x="4668" y="2635"/>
                <a:ext cx="192" cy="158"/>
                <a:chOff x="1440" y="2928"/>
                <a:chExt cx="192" cy="158"/>
              </a:xfrm>
            </p:grpSpPr>
            <p:grpSp>
              <p:nvGrpSpPr>
                <p:cNvPr id="47132" name="Group 392"/>
                <p:cNvGrpSpPr/>
                <p:nvPr/>
              </p:nvGrpSpPr>
              <p:grpSpPr>
                <a:xfrm rot="5400000">
                  <a:off x="1529" y="2983"/>
                  <a:ext cx="158" cy="48"/>
                  <a:chOff x="3459" y="1296"/>
                  <a:chExt cx="243" cy="48"/>
                </a:xfrm>
              </p:grpSpPr>
              <p:sp>
                <p:nvSpPr>
                  <p:cNvPr id="47137" name="Line 39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38" name="Line 39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7133" name="Freeform 39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7134" name="Group 396"/>
                <p:cNvGrpSpPr/>
                <p:nvPr/>
              </p:nvGrpSpPr>
              <p:grpSpPr>
                <a:xfrm rot="-5400000">
                  <a:off x="1385" y="2983"/>
                  <a:ext cx="158" cy="48"/>
                  <a:chOff x="3459" y="1296"/>
                  <a:chExt cx="243" cy="48"/>
                </a:xfrm>
              </p:grpSpPr>
              <p:sp>
                <p:nvSpPr>
                  <p:cNvPr id="47135" name="Line 39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7136" name="Line 39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47119" name="Rectangle 399"/>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7120" name="Text Box 400"/>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7121" name="Rectangle 401"/>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47122" name="Rectangle 402"/>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47123" name="Rectangle 403"/>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47124" name="Text Box 404"/>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7125" name="Text Box 405"/>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7126" name="Text Box 406"/>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46450" name="Text Box 31"/>
          <p:cNvSpPr txBox="1"/>
          <p:nvPr/>
        </p:nvSpPr>
        <p:spPr>
          <a:xfrm>
            <a:off x="2491740" y="6391275"/>
            <a:ext cx="509588" cy="396875"/>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40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39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47117"/>
                                        </p:tgtEl>
                                        <p:attrNameLst>
                                          <p:attrName>style.visibility</p:attrName>
                                        </p:attrNameLst>
                                      </p:cBhvr>
                                      <p:to>
                                        <p:strVal val="visible"/>
                                      </p:to>
                                    </p:set>
                                    <p:animEffect transition="in" filter="strips(upRight)">
                                      <p:cBhvr>
                                        <p:cTn id="7" dur="500"/>
                                        <p:tgtEl>
                                          <p:spTgt spid="47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p:cNvSpPr txBox="1"/>
          <p:nvPr/>
        </p:nvSpPr>
        <p:spPr>
          <a:xfrm>
            <a:off x="1906589" y="1482725"/>
            <a:ext cx="8015336" cy="584775"/>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(1) 存取时间与物理地址无关（随机访问）</a:t>
            </a:r>
          </a:p>
        </p:txBody>
      </p:sp>
      <p:sp>
        <p:nvSpPr>
          <p:cNvPr id="316419" name="Text Box 3"/>
          <p:cNvSpPr txBox="1"/>
          <p:nvPr/>
        </p:nvSpPr>
        <p:spPr>
          <a:xfrm>
            <a:off x="2387601" y="4740276"/>
            <a:ext cx="4697120" cy="523220"/>
          </a:xfrm>
          <a:prstGeom prst="rect">
            <a:avLst/>
          </a:prstGeom>
          <a:noFill/>
          <a:ln w="9525">
            <a:noFill/>
          </a:ln>
        </p:spPr>
        <p:txBody>
          <a:bodyPr wrap="none">
            <a:spAutoFit/>
          </a:bodyPr>
          <a:lstStyle/>
          <a:p>
            <a:pPr>
              <a:buChar char="•"/>
            </a:pPr>
            <a:r>
              <a:rPr lang="zh-CN" altLang="en-US" sz="2800" b="1" dirty="0">
                <a:latin typeface="宋体" panose="02010600030101010101" pitchFamily="2" charset="-122"/>
                <a:ea typeface="宋体" panose="02010600030101010101" pitchFamily="2" charset="-122"/>
              </a:rPr>
              <a:t>  顺序存取存储器    磁带</a:t>
            </a:r>
          </a:p>
        </p:txBody>
      </p:sp>
      <p:sp>
        <p:nvSpPr>
          <p:cNvPr id="13317" name="Text Box 5"/>
          <p:cNvSpPr txBox="1"/>
          <p:nvPr/>
        </p:nvSpPr>
        <p:spPr>
          <a:xfrm>
            <a:off x="1893888" y="476250"/>
            <a:ext cx="4124847" cy="646331"/>
          </a:xfrm>
          <a:prstGeom prst="rect">
            <a:avLst/>
          </a:prstGeom>
          <a:noFill/>
          <a:ln w="9525">
            <a:noFill/>
          </a:ln>
        </p:spPr>
        <p:txBody>
          <a:bodyPr wrap="none">
            <a:spAutoFit/>
          </a:bodyPr>
          <a:lstStyle/>
          <a:p>
            <a:r>
              <a:rPr lang="zh-CN" altLang="en-US" sz="3600" b="1" dirty="0">
                <a:latin typeface="宋体" panose="02010600030101010101" pitchFamily="2" charset="-122"/>
                <a:ea typeface="宋体" panose="02010600030101010101" pitchFamily="2" charset="-122"/>
              </a:rPr>
              <a:t>2. 按存取方式分类</a:t>
            </a:r>
          </a:p>
        </p:txBody>
      </p:sp>
      <p:sp>
        <p:nvSpPr>
          <p:cNvPr id="316422" name="Text Box 6"/>
          <p:cNvSpPr txBox="1"/>
          <p:nvPr/>
        </p:nvSpPr>
        <p:spPr>
          <a:xfrm>
            <a:off x="1892301" y="3917950"/>
            <a:ext cx="8015336" cy="584775"/>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(2) 存取时间与物理地址有关（串行访问）</a:t>
            </a:r>
          </a:p>
        </p:txBody>
      </p:sp>
      <p:sp>
        <p:nvSpPr>
          <p:cNvPr id="316423" name="Text Box 7"/>
          <p:cNvSpPr txBox="1"/>
          <p:nvPr/>
        </p:nvSpPr>
        <p:spPr>
          <a:xfrm>
            <a:off x="2387600" y="2362201"/>
            <a:ext cx="3403600" cy="519113"/>
          </a:xfrm>
          <a:prstGeom prst="rect">
            <a:avLst/>
          </a:prstGeom>
          <a:noFill/>
          <a:ln w="9525">
            <a:noFill/>
          </a:ln>
        </p:spPr>
        <p:txBody>
          <a:bodyPr>
            <a:spAutoFit/>
          </a:bodyPr>
          <a:lstStyle/>
          <a:p>
            <a:pPr>
              <a:buChar char="•"/>
            </a:pPr>
            <a:r>
              <a:rPr lang="zh-CN" altLang="en-US" sz="2800" b="1" dirty="0">
                <a:latin typeface="宋体" panose="02010600030101010101" pitchFamily="2" charset="-122"/>
                <a:ea typeface="宋体" panose="02010600030101010101" pitchFamily="2" charset="-122"/>
              </a:rPr>
              <a:t>  随机存储器</a:t>
            </a:r>
            <a:endParaRPr lang="zh-CN" altLang="en-US" sz="2800" b="1" dirty="0">
              <a:solidFill>
                <a:schemeClr val="folHlink"/>
              </a:solidFill>
              <a:latin typeface="宋体" panose="02010600030101010101" pitchFamily="2" charset="-122"/>
              <a:ea typeface="宋体" panose="02010600030101010101" pitchFamily="2" charset="-122"/>
            </a:endParaRPr>
          </a:p>
        </p:txBody>
      </p:sp>
      <p:sp>
        <p:nvSpPr>
          <p:cNvPr id="316424" name="Text Box 8"/>
          <p:cNvSpPr txBox="1"/>
          <p:nvPr/>
        </p:nvSpPr>
        <p:spPr>
          <a:xfrm>
            <a:off x="2387600" y="3165476"/>
            <a:ext cx="3022600" cy="519113"/>
          </a:xfrm>
          <a:prstGeom prst="rect">
            <a:avLst/>
          </a:prstGeom>
          <a:noFill/>
          <a:ln w="9525">
            <a:noFill/>
          </a:ln>
        </p:spPr>
        <p:txBody>
          <a:bodyPr>
            <a:spAutoFit/>
          </a:bodyPr>
          <a:lstStyle/>
          <a:p>
            <a:pPr>
              <a:buChar char="•"/>
            </a:pPr>
            <a:r>
              <a:rPr lang="zh-CN" altLang="en-US" sz="2800" b="1" dirty="0">
                <a:latin typeface="宋体" panose="02010600030101010101" pitchFamily="2" charset="-122"/>
                <a:ea typeface="宋体" panose="02010600030101010101" pitchFamily="2" charset="-122"/>
              </a:rPr>
              <a:t>  只读存储器</a:t>
            </a:r>
            <a:endParaRPr lang="zh-CN" altLang="en-US" sz="2800" b="1" dirty="0">
              <a:solidFill>
                <a:schemeClr val="folHlink"/>
              </a:solidFill>
              <a:latin typeface="宋体" panose="02010600030101010101" pitchFamily="2" charset="-122"/>
              <a:ea typeface="宋体" panose="02010600030101010101" pitchFamily="2" charset="-122"/>
            </a:endParaRPr>
          </a:p>
        </p:txBody>
      </p:sp>
      <p:sp>
        <p:nvSpPr>
          <p:cNvPr id="316425" name="Text Box 9"/>
          <p:cNvSpPr txBox="1"/>
          <p:nvPr/>
        </p:nvSpPr>
        <p:spPr>
          <a:xfrm>
            <a:off x="2387601" y="5495926"/>
            <a:ext cx="4697120" cy="523220"/>
          </a:xfrm>
          <a:prstGeom prst="rect">
            <a:avLst/>
          </a:prstGeom>
          <a:noFill/>
          <a:ln w="9525">
            <a:noFill/>
          </a:ln>
        </p:spPr>
        <p:txBody>
          <a:bodyPr wrap="none">
            <a:spAutoFit/>
          </a:bodyPr>
          <a:lstStyle/>
          <a:p>
            <a:pPr>
              <a:buChar char="•"/>
            </a:pPr>
            <a:r>
              <a:rPr lang="zh-CN" altLang="en-US" sz="2800" b="1" dirty="0">
                <a:latin typeface="宋体" panose="02010600030101010101" pitchFamily="2" charset="-122"/>
                <a:ea typeface="宋体" panose="02010600030101010101" pitchFamily="2" charset="-122"/>
              </a:rPr>
              <a:t>  直接存取存储器    磁盘</a:t>
            </a:r>
          </a:p>
        </p:txBody>
      </p:sp>
      <p:sp>
        <p:nvSpPr>
          <p:cNvPr id="316426" name="Text Box 10"/>
          <p:cNvSpPr txBox="1"/>
          <p:nvPr/>
        </p:nvSpPr>
        <p:spPr>
          <a:xfrm>
            <a:off x="5105400" y="2362201"/>
            <a:ext cx="6477000" cy="519113"/>
          </a:xfrm>
          <a:prstGeom prst="rect">
            <a:avLst/>
          </a:prstGeom>
          <a:noFill/>
          <a:ln w="9525">
            <a:noFill/>
          </a:ln>
        </p:spPr>
        <p:txBody>
          <a:bodyPr>
            <a:spAutoFit/>
          </a:bodyPr>
          <a:lstStyle/>
          <a:p>
            <a:r>
              <a:rPr lang="zh-CN" altLang="en-US" sz="2800" b="1" dirty="0">
                <a:solidFill>
                  <a:schemeClr val="folHlink"/>
                </a:solidFill>
                <a:latin typeface="宋体" panose="02010600030101010101" pitchFamily="2" charset="-122"/>
                <a:ea typeface="宋体" panose="02010600030101010101" pitchFamily="2" charset="-122"/>
              </a:rPr>
              <a:t>在程序的执行过程中 </a:t>
            </a:r>
            <a:r>
              <a:rPr lang="zh-CN" altLang="en-US" sz="2800" b="1" dirty="0">
                <a:latin typeface="宋体" panose="02010600030101010101" pitchFamily="2" charset="-122"/>
                <a:ea typeface="宋体" panose="02010600030101010101" pitchFamily="2" charset="-122"/>
              </a:rPr>
              <a:t>可 </a:t>
            </a:r>
            <a:r>
              <a:rPr lang="zh-CN" altLang="en-US" sz="2800" b="1" dirty="0">
                <a:solidFill>
                  <a:schemeClr val="folHlink"/>
                </a:solidFill>
                <a:latin typeface="宋体" panose="02010600030101010101" pitchFamily="2" charset="-122"/>
                <a:ea typeface="宋体" panose="02010600030101010101" pitchFamily="2" charset="-122"/>
              </a:rPr>
              <a:t>读 </a:t>
            </a:r>
            <a:r>
              <a:rPr lang="zh-CN" altLang="en-US" sz="2800" b="1" dirty="0">
                <a:latin typeface="宋体" panose="02010600030101010101" pitchFamily="2" charset="-122"/>
                <a:ea typeface="宋体" panose="02010600030101010101" pitchFamily="2" charset="-122"/>
              </a:rPr>
              <a:t>可 </a:t>
            </a:r>
            <a:r>
              <a:rPr lang="zh-CN" altLang="en-US" sz="2800" b="1" dirty="0">
                <a:solidFill>
                  <a:schemeClr val="folHlink"/>
                </a:solidFill>
                <a:latin typeface="宋体" panose="02010600030101010101" pitchFamily="2" charset="-122"/>
                <a:ea typeface="宋体" panose="02010600030101010101" pitchFamily="2" charset="-122"/>
              </a:rPr>
              <a:t>写</a:t>
            </a:r>
          </a:p>
        </p:txBody>
      </p:sp>
      <p:sp>
        <p:nvSpPr>
          <p:cNvPr id="316427" name="Text Box 11"/>
          <p:cNvSpPr txBox="1"/>
          <p:nvPr/>
        </p:nvSpPr>
        <p:spPr>
          <a:xfrm>
            <a:off x="5105400" y="3165476"/>
            <a:ext cx="6477000" cy="519113"/>
          </a:xfrm>
          <a:prstGeom prst="rect">
            <a:avLst/>
          </a:prstGeom>
          <a:noFill/>
          <a:ln w="9525">
            <a:noFill/>
          </a:ln>
        </p:spPr>
        <p:txBody>
          <a:bodyPr>
            <a:spAutoFit/>
          </a:bodyPr>
          <a:lstStyle/>
          <a:p>
            <a:r>
              <a:rPr lang="zh-CN" altLang="en-US" sz="2800" b="1" dirty="0">
                <a:solidFill>
                  <a:schemeClr val="folHlink"/>
                </a:solidFill>
                <a:latin typeface="宋体" panose="02010600030101010101" pitchFamily="2" charset="-122"/>
                <a:ea typeface="宋体" panose="02010600030101010101" pitchFamily="2" charset="-122"/>
              </a:rPr>
              <a:t>在程序的执行过程中 </a:t>
            </a:r>
            <a:r>
              <a:rPr lang="zh-CN" altLang="en-US" sz="2800" b="1" dirty="0">
                <a:latin typeface="宋体" panose="02010600030101010101" pitchFamily="2" charset="-122"/>
                <a:ea typeface="宋体" panose="02010600030101010101" pitchFamily="2" charset="-122"/>
              </a:rPr>
              <a:t>只 </a:t>
            </a:r>
            <a:r>
              <a:rPr lang="zh-CN" altLang="en-US" sz="2800" b="1" dirty="0">
                <a:solidFill>
                  <a:schemeClr val="folHlink"/>
                </a:solidFill>
                <a:latin typeface="宋体" panose="02010600030101010101" pitchFamily="2" charset="-122"/>
                <a:ea typeface="宋体" panose="02010600030101010101" pitchFamily="2" charset="-122"/>
              </a:rPr>
              <a:t>读</a:t>
            </a:r>
          </a:p>
        </p:txBody>
      </p:sp>
      <p:sp>
        <p:nvSpPr>
          <p:cNvPr id="1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4</a:t>
            </a:fld>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linds(horizontal)">
                                      <p:cBhvr>
                                        <p:cTn id="7" dur="500"/>
                                        <p:tgtEl>
                                          <p:spTgt spid="3164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6423"/>
                                        </p:tgtEl>
                                        <p:attrNameLst>
                                          <p:attrName>style.visibility</p:attrName>
                                        </p:attrNameLst>
                                      </p:cBhvr>
                                      <p:to>
                                        <p:strVal val="visible"/>
                                      </p:to>
                                    </p:set>
                                    <p:animEffect transition="in" filter="blinds(horizontal)">
                                      <p:cBhvr>
                                        <p:cTn id="12" dur="500"/>
                                        <p:tgtEl>
                                          <p:spTgt spid="3164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6426"/>
                                        </p:tgtEl>
                                        <p:attrNameLst>
                                          <p:attrName>style.visibility</p:attrName>
                                        </p:attrNameLst>
                                      </p:cBhvr>
                                      <p:to>
                                        <p:strVal val="visible"/>
                                      </p:to>
                                    </p:set>
                                    <p:animEffect transition="in" filter="blinds(horizontal)">
                                      <p:cBhvr>
                                        <p:cTn id="17" dur="500"/>
                                        <p:tgtEl>
                                          <p:spTgt spid="3164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6424"/>
                                        </p:tgtEl>
                                        <p:attrNameLst>
                                          <p:attrName>style.visibility</p:attrName>
                                        </p:attrNameLst>
                                      </p:cBhvr>
                                      <p:to>
                                        <p:strVal val="visible"/>
                                      </p:to>
                                    </p:set>
                                    <p:animEffect transition="in" filter="blinds(horizontal)">
                                      <p:cBhvr>
                                        <p:cTn id="22" dur="500"/>
                                        <p:tgtEl>
                                          <p:spTgt spid="3164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6427"/>
                                        </p:tgtEl>
                                        <p:attrNameLst>
                                          <p:attrName>style.visibility</p:attrName>
                                        </p:attrNameLst>
                                      </p:cBhvr>
                                      <p:to>
                                        <p:strVal val="visible"/>
                                      </p:to>
                                    </p:set>
                                    <p:animEffect transition="in" filter="blinds(horizontal)">
                                      <p:cBhvr>
                                        <p:cTn id="27" dur="500"/>
                                        <p:tgtEl>
                                          <p:spTgt spid="3164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6422"/>
                                        </p:tgtEl>
                                        <p:attrNameLst>
                                          <p:attrName>style.visibility</p:attrName>
                                        </p:attrNameLst>
                                      </p:cBhvr>
                                      <p:to>
                                        <p:strVal val="visible"/>
                                      </p:to>
                                    </p:set>
                                    <p:animEffect transition="in" filter="blinds(horizontal)">
                                      <p:cBhvr>
                                        <p:cTn id="32" dur="500"/>
                                        <p:tgtEl>
                                          <p:spTgt spid="31642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6419"/>
                                        </p:tgtEl>
                                        <p:attrNameLst>
                                          <p:attrName>style.visibility</p:attrName>
                                        </p:attrNameLst>
                                      </p:cBhvr>
                                      <p:to>
                                        <p:strVal val="visible"/>
                                      </p:to>
                                    </p:set>
                                    <p:animEffect transition="in" filter="blinds(horizontal)">
                                      <p:cBhvr>
                                        <p:cTn id="37" dur="500"/>
                                        <p:tgtEl>
                                          <p:spTgt spid="3164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6425"/>
                                        </p:tgtEl>
                                        <p:attrNameLst>
                                          <p:attrName>style.visibility</p:attrName>
                                        </p:attrNameLst>
                                      </p:cBhvr>
                                      <p:to>
                                        <p:strVal val="visible"/>
                                      </p:to>
                                    </p:set>
                                    <p:animEffect transition="in" filter="blinds(horizontal)">
                                      <p:cBhvr>
                                        <p:cTn id="42" dur="500"/>
                                        <p:tgtEl>
                                          <p:spTgt spid="316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p:bldP spid="316419" grpId="0"/>
      <p:bldP spid="316422" grpId="0"/>
      <p:bldP spid="316423" grpId="0"/>
      <p:bldP spid="316424" grpId="0"/>
      <p:bldP spid="316425" grpId="0"/>
      <p:bldP spid="316426" grpId="0"/>
      <p:bldP spid="3164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8130" name="Group 2"/>
          <p:cNvGrpSpPr/>
          <p:nvPr/>
        </p:nvGrpSpPr>
        <p:grpSpPr>
          <a:xfrm>
            <a:off x="3033395" y="854075"/>
            <a:ext cx="7292975" cy="403225"/>
            <a:chOff x="1022" y="538"/>
            <a:chExt cx="4594" cy="254"/>
          </a:xfrm>
        </p:grpSpPr>
        <p:sp>
          <p:nvSpPr>
            <p:cNvPr id="48533"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8534"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535"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8536"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537"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8538"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8539"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8540"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8541"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8542"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8543"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8544"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8545"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8546"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8547"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8548"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8549"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8133" name="Group 22"/>
          <p:cNvGrpSpPr/>
          <p:nvPr/>
        </p:nvGrpSpPr>
        <p:grpSpPr>
          <a:xfrm>
            <a:off x="4535170" y="5599113"/>
            <a:ext cx="6057900" cy="336550"/>
            <a:chOff x="1944" y="3527"/>
            <a:chExt cx="3816" cy="212"/>
          </a:xfrm>
        </p:grpSpPr>
        <p:sp>
          <p:nvSpPr>
            <p:cNvPr id="48529" name="Text Box 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8530" name="Text Box 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8531" name="Text Box 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8532" name="Text Box 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grpSp>
      <p:grpSp>
        <p:nvGrpSpPr>
          <p:cNvPr id="48134" name="Group 27"/>
          <p:cNvGrpSpPr/>
          <p:nvPr/>
        </p:nvGrpSpPr>
        <p:grpSpPr>
          <a:xfrm>
            <a:off x="1677670" y="1066800"/>
            <a:ext cx="8915400" cy="5716588"/>
            <a:chOff x="144" y="672"/>
            <a:chExt cx="5616" cy="3601"/>
          </a:xfrm>
        </p:grpSpPr>
        <p:grpSp>
          <p:nvGrpSpPr>
            <p:cNvPr id="48202" name="Group 28"/>
            <p:cNvGrpSpPr/>
            <p:nvPr/>
          </p:nvGrpSpPr>
          <p:grpSpPr>
            <a:xfrm>
              <a:off x="144" y="672"/>
              <a:ext cx="5472" cy="3601"/>
              <a:chOff x="144" y="672"/>
              <a:chExt cx="5472" cy="3601"/>
            </a:xfrm>
          </p:grpSpPr>
          <p:grpSp>
            <p:nvGrpSpPr>
              <p:cNvPr id="48214" name="Group 29"/>
              <p:cNvGrpSpPr/>
              <p:nvPr/>
            </p:nvGrpSpPr>
            <p:grpSpPr>
              <a:xfrm>
                <a:off x="144" y="672"/>
                <a:ext cx="5472" cy="3601"/>
                <a:chOff x="144" y="672"/>
                <a:chExt cx="5472" cy="3601"/>
              </a:xfrm>
            </p:grpSpPr>
            <p:grpSp>
              <p:nvGrpSpPr>
                <p:cNvPr id="48303" name="Group 30"/>
                <p:cNvGrpSpPr/>
                <p:nvPr/>
              </p:nvGrpSpPr>
              <p:grpSpPr>
                <a:xfrm>
                  <a:off x="144" y="711"/>
                  <a:ext cx="5472" cy="3562"/>
                  <a:chOff x="144" y="711"/>
                  <a:chExt cx="5472" cy="3562"/>
                </a:xfrm>
              </p:grpSpPr>
              <p:sp>
                <p:nvSpPr>
                  <p:cNvPr id="48315" name="Rectangle 31"/>
                  <p:cNvSpPr/>
                  <p:nvPr/>
                </p:nvSpPr>
                <p:spPr>
                  <a:xfrm>
                    <a:off x="336" y="711"/>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316" name="Rectangle 32"/>
                  <p:cNvSpPr/>
                  <p:nvPr/>
                </p:nvSpPr>
                <p:spPr>
                  <a:xfrm>
                    <a:off x="1732"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8317" name="Text Box 33"/>
                  <p:cNvSpPr txBox="1"/>
                  <p:nvPr/>
                </p:nvSpPr>
                <p:spPr>
                  <a:xfrm>
                    <a:off x="1412" y="86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318" name="Rectangle 34"/>
                  <p:cNvSpPr/>
                  <p:nvPr/>
                </p:nvSpPr>
                <p:spPr>
                  <a:xfrm>
                    <a:off x="1156"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8319" name="Rectangle 35"/>
                  <p:cNvSpPr/>
                  <p:nvPr/>
                </p:nvSpPr>
                <p:spPr>
                  <a:xfrm>
                    <a:off x="2873"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8320" name="Text Box 36"/>
                  <p:cNvSpPr txBox="1"/>
                  <p:nvPr/>
                </p:nvSpPr>
                <p:spPr>
                  <a:xfrm>
                    <a:off x="2553" y="86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321" name="Rectangle 37"/>
                  <p:cNvSpPr/>
                  <p:nvPr/>
                </p:nvSpPr>
                <p:spPr>
                  <a:xfrm>
                    <a:off x="2297"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8322" name="Rectangle 38"/>
                  <p:cNvSpPr/>
                  <p:nvPr/>
                </p:nvSpPr>
                <p:spPr>
                  <a:xfrm>
                    <a:off x="4048"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8323" name="Text Box 39"/>
                  <p:cNvSpPr txBox="1"/>
                  <p:nvPr/>
                </p:nvSpPr>
                <p:spPr>
                  <a:xfrm>
                    <a:off x="3728" y="86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324" name="Rectangle 40"/>
                  <p:cNvSpPr/>
                  <p:nvPr/>
                </p:nvSpPr>
                <p:spPr>
                  <a:xfrm>
                    <a:off x="3472"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8325" name="Rectangle 41"/>
                  <p:cNvSpPr/>
                  <p:nvPr/>
                </p:nvSpPr>
                <p:spPr>
                  <a:xfrm>
                    <a:off x="5184"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8326" name="Text Box 42"/>
                  <p:cNvSpPr txBox="1"/>
                  <p:nvPr/>
                </p:nvSpPr>
                <p:spPr>
                  <a:xfrm>
                    <a:off x="4864" y="86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327" name="Rectangle 43"/>
                  <p:cNvSpPr/>
                  <p:nvPr/>
                </p:nvSpPr>
                <p:spPr>
                  <a:xfrm>
                    <a:off x="4608" y="1012"/>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8328" name="Rectangle 44"/>
                  <p:cNvSpPr/>
                  <p:nvPr/>
                </p:nvSpPr>
                <p:spPr>
                  <a:xfrm>
                    <a:off x="1732"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8329" name="Rectangle 45"/>
                  <p:cNvSpPr/>
                  <p:nvPr/>
                </p:nvSpPr>
                <p:spPr>
                  <a:xfrm>
                    <a:off x="1156"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8330" name="Rectangle 46"/>
                  <p:cNvSpPr/>
                  <p:nvPr/>
                </p:nvSpPr>
                <p:spPr>
                  <a:xfrm>
                    <a:off x="2873"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8331" name="Rectangle 47"/>
                  <p:cNvSpPr/>
                  <p:nvPr/>
                </p:nvSpPr>
                <p:spPr>
                  <a:xfrm>
                    <a:off x="2297"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8332" name="Rectangle 48"/>
                  <p:cNvSpPr/>
                  <p:nvPr/>
                </p:nvSpPr>
                <p:spPr>
                  <a:xfrm>
                    <a:off x="4048"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8333" name="Rectangle 49"/>
                  <p:cNvSpPr/>
                  <p:nvPr/>
                </p:nvSpPr>
                <p:spPr>
                  <a:xfrm>
                    <a:off x="3472"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8334" name="Rectangle 50"/>
                  <p:cNvSpPr/>
                  <p:nvPr/>
                </p:nvSpPr>
                <p:spPr>
                  <a:xfrm>
                    <a:off x="5184"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8335" name="Rectangle 51"/>
                  <p:cNvSpPr/>
                  <p:nvPr/>
                </p:nvSpPr>
                <p:spPr>
                  <a:xfrm>
                    <a:off x="4608" y="2213"/>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8336" name="Line 52"/>
                  <p:cNvSpPr/>
                  <p:nvPr/>
                </p:nvSpPr>
                <p:spPr>
                  <a:xfrm rot="5400000">
                    <a:off x="1329" y="2710"/>
                    <a:ext cx="158" cy="0"/>
                  </a:xfrm>
                  <a:prstGeom prst="line">
                    <a:avLst/>
                  </a:prstGeom>
                  <a:ln w="38100" cap="flat" cmpd="sng">
                    <a:solidFill>
                      <a:schemeClr val="tx1"/>
                    </a:solidFill>
                    <a:prstDash val="solid"/>
                    <a:headEnd type="none" w="med" len="med"/>
                    <a:tailEnd type="none" w="med" len="med"/>
                  </a:ln>
                </p:spPr>
              </p:sp>
              <p:sp>
                <p:nvSpPr>
                  <p:cNvPr id="48337" name="Line 53"/>
                  <p:cNvSpPr/>
                  <p:nvPr/>
                </p:nvSpPr>
                <p:spPr>
                  <a:xfrm rot="5400000">
                    <a:off x="1312" y="2708"/>
                    <a:ext cx="96" cy="0"/>
                  </a:xfrm>
                  <a:prstGeom prst="line">
                    <a:avLst/>
                  </a:prstGeom>
                  <a:ln w="38100" cap="flat" cmpd="sng">
                    <a:solidFill>
                      <a:schemeClr val="tx1"/>
                    </a:solidFill>
                    <a:prstDash val="solid"/>
                    <a:headEnd type="none" w="med" len="med"/>
                    <a:tailEnd type="none" w="med" len="med"/>
                  </a:ln>
                </p:spPr>
              </p:sp>
              <p:sp>
                <p:nvSpPr>
                  <p:cNvPr id="48338" name="Freeform 54"/>
                  <p:cNvSpPr/>
                  <p:nvPr/>
                </p:nvSpPr>
                <p:spPr>
                  <a:xfrm>
                    <a:off x="1264" y="2707"/>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8339" name="Line 55"/>
                  <p:cNvSpPr/>
                  <p:nvPr/>
                </p:nvSpPr>
                <p:spPr>
                  <a:xfrm rot="-5400000">
                    <a:off x="1137" y="2710"/>
                    <a:ext cx="158" cy="0"/>
                  </a:xfrm>
                  <a:prstGeom prst="line">
                    <a:avLst/>
                  </a:prstGeom>
                  <a:ln w="38100" cap="flat" cmpd="sng">
                    <a:solidFill>
                      <a:schemeClr val="tx1"/>
                    </a:solidFill>
                    <a:prstDash val="solid"/>
                    <a:headEnd type="none" w="med" len="med"/>
                    <a:tailEnd type="none" w="med" len="med"/>
                  </a:ln>
                </p:spPr>
              </p:sp>
              <p:sp>
                <p:nvSpPr>
                  <p:cNvPr id="48340" name="Line 56"/>
                  <p:cNvSpPr/>
                  <p:nvPr/>
                </p:nvSpPr>
                <p:spPr>
                  <a:xfrm rot="-5400000">
                    <a:off x="1216" y="2712"/>
                    <a:ext cx="96" cy="0"/>
                  </a:xfrm>
                  <a:prstGeom prst="line">
                    <a:avLst/>
                  </a:prstGeom>
                  <a:ln w="38100" cap="flat" cmpd="sng">
                    <a:solidFill>
                      <a:schemeClr val="tx1"/>
                    </a:solidFill>
                    <a:prstDash val="solid"/>
                    <a:headEnd type="none" w="med" len="med"/>
                    <a:tailEnd type="none" w="med" len="med"/>
                  </a:ln>
                </p:spPr>
              </p:sp>
              <p:sp>
                <p:nvSpPr>
                  <p:cNvPr id="48341" name="Freeform 57"/>
                  <p:cNvSpPr/>
                  <p:nvPr/>
                </p:nvSpPr>
                <p:spPr>
                  <a:xfrm>
                    <a:off x="1438" y="2351"/>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42" name="Freeform 58"/>
                  <p:cNvSpPr/>
                  <p:nvPr/>
                </p:nvSpPr>
                <p:spPr>
                  <a:xfrm>
                    <a:off x="1063" y="1207"/>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343" name="Freeform 59"/>
                  <p:cNvSpPr/>
                  <p:nvPr/>
                </p:nvSpPr>
                <p:spPr>
                  <a:xfrm>
                    <a:off x="1059" y="2351"/>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44" name="Line 60"/>
                  <p:cNvSpPr/>
                  <p:nvPr/>
                </p:nvSpPr>
                <p:spPr>
                  <a:xfrm rot="5400000">
                    <a:off x="1900" y="2711"/>
                    <a:ext cx="158" cy="0"/>
                  </a:xfrm>
                  <a:prstGeom prst="line">
                    <a:avLst/>
                  </a:prstGeom>
                  <a:ln w="38100" cap="flat" cmpd="sng">
                    <a:solidFill>
                      <a:schemeClr val="tx1"/>
                    </a:solidFill>
                    <a:prstDash val="solid"/>
                    <a:headEnd type="none" w="med" len="med"/>
                    <a:tailEnd type="none" w="med" len="med"/>
                  </a:ln>
                </p:spPr>
              </p:sp>
              <p:sp>
                <p:nvSpPr>
                  <p:cNvPr id="48345" name="Line 61"/>
                  <p:cNvSpPr/>
                  <p:nvPr/>
                </p:nvSpPr>
                <p:spPr>
                  <a:xfrm rot="5400000">
                    <a:off x="1883" y="2709"/>
                    <a:ext cx="96" cy="0"/>
                  </a:xfrm>
                  <a:prstGeom prst="line">
                    <a:avLst/>
                  </a:prstGeom>
                  <a:ln w="38100" cap="flat" cmpd="sng">
                    <a:solidFill>
                      <a:schemeClr val="tx1"/>
                    </a:solidFill>
                    <a:prstDash val="solid"/>
                    <a:headEnd type="none" w="med" len="med"/>
                    <a:tailEnd type="none" w="med" len="med"/>
                  </a:ln>
                </p:spPr>
              </p:sp>
              <p:sp>
                <p:nvSpPr>
                  <p:cNvPr id="48346" name="Freeform 62"/>
                  <p:cNvSpPr/>
                  <p:nvPr/>
                </p:nvSpPr>
                <p:spPr>
                  <a:xfrm>
                    <a:off x="1835"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8347" name="Line 63"/>
                  <p:cNvSpPr/>
                  <p:nvPr/>
                </p:nvSpPr>
                <p:spPr>
                  <a:xfrm rot="-5400000">
                    <a:off x="1708" y="2711"/>
                    <a:ext cx="158" cy="0"/>
                  </a:xfrm>
                  <a:prstGeom prst="line">
                    <a:avLst/>
                  </a:prstGeom>
                  <a:ln w="38100" cap="flat" cmpd="sng">
                    <a:solidFill>
                      <a:schemeClr val="tx1"/>
                    </a:solidFill>
                    <a:prstDash val="solid"/>
                    <a:headEnd type="none" w="med" len="med"/>
                    <a:tailEnd type="none" w="med" len="med"/>
                  </a:ln>
                </p:spPr>
              </p:sp>
              <p:sp>
                <p:nvSpPr>
                  <p:cNvPr id="48348" name="Line 64"/>
                  <p:cNvSpPr/>
                  <p:nvPr/>
                </p:nvSpPr>
                <p:spPr>
                  <a:xfrm rot="-5400000">
                    <a:off x="1787" y="2713"/>
                    <a:ext cx="96" cy="0"/>
                  </a:xfrm>
                  <a:prstGeom prst="line">
                    <a:avLst/>
                  </a:prstGeom>
                  <a:ln w="38100" cap="flat" cmpd="sng">
                    <a:solidFill>
                      <a:schemeClr val="tx1"/>
                    </a:solidFill>
                    <a:prstDash val="solid"/>
                    <a:headEnd type="none" w="med" len="med"/>
                    <a:tailEnd type="none" w="med" len="med"/>
                  </a:ln>
                </p:spPr>
              </p:sp>
              <p:sp>
                <p:nvSpPr>
                  <p:cNvPr id="48349" name="Freeform 65"/>
                  <p:cNvSpPr/>
                  <p:nvPr/>
                </p:nvSpPr>
                <p:spPr>
                  <a:xfrm>
                    <a:off x="2009" y="2351"/>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50" name="Freeform 66"/>
                  <p:cNvSpPr/>
                  <p:nvPr/>
                </p:nvSpPr>
                <p:spPr>
                  <a:xfrm>
                    <a:off x="1615" y="2350"/>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51" name="Line 67"/>
                  <p:cNvSpPr/>
                  <p:nvPr/>
                </p:nvSpPr>
                <p:spPr>
                  <a:xfrm rot="5400000">
                    <a:off x="2481" y="2711"/>
                    <a:ext cx="158" cy="0"/>
                  </a:xfrm>
                  <a:prstGeom prst="line">
                    <a:avLst/>
                  </a:prstGeom>
                  <a:ln w="38100" cap="flat" cmpd="sng">
                    <a:solidFill>
                      <a:schemeClr val="tx1"/>
                    </a:solidFill>
                    <a:prstDash val="solid"/>
                    <a:headEnd type="none" w="med" len="med"/>
                    <a:tailEnd type="none" w="med" len="med"/>
                  </a:ln>
                </p:spPr>
              </p:sp>
              <p:sp>
                <p:nvSpPr>
                  <p:cNvPr id="48352" name="Line 68"/>
                  <p:cNvSpPr/>
                  <p:nvPr/>
                </p:nvSpPr>
                <p:spPr>
                  <a:xfrm rot="5400000">
                    <a:off x="2464" y="2709"/>
                    <a:ext cx="96" cy="0"/>
                  </a:xfrm>
                  <a:prstGeom prst="line">
                    <a:avLst/>
                  </a:prstGeom>
                  <a:ln w="38100" cap="flat" cmpd="sng">
                    <a:solidFill>
                      <a:schemeClr val="tx1"/>
                    </a:solidFill>
                    <a:prstDash val="solid"/>
                    <a:headEnd type="none" w="med" len="med"/>
                    <a:tailEnd type="none" w="med" len="med"/>
                  </a:ln>
                </p:spPr>
              </p:sp>
              <p:sp>
                <p:nvSpPr>
                  <p:cNvPr id="48353" name="Freeform 69"/>
                  <p:cNvSpPr/>
                  <p:nvPr/>
                </p:nvSpPr>
                <p:spPr>
                  <a:xfrm>
                    <a:off x="2416"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8354" name="Line 70"/>
                  <p:cNvSpPr/>
                  <p:nvPr/>
                </p:nvSpPr>
                <p:spPr>
                  <a:xfrm rot="-5400000">
                    <a:off x="2289" y="2711"/>
                    <a:ext cx="158" cy="0"/>
                  </a:xfrm>
                  <a:prstGeom prst="line">
                    <a:avLst/>
                  </a:prstGeom>
                  <a:ln w="38100" cap="flat" cmpd="sng">
                    <a:solidFill>
                      <a:schemeClr val="tx1"/>
                    </a:solidFill>
                    <a:prstDash val="solid"/>
                    <a:headEnd type="none" w="med" len="med"/>
                    <a:tailEnd type="none" w="med" len="med"/>
                  </a:ln>
                </p:spPr>
              </p:sp>
              <p:sp>
                <p:nvSpPr>
                  <p:cNvPr id="48355" name="Line 71"/>
                  <p:cNvSpPr/>
                  <p:nvPr/>
                </p:nvSpPr>
                <p:spPr>
                  <a:xfrm rot="-5400000">
                    <a:off x="2368" y="2713"/>
                    <a:ext cx="96" cy="0"/>
                  </a:xfrm>
                  <a:prstGeom prst="line">
                    <a:avLst/>
                  </a:prstGeom>
                  <a:ln w="38100" cap="flat" cmpd="sng">
                    <a:solidFill>
                      <a:schemeClr val="tx1"/>
                    </a:solidFill>
                    <a:prstDash val="solid"/>
                    <a:headEnd type="none" w="med" len="med"/>
                    <a:tailEnd type="none" w="med" len="med"/>
                  </a:ln>
                </p:spPr>
              </p:sp>
              <p:sp>
                <p:nvSpPr>
                  <p:cNvPr id="48356" name="Freeform 72"/>
                  <p:cNvSpPr/>
                  <p:nvPr/>
                </p:nvSpPr>
                <p:spPr>
                  <a:xfrm>
                    <a:off x="2590" y="2351"/>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57" name="Freeform 73"/>
                  <p:cNvSpPr/>
                  <p:nvPr/>
                </p:nvSpPr>
                <p:spPr>
                  <a:xfrm>
                    <a:off x="2211" y="2351"/>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58" name="Line 74"/>
                  <p:cNvSpPr/>
                  <p:nvPr/>
                </p:nvSpPr>
                <p:spPr>
                  <a:xfrm rot="5400000">
                    <a:off x="3057" y="2711"/>
                    <a:ext cx="158" cy="0"/>
                  </a:xfrm>
                  <a:prstGeom prst="line">
                    <a:avLst/>
                  </a:prstGeom>
                  <a:ln w="38100" cap="flat" cmpd="sng">
                    <a:solidFill>
                      <a:schemeClr val="tx1"/>
                    </a:solidFill>
                    <a:prstDash val="solid"/>
                    <a:headEnd type="none" w="med" len="med"/>
                    <a:tailEnd type="none" w="med" len="med"/>
                  </a:ln>
                </p:spPr>
              </p:sp>
              <p:sp>
                <p:nvSpPr>
                  <p:cNvPr id="48359" name="Line 75"/>
                  <p:cNvSpPr/>
                  <p:nvPr/>
                </p:nvSpPr>
                <p:spPr>
                  <a:xfrm rot="5400000">
                    <a:off x="3040" y="2709"/>
                    <a:ext cx="96" cy="0"/>
                  </a:xfrm>
                  <a:prstGeom prst="line">
                    <a:avLst/>
                  </a:prstGeom>
                  <a:ln w="38100" cap="flat" cmpd="sng">
                    <a:solidFill>
                      <a:schemeClr val="tx1"/>
                    </a:solidFill>
                    <a:prstDash val="solid"/>
                    <a:headEnd type="none" w="med" len="med"/>
                    <a:tailEnd type="none" w="med" len="med"/>
                  </a:ln>
                </p:spPr>
              </p:sp>
              <p:sp>
                <p:nvSpPr>
                  <p:cNvPr id="48360" name="Freeform 76"/>
                  <p:cNvSpPr/>
                  <p:nvPr/>
                </p:nvSpPr>
                <p:spPr>
                  <a:xfrm>
                    <a:off x="2992"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8361" name="Line 77"/>
                  <p:cNvSpPr/>
                  <p:nvPr/>
                </p:nvSpPr>
                <p:spPr>
                  <a:xfrm rot="-5400000">
                    <a:off x="2865" y="2711"/>
                    <a:ext cx="158" cy="0"/>
                  </a:xfrm>
                  <a:prstGeom prst="line">
                    <a:avLst/>
                  </a:prstGeom>
                  <a:ln w="38100" cap="flat" cmpd="sng">
                    <a:solidFill>
                      <a:schemeClr val="tx1"/>
                    </a:solidFill>
                    <a:prstDash val="solid"/>
                    <a:headEnd type="none" w="med" len="med"/>
                    <a:tailEnd type="none" w="med" len="med"/>
                  </a:ln>
                </p:spPr>
              </p:sp>
              <p:sp>
                <p:nvSpPr>
                  <p:cNvPr id="48362" name="Line 78"/>
                  <p:cNvSpPr/>
                  <p:nvPr/>
                </p:nvSpPr>
                <p:spPr>
                  <a:xfrm rot="-5400000">
                    <a:off x="2944" y="2713"/>
                    <a:ext cx="96" cy="0"/>
                  </a:xfrm>
                  <a:prstGeom prst="line">
                    <a:avLst/>
                  </a:prstGeom>
                  <a:ln w="38100" cap="flat" cmpd="sng">
                    <a:solidFill>
                      <a:schemeClr val="tx1"/>
                    </a:solidFill>
                    <a:prstDash val="solid"/>
                    <a:headEnd type="none" w="med" len="med"/>
                    <a:tailEnd type="none" w="med" len="med"/>
                  </a:ln>
                </p:spPr>
              </p:sp>
              <p:sp>
                <p:nvSpPr>
                  <p:cNvPr id="48363" name="Freeform 79"/>
                  <p:cNvSpPr/>
                  <p:nvPr/>
                </p:nvSpPr>
                <p:spPr>
                  <a:xfrm>
                    <a:off x="3166" y="2351"/>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64" name="Freeform 80"/>
                  <p:cNvSpPr/>
                  <p:nvPr/>
                </p:nvSpPr>
                <p:spPr>
                  <a:xfrm>
                    <a:off x="2787" y="2351"/>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65" name="Line 81"/>
                  <p:cNvSpPr/>
                  <p:nvPr/>
                </p:nvSpPr>
                <p:spPr>
                  <a:xfrm rot="5400000">
                    <a:off x="3633" y="2711"/>
                    <a:ext cx="158" cy="0"/>
                  </a:xfrm>
                  <a:prstGeom prst="line">
                    <a:avLst/>
                  </a:prstGeom>
                  <a:ln w="38100" cap="flat" cmpd="sng">
                    <a:solidFill>
                      <a:schemeClr val="tx1"/>
                    </a:solidFill>
                    <a:prstDash val="solid"/>
                    <a:headEnd type="none" w="med" len="med"/>
                    <a:tailEnd type="none" w="med" len="med"/>
                  </a:ln>
                </p:spPr>
              </p:sp>
              <p:sp>
                <p:nvSpPr>
                  <p:cNvPr id="48366" name="Line 82"/>
                  <p:cNvSpPr/>
                  <p:nvPr/>
                </p:nvSpPr>
                <p:spPr>
                  <a:xfrm rot="5400000">
                    <a:off x="3616" y="2709"/>
                    <a:ext cx="96" cy="0"/>
                  </a:xfrm>
                  <a:prstGeom prst="line">
                    <a:avLst/>
                  </a:prstGeom>
                  <a:ln w="38100" cap="flat" cmpd="sng">
                    <a:solidFill>
                      <a:schemeClr val="tx1"/>
                    </a:solidFill>
                    <a:prstDash val="solid"/>
                    <a:headEnd type="none" w="med" len="med"/>
                    <a:tailEnd type="none" w="med" len="med"/>
                  </a:ln>
                </p:spPr>
              </p:sp>
              <p:sp>
                <p:nvSpPr>
                  <p:cNvPr id="48367" name="Freeform 83"/>
                  <p:cNvSpPr/>
                  <p:nvPr/>
                </p:nvSpPr>
                <p:spPr>
                  <a:xfrm>
                    <a:off x="3568"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8368" name="Line 84"/>
                  <p:cNvSpPr/>
                  <p:nvPr/>
                </p:nvSpPr>
                <p:spPr>
                  <a:xfrm rot="-5400000">
                    <a:off x="3441" y="2711"/>
                    <a:ext cx="158" cy="0"/>
                  </a:xfrm>
                  <a:prstGeom prst="line">
                    <a:avLst/>
                  </a:prstGeom>
                  <a:ln w="38100" cap="flat" cmpd="sng">
                    <a:solidFill>
                      <a:schemeClr val="tx1"/>
                    </a:solidFill>
                    <a:prstDash val="solid"/>
                    <a:headEnd type="none" w="med" len="med"/>
                    <a:tailEnd type="none" w="med" len="med"/>
                  </a:ln>
                </p:spPr>
              </p:sp>
              <p:sp>
                <p:nvSpPr>
                  <p:cNvPr id="48369" name="Line 85"/>
                  <p:cNvSpPr/>
                  <p:nvPr/>
                </p:nvSpPr>
                <p:spPr>
                  <a:xfrm rot="-5400000">
                    <a:off x="3520" y="2713"/>
                    <a:ext cx="96" cy="0"/>
                  </a:xfrm>
                  <a:prstGeom prst="line">
                    <a:avLst/>
                  </a:prstGeom>
                  <a:ln w="38100" cap="flat" cmpd="sng">
                    <a:solidFill>
                      <a:schemeClr val="tx1"/>
                    </a:solidFill>
                    <a:prstDash val="solid"/>
                    <a:headEnd type="none" w="med" len="med"/>
                    <a:tailEnd type="none" w="med" len="med"/>
                  </a:ln>
                </p:spPr>
              </p:sp>
              <p:sp>
                <p:nvSpPr>
                  <p:cNvPr id="48370" name="Freeform 86"/>
                  <p:cNvSpPr/>
                  <p:nvPr/>
                </p:nvSpPr>
                <p:spPr>
                  <a:xfrm>
                    <a:off x="3755" y="2350"/>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71" name="Freeform 87"/>
                  <p:cNvSpPr/>
                  <p:nvPr/>
                </p:nvSpPr>
                <p:spPr>
                  <a:xfrm>
                    <a:off x="3363" y="2351"/>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72" name="Line 88"/>
                  <p:cNvSpPr/>
                  <p:nvPr/>
                </p:nvSpPr>
                <p:spPr>
                  <a:xfrm rot="5400000">
                    <a:off x="4209" y="2696"/>
                    <a:ext cx="158" cy="0"/>
                  </a:xfrm>
                  <a:prstGeom prst="line">
                    <a:avLst/>
                  </a:prstGeom>
                  <a:ln w="38100" cap="flat" cmpd="sng">
                    <a:solidFill>
                      <a:schemeClr val="tx1"/>
                    </a:solidFill>
                    <a:prstDash val="solid"/>
                    <a:headEnd type="none" w="med" len="med"/>
                    <a:tailEnd type="none" w="med" len="med"/>
                  </a:ln>
                </p:spPr>
              </p:sp>
              <p:sp>
                <p:nvSpPr>
                  <p:cNvPr id="48373" name="Line 89"/>
                  <p:cNvSpPr/>
                  <p:nvPr/>
                </p:nvSpPr>
                <p:spPr>
                  <a:xfrm rot="5400000">
                    <a:off x="4192" y="2694"/>
                    <a:ext cx="96" cy="0"/>
                  </a:xfrm>
                  <a:prstGeom prst="line">
                    <a:avLst/>
                  </a:prstGeom>
                  <a:ln w="38100" cap="flat" cmpd="sng">
                    <a:solidFill>
                      <a:schemeClr val="tx1"/>
                    </a:solidFill>
                    <a:prstDash val="solid"/>
                    <a:headEnd type="none" w="med" len="med"/>
                    <a:tailEnd type="none" w="med" len="med"/>
                  </a:ln>
                </p:spPr>
              </p:sp>
              <p:sp>
                <p:nvSpPr>
                  <p:cNvPr id="48374" name="Freeform 90"/>
                  <p:cNvSpPr/>
                  <p:nvPr/>
                </p:nvSpPr>
                <p:spPr>
                  <a:xfrm>
                    <a:off x="4144" y="269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8375" name="Line 91"/>
                  <p:cNvSpPr/>
                  <p:nvPr/>
                </p:nvSpPr>
                <p:spPr>
                  <a:xfrm rot="-5400000">
                    <a:off x="4017" y="2696"/>
                    <a:ext cx="158" cy="0"/>
                  </a:xfrm>
                  <a:prstGeom prst="line">
                    <a:avLst/>
                  </a:prstGeom>
                  <a:ln w="38100" cap="flat" cmpd="sng">
                    <a:solidFill>
                      <a:schemeClr val="tx1"/>
                    </a:solidFill>
                    <a:prstDash val="solid"/>
                    <a:headEnd type="none" w="med" len="med"/>
                    <a:tailEnd type="none" w="med" len="med"/>
                  </a:ln>
                </p:spPr>
              </p:sp>
              <p:sp>
                <p:nvSpPr>
                  <p:cNvPr id="48376" name="Line 92"/>
                  <p:cNvSpPr/>
                  <p:nvPr/>
                </p:nvSpPr>
                <p:spPr>
                  <a:xfrm rot="-5400000">
                    <a:off x="4096" y="2698"/>
                    <a:ext cx="96" cy="0"/>
                  </a:xfrm>
                  <a:prstGeom prst="line">
                    <a:avLst/>
                  </a:prstGeom>
                  <a:ln w="38100" cap="flat" cmpd="sng">
                    <a:solidFill>
                      <a:schemeClr val="tx1"/>
                    </a:solidFill>
                    <a:prstDash val="solid"/>
                    <a:headEnd type="none" w="med" len="med"/>
                    <a:tailEnd type="none" w="med" len="med"/>
                  </a:ln>
                </p:spPr>
              </p:sp>
              <p:sp>
                <p:nvSpPr>
                  <p:cNvPr id="48377" name="Freeform 93"/>
                  <p:cNvSpPr/>
                  <p:nvPr/>
                </p:nvSpPr>
                <p:spPr>
                  <a:xfrm>
                    <a:off x="4340" y="2349"/>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78" name="Freeform 94"/>
                  <p:cNvSpPr/>
                  <p:nvPr/>
                </p:nvSpPr>
                <p:spPr>
                  <a:xfrm>
                    <a:off x="3939" y="2351"/>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8379" name="Group 95"/>
                  <p:cNvGrpSpPr/>
                  <p:nvPr/>
                </p:nvGrpSpPr>
                <p:grpSpPr>
                  <a:xfrm>
                    <a:off x="4672" y="2632"/>
                    <a:ext cx="192" cy="158"/>
                    <a:chOff x="4692" y="2634"/>
                    <a:chExt cx="192" cy="158"/>
                  </a:xfrm>
                </p:grpSpPr>
                <p:grpSp>
                  <p:nvGrpSpPr>
                    <p:cNvPr id="48522" name="Group 96"/>
                    <p:cNvGrpSpPr/>
                    <p:nvPr/>
                  </p:nvGrpSpPr>
                  <p:grpSpPr>
                    <a:xfrm>
                      <a:off x="4836" y="2634"/>
                      <a:ext cx="48" cy="158"/>
                      <a:chOff x="4836" y="2634"/>
                      <a:chExt cx="48" cy="158"/>
                    </a:xfrm>
                  </p:grpSpPr>
                  <p:sp>
                    <p:nvSpPr>
                      <p:cNvPr id="48527" name="Line 97"/>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8528" name="Line 98"/>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8523" name="Freeform 99"/>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524" name="Group 100"/>
                    <p:cNvGrpSpPr/>
                    <p:nvPr/>
                  </p:nvGrpSpPr>
                  <p:grpSpPr>
                    <a:xfrm>
                      <a:off x="4692" y="2634"/>
                      <a:ext cx="48" cy="158"/>
                      <a:chOff x="4692" y="2634"/>
                      <a:chExt cx="48" cy="158"/>
                    </a:xfrm>
                  </p:grpSpPr>
                  <p:sp>
                    <p:nvSpPr>
                      <p:cNvPr id="48525" name="Line 101"/>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8526" name="Line 102"/>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8380" name="Freeform 103"/>
                  <p:cNvSpPr/>
                  <p:nvPr/>
                </p:nvSpPr>
                <p:spPr>
                  <a:xfrm>
                    <a:off x="4894" y="2351"/>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81" name="Freeform 104"/>
                  <p:cNvSpPr/>
                  <p:nvPr/>
                </p:nvSpPr>
                <p:spPr>
                  <a:xfrm>
                    <a:off x="4515" y="2351"/>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8382" name="Group 105"/>
                  <p:cNvGrpSpPr/>
                  <p:nvPr/>
                </p:nvGrpSpPr>
                <p:grpSpPr>
                  <a:xfrm>
                    <a:off x="5239" y="2632"/>
                    <a:ext cx="192" cy="158"/>
                    <a:chOff x="5259" y="2634"/>
                    <a:chExt cx="192" cy="158"/>
                  </a:xfrm>
                </p:grpSpPr>
                <p:grpSp>
                  <p:nvGrpSpPr>
                    <p:cNvPr id="48515" name="Group 106"/>
                    <p:cNvGrpSpPr/>
                    <p:nvPr/>
                  </p:nvGrpSpPr>
                  <p:grpSpPr>
                    <a:xfrm>
                      <a:off x="5403" y="2634"/>
                      <a:ext cx="48" cy="158"/>
                      <a:chOff x="5403" y="2634"/>
                      <a:chExt cx="48" cy="158"/>
                    </a:xfrm>
                  </p:grpSpPr>
                  <p:sp>
                    <p:nvSpPr>
                      <p:cNvPr id="48520" name="Line 107"/>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8521" name="Line 108"/>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8516" name="Freeform 109"/>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517" name="Group 110"/>
                    <p:cNvGrpSpPr/>
                    <p:nvPr/>
                  </p:nvGrpSpPr>
                  <p:grpSpPr>
                    <a:xfrm>
                      <a:off x="5259" y="2634"/>
                      <a:ext cx="48" cy="158"/>
                      <a:chOff x="5259" y="2634"/>
                      <a:chExt cx="48" cy="158"/>
                    </a:xfrm>
                  </p:grpSpPr>
                  <p:sp>
                    <p:nvSpPr>
                      <p:cNvPr id="48518" name="Line 111"/>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8519" name="Line 112"/>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8383" name="Freeform 113"/>
                  <p:cNvSpPr/>
                  <p:nvPr/>
                </p:nvSpPr>
                <p:spPr>
                  <a:xfrm>
                    <a:off x="5471" y="2349"/>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84" name="Freeform 114"/>
                  <p:cNvSpPr/>
                  <p:nvPr/>
                </p:nvSpPr>
                <p:spPr>
                  <a:xfrm>
                    <a:off x="5082" y="2351"/>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385" name="Freeform 115"/>
                  <p:cNvSpPr/>
                  <p:nvPr/>
                </p:nvSpPr>
                <p:spPr>
                  <a:xfrm>
                    <a:off x="912" y="854"/>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386" name="Line 116"/>
                  <p:cNvSpPr/>
                  <p:nvPr/>
                </p:nvSpPr>
                <p:spPr>
                  <a:xfrm>
                    <a:off x="1296" y="855"/>
                    <a:ext cx="0" cy="144"/>
                  </a:xfrm>
                  <a:prstGeom prst="line">
                    <a:avLst/>
                  </a:prstGeom>
                  <a:ln w="38100" cap="flat" cmpd="sng">
                    <a:solidFill>
                      <a:schemeClr val="tx1"/>
                    </a:solidFill>
                    <a:prstDash val="solid"/>
                    <a:headEnd type="oval" w="sm" len="sm"/>
                    <a:tailEnd type="none" w="med" len="med"/>
                  </a:ln>
                </p:spPr>
              </p:sp>
              <p:sp>
                <p:nvSpPr>
                  <p:cNvPr id="48387" name="Line 117"/>
                  <p:cNvSpPr/>
                  <p:nvPr/>
                </p:nvSpPr>
                <p:spPr>
                  <a:xfrm>
                    <a:off x="1872" y="855"/>
                    <a:ext cx="0" cy="144"/>
                  </a:xfrm>
                  <a:prstGeom prst="line">
                    <a:avLst/>
                  </a:prstGeom>
                  <a:ln w="38100" cap="flat" cmpd="sng">
                    <a:solidFill>
                      <a:schemeClr val="tx1"/>
                    </a:solidFill>
                    <a:prstDash val="solid"/>
                    <a:headEnd type="oval" w="sm" len="sm"/>
                    <a:tailEnd type="none" w="med" len="med"/>
                  </a:ln>
                </p:spPr>
              </p:sp>
              <p:sp>
                <p:nvSpPr>
                  <p:cNvPr id="48388" name="Line 118"/>
                  <p:cNvSpPr/>
                  <p:nvPr/>
                </p:nvSpPr>
                <p:spPr>
                  <a:xfrm>
                    <a:off x="2448" y="855"/>
                    <a:ext cx="0" cy="144"/>
                  </a:xfrm>
                  <a:prstGeom prst="line">
                    <a:avLst/>
                  </a:prstGeom>
                  <a:ln w="38100" cap="flat" cmpd="sng">
                    <a:solidFill>
                      <a:schemeClr val="tx1"/>
                    </a:solidFill>
                    <a:prstDash val="solid"/>
                    <a:headEnd type="oval" w="sm" len="sm"/>
                    <a:tailEnd type="none" w="med" len="med"/>
                  </a:ln>
                </p:spPr>
              </p:sp>
              <p:sp>
                <p:nvSpPr>
                  <p:cNvPr id="48389" name="Line 119"/>
                  <p:cNvSpPr/>
                  <p:nvPr/>
                </p:nvSpPr>
                <p:spPr>
                  <a:xfrm>
                    <a:off x="3024" y="855"/>
                    <a:ext cx="0" cy="144"/>
                  </a:xfrm>
                  <a:prstGeom prst="line">
                    <a:avLst/>
                  </a:prstGeom>
                  <a:ln w="38100" cap="flat" cmpd="sng">
                    <a:solidFill>
                      <a:schemeClr val="tx1"/>
                    </a:solidFill>
                    <a:prstDash val="solid"/>
                    <a:headEnd type="oval" w="sm" len="sm"/>
                    <a:tailEnd type="none" w="med" len="med"/>
                  </a:ln>
                </p:spPr>
              </p:sp>
              <p:sp>
                <p:nvSpPr>
                  <p:cNvPr id="48390" name="Line 120"/>
                  <p:cNvSpPr/>
                  <p:nvPr/>
                </p:nvSpPr>
                <p:spPr>
                  <a:xfrm>
                    <a:off x="3600" y="855"/>
                    <a:ext cx="0" cy="144"/>
                  </a:xfrm>
                  <a:prstGeom prst="line">
                    <a:avLst/>
                  </a:prstGeom>
                  <a:ln w="38100" cap="flat" cmpd="sng">
                    <a:solidFill>
                      <a:schemeClr val="tx1"/>
                    </a:solidFill>
                    <a:prstDash val="solid"/>
                    <a:headEnd type="oval" w="sm" len="sm"/>
                    <a:tailEnd type="none" w="med" len="med"/>
                  </a:ln>
                </p:spPr>
              </p:sp>
              <p:sp>
                <p:nvSpPr>
                  <p:cNvPr id="48391" name="Line 121"/>
                  <p:cNvSpPr/>
                  <p:nvPr/>
                </p:nvSpPr>
                <p:spPr>
                  <a:xfrm>
                    <a:off x="4176" y="855"/>
                    <a:ext cx="0" cy="144"/>
                  </a:xfrm>
                  <a:prstGeom prst="line">
                    <a:avLst/>
                  </a:prstGeom>
                  <a:ln w="38100" cap="flat" cmpd="sng">
                    <a:solidFill>
                      <a:schemeClr val="tx1"/>
                    </a:solidFill>
                    <a:prstDash val="solid"/>
                    <a:headEnd type="oval" w="sm" len="sm"/>
                    <a:tailEnd type="none" w="med" len="med"/>
                  </a:ln>
                </p:spPr>
              </p:sp>
              <p:sp>
                <p:nvSpPr>
                  <p:cNvPr id="48392" name="Line 122"/>
                  <p:cNvSpPr/>
                  <p:nvPr/>
                </p:nvSpPr>
                <p:spPr>
                  <a:xfrm>
                    <a:off x="4752" y="855"/>
                    <a:ext cx="0" cy="144"/>
                  </a:xfrm>
                  <a:prstGeom prst="line">
                    <a:avLst/>
                  </a:prstGeom>
                  <a:ln w="38100" cap="flat" cmpd="sng">
                    <a:solidFill>
                      <a:schemeClr val="tx1"/>
                    </a:solidFill>
                    <a:prstDash val="solid"/>
                    <a:headEnd type="oval" w="sm" len="sm"/>
                    <a:tailEnd type="none" w="med" len="med"/>
                  </a:ln>
                </p:spPr>
              </p:sp>
              <p:sp>
                <p:nvSpPr>
                  <p:cNvPr id="48393" name="Line 123"/>
                  <p:cNvSpPr/>
                  <p:nvPr/>
                </p:nvSpPr>
                <p:spPr>
                  <a:xfrm>
                    <a:off x="5328" y="855"/>
                    <a:ext cx="0" cy="144"/>
                  </a:xfrm>
                  <a:prstGeom prst="line">
                    <a:avLst/>
                  </a:prstGeom>
                  <a:ln w="38100" cap="flat" cmpd="sng">
                    <a:solidFill>
                      <a:schemeClr val="tx1"/>
                    </a:solidFill>
                    <a:prstDash val="solid"/>
                    <a:headEnd type="none" w="sm" len="sm"/>
                    <a:tailEnd type="none" w="med" len="med"/>
                  </a:ln>
                </p:spPr>
              </p:sp>
              <p:sp>
                <p:nvSpPr>
                  <p:cNvPr id="48394" name="Freeform 124"/>
                  <p:cNvSpPr/>
                  <p:nvPr/>
                </p:nvSpPr>
                <p:spPr>
                  <a:xfrm>
                    <a:off x="1309" y="2706"/>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395" name="Freeform 125"/>
                  <p:cNvSpPr/>
                  <p:nvPr/>
                </p:nvSpPr>
                <p:spPr>
                  <a:xfrm>
                    <a:off x="1884" y="2706"/>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396" name="Freeform 126"/>
                  <p:cNvSpPr/>
                  <p:nvPr/>
                </p:nvSpPr>
                <p:spPr>
                  <a:xfrm>
                    <a:off x="2458" y="2706"/>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397" name="Freeform 127"/>
                  <p:cNvSpPr/>
                  <p:nvPr/>
                </p:nvSpPr>
                <p:spPr>
                  <a:xfrm>
                    <a:off x="3610" y="2706"/>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398" name="Freeform 128"/>
                  <p:cNvSpPr/>
                  <p:nvPr/>
                </p:nvSpPr>
                <p:spPr>
                  <a:xfrm>
                    <a:off x="4764" y="2695"/>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399" name="Freeform 129"/>
                  <p:cNvSpPr/>
                  <p:nvPr/>
                </p:nvSpPr>
                <p:spPr>
                  <a:xfrm>
                    <a:off x="912" y="1478"/>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00" name="Line 130"/>
                  <p:cNvSpPr/>
                  <p:nvPr/>
                </p:nvSpPr>
                <p:spPr>
                  <a:xfrm>
                    <a:off x="1296" y="1479"/>
                    <a:ext cx="0" cy="144"/>
                  </a:xfrm>
                  <a:prstGeom prst="line">
                    <a:avLst/>
                  </a:prstGeom>
                  <a:ln w="38100" cap="flat" cmpd="sng">
                    <a:solidFill>
                      <a:schemeClr val="tx1"/>
                    </a:solidFill>
                    <a:prstDash val="solid"/>
                    <a:headEnd type="oval" w="sm" len="sm"/>
                    <a:tailEnd type="none" w="med" len="med"/>
                  </a:ln>
                </p:spPr>
              </p:sp>
              <p:sp>
                <p:nvSpPr>
                  <p:cNvPr id="48401" name="Line 131"/>
                  <p:cNvSpPr/>
                  <p:nvPr/>
                </p:nvSpPr>
                <p:spPr>
                  <a:xfrm>
                    <a:off x="1872" y="1479"/>
                    <a:ext cx="0" cy="144"/>
                  </a:xfrm>
                  <a:prstGeom prst="line">
                    <a:avLst/>
                  </a:prstGeom>
                  <a:ln w="38100" cap="flat" cmpd="sng">
                    <a:solidFill>
                      <a:schemeClr val="tx1"/>
                    </a:solidFill>
                    <a:prstDash val="solid"/>
                    <a:headEnd type="oval" w="sm" len="sm"/>
                    <a:tailEnd type="none" w="med" len="med"/>
                  </a:ln>
                </p:spPr>
              </p:sp>
              <p:sp>
                <p:nvSpPr>
                  <p:cNvPr id="48402" name="Line 132"/>
                  <p:cNvSpPr/>
                  <p:nvPr/>
                </p:nvSpPr>
                <p:spPr>
                  <a:xfrm>
                    <a:off x="2448" y="1479"/>
                    <a:ext cx="0" cy="144"/>
                  </a:xfrm>
                  <a:prstGeom prst="line">
                    <a:avLst/>
                  </a:prstGeom>
                  <a:ln w="38100" cap="flat" cmpd="sng">
                    <a:solidFill>
                      <a:schemeClr val="tx1"/>
                    </a:solidFill>
                    <a:prstDash val="solid"/>
                    <a:headEnd type="oval" w="sm" len="sm"/>
                    <a:tailEnd type="none" w="med" len="med"/>
                  </a:ln>
                </p:spPr>
              </p:sp>
              <p:sp>
                <p:nvSpPr>
                  <p:cNvPr id="48403" name="Line 133"/>
                  <p:cNvSpPr/>
                  <p:nvPr/>
                </p:nvSpPr>
                <p:spPr>
                  <a:xfrm>
                    <a:off x="3024" y="1479"/>
                    <a:ext cx="0" cy="144"/>
                  </a:xfrm>
                  <a:prstGeom prst="line">
                    <a:avLst/>
                  </a:prstGeom>
                  <a:ln w="38100" cap="flat" cmpd="sng">
                    <a:solidFill>
                      <a:schemeClr val="tx1"/>
                    </a:solidFill>
                    <a:prstDash val="solid"/>
                    <a:headEnd type="oval" w="sm" len="sm"/>
                    <a:tailEnd type="none" w="med" len="med"/>
                  </a:ln>
                </p:spPr>
              </p:sp>
              <p:sp>
                <p:nvSpPr>
                  <p:cNvPr id="48404" name="Line 134"/>
                  <p:cNvSpPr/>
                  <p:nvPr/>
                </p:nvSpPr>
                <p:spPr>
                  <a:xfrm>
                    <a:off x="3600" y="1479"/>
                    <a:ext cx="0" cy="144"/>
                  </a:xfrm>
                  <a:prstGeom prst="line">
                    <a:avLst/>
                  </a:prstGeom>
                  <a:ln w="38100" cap="flat" cmpd="sng">
                    <a:solidFill>
                      <a:schemeClr val="tx1"/>
                    </a:solidFill>
                    <a:prstDash val="solid"/>
                    <a:headEnd type="oval" w="sm" len="sm"/>
                    <a:tailEnd type="none" w="med" len="med"/>
                  </a:ln>
                </p:spPr>
              </p:sp>
              <p:sp>
                <p:nvSpPr>
                  <p:cNvPr id="48405" name="Line 135"/>
                  <p:cNvSpPr/>
                  <p:nvPr/>
                </p:nvSpPr>
                <p:spPr>
                  <a:xfrm>
                    <a:off x="4176" y="1479"/>
                    <a:ext cx="0" cy="144"/>
                  </a:xfrm>
                  <a:prstGeom prst="line">
                    <a:avLst/>
                  </a:prstGeom>
                  <a:ln w="38100" cap="flat" cmpd="sng">
                    <a:solidFill>
                      <a:schemeClr val="tx1"/>
                    </a:solidFill>
                    <a:prstDash val="solid"/>
                    <a:headEnd type="oval" w="sm" len="sm"/>
                    <a:tailEnd type="none" w="med" len="med"/>
                  </a:ln>
                </p:spPr>
              </p:sp>
              <p:sp>
                <p:nvSpPr>
                  <p:cNvPr id="48406" name="Line 136"/>
                  <p:cNvSpPr/>
                  <p:nvPr/>
                </p:nvSpPr>
                <p:spPr>
                  <a:xfrm>
                    <a:off x="4752" y="1479"/>
                    <a:ext cx="0" cy="144"/>
                  </a:xfrm>
                  <a:prstGeom prst="line">
                    <a:avLst/>
                  </a:prstGeom>
                  <a:ln w="38100" cap="flat" cmpd="sng">
                    <a:solidFill>
                      <a:schemeClr val="tx1"/>
                    </a:solidFill>
                    <a:prstDash val="solid"/>
                    <a:headEnd type="oval" w="sm" len="sm"/>
                    <a:tailEnd type="none" w="med" len="med"/>
                  </a:ln>
                </p:spPr>
              </p:sp>
              <p:sp>
                <p:nvSpPr>
                  <p:cNvPr id="48407" name="Line 137"/>
                  <p:cNvSpPr/>
                  <p:nvPr/>
                </p:nvSpPr>
                <p:spPr>
                  <a:xfrm>
                    <a:off x="5328" y="1479"/>
                    <a:ext cx="0" cy="144"/>
                  </a:xfrm>
                  <a:prstGeom prst="line">
                    <a:avLst/>
                  </a:prstGeom>
                  <a:ln w="38100" cap="flat" cmpd="sng">
                    <a:solidFill>
                      <a:schemeClr val="tx1"/>
                    </a:solidFill>
                    <a:prstDash val="solid"/>
                    <a:headEnd type="none" w="sm" len="sm"/>
                    <a:tailEnd type="none" w="med" len="med"/>
                  </a:ln>
                </p:spPr>
              </p:sp>
              <p:sp>
                <p:nvSpPr>
                  <p:cNvPr id="48408" name="Freeform 138"/>
                  <p:cNvSpPr/>
                  <p:nvPr/>
                </p:nvSpPr>
                <p:spPr>
                  <a:xfrm>
                    <a:off x="912" y="2054"/>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09" name="Line 139"/>
                  <p:cNvSpPr/>
                  <p:nvPr/>
                </p:nvSpPr>
                <p:spPr>
                  <a:xfrm>
                    <a:off x="1296" y="2055"/>
                    <a:ext cx="0" cy="144"/>
                  </a:xfrm>
                  <a:prstGeom prst="line">
                    <a:avLst/>
                  </a:prstGeom>
                  <a:ln w="38100" cap="flat" cmpd="sng">
                    <a:solidFill>
                      <a:schemeClr val="tx1"/>
                    </a:solidFill>
                    <a:prstDash val="solid"/>
                    <a:headEnd type="oval" w="sm" len="sm"/>
                    <a:tailEnd type="none" w="med" len="med"/>
                  </a:ln>
                </p:spPr>
              </p:sp>
              <p:sp>
                <p:nvSpPr>
                  <p:cNvPr id="48410" name="Line 140"/>
                  <p:cNvSpPr/>
                  <p:nvPr/>
                </p:nvSpPr>
                <p:spPr>
                  <a:xfrm>
                    <a:off x="1872" y="2055"/>
                    <a:ext cx="0" cy="144"/>
                  </a:xfrm>
                  <a:prstGeom prst="line">
                    <a:avLst/>
                  </a:prstGeom>
                  <a:ln w="38100" cap="flat" cmpd="sng">
                    <a:solidFill>
                      <a:schemeClr val="tx1"/>
                    </a:solidFill>
                    <a:prstDash val="solid"/>
                    <a:headEnd type="oval" w="sm" len="sm"/>
                    <a:tailEnd type="none" w="med" len="med"/>
                  </a:ln>
                </p:spPr>
              </p:sp>
              <p:sp>
                <p:nvSpPr>
                  <p:cNvPr id="48411" name="Line 141"/>
                  <p:cNvSpPr/>
                  <p:nvPr/>
                </p:nvSpPr>
                <p:spPr>
                  <a:xfrm>
                    <a:off x="2448" y="2055"/>
                    <a:ext cx="0" cy="144"/>
                  </a:xfrm>
                  <a:prstGeom prst="line">
                    <a:avLst/>
                  </a:prstGeom>
                  <a:ln w="38100" cap="flat" cmpd="sng">
                    <a:solidFill>
                      <a:schemeClr val="tx1"/>
                    </a:solidFill>
                    <a:prstDash val="solid"/>
                    <a:headEnd type="oval" w="sm" len="sm"/>
                    <a:tailEnd type="none" w="med" len="med"/>
                  </a:ln>
                </p:spPr>
              </p:sp>
              <p:sp>
                <p:nvSpPr>
                  <p:cNvPr id="48412" name="Line 142"/>
                  <p:cNvSpPr/>
                  <p:nvPr/>
                </p:nvSpPr>
                <p:spPr>
                  <a:xfrm>
                    <a:off x="3024" y="2055"/>
                    <a:ext cx="0" cy="144"/>
                  </a:xfrm>
                  <a:prstGeom prst="line">
                    <a:avLst/>
                  </a:prstGeom>
                  <a:ln w="38100" cap="flat" cmpd="sng">
                    <a:solidFill>
                      <a:schemeClr val="tx1"/>
                    </a:solidFill>
                    <a:prstDash val="solid"/>
                    <a:headEnd type="oval" w="sm" len="sm"/>
                    <a:tailEnd type="none" w="med" len="med"/>
                  </a:ln>
                </p:spPr>
              </p:sp>
              <p:sp>
                <p:nvSpPr>
                  <p:cNvPr id="48413" name="Line 143"/>
                  <p:cNvSpPr/>
                  <p:nvPr/>
                </p:nvSpPr>
                <p:spPr>
                  <a:xfrm>
                    <a:off x="3600" y="2055"/>
                    <a:ext cx="0" cy="144"/>
                  </a:xfrm>
                  <a:prstGeom prst="line">
                    <a:avLst/>
                  </a:prstGeom>
                  <a:ln w="38100" cap="flat" cmpd="sng">
                    <a:solidFill>
                      <a:schemeClr val="tx1"/>
                    </a:solidFill>
                    <a:prstDash val="solid"/>
                    <a:headEnd type="oval" w="sm" len="sm"/>
                    <a:tailEnd type="none" w="med" len="med"/>
                  </a:ln>
                </p:spPr>
              </p:sp>
              <p:sp>
                <p:nvSpPr>
                  <p:cNvPr id="48414" name="Line 144"/>
                  <p:cNvSpPr/>
                  <p:nvPr/>
                </p:nvSpPr>
                <p:spPr>
                  <a:xfrm>
                    <a:off x="4176" y="2055"/>
                    <a:ext cx="0" cy="144"/>
                  </a:xfrm>
                  <a:prstGeom prst="line">
                    <a:avLst/>
                  </a:prstGeom>
                  <a:ln w="38100" cap="flat" cmpd="sng">
                    <a:solidFill>
                      <a:schemeClr val="tx1"/>
                    </a:solidFill>
                    <a:prstDash val="solid"/>
                    <a:headEnd type="oval" w="sm" len="sm"/>
                    <a:tailEnd type="none" w="med" len="med"/>
                  </a:ln>
                </p:spPr>
              </p:sp>
              <p:sp>
                <p:nvSpPr>
                  <p:cNvPr id="48415" name="Line 145"/>
                  <p:cNvSpPr/>
                  <p:nvPr/>
                </p:nvSpPr>
                <p:spPr>
                  <a:xfrm>
                    <a:off x="4752" y="2055"/>
                    <a:ext cx="0" cy="144"/>
                  </a:xfrm>
                  <a:prstGeom prst="line">
                    <a:avLst/>
                  </a:prstGeom>
                  <a:ln w="38100" cap="flat" cmpd="sng">
                    <a:solidFill>
                      <a:schemeClr val="tx1"/>
                    </a:solidFill>
                    <a:prstDash val="solid"/>
                    <a:headEnd type="oval" w="sm" len="sm"/>
                    <a:tailEnd type="none" w="med" len="med"/>
                  </a:ln>
                </p:spPr>
              </p:sp>
              <p:sp>
                <p:nvSpPr>
                  <p:cNvPr id="48416" name="Line 146"/>
                  <p:cNvSpPr/>
                  <p:nvPr/>
                </p:nvSpPr>
                <p:spPr>
                  <a:xfrm>
                    <a:off x="5328" y="2055"/>
                    <a:ext cx="0" cy="144"/>
                  </a:xfrm>
                  <a:prstGeom prst="line">
                    <a:avLst/>
                  </a:prstGeom>
                  <a:ln w="38100" cap="flat" cmpd="sng">
                    <a:solidFill>
                      <a:schemeClr val="tx1"/>
                    </a:solidFill>
                    <a:prstDash val="solid"/>
                    <a:headEnd type="none" w="sm" len="sm"/>
                    <a:tailEnd type="none" w="med" len="med"/>
                  </a:ln>
                </p:spPr>
              </p:sp>
              <p:sp>
                <p:nvSpPr>
                  <p:cNvPr id="48417" name="Freeform 147"/>
                  <p:cNvSpPr/>
                  <p:nvPr/>
                </p:nvSpPr>
                <p:spPr>
                  <a:xfrm>
                    <a:off x="913" y="2877"/>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18" name="Freeform 148"/>
                  <p:cNvSpPr/>
                  <p:nvPr/>
                </p:nvSpPr>
                <p:spPr>
                  <a:xfrm>
                    <a:off x="916" y="3207"/>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19" name="Rectangle 149"/>
                  <p:cNvSpPr/>
                  <p:nvPr/>
                </p:nvSpPr>
                <p:spPr>
                  <a:xfrm>
                    <a:off x="1145" y="3543"/>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420" name="Text Box 150"/>
                  <p:cNvSpPr txBox="1"/>
                  <p:nvPr/>
                </p:nvSpPr>
                <p:spPr>
                  <a:xfrm>
                    <a:off x="1176" y="3574"/>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8421" name="Freeform 151"/>
                  <p:cNvSpPr/>
                  <p:nvPr/>
                </p:nvSpPr>
                <p:spPr>
                  <a:xfrm>
                    <a:off x="1406" y="1209"/>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2" name="Freeform 152"/>
                  <p:cNvSpPr/>
                  <p:nvPr/>
                </p:nvSpPr>
                <p:spPr>
                  <a:xfrm>
                    <a:off x="1617" y="1209"/>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3" name="Freeform 153"/>
                  <p:cNvSpPr/>
                  <p:nvPr/>
                </p:nvSpPr>
                <p:spPr>
                  <a:xfrm>
                    <a:off x="1971" y="1209"/>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4" name="Freeform 154"/>
                  <p:cNvSpPr/>
                  <p:nvPr/>
                </p:nvSpPr>
                <p:spPr>
                  <a:xfrm>
                    <a:off x="2212" y="1209"/>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5" name="Freeform 155"/>
                  <p:cNvSpPr/>
                  <p:nvPr/>
                </p:nvSpPr>
                <p:spPr>
                  <a:xfrm>
                    <a:off x="2561" y="1209"/>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6" name="Freeform 156"/>
                  <p:cNvSpPr/>
                  <p:nvPr/>
                </p:nvSpPr>
                <p:spPr>
                  <a:xfrm>
                    <a:off x="2791" y="1209"/>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7" name="Freeform 157"/>
                  <p:cNvSpPr/>
                  <p:nvPr/>
                </p:nvSpPr>
                <p:spPr>
                  <a:xfrm>
                    <a:off x="3134" y="1209"/>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8" name="Freeform 158"/>
                  <p:cNvSpPr/>
                  <p:nvPr/>
                </p:nvSpPr>
                <p:spPr>
                  <a:xfrm>
                    <a:off x="3364" y="1207"/>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29" name="Freeform 159"/>
                  <p:cNvSpPr/>
                  <p:nvPr/>
                </p:nvSpPr>
                <p:spPr>
                  <a:xfrm>
                    <a:off x="3714" y="1209"/>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0" name="Freeform 160"/>
                  <p:cNvSpPr/>
                  <p:nvPr/>
                </p:nvSpPr>
                <p:spPr>
                  <a:xfrm>
                    <a:off x="3943" y="1209"/>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1" name="Freeform 161"/>
                  <p:cNvSpPr/>
                  <p:nvPr/>
                </p:nvSpPr>
                <p:spPr>
                  <a:xfrm>
                    <a:off x="4284" y="1209"/>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2" name="Freeform 162"/>
                  <p:cNvSpPr/>
                  <p:nvPr/>
                </p:nvSpPr>
                <p:spPr>
                  <a:xfrm>
                    <a:off x="4513" y="1209"/>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3" name="Freeform 163"/>
                  <p:cNvSpPr/>
                  <p:nvPr/>
                </p:nvSpPr>
                <p:spPr>
                  <a:xfrm>
                    <a:off x="4865" y="1209"/>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4" name="Freeform 164"/>
                  <p:cNvSpPr/>
                  <p:nvPr/>
                </p:nvSpPr>
                <p:spPr>
                  <a:xfrm>
                    <a:off x="5073" y="1209"/>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5" name="Freeform 165"/>
                  <p:cNvSpPr/>
                  <p:nvPr/>
                </p:nvSpPr>
                <p:spPr>
                  <a:xfrm>
                    <a:off x="5421" y="1209"/>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6" name="Freeform 166"/>
                  <p:cNvSpPr/>
                  <p:nvPr/>
                </p:nvSpPr>
                <p:spPr>
                  <a:xfrm>
                    <a:off x="1059" y="2736"/>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7" name="Freeform 167"/>
                  <p:cNvSpPr/>
                  <p:nvPr/>
                </p:nvSpPr>
                <p:spPr>
                  <a:xfrm>
                    <a:off x="2211" y="2742"/>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8" name="Freeform 168"/>
                  <p:cNvSpPr/>
                  <p:nvPr/>
                </p:nvSpPr>
                <p:spPr>
                  <a:xfrm>
                    <a:off x="3360" y="2742"/>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39" name="Freeform 169"/>
                  <p:cNvSpPr/>
                  <p:nvPr/>
                </p:nvSpPr>
                <p:spPr>
                  <a:xfrm>
                    <a:off x="4512" y="2742"/>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40" name="Freeform 170"/>
                  <p:cNvSpPr/>
                  <p:nvPr/>
                </p:nvSpPr>
                <p:spPr>
                  <a:xfrm>
                    <a:off x="1404" y="2733"/>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41" name="Freeform 171"/>
                  <p:cNvSpPr/>
                  <p:nvPr/>
                </p:nvSpPr>
                <p:spPr>
                  <a:xfrm>
                    <a:off x="2556" y="2733"/>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42" name="Freeform 172"/>
                  <p:cNvSpPr/>
                  <p:nvPr/>
                </p:nvSpPr>
                <p:spPr>
                  <a:xfrm>
                    <a:off x="3708" y="2736"/>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43" name="Freeform 173"/>
                  <p:cNvSpPr/>
                  <p:nvPr/>
                </p:nvSpPr>
                <p:spPr>
                  <a:xfrm>
                    <a:off x="4863" y="2736"/>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44" name="Freeform 174"/>
                  <p:cNvSpPr/>
                  <p:nvPr/>
                </p:nvSpPr>
                <p:spPr>
                  <a:xfrm>
                    <a:off x="1326" y="3396"/>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45" name="Freeform 175"/>
                  <p:cNvSpPr/>
                  <p:nvPr/>
                </p:nvSpPr>
                <p:spPr>
                  <a:xfrm>
                    <a:off x="2495" y="3399"/>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46" name="Freeform 176"/>
                  <p:cNvSpPr/>
                  <p:nvPr/>
                </p:nvSpPr>
                <p:spPr>
                  <a:xfrm>
                    <a:off x="3647" y="3399"/>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47" name="Freeform 177"/>
                  <p:cNvSpPr/>
                  <p:nvPr/>
                </p:nvSpPr>
                <p:spPr>
                  <a:xfrm>
                    <a:off x="4799" y="3399"/>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48" name="Freeform 178"/>
                  <p:cNvSpPr/>
                  <p:nvPr/>
                </p:nvSpPr>
                <p:spPr>
                  <a:xfrm>
                    <a:off x="5280" y="3303"/>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49" name="Freeform 179"/>
                  <p:cNvSpPr/>
                  <p:nvPr/>
                </p:nvSpPr>
                <p:spPr>
                  <a:xfrm>
                    <a:off x="4128" y="3303"/>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50" name="Freeform 180"/>
                  <p:cNvSpPr/>
                  <p:nvPr/>
                </p:nvSpPr>
                <p:spPr>
                  <a:xfrm>
                    <a:off x="2976" y="3303"/>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51" name="Freeform 181"/>
                  <p:cNvSpPr/>
                  <p:nvPr/>
                </p:nvSpPr>
                <p:spPr>
                  <a:xfrm>
                    <a:off x="1823" y="3303"/>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452" name="Freeform 182"/>
                  <p:cNvSpPr/>
                  <p:nvPr/>
                </p:nvSpPr>
                <p:spPr>
                  <a:xfrm>
                    <a:off x="960" y="4023"/>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53" name="Freeform 183"/>
                  <p:cNvSpPr/>
                  <p:nvPr/>
                </p:nvSpPr>
                <p:spPr>
                  <a:xfrm>
                    <a:off x="960" y="4119"/>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454" name="Freeform 184"/>
                  <p:cNvSpPr/>
                  <p:nvPr/>
                </p:nvSpPr>
                <p:spPr>
                  <a:xfrm>
                    <a:off x="1326" y="3879"/>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455" name="Freeform 185"/>
                  <p:cNvSpPr/>
                  <p:nvPr/>
                </p:nvSpPr>
                <p:spPr>
                  <a:xfrm>
                    <a:off x="2495" y="3879"/>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456" name="Freeform 186"/>
                  <p:cNvSpPr/>
                  <p:nvPr/>
                </p:nvSpPr>
                <p:spPr>
                  <a:xfrm>
                    <a:off x="3647" y="3879"/>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457" name="Freeform 187"/>
                  <p:cNvSpPr/>
                  <p:nvPr/>
                </p:nvSpPr>
                <p:spPr>
                  <a:xfrm>
                    <a:off x="4795" y="3879"/>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8458" name="Freeform 188"/>
                  <p:cNvSpPr/>
                  <p:nvPr/>
                </p:nvSpPr>
                <p:spPr>
                  <a:xfrm>
                    <a:off x="5281" y="3879"/>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8459" name="Line 189"/>
                  <p:cNvSpPr/>
                  <p:nvPr/>
                </p:nvSpPr>
                <p:spPr>
                  <a:xfrm>
                    <a:off x="4128" y="3879"/>
                    <a:ext cx="0" cy="144"/>
                  </a:xfrm>
                  <a:prstGeom prst="line">
                    <a:avLst/>
                  </a:prstGeom>
                  <a:ln w="38100" cap="flat" cmpd="sng">
                    <a:solidFill>
                      <a:schemeClr val="tx1"/>
                    </a:solidFill>
                    <a:prstDash val="solid"/>
                    <a:headEnd type="none" w="med" len="med"/>
                    <a:tailEnd type="oval" w="sm" len="sm"/>
                  </a:ln>
                </p:spPr>
              </p:sp>
              <p:sp>
                <p:nvSpPr>
                  <p:cNvPr id="48460" name="Line 190"/>
                  <p:cNvSpPr/>
                  <p:nvPr/>
                </p:nvSpPr>
                <p:spPr>
                  <a:xfrm>
                    <a:off x="2977" y="3879"/>
                    <a:ext cx="0" cy="144"/>
                  </a:xfrm>
                  <a:prstGeom prst="line">
                    <a:avLst/>
                  </a:prstGeom>
                  <a:ln w="38100" cap="flat" cmpd="sng">
                    <a:solidFill>
                      <a:schemeClr val="tx1"/>
                    </a:solidFill>
                    <a:prstDash val="solid"/>
                    <a:headEnd type="none" w="med" len="med"/>
                    <a:tailEnd type="oval" w="sm" len="sm"/>
                  </a:ln>
                </p:spPr>
              </p:sp>
              <p:sp>
                <p:nvSpPr>
                  <p:cNvPr id="48461" name="Line 191"/>
                  <p:cNvSpPr/>
                  <p:nvPr/>
                </p:nvSpPr>
                <p:spPr>
                  <a:xfrm>
                    <a:off x="1824" y="3879"/>
                    <a:ext cx="0" cy="144"/>
                  </a:xfrm>
                  <a:prstGeom prst="line">
                    <a:avLst/>
                  </a:prstGeom>
                  <a:ln w="38100" cap="flat" cmpd="sng">
                    <a:solidFill>
                      <a:schemeClr val="tx1"/>
                    </a:solidFill>
                    <a:prstDash val="solid"/>
                    <a:headEnd type="none" w="med" len="med"/>
                    <a:tailEnd type="oval" w="sm" len="sm"/>
                  </a:ln>
                </p:spPr>
              </p:sp>
              <p:sp>
                <p:nvSpPr>
                  <p:cNvPr id="48462" name="Rectangle 192"/>
                  <p:cNvSpPr/>
                  <p:nvPr/>
                </p:nvSpPr>
                <p:spPr>
                  <a:xfrm>
                    <a:off x="2321" y="3543"/>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463" name="Text Box 193"/>
                  <p:cNvSpPr txBox="1"/>
                  <p:nvPr/>
                </p:nvSpPr>
                <p:spPr>
                  <a:xfrm>
                    <a:off x="2352" y="3574"/>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8464" name="Rectangle 194"/>
                  <p:cNvSpPr/>
                  <p:nvPr/>
                </p:nvSpPr>
                <p:spPr>
                  <a:xfrm>
                    <a:off x="3473" y="3543"/>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465" name="Text Box 195"/>
                  <p:cNvSpPr txBox="1"/>
                  <p:nvPr/>
                </p:nvSpPr>
                <p:spPr>
                  <a:xfrm>
                    <a:off x="3504" y="3574"/>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8466" name="Rectangle 196"/>
                  <p:cNvSpPr/>
                  <p:nvPr/>
                </p:nvSpPr>
                <p:spPr>
                  <a:xfrm>
                    <a:off x="4625" y="3543"/>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467" name="Text Box 197"/>
                  <p:cNvSpPr txBox="1"/>
                  <p:nvPr/>
                </p:nvSpPr>
                <p:spPr>
                  <a:xfrm>
                    <a:off x="4656" y="3574"/>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8468" name="Line 198"/>
                  <p:cNvSpPr/>
                  <p:nvPr/>
                </p:nvSpPr>
                <p:spPr>
                  <a:xfrm>
                    <a:off x="1968" y="3735"/>
                    <a:ext cx="181" cy="0"/>
                  </a:xfrm>
                  <a:prstGeom prst="line">
                    <a:avLst/>
                  </a:prstGeom>
                  <a:ln w="38100" cap="flat" cmpd="sng">
                    <a:solidFill>
                      <a:schemeClr val="tx1"/>
                    </a:solidFill>
                    <a:prstDash val="solid"/>
                    <a:headEnd type="stealth" w="sm" len="sm"/>
                    <a:tailEnd type="stealth" w="sm" len="sm"/>
                  </a:ln>
                </p:spPr>
              </p:sp>
              <p:sp>
                <p:nvSpPr>
                  <p:cNvPr id="48469" name="Line 199"/>
                  <p:cNvSpPr/>
                  <p:nvPr/>
                </p:nvSpPr>
                <p:spPr>
                  <a:xfrm>
                    <a:off x="3148" y="3735"/>
                    <a:ext cx="181" cy="0"/>
                  </a:xfrm>
                  <a:prstGeom prst="line">
                    <a:avLst/>
                  </a:prstGeom>
                  <a:ln w="38100" cap="flat" cmpd="sng">
                    <a:solidFill>
                      <a:schemeClr val="tx1"/>
                    </a:solidFill>
                    <a:prstDash val="solid"/>
                    <a:headEnd type="stealth" w="sm" len="sm"/>
                    <a:tailEnd type="stealth" w="sm" len="sm"/>
                  </a:ln>
                </p:spPr>
              </p:sp>
              <p:sp>
                <p:nvSpPr>
                  <p:cNvPr id="48470" name="Line 200"/>
                  <p:cNvSpPr/>
                  <p:nvPr/>
                </p:nvSpPr>
                <p:spPr>
                  <a:xfrm>
                    <a:off x="4297" y="3735"/>
                    <a:ext cx="181" cy="0"/>
                  </a:xfrm>
                  <a:prstGeom prst="line">
                    <a:avLst/>
                  </a:prstGeom>
                  <a:ln w="38100" cap="flat" cmpd="sng">
                    <a:solidFill>
                      <a:schemeClr val="tx1"/>
                    </a:solidFill>
                    <a:prstDash val="solid"/>
                    <a:headEnd type="stealth" w="sm" len="sm"/>
                    <a:tailEnd type="stealth" w="sm" len="sm"/>
                  </a:ln>
                </p:spPr>
              </p:sp>
              <p:sp>
                <p:nvSpPr>
                  <p:cNvPr id="48471" name="Line 201"/>
                  <p:cNvSpPr/>
                  <p:nvPr/>
                </p:nvSpPr>
                <p:spPr>
                  <a:xfrm>
                    <a:off x="5424" y="3735"/>
                    <a:ext cx="181" cy="0"/>
                  </a:xfrm>
                  <a:prstGeom prst="line">
                    <a:avLst/>
                  </a:prstGeom>
                  <a:ln w="38100" cap="flat" cmpd="sng">
                    <a:solidFill>
                      <a:schemeClr val="tx1"/>
                    </a:solidFill>
                    <a:prstDash val="solid"/>
                    <a:headEnd type="stealth" w="sm" len="sm"/>
                    <a:tailEnd type="stealth" w="sm" len="sm"/>
                  </a:ln>
                </p:spPr>
              </p:sp>
              <p:sp>
                <p:nvSpPr>
                  <p:cNvPr id="48472" name="Freeform 202"/>
                  <p:cNvSpPr/>
                  <p:nvPr/>
                </p:nvSpPr>
                <p:spPr>
                  <a:xfrm>
                    <a:off x="3037" y="2706"/>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473" name="Freeform 203"/>
                  <p:cNvSpPr/>
                  <p:nvPr/>
                </p:nvSpPr>
                <p:spPr>
                  <a:xfrm>
                    <a:off x="4189" y="2689"/>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474" name="Freeform 204"/>
                  <p:cNvSpPr/>
                  <p:nvPr/>
                </p:nvSpPr>
                <p:spPr>
                  <a:xfrm>
                    <a:off x="5329" y="2706"/>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8475" name="Text Box 205"/>
                  <p:cNvSpPr txBox="1"/>
                  <p:nvPr/>
                </p:nvSpPr>
                <p:spPr>
                  <a:xfrm rot="5400000">
                    <a:off x="1196" y="163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476" name="Text Box 206"/>
                  <p:cNvSpPr txBox="1"/>
                  <p:nvPr/>
                </p:nvSpPr>
                <p:spPr>
                  <a:xfrm rot="5400000">
                    <a:off x="1772" y="163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477" name="Text Box 207"/>
                  <p:cNvSpPr txBox="1"/>
                  <p:nvPr/>
                </p:nvSpPr>
                <p:spPr>
                  <a:xfrm rot="5400000">
                    <a:off x="2348" y="163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478" name="Text Box 208"/>
                  <p:cNvSpPr txBox="1"/>
                  <p:nvPr/>
                </p:nvSpPr>
                <p:spPr>
                  <a:xfrm rot="5400000">
                    <a:off x="2924" y="162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479" name="Text Box 209"/>
                  <p:cNvSpPr txBox="1"/>
                  <p:nvPr/>
                </p:nvSpPr>
                <p:spPr>
                  <a:xfrm rot="5400000">
                    <a:off x="3499" y="1625"/>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8480" name="Text Box 210"/>
                  <p:cNvSpPr txBox="1"/>
                  <p:nvPr/>
                </p:nvSpPr>
                <p:spPr>
                  <a:xfrm rot="5400000">
                    <a:off x="4076" y="162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8481" name="Text Box 211"/>
                  <p:cNvSpPr txBox="1"/>
                  <p:nvPr/>
                </p:nvSpPr>
                <p:spPr>
                  <a:xfrm rot="5400000">
                    <a:off x="4652" y="162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8482" name="Text Box 212"/>
                  <p:cNvSpPr txBox="1"/>
                  <p:nvPr/>
                </p:nvSpPr>
                <p:spPr>
                  <a:xfrm rot="5400000">
                    <a:off x="5247" y="162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8483" name="Text Box 213"/>
                  <p:cNvSpPr txBox="1"/>
                  <p:nvPr/>
                </p:nvSpPr>
                <p:spPr>
                  <a:xfrm>
                    <a:off x="664" y="789"/>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8484" name="Text Box 214"/>
                  <p:cNvSpPr txBox="1"/>
                  <p:nvPr/>
                </p:nvSpPr>
                <p:spPr>
                  <a:xfrm>
                    <a:off x="664" y="138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8485" name="Text Box 215"/>
                  <p:cNvSpPr txBox="1"/>
                  <p:nvPr/>
                </p:nvSpPr>
                <p:spPr>
                  <a:xfrm>
                    <a:off x="628" y="1957"/>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8486" name="Line 216"/>
                  <p:cNvSpPr/>
                  <p:nvPr/>
                </p:nvSpPr>
                <p:spPr>
                  <a:xfrm>
                    <a:off x="336" y="2535"/>
                    <a:ext cx="576" cy="0"/>
                  </a:xfrm>
                  <a:prstGeom prst="line">
                    <a:avLst/>
                  </a:prstGeom>
                  <a:ln w="38100" cap="flat" cmpd="sng">
                    <a:solidFill>
                      <a:schemeClr val="tx1"/>
                    </a:solidFill>
                    <a:prstDash val="solid"/>
                    <a:headEnd type="none" w="med" len="med"/>
                    <a:tailEnd type="none" w="med" len="med"/>
                  </a:ln>
                </p:spPr>
              </p:sp>
              <p:sp>
                <p:nvSpPr>
                  <p:cNvPr id="48487" name="Text Box 217"/>
                  <p:cNvSpPr txBox="1"/>
                  <p:nvPr/>
                </p:nvSpPr>
                <p:spPr>
                  <a:xfrm>
                    <a:off x="664" y="2725"/>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8488" name="Text Box 218"/>
                  <p:cNvSpPr txBox="1"/>
                  <p:nvPr/>
                </p:nvSpPr>
                <p:spPr>
                  <a:xfrm>
                    <a:off x="628" y="3157"/>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8489" name="Text Box 219"/>
                  <p:cNvSpPr txBox="1"/>
                  <p:nvPr/>
                </p:nvSpPr>
                <p:spPr>
                  <a:xfrm rot="5400000">
                    <a:off x="668" y="162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490" name="Text Box 220"/>
                  <p:cNvSpPr txBox="1"/>
                  <p:nvPr/>
                </p:nvSpPr>
                <p:spPr>
                  <a:xfrm rot="5400000">
                    <a:off x="668" y="2874"/>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8491" name="Text Box 221"/>
                  <p:cNvSpPr txBox="1"/>
                  <p:nvPr/>
                </p:nvSpPr>
                <p:spPr>
                  <a:xfrm>
                    <a:off x="352" y="101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8492" name="Text Box 222"/>
                  <p:cNvSpPr txBox="1"/>
                  <p:nvPr/>
                </p:nvSpPr>
                <p:spPr>
                  <a:xfrm>
                    <a:off x="352" y="126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8493" name="Text Box 223"/>
                  <p:cNvSpPr txBox="1"/>
                  <p:nvPr/>
                </p:nvSpPr>
                <p:spPr>
                  <a:xfrm>
                    <a:off x="352" y="1509"/>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8494" name="Text Box 224"/>
                  <p:cNvSpPr txBox="1"/>
                  <p:nvPr/>
                </p:nvSpPr>
                <p:spPr>
                  <a:xfrm>
                    <a:off x="352" y="175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8495" name="Text Box 225"/>
                  <p:cNvSpPr txBox="1"/>
                  <p:nvPr/>
                </p:nvSpPr>
                <p:spPr>
                  <a:xfrm>
                    <a:off x="352" y="2004"/>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8496" name="Text Box 226"/>
                  <p:cNvSpPr txBox="1"/>
                  <p:nvPr/>
                </p:nvSpPr>
                <p:spPr>
                  <a:xfrm>
                    <a:off x="379" y="263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8497" name="Text Box 227"/>
                  <p:cNvSpPr txBox="1"/>
                  <p:nvPr/>
                </p:nvSpPr>
                <p:spPr>
                  <a:xfrm>
                    <a:off x="379" y="288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8498" name="Text Box 228"/>
                  <p:cNvSpPr txBox="1"/>
                  <p:nvPr/>
                </p:nvSpPr>
                <p:spPr>
                  <a:xfrm>
                    <a:off x="379" y="3129"/>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8499" name="Text Box 229"/>
                  <p:cNvSpPr txBox="1"/>
                  <p:nvPr/>
                </p:nvSpPr>
                <p:spPr>
                  <a:xfrm>
                    <a:off x="379" y="337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8500" name="Text Box 230"/>
                  <p:cNvSpPr txBox="1"/>
                  <p:nvPr/>
                </p:nvSpPr>
                <p:spPr>
                  <a:xfrm>
                    <a:off x="379" y="3624"/>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8501" name="Line 231"/>
                  <p:cNvSpPr/>
                  <p:nvPr/>
                </p:nvSpPr>
                <p:spPr>
                  <a:xfrm>
                    <a:off x="144" y="903"/>
                    <a:ext cx="192" cy="0"/>
                  </a:xfrm>
                  <a:prstGeom prst="line">
                    <a:avLst/>
                  </a:prstGeom>
                  <a:ln w="38100" cap="flat" cmpd="sng">
                    <a:solidFill>
                      <a:schemeClr val="tx1"/>
                    </a:solidFill>
                    <a:prstDash val="solid"/>
                    <a:headEnd type="none" w="med" len="med"/>
                    <a:tailEnd type="stealth" w="sm" len="sm"/>
                  </a:ln>
                </p:spPr>
              </p:sp>
              <p:sp>
                <p:nvSpPr>
                  <p:cNvPr id="48502" name="Line 232"/>
                  <p:cNvSpPr/>
                  <p:nvPr/>
                </p:nvSpPr>
                <p:spPr>
                  <a:xfrm>
                    <a:off x="144" y="1162"/>
                    <a:ext cx="192" cy="0"/>
                  </a:xfrm>
                  <a:prstGeom prst="line">
                    <a:avLst/>
                  </a:prstGeom>
                  <a:ln w="38100" cap="flat" cmpd="sng">
                    <a:solidFill>
                      <a:schemeClr val="tx1"/>
                    </a:solidFill>
                    <a:prstDash val="solid"/>
                    <a:headEnd type="none" w="med" len="med"/>
                    <a:tailEnd type="stealth" w="sm" len="sm"/>
                  </a:ln>
                </p:spPr>
              </p:sp>
              <p:sp>
                <p:nvSpPr>
                  <p:cNvPr id="48503" name="Line 233"/>
                  <p:cNvSpPr/>
                  <p:nvPr/>
                </p:nvSpPr>
                <p:spPr>
                  <a:xfrm>
                    <a:off x="144" y="1421"/>
                    <a:ext cx="192" cy="0"/>
                  </a:xfrm>
                  <a:prstGeom prst="line">
                    <a:avLst/>
                  </a:prstGeom>
                  <a:ln w="38100" cap="flat" cmpd="sng">
                    <a:solidFill>
                      <a:schemeClr val="tx1"/>
                    </a:solidFill>
                    <a:prstDash val="solid"/>
                    <a:headEnd type="none" w="med" len="med"/>
                    <a:tailEnd type="stealth" w="sm" len="sm"/>
                  </a:ln>
                </p:spPr>
              </p:sp>
              <p:sp>
                <p:nvSpPr>
                  <p:cNvPr id="48504" name="Line 234"/>
                  <p:cNvSpPr/>
                  <p:nvPr/>
                </p:nvSpPr>
                <p:spPr>
                  <a:xfrm>
                    <a:off x="144" y="1680"/>
                    <a:ext cx="192" cy="0"/>
                  </a:xfrm>
                  <a:prstGeom prst="line">
                    <a:avLst/>
                  </a:prstGeom>
                  <a:ln w="38100" cap="flat" cmpd="sng">
                    <a:solidFill>
                      <a:schemeClr val="tx1"/>
                    </a:solidFill>
                    <a:prstDash val="solid"/>
                    <a:headEnd type="none" w="med" len="med"/>
                    <a:tailEnd type="stealth" w="sm" len="sm"/>
                  </a:ln>
                </p:spPr>
              </p:sp>
              <p:sp>
                <p:nvSpPr>
                  <p:cNvPr id="48505" name="Line 235"/>
                  <p:cNvSpPr/>
                  <p:nvPr/>
                </p:nvSpPr>
                <p:spPr>
                  <a:xfrm>
                    <a:off x="144" y="1939"/>
                    <a:ext cx="192" cy="0"/>
                  </a:xfrm>
                  <a:prstGeom prst="line">
                    <a:avLst/>
                  </a:prstGeom>
                  <a:ln w="38100" cap="flat" cmpd="sng">
                    <a:solidFill>
                      <a:schemeClr val="tx1"/>
                    </a:solidFill>
                    <a:prstDash val="solid"/>
                    <a:headEnd type="none" w="med" len="med"/>
                    <a:tailEnd type="stealth" w="sm" len="sm"/>
                  </a:ln>
                </p:spPr>
              </p:sp>
              <p:sp>
                <p:nvSpPr>
                  <p:cNvPr id="48506" name="Line 236"/>
                  <p:cNvSpPr/>
                  <p:nvPr/>
                </p:nvSpPr>
                <p:spPr>
                  <a:xfrm>
                    <a:off x="144" y="2199"/>
                    <a:ext cx="192" cy="0"/>
                  </a:xfrm>
                  <a:prstGeom prst="line">
                    <a:avLst/>
                  </a:prstGeom>
                  <a:ln w="38100" cap="flat" cmpd="sng">
                    <a:solidFill>
                      <a:schemeClr val="tx1"/>
                    </a:solidFill>
                    <a:prstDash val="solid"/>
                    <a:headEnd type="none" w="med" len="med"/>
                    <a:tailEnd type="stealth" w="sm" len="sm"/>
                  </a:ln>
                </p:spPr>
              </p:sp>
              <p:sp>
                <p:nvSpPr>
                  <p:cNvPr id="48507" name="Line 237"/>
                  <p:cNvSpPr/>
                  <p:nvPr/>
                </p:nvSpPr>
                <p:spPr>
                  <a:xfrm>
                    <a:off x="144" y="2870"/>
                    <a:ext cx="192" cy="0"/>
                  </a:xfrm>
                  <a:prstGeom prst="line">
                    <a:avLst/>
                  </a:prstGeom>
                  <a:ln w="38100" cap="flat" cmpd="sng">
                    <a:solidFill>
                      <a:schemeClr val="tx1"/>
                    </a:solidFill>
                    <a:prstDash val="solid"/>
                    <a:headEnd type="none" w="med" len="med"/>
                    <a:tailEnd type="stealth" w="sm" len="sm"/>
                  </a:ln>
                </p:spPr>
              </p:sp>
              <p:sp>
                <p:nvSpPr>
                  <p:cNvPr id="48508" name="Line 238"/>
                  <p:cNvSpPr/>
                  <p:nvPr/>
                </p:nvSpPr>
                <p:spPr>
                  <a:xfrm>
                    <a:off x="144" y="3129"/>
                    <a:ext cx="192" cy="0"/>
                  </a:xfrm>
                  <a:prstGeom prst="line">
                    <a:avLst/>
                  </a:prstGeom>
                  <a:ln w="38100" cap="flat" cmpd="sng">
                    <a:solidFill>
                      <a:schemeClr val="tx1"/>
                    </a:solidFill>
                    <a:prstDash val="solid"/>
                    <a:headEnd type="none" w="med" len="med"/>
                    <a:tailEnd type="stealth" w="sm" len="sm"/>
                  </a:ln>
                </p:spPr>
              </p:sp>
              <p:sp>
                <p:nvSpPr>
                  <p:cNvPr id="48509" name="Line 239"/>
                  <p:cNvSpPr/>
                  <p:nvPr/>
                </p:nvSpPr>
                <p:spPr>
                  <a:xfrm>
                    <a:off x="144" y="3388"/>
                    <a:ext cx="192" cy="0"/>
                  </a:xfrm>
                  <a:prstGeom prst="line">
                    <a:avLst/>
                  </a:prstGeom>
                  <a:ln w="38100" cap="flat" cmpd="sng">
                    <a:solidFill>
                      <a:schemeClr val="tx1"/>
                    </a:solidFill>
                    <a:prstDash val="solid"/>
                    <a:headEnd type="none" w="med" len="med"/>
                    <a:tailEnd type="stealth" w="sm" len="sm"/>
                  </a:ln>
                </p:spPr>
              </p:sp>
              <p:sp>
                <p:nvSpPr>
                  <p:cNvPr id="48510" name="Line 240"/>
                  <p:cNvSpPr/>
                  <p:nvPr/>
                </p:nvSpPr>
                <p:spPr>
                  <a:xfrm>
                    <a:off x="144" y="3648"/>
                    <a:ext cx="192" cy="0"/>
                  </a:xfrm>
                  <a:prstGeom prst="line">
                    <a:avLst/>
                  </a:prstGeom>
                  <a:ln w="38100" cap="flat" cmpd="sng">
                    <a:solidFill>
                      <a:schemeClr val="tx1"/>
                    </a:solidFill>
                    <a:prstDash val="solid"/>
                    <a:headEnd type="none" w="med" len="med"/>
                    <a:tailEnd type="stealth" w="sm" len="sm"/>
                  </a:ln>
                </p:spPr>
              </p:sp>
              <p:sp>
                <p:nvSpPr>
                  <p:cNvPr id="48511" name="Text Box 241"/>
                  <p:cNvSpPr txBox="1"/>
                  <p:nvPr/>
                </p:nvSpPr>
                <p:spPr>
                  <a:xfrm>
                    <a:off x="652" y="3888"/>
                    <a:ext cx="356" cy="231"/>
                  </a:xfrm>
                  <a:prstGeom prst="rect">
                    <a:avLst/>
                  </a:prstGeom>
                  <a:noFill/>
                  <a:ln w="9525">
                    <a:noFill/>
                  </a:ln>
                </p:spPr>
                <p:txBody>
                  <a:bodyPr wrap="none">
                    <a:spAutoFit/>
                  </a:bodyPr>
                  <a:lstStyle/>
                  <a:p>
                    <a:pPr algn="ctr">
                      <a:spcBef>
                        <a:spcPct val="50000"/>
                      </a:spcBef>
                    </a:pPr>
                    <a:r>
                      <a:rPr lang="en-US" altLang="zh-CN" sz="1800" b="1" dirty="0">
                        <a:solidFill>
                          <a:schemeClr val="folHlink"/>
                        </a:solidFill>
                        <a:latin typeface="Times New Roman" panose="02020603050405020304" pitchFamily="18" charset="0"/>
                      </a:rPr>
                      <a:t>WE</a:t>
                    </a:r>
                  </a:p>
                </p:txBody>
              </p:sp>
              <p:sp>
                <p:nvSpPr>
                  <p:cNvPr id="48512" name="Line 242"/>
                  <p:cNvSpPr/>
                  <p:nvPr/>
                </p:nvSpPr>
                <p:spPr>
                  <a:xfrm>
                    <a:off x="686" y="3921"/>
                    <a:ext cx="288" cy="0"/>
                  </a:xfrm>
                  <a:prstGeom prst="line">
                    <a:avLst/>
                  </a:prstGeom>
                  <a:ln w="28575" cap="flat" cmpd="sng">
                    <a:solidFill>
                      <a:schemeClr val="folHlink"/>
                    </a:solidFill>
                    <a:prstDash val="solid"/>
                    <a:headEnd type="none" w="med" len="med"/>
                    <a:tailEnd type="none" w="med" len="med"/>
                  </a:ln>
                </p:spPr>
              </p:sp>
              <p:sp>
                <p:nvSpPr>
                  <p:cNvPr id="48513" name="Text Box 243"/>
                  <p:cNvSpPr txBox="1"/>
                  <p:nvPr/>
                </p:nvSpPr>
                <p:spPr>
                  <a:xfrm>
                    <a:off x="672" y="4023"/>
                    <a:ext cx="321" cy="250"/>
                  </a:xfrm>
                  <a:prstGeom prst="rect">
                    <a:avLst/>
                  </a:prstGeom>
                  <a:noFill/>
                  <a:ln w="9525">
                    <a:noFill/>
                  </a:ln>
                </p:spPr>
                <p:txBody>
                  <a:bodyPr wrap="none">
                    <a:spAutoFit/>
                  </a:bodyPr>
                  <a:lstStyle/>
                  <a:p>
                    <a:pPr algn="ctr">
                      <a:spcBef>
                        <a:spcPct val="50000"/>
                      </a:spcBef>
                    </a:pPr>
                    <a:r>
                      <a:rPr lang="en-US" altLang="zh-CN" sz="2000" b="1" dirty="0">
                        <a:solidFill>
                          <a:schemeClr val="folHlink"/>
                        </a:solidFill>
                        <a:latin typeface="Times New Roman" panose="02020603050405020304" pitchFamily="18" charset="0"/>
                      </a:rPr>
                      <a:t>CS</a:t>
                    </a:r>
                  </a:p>
                </p:txBody>
              </p:sp>
              <p:sp>
                <p:nvSpPr>
                  <p:cNvPr id="48514" name="Line 244"/>
                  <p:cNvSpPr/>
                  <p:nvPr/>
                </p:nvSpPr>
                <p:spPr>
                  <a:xfrm>
                    <a:off x="730" y="4077"/>
                    <a:ext cx="192" cy="0"/>
                  </a:xfrm>
                  <a:prstGeom prst="line">
                    <a:avLst/>
                  </a:prstGeom>
                  <a:ln w="28575" cap="flat" cmpd="sng">
                    <a:solidFill>
                      <a:schemeClr val="folHlink"/>
                    </a:solidFill>
                    <a:prstDash val="solid"/>
                    <a:headEnd type="none" w="med" len="med"/>
                    <a:tailEnd type="none" w="med" len="med"/>
                  </a:ln>
                </p:spPr>
              </p:sp>
            </p:grpSp>
            <p:grpSp>
              <p:nvGrpSpPr>
                <p:cNvPr id="48304" name="Group 245"/>
                <p:cNvGrpSpPr/>
                <p:nvPr/>
              </p:nvGrpSpPr>
              <p:grpSpPr>
                <a:xfrm>
                  <a:off x="144" y="672"/>
                  <a:ext cx="196" cy="3010"/>
                  <a:chOff x="140" y="674"/>
                  <a:chExt cx="196" cy="3010"/>
                </a:xfrm>
              </p:grpSpPr>
              <p:sp>
                <p:nvSpPr>
                  <p:cNvPr id="48305" name="Text Box 246"/>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06" name="Text Box 247"/>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07" name="Text Box 248"/>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08" name="Text Box 249"/>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09" name="Text Box 250"/>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10" name="Text Box 251"/>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11" name="Text Box 252"/>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12" name="Text Box 253"/>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13" name="Text Box 254"/>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8314" name="Text Box 255"/>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48215" name="Group 256"/>
              <p:cNvGrpSpPr/>
              <p:nvPr/>
            </p:nvGrpSpPr>
            <p:grpSpPr>
              <a:xfrm>
                <a:off x="906" y="855"/>
                <a:ext cx="4567" cy="430"/>
                <a:chOff x="906" y="855"/>
                <a:chExt cx="4567" cy="430"/>
              </a:xfrm>
            </p:grpSpPr>
            <p:grpSp>
              <p:nvGrpSpPr>
                <p:cNvPr id="48279" name="Group 257"/>
                <p:cNvGrpSpPr/>
                <p:nvPr/>
              </p:nvGrpSpPr>
              <p:grpSpPr>
                <a:xfrm>
                  <a:off x="906" y="855"/>
                  <a:ext cx="4567" cy="430"/>
                  <a:chOff x="902" y="857"/>
                  <a:chExt cx="4567" cy="430"/>
                </a:xfrm>
              </p:grpSpPr>
              <p:grpSp>
                <p:nvGrpSpPr>
                  <p:cNvPr id="48284" name="Group 258"/>
                  <p:cNvGrpSpPr/>
                  <p:nvPr/>
                </p:nvGrpSpPr>
                <p:grpSpPr>
                  <a:xfrm>
                    <a:off x="1152" y="1013"/>
                    <a:ext cx="4317" cy="274"/>
                    <a:chOff x="1176" y="1068"/>
                    <a:chExt cx="4317" cy="274"/>
                  </a:xfrm>
                </p:grpSpPr>
                <p:sp>
                  <p:nvSpPr>
                    <p:cNvPr id="48295" name="Rectangle 259"/>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8296" name="Rectangle 260"/>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8297" name="Rectangle 261"/>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8298" name="Rectangle 262"/>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8299" name="Rectangle 263"/>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8300" name="Rectangle 264"/>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8301" name="Rectangle 265"/>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8302" name="Rectangle 266"/>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8285" name="Group 267"/>
                  <p:cNvGrpSpPr/>
                  <p:nvPr/>
                </p:nvGrpSpPr>
                <p:grpSpPr>
                  <a:xfrm>
                    <a:off x="902" y="857"/>
                    <a:ext cx="4419" cy="145"/>
                    <a:chOff x="902" y="857"/>
                    <a:chExt cx="4419" cy="145"/>
                  </a:xfrm>
                </p:grpSpPr>
                <p:sp>
                  <p:nvSpPr>
                    <p:cNvPr id="48286" name="Freeform 268"/>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87" name="Line 269"/>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8288" name="Line 270"/>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8289" name="Line 271"/>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8290" name="Line 272"/>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8291" name="Line 273"/>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8292" name="Line 274"/>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8293" name="Line 275"/>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8294" name="Line 276"/>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8280" name="Text Box 277"/>
                <p:cNvSpPr txBox="1"/>
                <p:nvPr/>
              </p:nvSpPr>
              <p:spPr>
                <a:xfrm>
                  <a:off x="1404" y="868"/>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8281" name="Text Box 278"/>
                <p:cNvSpPr txBox="1"/>
                <p:nvPr/>
              </p:nvSpPr>
              <p:spPr>
                <a:xfrm>
                  <a:off x="2544" y="868"/>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8282" name="Text Box 279"/>
                <p:cNvSpPr txBox="1"/>
                <p:nvPr/>
              </p:nvSpPr>
              <p:spPr>
                <a:xfrm>
                  <a:off x="3722" y="868"/>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8283" name="Text Box 280"/>
                <p:cNvSpPr txBox="1"/>
                <p:nvPr/>
              </p:nvSpPr>
              <p:spPr>
                <a:xfrm>
                  <a:off x="4864" y="868"/>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48216" name="Group 281"/>
              <p:cNvGrpSpPr/>
              <p:nvPr/>
            </p:nvGrpSpPr>
            <p:grpSpPr>
              <a:xfrm>
                <a:off x="1146" y="3544"/>
                <a:ext cx="4304" cy="336"/>
                <a:chOff x="1146" y="3544"/>
                <a:chExt cx="4304" cy="336"/>
              </a:xfrm>
            </p:grpSpPr>
            <p:grpSp>
              <p:nvGrpSpPr>
                <p:cNvPr id="48267" name="Group 282"/>
                <p:cNvGrpSpPr/>
                <p:nvPr/>
              </p:nvGrpSpPr>
              <p:grpSpPr>
                <a:xfrm>
                  <a:off x="1146" y="3544"/>
                  <a:ext cx="823" cy="336"/>
                  <a:chOff x="1142" y="3546"/>
                  <a:chExt cx="823" cy="336"/>
                </a:xfrm>
              </p:grpSpPr>
              <p:sp>
                <p:nvSpPr>
                  <p:cNvPr id="48277" name="Rectangle 283"/>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278" name="Text Box 284"/>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8268" name="Group 285"/>
                <p:cNvGrpSpPr/>
                <p:nvPr/>
              </p:nvGrpSpPr>
              <p:grpSpPr>
                <a:xfrm>
                  <a:off x="2322" y="3544"/>
                  <a:ext cx="823" cy="336"/>
                  <a:chOff x="2318" y="3546"/>
                  <a:chExt cx="823" cy="336"/>
                </a:xfrm>
              </p:grpSpPr>
              <p:sp>
                <p:nvSpPr>
                  <p:cNvPr id="48275" name="Rectangle 286"/>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276" name="Text Box 287"/>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8269" name="Group 288"/>
                <p:cNvGrpSpPr/>
                <p:nvPr/>
              </p:nvGrpSpPr>
              <p:grpSpPr>
                <a:xfrm>
                  <a:off x="3474" y="3544"/>
                  <a:ext cx="823" cy="336"/>
                  <a:chOff x="3470" y="3546"/>
                  <a:chExt cx="823" cy="336"/>
                </a:xfrm>
              </p:grpSpPr>
              <p:sp>
                <p:nvSpPr>
                  <p:cNvPr id="48273" name="Rectangle 289"/>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274" name="Text Box 290"/>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8270" name="Group 291"/>
                <p:cNvGrpSpPr/>
                <p:nvPr/>
              </p:nvGrpSpPr>
              <p:grpSpPr>
                <a:xfrm>
                  <a:off x="4627" y="3544"/>
                  <a:ext cx="823" cy="336"/>
                  <a:chOff x="4623" y="3546"/>
                  <a:chExt cx="823" cy="336"/>
                </a:xfrm>
              </p:grpSpPr>
              <p:sp>
                <p:nvSpPr>
                  <p:cNvPr id="48271" name="Rectangle 292"/>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8272" name="Text Box 293"/>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48217" name="Group 294"/>
              <p:cNvGrpSpPr/>
              <p:nvPr/>
            </p:nvGrpSpPr>
            <p:grpSpPr>
              <a:xfrm>
                <a:off x="919" y="2630"/>
                <a:ext cx="3944" cy="254"/>
                <a:chOff x="919" y="2630"/>
                <a:chExt cx="3944" cy="254"/>
              </a:xfrm>
            </p:grpSpPr>
            <p:grpSp>
              <p:nvGrpSpPr>
                <p:cNvPr id="48229" name="Group 295"/>
                <p:cNvGrpSpPr/>
                <p:nvPr/>
              </p:nvGrpSpPr>
              <p:grpSpPr>
                <a:xfrm>
                  <a:off x="919" y="2694"/>
                  <a:ext cx="3858" cy="190"/>
                  <a:chOff x="915" y="2696"/>
                  <a:chExt cx="3858" cy="190"/>
                </a:xfrm>
              </p:grpSpPr>
              <p:sp>
                <p:nvSpPr>
                  <p:cNvPr id="48262" name="Freeform 296"/>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263" name="Freeform 297"/>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264" name="Freeform 298"/>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265" name="Freeform 299"/>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266" name="Freeform 300"/>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8230" name="Group 301"/>
                <p:cNvGrpSpPr/>
                <p:nvPr/>
              </p:nvGrpSpPr>
              <p:grpSpPr>
                <a:xfrm>
                  <a:off x="1216" y="2630"/>
                  <a:ext cx="192" cy="158"/>
                  <a:chOff x="1212" y="2632"/>
                  <a:chExt cx="192" cy="158"/>
                </a:xfrm>
              </p:grpSpPr>
              <p:grpSp>
                <p:nvGrpSpPr>
                  <p:cNvPr id="48255" name="Group 302"/>
                  <p:cNvGrpSpPr/>
                  <p:nvPr/>
                </p:nvGrpSpPr>
                <p:grpSpPr>
                  <a:xfrm>
                    <a:off x="1356" y="2632"/>
                    <a:ext cx="48" cy="158"/>
                    <a:chOff x="1356" y="2632"/>
                    <a:chExt cx="48" cy="158"/>
                  </a:xfrm>
                </p:grpSpPr>
                <p:sp>
                  <p:nvSpPr>
                    <p:cNvPr id="48260" name="Line 303"/>
                    <p:cNvSpPr/>
                    <p:nvPr/>
                  </p:nvSpPr>
                  <p:spPr>
                    <a:xfrm rot="5400000">
                      <a:off x="1325" y="2711"/>
                      <a:ext cx="158" cy="0"/>
                    </a:xfrm>
                    <a:prstGeom prst="line">
                      <a:avLst/>
                    </a:prstGeom>
                    <a:ln w="38100" cap="flat" cmpd="sng">
                      <a:solidFill>
                        <a:schemeClr val="folHlink"/>
                      </a:solidFill>
                      <a:prstDash val="solid"/>
                      <a:headEnd type="none" w="med" len="med"/>
                      <a:tailEnd type="none" w="med" len="med"/>
                    </a:ln>
                  </p:spPr>
                </p:sp>
                <p:sp>
                  <p:nvSpPr>
                    <p:cNvPr id="48261" name="Line 304"/>
                    <p:cNvSpPr/>
                    <p:nvPr/>
                  </p:nvSpPr>
                  <p:spPr>
                    <a:xfrm rot="5400000">
                      <a:off x="1308" y="2709"/>
                      <a:ext cx="96" cy="0"/>
                    </a:xfrm>
                    <a:prstGeom prst="line">
                      <a:avLst/>
                    </a:prstGeom>
                    <a:ln w="38100" cap="flat" cmpd="sng">
                      <a:solidFill>
                        <a:schemeClr val="folHlink"/>
                      </a:solidFill>
                      <a:prstDash val="solid"/>
                      <a:headEnd type="none" w="med" len="med"/>
                      <a:tailEnd type="none" w="med" len="med"/>
                    </a:ln>
                  </p:spPr>
                </p:sp>
              </p:grpSp>
              <p:sp>
                <p:nvSpPr>
                  <p:cNvPr id="48256" name="Freeform 305"/>
                  <p:cNvSpPr/>
                  <p:nvPr/>
                </p:nvSpPr>
                <p:spPr>
                  <a:xfrm>
                    <a:off x="1260"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257" name="Group 306"/>
                  <p:cNvGrpSpPr/>
                  <p:nvPr/>
                </p:nvGrpSpPr>
                <p:grpSpPr>
                  <a:xfrm>
                    <a:off x="1212" y="2632"/>
                    <a:ext cx="48" cy="158"/>
                    <a:chOff x="1212" y="2632"/>
                    <a:chExt cx="48" cy="158"/>
                  </a:xfrm>
                </p:grpSpPr>
                <p:sp>
                  <p:nvSpPr>
                    <p:cNvPr id="48258" name="Line 307"/>
                    <p:cNvSpPr/>
                    <p:nvPr/>
                  </p:nvSpPr>
                  <p:spPr>
                    <a:xfrm rot="-5400000">
                      <a:off x="1133" y="2711"/>
                      <a:ext cx="158" cy="0"/>
                    </a:xfrm>
                    <a:prstGeom prst="line">
                      <a:avLst/>
                    </a:prstGeom>
                    <a:ln w="38100" cap="flat" cmpd="sng">
                      <a:solidFill>
                        <a:schemeClr val="folHlink"/>
                      </a:solidFill>
                      <a:prstDash val="solid"/>
                      <a:headEnd type="none" w="med" len="med"/>
                      <a:tailEnd type="none" w="med" len="med"/>
                    </a:ln>
                  </p:spPr>
                </p:sp>
                <p:sp>
                  <p:nvSpPr>
                    <p:cNvPr id="48259" name="Line 308"/>
                    <p:cNvSpPr/>
                    <p:nvPr/>
                  </p:nvSpPr>
                  <p:spPr>
                    <a:xfrm rot="-5400000">
                      <a:off x="1212" y="2713"/>
                      <a:ext cx="96" cy="0"/>
                    </a:xfrm>
                    <a:prstGeom prst="line">
                      <a:avLst/>
                    </a:prstGeom>
                    <a:ln w="38100" cap="flat" cmpd="sng">
                      <a:solidFill>
                        <a:schemeClr val="folHlink"/>
                      </a:solidFill>
                      <a:prstDash val="solid"/>
                      <a:headEnd type="none" w="med" len="med"/>
                      <a:tailEnd type="none" w="med" len="med"/>
                    </a:ln>
                  </p:spPr>
                </p:sp>
              </p:grpSp>
            </p:grpSp>
            <p:grpSp>
              <p:nvGrpSpPr>
                <p:cNvPr id="48231" name="Group 309"/>
                <p:cNvGrpSpPr/>
                <p:nvPr/>
              </p:nvGrpSpPr>
              <p:grpSpPr>
                <a:xfrm>
                  <a:off x="2368" y="2632"/>
                  <a:ext cx="192" cy="158"/>
                  <a:chOff x="2364" y="2634"/>
                  <a:chExt cx="192" cy="158"/>
                </a:xfrm>
              </p:grpSpPr>
              <p:grpSp>
                <p:nvGrpSpPr>
                  <p:cNvPr id="48248" name="Group 310"/>
                  <p:cNvGrpSpPr/>
                  <p:nvPr/>
                </p:nvGrpSpPr>
                <p:grpSpPr>
                  <a:xfrm>
                    <a:off x="2508" y="2634"/>
                    <a:ext cx="48" cy="158"/>
                    <a:chOff x="2508" y="2634"/>
                    <a:chExt cx="48" cy="158"/>
                  </a:xfrm>
                </p:grpSpPr>
                <p:sp>
                  <p:nvSpPr>
                    <p:cNvPr id="48253" name="Line 311"/>
                    <p:cNvSpPr/>
                    <p:nvPr/>
                  </p:nvSpPr>
                  <p:spPr>
                    <a:xfrm rot="5400000">
                      <a:off x="2477" y="2713"/>
                      <a:ext cx="158" cy="0"/>
                    </a:xfrm>
                    <a:prstGeom prst="line">
                      <a:avLst/>
                    </a:prstGeom>
                    <a:ln w="38100" cap="flat" cmpd="sng">
                      <a:solidFill>
                        <a:schemeClr val="folHlink"/>
                      </a:solidFill>
                      <a:prstDash val="solid"/>
                      <a:headEnd type="none" w="med" len="med"/>
                      <a:tailEnd type="none" w="med" len="med"/>
                    </a:ln>
                  </p:spPr>
                </p:sp>
                <p:sp>
                  <p:nvSpPr>
                    <p:cNvPr id="48254" name="Line 312"/>
                    <p:cNvSpPr/>
                    <p:nvPr/>
                  </p:nvSpPr>
                  <p:spPr>
                    <a:xfrm rot="5400000">
                      <a:off x="2460" y="2711"/>
                      <a:ext cx="96" cy="0"/>
                    </a:xfrm>
                    <a:prstGeom prst="line">
                      <a:avLst/>
                    </a:prstGeom>
                    <a:ln w="38100" cap="flat" cmpd="sng">
                      <a:solidFill>
                        <a:schemeClr val="folHlink"/>
                      </a:solidFill>
                      <a:prstDash val="solid"/>
                      <a:headEnd type="none" w="med" len="med"/>
                      <a:tailEnd type="none" w="med" len="med"/>
                    </a:ln>
                  </p:spPr>
                </p:sp>
              </p:grpSp>
              <p:sp>
                <p:nvSpPr>
                  <p:cNvPr id="48249" name="Freeform 313"/>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250" name="Group 314"/>
                  <p:cNvGrpSpPr/>
                  <p:nvPr/>
                </p:nvGrpSpPr>
                <p:grpSpPr>
                  <a:xfrm>
                    <a:off x="2364" y="2634"/>
                    <a:ext cx="48" cy="158"/>
                    <a:chOff x="2364" y="2634"/>
                    <a:chExt cx="48" cy="158"/>
                  </a:xfrm>
                </p:grpSpPr>
                <p:sp>
                  <p:nvSpPr>
                    <p:cNvPr id="48251" name="Line 315"/>
                    <p:cNvSpPr/>
                    <p:nvPr/>
                  </p:nvSpPr>
                  <p:spPr>
                    <a:xfrm rot="-5400000">
                      <a:off x="2285" y="2713"/>
                      <a:ext cx="158" cy="0"/>
                    </a:xfrm>
                    <a:prstGeom prst="line">
                      <a:avLst/>
                    </a:prstGeom>
                    <a:ln w="38100" cap="flat" cmpd="sng">
                      <a:solidFill>
                        <a:schemeClr val="folHlink"/>
                      </a:solidFill>
                      <a:prstDash val="solid"/>
                      <a:headEnd type="none" w="med" len="med"/>
                      <a:tailEnd type="none" w="med" len="med"/>
                    </a:ln>
                  </p:spPr>
                </p:sp>
                <p:sp>
                  <p:nvSpPr>
                    <p:cNvPr id="48252" name="Line 316"/>
                    <p:cNvSpPr/>
                    <p:nvPr/>
                  </p:nvSpPr>
                  <p:spPr>
                    <a:xfrm rot="-5400000">
                      <a:off x="2364" y="2715"/>
                      <a:ext cx="96" cy="0"/>
                    </a:xfrm>
                    <a:prstGeom prst="line">
                      <a:avLst/>
                    </a:prstGeom>
                    <a:ln w="38100" cap="flat" cmpd="sng">
                      <a:solidFill>
                        <a:schemeClr val="folHlink"/>
                      </a:solidFill>
                      <a:prstDash val="solid"/>
                      <a:headEnd type="none" w="med" len="med"/>
                      <a:tailEnd type="none" w="med" len="med"/>
                    </a:ln>
                  </p:spPr>
                </p:sp>
              </p:grpSp>
            </p:grpSp>
            <p:grpSp>
              <p:nvGrpSpPr>
                <p:cNvPr id="48232" name="Group 317"/>
                <p:cNvGrpSpPr/>
                <p:nvPr/>
              </p:nvGrpSpPr>
              <p:grpSpPr>
                <a:xfrm>
                  <a:off x="3520" y="2632"/>
                  <a:ext cx="192" cy="158"/>
                  <a:chOff x="3516" y="2634"/>
                  <a:chExt cx="192" cy="158"/>
                </a:xfrm>
              </p:grpSpPr>
              <p:grpSp>
                <p:nvGrpSpPr>
                  <p:cNvPr id="48241" name="Group 318"/>
                  <p:cNvGrpSpPr/>
                  <p:nvPr/>
                </p:nvGrpSpPr>
                <p:grpSpPr>
                  <a:xfrm>
                    <a:off x="3660" y="2634"/>
                    <a:ext cx="48" cy="158"/>
                    <a:chOff x="3660" y="2634"/>
                    <a:chExt cx="48" cy="158"/>
                  </a:xfrm>
                </p:grpSpPr>
                <p:sp>
                  <p:nvSpPr>
                    <p:cNvPr id="48246" name="Line 319"/>
                    <p:cNvSpPr/>
                    <p:nvPr/>
                  </p:nvSpPr>
                  <p:spPr>
                    <a:xfrm rot="5400000">
                      <a:off x="3629" y="2713"/>
                      <a:ext cx="158" cy="0"/>
                    </a:xfrm>
                    <a:prstGeom prst="line">
                      <a:avLst/>
                    </a:prstGeom>
                    <a:ln w="38100" cap="flat" cmpd="sng">
                      <a:solidFill>
                        <a:schemeClr val="folHlink"/>
                      </a:solidFill>
                      <a:prstDash val="solid"/>
                      <a:headEnd type="none" w="med" len="med"/>
                      <a:tailEnd type="none" w="med" len="med"/>
                    </a:ln>
                  </p:spPr>
                </p:sp>
                <p:sp>
                  <p:nvSpPr>
                    <p:cNvPr id="48247" name="Line 320"/>
                    <p:cNvSpPr/>
                    <p:nvPr/>
                  </p:nvSpPr>
                  <p:spPr>
                    <a:xfrm rot="5400000">
                      <a:off x="3612" y="2711"/>
                      <a:ext cx="96" cy="0"/>
                    </a:xfrm>
                    <a:prstGeom prst="line">
                      <a:avLst/>
                    </a:prstGeom>
                    <a:ln w="38100" cap="flat" cmpd="sng">
                      <a:solidFill>
                        <a:schemeClr val="folHlink"/>
                      </a:solidFill>
                      <a:prstDash val="solid"/>
                      <a:headEnd type="none" w="med" len="med"/>
                      <a:tailEnd type="none" w="med" len="med"/>
                    </a:ln>
                  </p:spPr>
                </p:sp>
              </p:grpSp>
              <p:sp>
                <p:nvSpPr>
                  <p:cNvPr id="48242" name="Freeform 321"/>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243" name="Group 322"/>
                  <p:cNvGrpSpPr/>
                  <p:nvPr/>
                </p:nvGrpSpPr>
                <p:grpSpPr>
                  <a:xfrm>
                    <a:off x="3516" y="2634"/>
                    <a:ext cx="48" cy="158"/>
                    <a:chOff x="3516" y="2634"/>
                    <a:chExt cx="48" cy="158"/>
                  </a:xfrm>
                </p:grpSpPr>
                <p:sp>
                  <p:nvSpPr>
                    <p:cNvPr id="48244" name="Line 323"/>
                    <p:cNvSpPr/>
                    <p:nvPr/>
                  </p:nvSpPr>
                  <p:spPr>
                    <a:xfrm rot="-5400000">
                      <a:off x="3437" y="2713"/>
                      <a:ext cx="158" cy="0"/>
                    </a:xfrm>
                    <a:prstGeom prst="line">
                      <a:avLst/>
                    </a:prstGeom>
                    <a:ln w="38100" cap="flat" cmpd="sng">
                      <a:solidFill>
                        <a:schemeClr val="folHlink"/>
                      </a:solidFill>
                      <a:prstDash val="solid"/>
                      <a:headEnd type="none" w="med" len="med"/>
                      <a:tailEnd type="none" w="med" len="med"/>
                    </a:ln>
                  </p:spPr>
                </p:sp>
                <p:sp>
                  <p:nvSpPr>
                    <p:cNvPr id="48245" name="Line 324"/>
                    <p:cNvSpPr/>
                    <p:nvPr/>
                  </p:nvSpPr>
                  <p:spPr>
                    <a:xfrm rot="-5400000">
                      <a:off x="3516" y="2715"/>
                      <a:ext cx="96" cy="0"/>
                    </a:xfrm>
                    <a:prstGeom prst="line">
                      <a:avLst/>
                    </a:prstGeom>
                    <a:ln w="38100" cap="flat" cmpd="sng">
                      <a:solidFill>
                        <a:schemeClr val="folHlink"/>
                      </a:solidFill>
                      <a:prstDash val="solid"/>
                      <a:headEnd type="none" w="med" len="med"/>
                      <a:tailEnd type="none" w="med" len="med"/>
                    </a:ln>
                  </p:spPr>
                </p:sp>
              </p:grpSp>
            </p:grpSp>
            <p:grpSp>
              <p:nvGrpSpPr>
                <p:cNvPr id="48233" name="Group 325"/>
                <p:cNvGrpSpPr/>
                <p:nvPr/>
              </p:nvGrpSpPr>
              <p:grpSpPr>
                <a:xfrm>
                  <a:off x="4671" y="2632"/>
                  <a:ext cx="192" cy="158"/>
                  <a:chOff x="4667" y="2634"/>
                  <a:chExt cx="192" cy="158"/>
                </a:xfrm>
              </p:grpSpPr>
              <p:grpSp>
                <p:nvGrpSpPr>
                  <p:cNvPr id="48234" name="Group 326"/>
                  <p:cNvGrpSpPr/>
                  <p:nvPr/>
                </p:nvGrpSpPr>
                <p:grpSpPr>
                  <a:xfrm>
                    <a:off x="4811" y="2634"/>
                    <a:ext cx="48" cy="158"/>
                    <a:chOff x="4811" y="2634"/>
                    <a:chExt cx="48" cy="158"/>
                  </a:xfrm>
                </p:grpSpPr>
                <p:sp>
                  <p:nvSpPr>
                    <p:cNvPr id="48239" name="Line 327"/>
                    <p:cNvSpPr/>
                    <p:nvPr/>
                  </p:nvSpPr>
                  <p:spPr>
                    <a:xfrm rot="5400000">
                      <a:off x="4780" y="2713"/>
                      <a:ext cx="158" cy="0"/>
                    </a:xfrm>
                    <a:prstGeom prst="line">
                      <a:avLst/>
                    </a:prstGeom>
                    <a:ln w="38100" cap="flat" cmpd="sng">
                      <a:solidFill>
                        <a:schemeClr val="folHlink"/>
                      </a:solidFill>
                      <a:prstDash val="solid"/>
                      <a:headEnd type="none" w="med" len="med"/>
                      <a:tailEnd type="none" w="med" len="med"/>
                    </a:ln>
                  </p:spPr>
                </p:sp>
                <p:sp>
                  <p:nvSpPr>
                    <p:cNvPr id="48240" name="Line 328"/>
                    <p:cNvSpPr/>
                    <p:nvPr/>
                  </p:nvSpPr>
                  <p:spPr>
                    <a:xfrm rot="5400000">
                      <a:off x="4763" y="2711"/>
                      <a:ext cx="96" cy="0"/>
                    </a:xfrm>
                    <a:prstGeom prst="line">
                      <a:avLst/>
                    </a:prstGeom>
                    <a:ln w="38100" cap="flat" cmpd="sng">
                      <a:solidFill>
                        <a:schemeClr val="folHlink"/>
                      </a:solidFill>
                      <a:prstDash val="solid"/>
                      <a:headEnd type="none" w="med" len="med"/>
                      <a:tailEnd type="none" w="med" len="med"/>
                    </a:ln>
                  </p:spPr>
                </p:sp>
              </p:grpSp>
              <p:sp>
                <p:nvSpPr>
                  <p:cNvPr id="48235" name="Freeform 329"/>
                  <p:cNvSpPr/>
                  <p:nvPr/>
                </p:nvSpPr>
                <p:spPr>
                  <a:xfrm>
                    <a:off x="471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236" name="Group 330"/>
                  <p:cNvGrpSpPr/>
                  <p:nvPr/>
                </p:nvGrpSpPr>
                <p:grpSpPr>
                  <a:xfrm>
                    <a:off x="4667" y="2634"/>
                    <a:ext cx="48" cy="158"/>
                    <a:chOff x="4667" y="2634"/>
                    <a:chExt cx="48" cy="158"/>
                  </a:xfrm>
                </p:grpSpPr>
                <p:sp>
                  <p:nvSpPr>
                    <p:cNvPr id="48237" name="Line 331"/>
                    <p:cNvSpPr/>
                    <p:nvPr/>
                  </p:nvSpPr>
                  <p:spPr>
                    <a:xfrm rot="-5400000">
                      <a:off x="4588" y="2713"/>
                      <a:ext cx="158" cy="0"/>
                    </a:xfrm>
                    <a:prstGeom prst="line">
                      <a:avLst/>
                    </a:prstGeom>
                    <a:ln w="38100" cap="flat" cmpd="sng">
                      <a:solidFill>
                        <a:schemeClr val="folHlink"/>
                      </a:solidFill>
                      <a:prstDash val="solid"/>
                      <a:headEnd type="none" w="med" len="med"/>
                      <a:tailEnd type="none" w="med" len="med"/>
                    </a:ln>
                  </p:spPr>
                </p:sp>
                <p:sp>
                  <p:nvSpPr>
                    <p:cNvPr id="48238" name="Line 332"/>
                    <p:cNvSpPr/>
                    <p:nvPr/>
                  </p:nvSpPr>
                  <p:spPr>
                    <a:xfrm rot="-5400000">
                      <a:off x="4667" y="2715"/>
                      <a:ext cx="96" cy="0"/>
                    </a:xfrm>
                    <a:prstGeom prst="line">
                      <a:avLst/>
                    </a:prstGeom>
                    <a:ln w="38100" cap="flat" cmpd="sng">
                      <a:solidFill>
                        <a:schemeClr val="folHlink"/>
                      </a:solidFill>
                      <a:prstDash val="solid"/>
                      <a:headEnd type="none" w="med" len="med"/>
                      <a:tailEnd type="none" w="med" len="med"/>
                    </a:ln>
                  </p:spPr>
                </p:sp>
              </p:grpSp>
            </p:grpSp>
          </p:grpSp>
          <p:grpSp>
            <p:nvGrpSpPr>
              <p:cNvPr id="48218" name="Group 333"/>
              <p:cNvGrpSpPr/>
              <p:nvPr/>
            </p:nvGrpSpPr>
            <p:grpSpPr>
              <a:xfrm>
                <a:off x="1059" y="2734"/>
                <a:ext cx="4225" cy="816"/>
                <a:chOff x="1059" y="2734"/>
                <a:chExt cx="4225" cy="816"/>
              </a:xfrm>
            </p:grpSpPr>
            <p:grpSp>
              <p:nvGrpSpPr>
                <p:cNvPr id="48219" name="Group 334"/>
                <p:cNvGrpSpPr/>
                <p:nvPr/>
              </p:nvGrpSpPr>
              <p:grpSpPr>
                <a:xfrm>
                  <a:off x="1395" y="2734"/>
                  <a:ext cx="3889" cy="816"/>
                  <a:chOff x="1395" y="2734"/>
                  <a:chExt cx="3889" cy="816"/>
                </a:xfrm>
              </p:grpSpPr>
              <p:sp>
                <p:nvSpPr>
                  <p:cNvPr id="48225" name="Freeform 335"/>
                  <p:cNvSpPr/>
                  <p:nvPr/>
                </p:nvSpPr>
                <p:spPr>
                  <a:xfrm>
                    <a:off x="1395" y="273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26" name="Freeform 336"/>
                  <p:cNvSpPr/>
                  <p:nvPr/>
                </p:nvSpPr>
                <p:spPr>
                  <a:xfrm>
                    <a:off x="4852" y="273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27" name="Freeform 337"/>
                  <p:cNvSpPr/>
                  <p:nvPr/>
                </p:nvSpPr>
                <p:spPr>
                  <a:xfrm>
                    <a:off x="3700" y="273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28" name="Freeform 338"/>
                  <p:cNvSpPr/>
                  <p:nvPr/>
                </p:nvSpPr>
                <p:spPr>
                  <a:xfrm>
                    <a:off x="2546" y="273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8220" name="Group 339"/>
                <p:cNvGrpSpPr/>
                <p:nvPr/>
              </p:nvGrpSpPr>
              <p:grpSpPr>
                <a:xfrm>
                  <a:off x="1059" y="2746"/>
                  <a:ext cx="3750" cy="804"/>
                  <a:chOff x="1059" y="2746"/>
                  <a:chExt cx="3750" cy="804"/>
                </a:xfrm>
              </p:grpSpPr>
              <p:sp>
                <p:nvSpPr>
                  <p:cNvPr id="48221" name="Freeform 340"/>
                  <p:cNvSpPr/>
                  <p:nvPr/>
                </p:nvSpPr>
                <p:spPr>
                  <a:xfrm>
                    <a:off x="1059" y="2746"/>
                    <a:ext cx="280" cy="795"/>
                  </a:xfrm>
                  <a:custGeom>
                    <a:avLst/>
                    <a:gdLst>
                      <a:gd name="txL" fmla="*/ 0 w 280"/>
                      <a:gd name="txT" fmla="*/ 0 h 795"/>
                      <a:gd name="txR" fmla="*/ 280 w 280"/>
                      <a:gd name="txB" fmla="*/ 795 h 795"/>
                    </a:gdLst>
                    <a:ahLst/>
                    <a:cxnLst>
                      <a:cxn ang="0">
                        <a:pos x="276" y="795"/>
                      </a:cxn>
                      <a:cxn ang="0">
                        <a:pos x="280" y="657"/>
                      </a:cxn>
                      <a:cxn ang="0">
                        <a:pos x="0" y="660"/>
                      </a:cxn>
                      <a:cxn ang="0">
                        <a:pos x="3" y="0"/>
                      </a:cxn>
                      <a:cxn ang="0">
                        <a:pos x="144" y="0"/>
                      </a:cxn>
                    </a:cxnLst>
                    <a:rect l="txL" t="txT" r="txR" b="txB"/>
                    <a:pathLst>
                      <a:path w="280" h="795">
                        <a:moveTo>
                          <a:pt x="276" y="795"/>
                        </a:moveTo>
                        <a:lnTo>
                          <a:pt x="280" y="657"/>
                        </a:lnTo>
                        <a:lnTo>
                          <a:pt x="0" y="660"/>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22" name="Freeform 341"/>
                  <p:cNvSpPr/>
                  <p:nvPr/>
                </p:nvSpPr>
                <p:spPr>
                  <a:xfrm>
                    <a:off x="2211" y="2755"/>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23" name="Freeform 342"/>
                  <p:cNvSpPr/>
                  <p:nvPr/>
                </p:nvSpPr>
                <p:spPr>
                  <a:xfrm>
                    <a:off x="3363" y="2755"/>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224" name="Freeform 343"/>
                  <p:cNvSpPr/>
                  <p:nvPr/>
                </p:nvSpPr>
                <p:spPr>
                  <a:xfrm>
                    <a:off x="4515" y="2755"/>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grpSp>
          <p:nvGrpSpPr>
            <p:cNvPr id="48203" name="Group 344"/>
            <p:cNvGrpSpPr/>
            <p:nvPr/>
          </p:nvGrpSpPr>
          <p:grpSpPr>
            <a:xfrm>
              <a:off x="1944" y="3527"/>
              <a:ext cx="3816" cy="212"/>
              <a:chOff x="1944" y="3527"/>
              <a:chExt cx="3816" cy="212"/>
            </a:xfrm>
          </p:grpSpPr>
          <p:grpSp>
            <p:nvGrpSpPr>
              <p:cNvPr id="48204" name="Group 345"/>
              <p:cNvGrpSpPr/>
              <p:nvPr/>
            </p:nvGrpSpPr>
            <p:grpSpPr>
              <a:xfrm>
                <a:off x="1964" y="3737"/>
                <a:ext cx="3637" cy="0"/>
                <a:chOff x="1964" y="3737"/>
                <a:chExt cx="3637" cy="0"/>
              </a:xfrm>
            </p:grpSpPr>
            <p:sp>
              <p:nvSpPr>
                <p:cNvPr id="48210" name="Line 346"/>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48211" name="Line 347"/>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48212" name="Line 348"/>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48213" name="Line 349"/>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48205" name="Group 350"/>
              <p:cNvGrpSpPr/>
              <p:nvPr/>
            </p:nvGrpSpPr>
            <p:grpSpPr>
              <a:xfrm>
                <a:off x="1944" y="3527"/>
                <a:ext cx="3816" cy="212"/>
                <a:chOff x="1944" y="3527"/>
                <a:chExt cx="3816" cy="212"/>
              </a:xfrm>
            </p:grpSpPr>
            <p:sp>
              <p:nvSpPr>
                <p:cNvPr id="48206" name="Text Box 351"/>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48207" name="Text Box 352"/>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48208" name="Text Box 353"/>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48209" name="Text Box 354"/>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grpSp>
        <p:nvGrpSpPr>
          <p:cNvPr id="379916" name="Group 355"/>
          <p:cNvGrpSpPr/>
          <p:nvPr/>
        </p:nvGrpSpPr>
        <p:grpSpPr>
          <a:xfrm>
            <a:off x="3117533" y="1903413"/>
            <a:ext cx="6275387" cy="2357437"/>
            <a:chOff x="1051" y="1199"/>
            <a:chExt cx="3953" cy="1485"/>
          </a:xfrm>
        </p:grpSpPr>
        <p:grpSp>
          <p:nvGrpSpPr>
            <p:cNvPr id="48184" name="Group 356"/>
            <p:cNvGrpSpPr/>
            <p:nvPr/>
          </p:nvGrpSpPr>
          <p:grpSpPr>
            <a:xfrm>
              <a:off x="1051" y="2355"/>
              <a:ext cx="3942" cy="5"/>
              <a:chOff x="1058" y="2355"/>
              <a:chExt cx="3942" cy="5"/>
            </a:xfrm>
          </p:grpSpPr>
          <p:sp>
            <p:nvSpPr>
              <p:cNvPr id="48194" name="Freeform 357"/>
              <p:cNvSpPr/>
              <p:nvPr/>
            </p:nvSpPr>
            <p:spPr>
              <a:xfrm>
                <a:off x="1437" y="2359"/>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195" name="Freeform 358"/>
              <p:cNvSpPr/>
              <p:nvPr/>
            </p:nvSpPr>
            <p:spPr>
              <a:xfrm>
                <a:off x="1058" y="2359"/>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196" name="Freeform 359"/>
              <p:cNvSpPr/>
              <p:nvPr/>
            </p:nvSpPr>
            <p:spPr>
              <a:xfrm>
                <a:off x="2589" y="2359"/>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197" name="Freeform 360"/>
              <p:cNvSpPr/>
              <p:nvPr/>
            </p:nvSpPr>
            <p:spPr>
              <a:xfrm>
                <a:off x="2210" y="2359"/>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198" name="Freeform 361"/>
              <p:cNvSpPr/>
              <p:nvPr/>
            </p:nvSpPr>
            <p:spPr>
              <a:xfrm>
                <a:off x="3756" y="2355"/>
                <a:ext cx="99" cy="3"/>
              </a:xfrm>
              <a:custGeom>
                <a:avLst/>
                <a:gdLst>
                  <a:gd name="txL" fmla="*/ 0 w 99"/>
                  <a:gd name="txT" fmla="*/ 0 h 3"/>
                  <a:gd name="txR" fmla="*/ 99 w 99"/>
                  <a:gd name="txB" fmla="*/ 3 h 3"/>
                </a:gdLst>
                <a:ahLst/>
                <a:cxnLst>
                  <a:cxn ang="0">
                    <a:pos x="0" y="3"/>
                  </a:cxn>
                  <a:cxn ang="0">
                    <a:pos x="99" y="0"/>
                  </a:cxn>
                </a:cxnLst>
                <a:rect l="txL" t="txT" r="txR" b="txB"/>
                <a:pathLst>
                  <a:path w="99" h="3">
                    <a:moveTo>
                      <a:pt x="0" y="3"/>
                    </a:moveTo>
                    <a:lnTo>
                      <a:pt x="9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199" name="Freeform 362"/>
              <p:cNvSpPr/>
              <p:nvPr/>
            </p:nvSpPr>
            <p:spPr>
              <a:xfrm>
                <a:off x="3362" y="2359"/>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200" name="Freeform 363"/>
              <p:cNvSpPr/>
              <p:nvPr/>
            </p:nvSpPr>
            <p:spPr>
              <a:xfrm>
                <a:off x="4893" y="2359"/>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8201" name="Freeform 364"/>
              <p:cNvSpPr/>
              <p:nvPr/>
            </p:nvSpPr>
            <p:spPr>
              <a:xfrm>
                <a:off x="4514" y="2359"/>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grpSp>
          <p:nvGrpSpPr>
            <p:cNvPr id="48185" name="Group 365"/>
            <p:cNvGrpSpPr/>
            <p:nvPr/>
          </p:nvGrpSpPr>
          <p:grpSpPr>
            <a:xfrm>
              <a:off x="1055" y="1215"/>
              <a:ext cx="3608" cy="1469"/>
              <a:chOff x="1055" y="1215"/>
              <a:chExt cx="3608" cy="1469"/>
            </a:xfrm>
          </p:grpSpPr>
          <p:sp>
            <p:nvSpPr>
              <p:cNvPr id="48190" name="Freeform 366"/>
              <p:cNvSpPr/>
              <p:nvPr/>
            </p:nvSpPr>
            <p:spPr>
              <a:xfrm>
                <a:off x="1055" y="1215"/>
                <a:ext cx="152" cy="1469"/>
              </a:xfrm>
              <a:custGeom>
                <a:avLst/>
                <a:gdLst>
                  <a:gd name="txL" fmla="*/ 0 w 152"/>
                  <a:gd name="txT" fmla="*/ 0 h 1469"/>
                  <a:gd name="txR" fmla="*/ 152 w 152"/>
                  <a:gd name="txB" fmla="*/ 1469 h 1469"/>
                </a:gdLst>
                <a:ahLst/>
                <a:cxnLst>
                  <a:cxn ang="0">
                    <a:pos x="152" y="1469"/>
                  </a:cxn>
                  <a:cxn ang="0">
                    <a:pos x="0" y="1469"/>
                  </a:cxn>
                  <a:cxn ang="0">
                    <a:pos x="4" y="0"/>
                  </a:cxn>
                  <a:cxn ang="0">
                    <a:pos x="95" y="1"/>
                  </a:cxn>
                </a:cxnLst>
                <a:rect l="txL" t="txT" r="txR" b="txB"/>
                <a:pathLst>
                  <a:path w="152" h="1469">
                    <a:moveTo>
                      <a:pt x="152" y="1469"/>
                    </a:moveTo>
                    <a:lnTo>
                      <a:pt x="0" y="1469"/>
                    </a:lnTo>
                    <a:lnTo>
                      <a:pt x="4" y="0"/>
                    </a:lnTo>
                    <a:lnTo>
                      <a:pt x="95" y="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191" name="Freeform 367"/>
              <p:cNvSpPr/>
              <p:nvPr/>
            </p:nvSpPr>
            <p:spPr>
              <a:xfrm>
                <a:off x="2207" y="1217"/>
                <a:ext cx="152" cy="1467"/>
              </a:xfrm>
              <a:custGeom>
                <a:avLst/>
                <a:gdLst>
                  <a:gd name="txL" fmla="*/ 0 w 152"/>
                  <a:gd name="txT" fmla="*/ 0 h 1467"/>
                  <a:gd name="txR" fmla="*/ 152 w 152"/>
                  <a:gd name="txB" fmla="*/ 1467 h 1467"/>
                </a:gdLst>
                <a:ahLst/>
                <a:cxnLst>
                  <a:cxn ang="0">
                    <a:pos x="152" y="1467"/>
                  </a:cxn>
                  <a:cxn ang="0">
                    <a:pos x="0" y="1467"/>
                  </a:cxn>
                  <a:cxn ang="0">
                    <a:pos x="1" y="1"/>
                  </a:cxn>
                  <a:cxn ang="0">
                    <a:pos x="86" y="0"/>
                  </a:cxn>
                </a:cxnLst>
                <a:rect l="txL" t="txT" r="txR" b="txB"/>
                <a:pathLst>
                  <a:path w="152" h="1467">
                    <a:moveTo>
                      <a:pt x="152" y="1467"/>
                    </a:moveTo>
                    <a:lnTo>
                      <a:pt x="0" y="1467"/>
                    </a:lnTo>
                    <a:lnTo>
                      <a:pt x="1" y="1"/>
                    </a:lnTo>
                    <a:lnTo>
                      <a:pt x="86"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192" name="Freeform 368"/>
              <p:cNvSpPr/>
              <p:nvPr/>
            </p:nvSpPr>
            <p:spPr>
              <a:xfrm>
                <a:off x="3359" y="1218"/>
                <a:ext cx="152" cy="1466"/>
              </a:xfrm>
              <a:custGeom>
                <a:avLst/>
                <a:gdLst>
                  <a:gd name="txL" fmla="*/ 0 w 152"/>
                  <a:gd name="txT" fmla="*/ 0 h 1466"/>
                  <a:gd name="txR" fmla="*/ 152 w 152"/>
                  <a:gd name="txB" fmla="*/ 1466 h 1466"/>
                </a:gdLst>
                <a:ahLst/>
                <a:cxnLst>
                  <a:cxn ang="0">
                    <a:pos x="152" y="1466"/>
                  </a:cxn>
                  <a:cxn ang="0">
                    <a:pos x="0" y="1466"/>
                  </a:cxn>
                  <a:cxn ang="0">
                    <a:pos x="1" y="0"/>
                  </a:cxn>
                  <a:cxn ang="0">
                    <a:pos x="109" y="0"/>
                  </a:cxn>
                </a:cxnLst>
                <a:rect l="txL" t="txT" r="txR" b="txB"/>
                <a:pathLst>
                  <a:path w="152" h="1466">
                    <a:moveTo>
                      <a:pt x="152" y="1466"/>
                    </a:moveTo>
                    <a:lnTo>
                      <a:pt x="0" y="1466"/>
                    </a:lnTo>
                    <a:lnTo>
                      <a:pt x="1" y="0"/>
                    </a:lnTo>
                    <a:lnTo>
                      <a:pt x="109"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193" name="Freeform 369"/>
              <p:cNvSpPr/>
              <p:nvPr/>
            </p:nvSpPr>
            <p:spPr>
              <a:xfrm>
                <a:off x="4505" y="1217"/>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sp>
          <p:nvSpPr>
            <p:cNvPr id="48186" name="Freeform 370"/>
            <p:cNvSpPr/>
            <p:nvPr/>
          </p:nvSpPr>
          <p:spPr>
            <a:xfrm>
              <a:off x="1397" y="1202"/>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187" name="Freeform 371"/>
            <p:cNvSpPr/>
            <p:nvPr/>
          </p:nvSpPr>
          <p:spPr>
            <a:xfrm>
              <a:off x="2550" y="1199"/>
              <a:ext cx="150" cy="1474"/>
            </a:xfrm>
            <a:custGeom>
              <a:avLst/>
              <a:gdLst>
                <a:gd name="txL" fmla="*/ 0 w 150"/>
                <a:gd name="txT" fmla="*/ 0 h 1474"/>
                <a:gd name="txR" fmla="*/ 150 w 150"/>
                <a:gd name="txB" fmla="*/ 1474 h 1474"/>
              </a:gdLst>
              <a:ahLst/>
              <a:cxnLst>
                <a:cxn ang="0">
                  <a:pos x="42" y="0"/>
                </a:cxn>
                <a:cxn ang="0">
                  <a:pos x="150" y="0"/>
                </a:cxn>
                <a:cxn ang="0">
                  <a:pos x="147" y="1474"/>
                </a:cxn>
                <a:cxn ang="0">
                  <a:pos x="0" y="1474"/>
                </a:cxn>
              </a:cxnLst>
              <a:rect l="txL" t="txT" r="txR" b="txB"/>
              <a:pathLst>
                <a:path w="150" h="1474">
                  <a:moveTo>
                    <a:pt x="42" y="0"/>
                  </a:moveTo>
                  <a:lnTo>
                    <a:pt x="150" y="0"/>
                  </a:lnTo>
                  <a:lnTo>
                    <a:pt x="147" y="1474"/>
                  </a:lnTo>
                  <a:lnTo>
                    <a:pt x="0" y="1474"/>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188" name="Freeform 372"/>
            <p:cNvSpPr/>
            <p:nvPr/>
          </p:nvSpPr>
          <p:spPr>
            <a:xfrm>
              <a:off x="3705" y="1199"/>
              <a:ext cx="141" cy="1471"/>
            </a:xfrm>
            <a:custGeom>
              <a:avLst/>
              <a:gdLst>
                <a:gd name="txL" fmla="*/ 0 w 141"/>
                <a:gd name="txT" fmla="*/ 0 h 1471"/>
                <a:gd name="txR" fmla="*/ 141 w 141"/>
                <a:gd name="txB" fmla="*/ 1471 h 1471"/>
              </a:gdLst>
              <a:ahLst/>
              <a:cxnLst>
                <a:cxn ang="0">
                  <a:pos x="33" y="0"/>
                </a:cxn>
                <a:cxn ang="0">
                  <a:pos x="141" y="0"/>
                </a:cxn>
                <a:cxn ang="0">
                  <a:pos x="141" y="1471"/>
                </a:cxn>
                <a:cxn ang="0">
                  <a:pos x="0" y="1471"/>
                </a:cxn>
              </a:cxnLst>
              <a:rect l="txL" t="txT" r="txR" b="txB"/>
              <a:pathLst>
                <a:path w="141" h="1471">
                  <a:moveTo>
                    <a:pt x="33" y="0"/>
                  </a:moveTo>
                  <a:lnTo>
                    <a:pt x="141" y="0"/>
                  </a:lnTo>
                  <a:lnTo>
                    <a:pt x="141" y="1471"/>
                  </a:lnTo>
                  <a:lnTo>
                    <a:pt x="0" y="147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8189" name="Freeform 373"/>
            <p:cNvSpPr/>
            <p:nvPr/>
          </p:nvSpPr>
          <p:spPr>
            <a:xfrm>
              <a:off x="4854" y="1199"/>
              <a:ext cx="150" cy="1480"/>
            </a:xfrm>
            <a:custGeom>
              <a:avLst/>
              <a:gdLst>
                <a:gd name="txL" fmla="*/ 0 w 150"/>
                <a:gd name="txT" fmla="*/ 0 h 1480"/>
                <a:gd name="txR" fmla="*/ 150 w 150"/>
                <a:gd name="txB" fmla="*/ 1480 h 1480"/>
              </a:gdLst>
              <a:ahLst/>
              <a:cxnLst>
                <a:cxn ang="0">
                  <a:pos x="42" y="0"/>
                </a:cxn>
                <a:cxn ang="0">
                  <a:pos x="150" y="0"/>
                </a:cxn>
                <a:cxn ang="0">
                  <a:pos x="147" y="1480"/>
                </a:cxn>
                <a:cxn ang="0">
                  <a:pos x="0" y="1477"/>
                </a:cxn>
              </a:cxnLst>
              <a:rect l="txL" t="txT" r="txR" b="txB"/>
              <a:pathLst>
                <a:path w="150" h="1480">
                  <a:moveTo>
                    <a:pt x="42" y="0"/>
                  </a:moveTo>
                  <a:lnTo>
                    <a:pt x="150" y="0"/>
                  </a:lnTo>
                  <a:lnTo>
                    <a:pt x="147" y="1480"/>
                  </a:lnTo>
                  <a:lnTo>
                    <a:pt x="0" y="1477"/>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8136" name="Group 374"/>
          <p:cNvGrpSpPr/>
          <p:nvPr/>
        </p:nvGrpSpPr>
        <p:grpSpPr>
          <a:xfrm>
            <a:off x="2901633" y="2617788"/>
            <a:ext cx="6613525" cy="1963737"/>
            <a:chOff x="915" y="1649"/>
            <a:chExt cx="4166" cy="1237"/>
          </a:xfrm>
        </p:grpSpPr>
        <p:grpSp>
          <p:nvGrpSpPr>
            <p:cNvPr id="48137" name="Group 375"/>
            <p:cNvGrpSpPr/>
            <p:nvPr/>
          </p:nvGrpSpPr>
          <p:grpSpPr>
            <a:xfrm>
              <a:off x="915" y="2633"/>
              <a:ext cx="3945" cy="253"/>
              <a:chOff x="915" y="2633"/>
              <a:chExt cx="3945" cy="253"/>
            </a:xfrm>
          </p:grpSpPr>
          <p:grpSp>
            <p:nvGrpSpPr>
              <p:cNvPr id="48146" name="Group 376"/>
              <p:cNvGrpSpPr/>
              <p:nvPr/>
            </p:nvGrpSpPr>
            <p:grpSpPr>
              <a:xfrm>
                <a:off x="915" y="2696"/>
                <a:ext cx="3858" cy="190"/>
                <a:chOff x="915" y="2696"/>
                <a:chExt cx="3858" cy="190"/>
              </a:xfrm>
            </p:grpSpPr>
            <p:sp>
              <p:nvSpPr>
                <p:cNvPr id="48179" name="Freeform 377"/>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180" name="Freeform 378"/>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181" name="Freeform 379"/>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8182" name="Freeform 380"/>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8183" name="Freeform 381"/>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8147" name="Group 382"/>
              <p:cNvGrpSpPr/>
              <p:nvPr/>
            </p:nvGrpSpPr>
            <p:grpSpPr>
              <a:xfrm>
                <a:off x="1213" y="2633"/>
                <a:ext cx="192" cy="158"/>
                <a:chOff x="1440" y="2928"/>
                <a:chExt cx="192" cy="158"/>
              </a:xfrm>
            </p:grpSpPr>
            <p:grpSp>
              <p:nvGrpSpPr>
                <p:cNvPr id="48172" name="Group 383"/>
                <p:cNvGrpSpPr/>
                <p:nvPr/>
              </p:nvGrpSpPr>
              <p:grpSpPr>
                <a:xfrm rot="5400000">
                  <a:off x="1529" y="2983"/>
                  <a:ext cx="158" cy="48"/>
                  <a:chOff x="3459" y="1296"/>
                  <a:chExt cx="243" cy="48"/>
                </a:xfrm>
              </p:grpSpPr>
              <p:sp>
                <p:nvSpPr>
                  <p:cNvPr id="48177" name="Line 38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78" name="Line 38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8173" name="Freeform 38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174" name="Group 387"/>
                <p:cNvGrpSpPr/>
                <p:nvPr/>
              </p:nvGrpSpPr>
              <p:grpSpPr>
                <a:xfrm rot="-5400000">
                  <a:off x="1385" y="2983"/>
                  <a:ext cx="158" cy="48"/>
                  <a:chOff x="3459" y="1296"/>
                  <a:chExt cx="243" cy="48"/>
                </a:xfrm>
              </p:grpSpPr>
              <p:sp>
                <p:nvSpPr>
                  <p:cNvPr id="48175" name="Line 3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76" name="Line 3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8148" name="Group 390"/>
              <p:cNvGrpSpPr/>
              <p:nvPr/>
            </p:nvGrpSpPr>
            <p:grpSpPr>
              <a:xfrm>
                <a:off x="2365" y="2635"/>
                <a:ext cx="192" cy="158"/>
                <a:chOff x="1440" y="2928"/>
                <a:chExt cx="192" cy="158"/>
              </a:xfrm>
            </p:grpSpPr>
            <p:grpSp>
              <p:nvGrpSpPr>
                <p:cNvPr id="48165" name="Group 391"/>
                <p:cNvGrpSpPr/>
                <p:nvPr/>
              </p:nvGrpSpPr>
              <p:grpSpPr>
                <a:xfrm rot="5400000">
                  <a:off x="1529" y="2983"/>
                  <a:ext cx="158" cy="48"/>
                  <a:chOff x="3459" y="1296"/>
                  <a:chExt cx="243" cy="48"/>
                </a:xfrm>
              </p:grpSpPr>
              <p:sp>
                <p:nvSpPr>
                  <p:cNvPr id="48170" name="Line 3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71" name="Line 3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8166" name="Freeform 39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167" name="Group 395"/>
                <p:cNvGrpSpPr/>
                <p:nvPr/>
              </p:nvGrpSpPr>
              <p:grpSpPr>
                <a:xfrm rot="-5400000">
                  <a:off x="1385" y="2983"/>
                  <a:ext cx="158" cy="48"/>
                  <a:chOff x="3459" y="1296"/>
                  <a:chExt cx="243" cy="48"/>
                </a:xfrm>
              </p:grpSpPr>
              <p:sp>
                <p:nvSpPr>
                  <p:cNvPr id="48168" name="Line 3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69" name="Line 3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8149" name="Group 398"/>
              <p:cNvGrpSpPr/>
              <p:nvPr/>
            </p:nvGrpSpPr>
            <p:grpSpPr>
              <a:xfrm>
                <a:off x="3517" y="2635"/>
                <a:ext cx="192" cy="158"/>
                <a:chOff x="1440" y="2928"/>
                <a:chExt cx="192" cy="158"/>
              </a:xfrm>
            </p:grpSpPr>
            <p:grpSp>
              <p:nvGrpSpPr>
                <p:cNvPr id="48158" name="Group 399"/>
                <p:cNvGrpSpPr/>
                <p:nvPr/>
              </p:nvGrpSpPr>
              <p:grpSpPr>
                <a:xfrm rot="5400000">
                  <a:off x="1529" y="2983"/>
                  <a:ext cx="158" cy="48"/>
                  <a:chOff x="3459" y="1296"/>
                  <a:chExt cx="243" cy="48"/>
                </a:xfrm>
              </p:grpSpPr>
              <p:sp>
                <p:nvSpPr>
                  <p:cNvPr id="48163" name="Line 4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64" name="Line 4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8159" name="Freeform 402"/>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160" name="Group 403"/>
                <p:cNvGrpSpPr/>
                <p:nvPr/>
              </p:nvGrpSpPr>
              <p:grpSpPr>
                <a:xfrm rot="-5400000">
                  <a:off x="1385" y="2983"/>
                  <a:ext cx="158" cy="48"/>
                  <a:chOff x="3459" y="1296"/>
                  <a:chExt cx="243" cy="48"/>
                </a:xfrm>
              </p:grpSpPr>
              <p:sp>
                <p:nvSpPr>
                  <p:cNvPr id="48161" name="Line 4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62" name="Line 4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8150" name="Group 406"/>
              <p:cNvGrpSpPr/>
              <p:nvPr/>
            </p:nvGrpSpPr>
            <p:grpSpPr>
              <a:xfrm>
                <a:off x="4668" y="2635"/>
                <a:ext cx="192" cy="158"/>
                <a:chOff x="1440" y="2928"/>
                <a:chExt cx="192" cy="158"/>
              </a:xfrm>
            </p:grpSpPr>
            <p:grpSp>
              <p:nvGrpSpPr>
                <p:cNvPr id="48151" name="Group 407"/>
                <p:cNvGrpSpPr/>
                <p:nvPr/>
              </p:nvGrpSpPr>
              <p:grpSpPr>
                <a:xfrm rot="5400000">
                  <a:off x="1529" y="2983"/>
                  <a:ext cx="158" cy="48"/>
                  <a:chOff x="3459" y="1296"/>
                  <a:chExt cx="243" cy="48"/>
                </a:xfrm>
              </p:grpSpPr>
              <p:sp>
                <p:nvSpPr>
                  <p:cNvPr id="48156" name="Line 4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57" name="Line 4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8152" name="Freeform 41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8153" name="Group 411"/>
                <p:cNvGrpSpPr/>
                <p:nvPr/>
              </p:nvGrpSpPr>
              <p:grpSpPr>
                <a:xfrm rot="-5400000">
                  <a:off x="1385" y="2983"/>
                  <a:ext cx="158" cy="48"/>
                  <a:chOff x="3459" y="1296"/>
                  <a:chExt cx="243" cy="48"/>
                </a:xfrm>
              </p:grpSpPr>
              <p:sp>
                <p:nvSpPr>
                  <p:cNvPr id="48154" name="Line 4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8155" name="Line 4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48138" name="Rectangle 414"/>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8139" name="Text Box 415"/>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8140" name="Rectangle 416"/>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48141" name="Rectangle 417"/>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48142" name="Rectangle 418"/>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48143" name="Text Box 419"/>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8144" name="Text Box 420"/>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8145" name="Text Box 421"/>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42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79916"/>
                                        </p:tgtEl>
                                        <p:attrNameLst>
                                          <p:attrName>style.visibility</p:attrName>
                                        </p:attrNameLst>
                                      </p:cBhvr>
                                      <p:to>
                                        <p:strVal val="visible"/>
                                      </p:to>
                                    </p:set>
                                    <p:animEffect transition="in" filter="strips(upRight)">
                                      <p:cBhvr>
                                        <p:cTn id="7" dur="500"/>
                                        <p:tgtEl>
                                          <p:spTgt spid="379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 </a:t>
            </a:r>
            <a:r>
              <a:rPr lang="zh-CN" altLang="en-US" b="1" dirty="0">
                <a:solidFill>
                  <a:schemeClr val="folHlink"/>
                </a:solidFill>
                <a:latin typeface="Times New Roman" panose="02020603050405020304" pitchFamily="18" charset="0"/>
                <a:sym typeface="+mn-ea"/>
              </a:rPr>
              <a:t>写</a:t>
            </a:r>
            <a:endParaRPr lang="en-US" altLang="zh-CN" b="1" dirty="0">
              <a:solidFill>
                <a:schemeClr val="folHlink"/>
              </a:solidFill>
              <a:latin typeface="Times New Roman" panose="02020603050405020304" pitchFamily="18" charset="0"/>
              <a:sym typeface="+mn-ea"/>
            </a:endParaRPr>
          </a:p>
        </p:txBody>
      </p:sp>
      <p:grpSp>
        <p:nvGrpSpPr>
          <p:cNvPr id="49154" name="Group 2"/>
          <p:cNvGrpSpPr/>
          <p:nvPr/>
        </p:nvGrpSpPr>
        <p:grpSpPr>
          <a:xfrm>
            <a:off x="3068955" y="854075"/>
            <a:ext cx="7292975" cy="403225"/>
            <a:chOff x="1022" y="538"/>
            <a:chExt cx="4594" cy="254"/>
          </a:xfrm>
        </p:grpSpPr>
        <p:sp>
          <p:nvSpPr>
            <p:cNvPr id="49562"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49563"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564"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49565"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566"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49567"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49568"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49569"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49570"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49571"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49572"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49573"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49574"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49575"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49576"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49577"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49578"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49157" name="Group 22"/>
          <p:cNvGrpSpPr/>
          <p:nvPr/>
        </p:nvGrpSpPr>
        <p:grpSpPr>
          <a:xfrm>
            <a:off x="4570730" y="5599113"/>
            <a:ext cx="6057900" cy="336550"/>
            <a:chOff x="1944" y="3527"/>
            <a:chExt cx="3816" cy="212"/>
          </a:xfrm>
        </p:grpSpPr>
        <p:sp>
          <p:nvSpPr>
            <p:cNvPr id="49558" name="Text Box 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49559" name="Text Box 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49560" name="Text Box 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49561" name="Text Box 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grpSp>
      <p:grpSp>
        <p:nvGrpSpPr>
          <p:cNvPr id="49158" name="Group 27"/>
          <p:cNvGrpSpPr/>
          <p:nvPr/>
        </p:nvGrpSpPr>
        <p:grpSpPr>
          <a:xfrm>
            <a:off x="1706880" y="1069975"/>
            <a:ext cx="8686800" cy="5716588"/>
            <a:chOff x="140" y="674"/>
            <a:chExt cx="5472" cy="3601"/>
          </a:xfrm>
        </p:grpSpPr>
        <p:grpSp>
          <p:nvGrpSpPr>
            <p:cNvPr id="49332" name="Group 28"/>
            <p:cNvGrpSpPr/>
            <p:nvPr/>
          </p:nvGrpSpPr>
          <p:grpSpPr>
            <a:xfrm>
              <a:off x="140" y="713"/>
              <a:ext cx="5472" cy="3562"/>
              <a:chOff x="140" y="713"/>
              <a:chExt cx="5472" cy="3562"/>
            </a:xfrm>
          </p:grpSpPr>
          <p:sp>
            <p:nvSpPr>
              <p:cNvPr id="49344" name="Rectangle 29"/>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345" name="Rectangle 30"/>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9346" name="Text Box 31"/>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347" name="Rectangle 32"/>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9348" name="Rectangle 33"/>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9349" name="Text Box 34"/>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350" name="Rectangle 35"/>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9351" name="Rectangle 36"/>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9352" name="Text Box 37"/>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353" name="Rectangle 38"/>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9354" name="Rectangle 39"/>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9355" name="Text Box 40"/>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356" name="Rectangle 41"/>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9357" name="Rectangle 42"/>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49358" name="Rectangle 43"/>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49359" name="Rectangle 44"/>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49360" name="Rectangle 45"/>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49361" name="Rectangle 46"/>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49362" name="Rectangle 47"/>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9363" name="Rectangle 48"/>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9364" name="Rectangle 49"/>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9365" name="Line 50"/>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49366" name="Line 51"/>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49367" name="Freeform 52"/>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9368" name="Line 53"/>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49369" name="Line 54"/>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49370" name="Freeform 55"/>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71" name="Freeform 56"/>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372" name="Freeform 57"/>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73" name="Line 58"/>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49374" name="Line 59"/>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49375" name="Freeform 60"/>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9376" name="Line 61"/>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49377" name="Line 62"/>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49378" name="Freeform 63"/>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79" name="Freeform 64"/>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80" name="Line 65"/>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49381" name="Line 66"/>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49382" name="Freeform 67"/>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9383" name="Line 68"/>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49384" name="Line 69"/>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49385" name="Freeform 70"/>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86" name="Freeform 71"/>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87" name="Line 72"/>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49388" name="Line 73"/>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49389" name="Freeform 74"/>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9390" name="Line 75"/>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49391" name="Line 76"/>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49392" name="Freeform 77"/>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93" name="Freeform 78"/>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394" name="Line 79"/>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49395" name="Line 80"/>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49396" name="Freeform 81"/>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9397" name="Line 82"/>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49398" name="Line 83"/>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49399" name="Freeform 84"/>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00" name="Freeform 85"/>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01" name="Line 86"/>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49402" name="Line 87"/>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49403" name="Freeform 88"/>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49404" name="Line 89"/>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49405" name="Line 90"/>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49406" name="Freeform 91"/>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07" name="Freeform 92"/>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9408" name="Group 93"/>
              <p:cNvGrpSpPr/>
              <p:nvPr/>
            </p:nvGrpSpPr>
            <p:grpSpPr>
              <a:xfrm>
                <a:off x="4668" y="2634"/>
                <a:ext cx="192" cy="158"/>
                <a:chOff x="4692" y="2634"/>
                <a:chExt cx="192" cy="158"/>
              </a:xfrm>
            </p:grpSpPr>
            <p:grpSp>
              <p:nvGrpSpPr>
                <p:cNvPr id="49551" name="Group 94"/>
                <p:cNvGrpSpPr/>
                <p:nvPr/>
              </p:nvGrpSpPr>
              <p:grpSpPr>
                <a:xfrm>
                  <a:off x="4836" y="2634"/>
                  <a:ext cx="48" cy="158"/>
                  <a:chOff x="4836" y="2634"/>
                  <a:chExt cx="48" cy="158"/>
                </a:xfrm>
              </p:grpSpPr>
              <p:sp>
                <p:nvSpPr>
                  <p:cNvPr id="49556" name="Line 95"/>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49557" name="Line 96"/>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49552" name="Freeform 97"/>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553" name="Group 98"/>
                <p:cNvGrpSpPr/>
                <p:nvPr/>
              </p:nvGrpSpPr>
              <p:grpSpPr>
                <a:xfrm>
                  <a:off x="4692" y="2634"/>
                  <a:ext cx="48" cy="158"/>
                  <a:chOff x="4692" y="2634"/>
                  <a:chExt cx="48" cy="158"/>
                </a:xfrm>
              </p:grpSpPr>
              <p:sp>
                <p:nvSpPr>
                  <p:cNvPr id="49554" name="Line 99"/>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49555" name="Line 100"/>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49409" name="Freeform 101"/>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10" name="Freeform 102"/>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49411" name="Group 103"/>
              <p:cNvGrpSpPr/>
              <p:nvPr/>
            </p:nvGrpSpPr>
            <p:grpSpPr>
              <a:xfrm>
                <a:off x="5235" y="2634"/>
                <a:ext cx="192" cy="158"/>
                <a:chOff x="5259" y="2634"/>
                <a:chExt cx="192" cy="158"/>
              </a:xfrm>
            </p:grpSpPr>
            <p:grpSp>
              <p:nvGrpSpPr>
                <p:cNvPr id="49544" name="Group 104"/>
                <p:cNvGrpSpPr/>
                <p:nvPr/>
              </p:nvGrpSpPr>
              <p:grpSpPr>
                <a:xfrm>
                  <a:off x="5403" y="2634"/>
                  <a:ext cx="48" cy="158"/>
                  <a:chOff x="5403" y="2634"/>
                  <a:chExt cx="48" cy="158"/>
                </a:xfrm>
              </p:grpSpPr>
              <p:sp>
                <p:nvSpPr>
                  <p:cNvPr id="49549" name="Line 105"/>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49550" name="Line 106"/>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49545" name="Freeform 107"/>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546" name="Group 108"/>
                <p:cNvGrpSpPr/>
                <p:nvPr/>
              </p:nvGrpSpPr>
              <p:grpSpPr>
                <a:xfrm>
                  <a:off x="5259" y="2634"/>
                  <a:ext cx="48" cy="158"/>
                  <a:chOff x="5259" y="2634"/>
                  <a:chExt cx="48" cy="158"/>
                </a:xfrm>
              </p:grpSpPr>
              <p:sp>
                <p:nvSpPr>
                  <p:cNvPr id="49547" name="Line 109"/>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49548" name="Line 110"/>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49412" name="Freeform 111"/>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13" name="Freeform 112"/>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14" name="Freeform 113"/>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15" name="Line 114"/>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49416" name="Line 115"/>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49417" name="Line 116"/>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49418" name="Line 117"/>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49419" name="Line 118"/>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49420" name="Line 119"/>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49421" name="Line 120"/>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49422" name="Line 121"/>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49423" name="Freeform 122"/>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424" name="Freeform 123"/>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425" name="Freeform 124"/>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426" name="Freeform 125"/>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427" name="Freeform 126"/>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28" name="Freeform 127"/>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29" name="Line 128"/>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49430" name="Line 129"/>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49431" name="Line 130"/>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49432" name="Line 131"/>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49433" name="Line 132"/>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49434" name="Line 133"/>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49435" name="Line 134"/>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49436" name="Line 135"/>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49437" name="Freeform 136"/>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38" name="Line 137"/>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49439" name="Line 138"/>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49440" name="Line 139"/>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49441" name="Line 140"/>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49442" name="Line 141"/>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49443" name="Line 142"/>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49444" name="Line 143"/>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49445" name="Line 144"/>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49446" name="Freeform 145"/>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47" name="Freeform 146"/>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48" name="Rectangle 147"/>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449" name="Text Box 148"/>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9450" name="Freeform 149"/>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1" name="Freeform 150"/>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2" name="Freeform 151"/>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3" name="Freeform 152"/>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4" name="Freeform 153"/>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5" name="Freeform 154"/>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6" name="Freeform 155"/>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7" name="Freeform 156"/>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8" name="Freeform 157"/>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59" name="Freeform 158"/>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0" name="Freeform 159"/>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1" name="Freeform 160"/>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2" name="Freeform 161"/>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3" name="Freeform 162"/>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4" name="Freeform 163"/>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5" name="Freeform 164"/>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6" name="Freeform 165"/>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7" name="Freeform 166"/>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8" name="Freeform 167"/>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69" name="Freeform 168"/>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70" name="Freeform 169"/>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71" name="Freeform 170"/>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72" name="Freeform 171"/>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73" name="Freeform 172"/>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74" name="Freeform 173"/>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75" name="Freeform 174"/>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76" name="Freeform 175"/>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77" name="Freeform 176"/>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78" name="Freeform 177"/>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79" name="Freeform 178"/>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80" name="Freeform 179"/>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481" name="Freeform 180"/>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82" name="Freeform 181"/>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483" name="Freeform 182"/>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84" name="Freeform 183"/>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85" name="Freeform 184"/>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486" name="Freeform 185"/>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9487" name="Freeform 186"/>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49488" name="Line 187"/>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49489" name="Line 188"/>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49490" name="Line 189"/>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49491" name="Rectangle 190"/>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492" name="Text Box 191"/>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9493" name="Rectangle 192"/>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494" name="Text Box 193"/>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9495" name="Rectangle 194"/>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496" name="Text Box 195"/>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49497" name="Line 196"/>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49498" name="Line 197"/>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49499" name="Line 198"/>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49500" name="Line 199"/>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49501" name="Freeform 200"/>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502" name="Freeform 201"/>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503" name="Freeform 202"/>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49504" name="Text Box 203"/>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505" name="Text Box 204"/>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506" name="Text Box 205"/>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507" name="Text Box 206"/>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508" name="Text Box 207"/>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9509" name="Text Box 208"/>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9510" name="Text Box 209"/>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9511" name="Text Box 210"/>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49512" name="Text Box 211"/>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9513" name="Text Box 212"/>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49514" name="Text Box 213"/>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49515" name="Line 214"/>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49516" name="Text Box 215"/>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49517" name="Text Box 216"/>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49518" name="Text Box 217"/>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519" name="Text Box 218"/>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49520" name="Text Box 219"/>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49521" name="Text Box 220"/>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9522" name="Text Box 221"/>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9523" name="Text Box 222"/>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9524" name="Text Box 223"/>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9525" name="Text Box 224"/>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49526" name="Text Box 225"/>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49527" name="Text Box 226"/>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49528" name="Text Box 227"/>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49529" name="Text Box 228"/>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49530" name="Line 229"/>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49531" name="Line 230"/>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49532" name="Line 231"/>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49533" name="Line 232"/>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49534" name="Line 233"/>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49535" name="Line 234"/>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49536" name="Line 235"/>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49537" name="Line 236"/>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49538" name="Line 237"/>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49539" name="Line 238"/>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49540" name="Text Box 239"/>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solidFill>
                      <a:schemeClr val="folHlink"/>
                    </a:solidFill>
                    <a:latin typeface="Times New Roman" panose="02020603050405020304" pitchFamily="18" charset="0"/>
                  </a:rPr>
                  <a:t>WE</a:t>
                </a:r>
              </a:p>
            </p:txBody>
          </p:sp>
          <p:sp>
            <p:nvSpPr>
              <p:cNvPr id="49541" name="Line 240"/>
              <p:cNvSpPr/>
              <p:nvPr/>
            </p:nvSpPr>
            <p:spPr>
              <a:xfrm>
                <a:off x="682" y="3923"/>
                <a:ext cx="288" cy="0"/>
              </a:xfrm>
              <a:prstGeom prst="line">
                <a:avLst/>
              </a:prstGeom>
              <a:ln w="28575" cap="flat" cmpd="sng">
                <a:solidFill>
                  <a:schemeClr val="folHlink"/>
                </a:solidFill>
                <a:prstDash val="solid"/>
                <a:headEnd type="none" w="med" len="med"/>
                <a:tailEnd type="none" w="med" len="med"/>
              </a:ln>
            </p:spPr>
          </p:sp>
          <p:sp>
            <p:nvSpPr>
              <p:cNvPr id="49542" name="Text Box 241"/>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solidFill>
                      <a:schemeClr val="folHlink"/>
                    </a:solidFill>
                    <a:latin typeface="Times New Roman" panose="02020603050405020304" pitchFamily="18" charset="0"/>
                  </a:rPr>
                  <a:t>CS</a:t>
                </a:r>
              </a:p>
            </p:txBody>
          </p:sp>
          <p:sp>
            <p:nvSpPr>
              <p:cNvPr id="49543" name="Line 242"/>
              <p:cNvSpPr/>
              <p:nvPr/>
            </p:nvSpPr>
            <p:spPr>
              <a:xfrm>
                <a:off x="726" y="4079"/>
                <a:ext cx="192" cy="0"/>
              </a:xfrm>
              <a:prstGeom prst="line">
                <a:avLst/>
              </a:prstGeom>
              <a:ln w="28575" cap="flat" cmpd="sng">
                <a:solidFill>
                  <a:schemeClr val="folHlink"/>
                </a:solidFill>
                <a:prstDash val="solid"/>
                <a:headEnd type="none" w="med" len="med"/>
                <a:tailEnd type="none" w="med" len="med"/>
              </a:ln>
            </p:spPr>
          </p:sp>
        </p:grpSp>
        <p:grpSp>
          <p:nvGrpSpPr>
            <p:cNvPr id="49333" name="Group 243"/>
            <p:cNvGrpSpPr/>
            <p:nvPr/>
          </p:nvGrpSpPr>
          <p:grpSpPr>
            <a:xfrm>
              <a:off x="140" y="674"/>
              <a:ext cx="196" cy="3010"/>
              <a:chOff x="140" y="674"/>
              <a:chExt cx="196" cy="3010"/>
            </a:xfrm>
          </p:grpSpPr>
          <p:sp>
            <p:nvSpPr>
              <p:cNvPr id="49334" name="Text Box 244"/>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35" name="Text Box 245"/>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36" name="Text Box 246"/>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37" name="Text Box 247"/>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38" name="Text Box 248"/>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39" name="Text Box 249"/>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40" name="Text Box 250"/>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41" name="Text Box 251"/>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42" name="Text Box 252"/>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49343" name="Text Box 253"/>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grpSp>
        <p:nvGrpSpPr>
          <p:cNvPr id="49159" name="Group 254"/>
          <p:cNvGrpSpPr/>
          <p:nvPr/>
        </p:nvGrpSpPr>
        <p:grpSpPr>
          <a:xfrm>
            <a:off x="2916555" y="1360488"/>
            <a:ext cx="7712075" cy="4575175"/>
            <a:chOff x="902" y="857"/>
            <a:chExt cx="4858" cy="2882"/>
          </a:xfrm>
        </p:grpSpPr>
        <p:grpSp>
          <p:nvGrpSpPr>
            <p:cNvPr id="49296" name="Group 255"/>
            <p:cNvGrpSpPr/>
            <p:nvPr/>
          </p:nvGrpSpPr>
          <p:grpSpPr>
            <a:xfrm>
              <a:off x="902" y="857"/>
              <a:ext cx="4567" cy="430"/>
              <a:chOff x="902" y="857"/>
              <a:chExt cx="4567" cy="430"/>
            </a:xfrm>
          </p:grpSpPr>
          <p:grpSp>
            <p:nvGrpSpPr>
              <p:cNvPr id="49308" name="Group 256"/>
              <p:cNvGrpSpPr/>
              <p:nvPr/>
            </p:nvGrpSpPr>
            <p:grpSpPr>
              <a:xfrm>
                <a:off x="902" y="857"/>
                <a:ext cx="4567" cy="430"/>
                <a:chOff x="902" y="857"/>
                <a:chExt cx="4567" cy="430"/>
              </a:xfrm>
            </p:grpSpPr>
            <p:grpSp>
              <p:nvGrpSpPr>
                <p:cNvPr id="49313" name="Group 257"/>
                <p:cNvGrpSpPr/>
                <p:nvPr/>
              </p:nvGrpSpPr>
              <p:grpSpPr>
                <a:xfrm>
                  <a:off x="1152" y="1013"/>
                  <a:ext cx="4317" cy="274"/>
                  <a:chOff x="1176" y="1068"/>
                  <a:chExt cx="4317" cy="274"/>
                </a:xfrm>
              </p:grpSpPr>
              <p:sp>
                <p:nvSpPr>
                  <p:cNvPr id="49324" name="Rectangle 258"/>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49325" name="Rectangle 259"/>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9326" name="Rectangle 260"/>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49327" name="Rectangle 261"/>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9328" name="Rectangle 262"/>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49329" name="Rectangle 263"/>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9330" name="Rectangle 264"/>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49331" name="Rectangle 265"/>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9314" name="Group 266"/>
                <p:cNvGrpSpPr/>
                <p:nvPr/>
              </p:nvGrpSpPr>
              <p:grpSpPr>
                <a:xfrm>
                  <a:off x="902" y="857"/>
                  <a:ext cx="4419" cy="145"/>
                  <a:chOff x="902" y="857"/>
                  <a:chExt cx="4419" cy="145"/>
                </a:xfrm>
              </p:grpSpPr>
              <p:sp>
                <p:nvSpPr>
                  <p:cNvPr id="49315" name="Freeform 267"/>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316" name="Line 268"/>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49317" name="Line 269"/>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49318" name="Line 270"/>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49319" name="Line 271"/>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49320" name="Line 272"/>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49321" name="Line 273"/>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49322" name="Line 274"/>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49323" name="Line 275"/>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49309" name="Text Box 276"/>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9310" name="Text Box 277"/>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9311" name="Text Box 278"/>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49312" name="Text Box 279"/>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49297" name="Group 280"/>
            <p:cNvGrpSpPr/>
            <p:nvPr/>
          </p:nvGrpSpPr>
          <p:grpSpPr>
            <a:xfrm>
              <a:off x="1944" y="3527"/>
              <a:ext cx="3816" cy="212"/>
              <a:chOff x="1944" y="3527"/>
              <a:chExt cx="3816" cy="212"/>
            </a:xfrm>
          </p:grpSpPr>
          <p:grpSp>
            <p:nvGrpSpPr>
              <p:cNvPr id="49298" name="Group 281"/>
              <p:cNvGrpSpPr/>
              <p:nvPr/>
            </p:nvGrpSpPr>
            <p:grpSpPr>
              <a:xfrm>
                <a:off x="1964" y="3737"/>
                <a:ext cx="3637" cy="0"/>
                <a:chOff x="1964" y="3737"/>
                <a:chExt cx="3637" cy="0"/>
              </a:xfrm>
            </p:grpSpPr>
            <p:sp>
              <p:nvSpPr>
                <p:cNvPr id="49304" name="Line 282"/>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49305" name="Line 283"/>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49306" name="Line 284"/>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49307" name="Line 285"/>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49299" name="Group 286"/>
              <p:cNvGrpSpPr/>
              <p:nvPr/>
            </p:nvGrpSpPr>
            <p:grpSpPr>
              <a:xfrm>
                <a:off x="1944" y="3527"/>
                <a:ext cx="3816" cy="212"/>
                <a:chOff x="1944" y="3527"/>
                <a:chExt cx="3816" cy="212"/>
              </a:xfrm>
            </p:grpSpPr>
            <p:sp>
              <p:nvSpPr>
                <p:cNvPr id="49300" name="Text Box 287"/>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49301" name="Text Box 288"/>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49302" name="Text Box 289"/>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49303" name="Text Box 290"/>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grpSp>
        <p:nvGrpSpPr>
          <p:cNvPr id="49160" name="Group 291"/>
          <p:cNvGrpSpPr/>
          <p:nvPr/>
        </p:nvGrpSpPr>
        <p:grpSpPr>
          <a:xfrm>
            <a:off x="3153093" y="1903413"/>
            <a:ext cx="6977062" cy="4259262"/>
            <a:chOff x="1051" y="1199"/>
            <a:chExt cx="4395" cy="2683"/>
          </a:xfrm>
        </p:grpSpPr>
        <p:grpSp>
          <p:nvGrpSpPr>
            <p:cNvPr id="49253" name="Group 292"/>
            <p:cNvGrpSpPr/>
            <p:nvPr/>
          </p:nvGrpSpPr>
          <p:grpSpPr>
            <a:xfrm>
              <a:off x="1142" y="3546"/>
              <a:ext cx="4304" cy="336"/>
              <a:chOff x="1142" y="3546"/>
              <a:chExt cx="4304" cy="336"/>
            </a:xfrm>
          </p:grpSpPr>
          <p:grpSp>
            <p:nvGrpSpPr>
              <p:cNvPr id="49284" name="Group 293"/>
              <p:cNvGrpSpPr/>
              <p:nvPr/>
            </p:nvGrpSpPr>
            <p:grpSpPr>
              <a:xfrm>
                <a:off x="1142" y="3546"/>
                <a:ext cx="823" cy="336"/>
                <a:chOff x="1142" y="3546"/>
                <a:chExt cx="823" cy="336"/>
              </a:xfrm>
            </p:grpSpPr>
            <p:sp>
              <p:nvSpPr>
                <p:cNvPr id="49294" name="Rectangle 294"/>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295" name="Text Box 295"/>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9285" name="Group 296"/>
              <p:cNvGrpSpPr/>
              <p:nvPr/>
            </p:nvGrpSpPr>
            <p:grpSpPr>
              <a:xfrm>
                <a:off x="2318" y="3546"/>
                <a:ext cx="823" cy="336"/>
                <a:chOff x="2318" y="3546"/>
                <a:chExt cx="823" cy="336"/>
              </a:xfrm>
            </p:grpSpPr>
            <p:sp>
              <p:nvSpPr>
                <p:cNvPr id="49292" name="Rectangle 297"/>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293" name="Text Box 298"/>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9286" name="Group 299"/>
              <p:cNvGrpSpPr/>
              <p:nvPr/>
            </p:nvGrpSpPr>
            <p:grpSpPr>
              <a:xfrm>
                <a:off x="3470" y="3546"/>
                <a:ext cx="823" cy="336"/>
                <a:chOff x="3470" y="3546"/>
                <a:chExt cx="823" cy="336"/>
              </a:xfrm>
            </p:grpSpPr>
            <p:sp>
              <p:nvSpPr>
                <p:cNvPr id="49290" name="Rectangle 300"/>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291" name="Text Box 301"/>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49287" name="Group 302"/>
              <p:cNvGrpSpPr/>
              <p:nvPr/>
            </p:nvGrpSpPr>
            <p:grpSpPr>
              <a:xfrm>
                <a:off x="4623" y="3546"/>
                <a:ext cx="823" cy="336"/>
                <a:chOff x="4623" y="3546"/>
                <a:chExt cx="823" cy="336"/>
              </a:xfrm>
            </p:grpSpPr>
            <p:sp>
              <p:nvSpPr>
                <p:cNvPr id="49288" name="Rectangle 303"/>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49289" name="Text Box 304"/>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49254" name="Group 305"/>
            <p:cNvGrpSpPr/>
            <p:nvPr/>
          </p:nvGrpSpPr>
          <p:grpSpPr>
            <a:xfrm>
              <a:off x="1055" y="2736"/>
              <a:ext cx="4225" cy="816"/>
              <a:chOff x="1055" y="2736"/>
              <a:chExt cx="4225" cy="816"/>
            </a:xfrm>
          </p:grpSpPr>
          <p:grpSp>
            <p:nvGrpSpPr>
              <p:cNvPr id="49274" name="Group 306"/>
              <p:cNvGrpSpPr/>
              <p:nvPr/>
            </p:nvGrpSpPr>
            <p:grpSpPr>
              <a:xfrm>
                <a:off x="1391" y="2736"/>
                <a:ext cx="3889" cy="816"/>
                <a:chOff x="1391" y="2736"/>
                <a:chExt cx="3889" cy="816"/>
              </a:xfrm>
            </p:grpSpPr>
            <p:sp>
              <p:nvSpPr>
                <p:cNvPr id="49280" name="Freeform 307"/>
                <p:cNvSpPr/>
                <p:nvPr/>
              </p:nvSpPr>
              <p:spPr>
                <a:xfrm>
                  <a:off x="1391" y="2736"/>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81" name="Freeform 308"/>
                <p:cNvSpPr/>
                <p:nvPr/>
              </p:nvSpPr>
              <p:spPr>
                <a:xfrm>
                  <a:off x="4848" y="2736"/>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82" name="Freeform 309"/>
                <p:cNvSpPr/>
                <p:nvPr/>
              </p:nvSpPr>
              <p:spPr>
                <a:xfrm>
                  <a:off x="3696" y="2736"/>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83" name="Freeform 310"/>
                <p:cNvSpPr/>
                <p:nvPr/>
              </p:nvSpPr>
              <p:spPr>
                <a:xfrm>
                  <a:off x="2542" y="2736"/>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9275" name="Group 311"/>
              <p:cNvGrpSpPr/>
              <p:nvPr/>
            </p:nvGrpSpPr>
            <p:grpSpPr>
              <a:xfrm>
                <a:off x="1055" y="2748"/>
                <a:ext cx="3750" cy="804"/>
                <a:chOff x="1055" y="2748"/>
                <a:chExt cx="3750" cy="804"/>
              </a:xfrm>
            </p:grpSpPr>
            <p:sp>
              <p:nvSpPr>
                <p:cNvPr id="49276" name="Freeform 312"/>
                <p:cNvSpPr/>
                <p:nvPr/>
              </p:nvSpPr>
              <p:spPr>
                <a:xfrm>
                  <a:off x="1055" y="2748"/>
                  <a:ext cx="280" cy="795"/>
                </a:xfrm>
                <a:custGeom>
                  <a:avLst/>
                  <a:gdLst>
                    <a:gd name="txL" fmla="*/ 0 w 280"/>
                    <a:gd name="txT" fmla="*/ 0 h 795"/>
                    <a:gd name="txR" fmla="*/ 280 w 280"/>
                    <a:gd name="txB" fmla="*/ 795 h 795"/>
                  </a:gdLst>
                  <a:ahLst/>
                  <a:cxnLst>
                    <a:cxn ang="0">
                      <a:pos x="276" y="795"/>
                    </a:cxn>
                    <a:cxn ang="0">
                      <a:pos x="280" y="657"/>
                    </a:cxn>
                    <a:cxn ang="0">
                      <a:pos x="0" y="660"/>
                    </a:cxn>
                    <a:cxn ang="0">
                      <a:pos x="3" y="0"/>
                    </a:cxn>
                    <a:cxn ang="0">
                      <a:pos x="144" y="0"/>
                    </a:cxn>
                  </a:cxnLst>
                  <a:rect l="txL" t="txT" r="txR" b="txB"/>
                  <a:pathLst>
                    <a:path w="280" h="795">
                      <a:moveTo>
                        <a:pt x="276" y="795"/>
                      </a:moveTo>
                      <a:lnTo>
                        <a:pt x="280" y="657"/>
                      </a:lnTo>
                      <a:lnTo>
                        <a:pt x="0" y="660"/>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77" name="Freeform 313"/>
                <p:cNvSpPr/>
                <p:nvPr/>
              </p:nvSpPr>
              <p:spPr>
                <a:xfrm>
                  <a:off x="2207"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78" name="Freeform 314"/>
                <p:cNvSpPr/>
                <p:nvPr/>
              </p:nvSpPr>
              <p:spPr>
                <a:xfrm>
                  <a:off x="3359"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79" name="Freeform 315"/>
                <p:cNvSpPr/>
                <p:nvPr/>
              </p:nvSpPr>
              <p:spPr>
                <a:xfrm>
                  <a:off x="4511"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nvGrpSpPr>
            <p:cNvPr id="49255" name="Group 316"/>
            <p:cNvGrpSpPr/>
            <p:nvPr/>
          </p:nvGrpSpPr>
          <p:grpSpPr>
            <a:xfrm>
              <a:off x="1051" y="1199"/>
              <a:ext cx="3953" cy="1485"/>
              <a:chOff x="1051" y="1199"/>
              <a:chExt cx="3953" cy="1485"/>
            </a:xfrm>
          </p:grpSpPr>
          <p:grpSp>
            <p:nvGrpSpPr>
              <p:cNvPr id="49256" name="Group 317"/>
              <p:cNvGrpSpPr/>
              <p:nvPr/>
            </p:nvGrpSpPr>
            <p:grpSpPr>
              <a:xfrm>
                <a:off x="1051" y="2355"/>
                <a:ext cx="3942" cy="5"/>
                <a:chOff x="1051" y="2355"/>
                <a:chExt cx="3942" cy="5"/>
              </a:xfrm>
            </p:grpSpPr>
            <p:sp>
              <p:nvSpPr>
                <p:cNvPr id="49266" name="Freeform 318"/>
                <p:cNvSpPr/>
                <p:nvPr/>
              </p:nvSpPr>
              <p:spPr>
                <a:xfrm>
                  <a:off x="1430" y="2359"/>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67" name="Freeform 319"/>
                <p:cNvSpPr/>
                <p:nvPr/>
              </p:nvSpPr>
              <p:spPr>
                <a:xfrm>
                  <a:off x="1051" y="2359"/>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68" name="Freeform 320"/>
                <p:cNvSpPr/>
                <p:nvPr/>
              </p:nvSpPr>
              <p:spPr>
                <a:xfrm>
                  <a:off x="2582" y="2359"/>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69" name="Freeform 321"/>
                <p:cNvSpPr/>
                <p:nvPr/>
              </p:nvSpPr>
              <p:spPr>
                <a:xfrm>
                  <a:off x="2203" y="2359"/>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70" name="Freeform 322"/>
                <p:cNvSpPr/>
                <p:nvPr/>
              </p:nvSpPr>
              <p:spPr>
                <a:xfrm>
                  <a:off x="3749" y="2355"/>
                  <a:ext cx="99" cy="3"/>
                </a:xfrm>
                <a:custGeom>
                  <a:avLst/>
                  <a:gdLst>
                    <a:gd name="txL" fmla="*/ 0 w 99"/>
                    <a:gd name="txT" fmla="*/ 0 h 3"/>
                    <a:gd name="txR" fmla="*/ 99 w 99"/>
                    <a:gd name="txB" fmla="*/ 3 h 3"/>
                  </a:gdLst>
                  <a:ahLst/>
                  <a:cxnLst>
                    <a:cxn ang="0">
                      <a:pos x="0" y="3"/>
                    </a:cxn>
                    <a:cxn ang="0">
                      <a:pos x="99" y="0"/>
                    </a:cxn>
                  </a:cxnLst>
                  <a:rect l="txL" t="txT" r="txR" b="txB"/>
                  <a:pathLst>
                    <a:path w="99" h="3">
                      <a:moveTo>
                        <a:pt x="0" y="3"/>
                      </a:moveTo>
                      <a:lnTo>
                        <a:pt x="9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71" name="Freeform 323"/>
                <p:cNvSpPr/>
                <p:nvPr/>
              </p:nvSpPr>
              <p:spPr>
                <a:xfrm>
                  <a:off x="3355" y="2359"/>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72" name="Freeform 324"/>
                <p:cNvSpPr/>
                <p:nvPr/>
              </p:nvSpPr>
              <p:spPr>
                <a:xfrm>
                  <a:off x="4886" y="2359"/>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49273" name="Freeform 325"/>
                <p:cNvSpPr/>
                <p:nvPr/>
              </p:nvSpPr>
              <p:spPr>
                <a:xfrm>
                  <a:off x="4507" y="2359"/>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grpSp>
            <p:nvGrpSpPr>
              <p:cNvPr id="49257" name="Group 326"/>
              <p:cNvGrpSpPr/>
              <p:nvPr/>
            </p:nvGrpSpPr>
            <p:grpSpPr>
              <a:xfrm>
                <a:off x="1055" y="1215"/>
                <a:ext cx="3608" cy="1469"/>
                <a:chOff x="1055" y="1215"/>
                <a:chExt cx="3608" cy="1469"/>
              </a:xfrm>
            </p:grpSpPr>
            <p:sp>
              <p:nvSpPr>
                <p:cNvPr id="49262" name="Freeform 327"/>
                <p:cNvSpPr/>
                <p:nvPr/>
              </p:nvSpPr>
              <p:spPr>
                <a:xfrm>
                  <a:off x="1055" y="1215"/>
                  <a:ext cx="152" cy="1469"/>
                </a:xfrm>
                <a:custGeom>
                  <a:avLst/>
                  <a:gdLst>
                    <a:gd name="txL" fmla="*/ 0 w 152"/>
                    <a:gd name="txT" fmla="*/ 0 h 1469"/>
                    <a:gd name="txR" fmla="*/ 152 w 152"/>
                    <a:gd name="txB" fmla="*/ 1469 h 1469"/>
                  </a:gdLst>
                  <a:ahLst/>
                  <a:cxnLst>
                    <a:cxn ang="0">
                      <a:pos x="152" y="1469"/>
                    </a:cxn>
                    <a:cxn ang="0">
                      <a:pos x="0" y="1469"/>
                    </a:cxn>
                    <a:cxn ang="0">
                      <a:pos x="4" y="0"/>
                    </a:cxn>
                    <a:cxn ang="0">
                      <a:pos x="95" y="1"/>
                    </a:cxn>
                  </a:cxnLst>
                  <a:rect l="txL" t="txT" r="txR" b="txB"/>
                  <a:pathLst>
                    <a:path w="152" h="1469">
                      <a:moveTo>
                        <a:pt x="152" y="1469"/>
                      </a:moveTo>
                      <a:lnTo>
                        <a:pt x="0" y="1469"/>
                      </a:lnTo>
                      <a:lnTo>
                        <a:pt x="4" y="0"/>
                      </a:lnTo>
                      <a:lnTo>
                        <a:pt x="95" y="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63" name="Freeform 328"/>
                <p:cNvSpPr/>
                <p:nvPr/>
              </p:nvSpPr>
              <p:spPr>
                <a:xfrm>
                  <a:off x="2207" y="1217"/>
                  <a:ext cx="152" cy="1467"/>
                </a:xfrm>
                <a:custGeom>
                  <a:avLst/>
                  <a:gdLst>
                    <a:gd name="txL" fmla="*/ 0 w 152"/>
                    <a:gd name="txT" fmla="*/ 0 h 1467"/>
                    <a:gd name="txR" fmla="*/ 152 w 152"/>
                    <a:gd name="txB" fmla="*/ 1467 h 1467"/>
                  </a:gdLst>
                  <a:ahLst/>
                  <a:cxnLst>
                    <a:cxn ang="0">
                      <a:pos x="152" y="1467"/>
                    </a:cxn>
                    <a:cxn ang="0">
                      <a:pos x="0" y="1467"/>
                    </a:cxn>
                    <a:cxn ang="0">
                      <a:pos x="1" y="1"/>
                    </a:cxn>
                    <a:cxn ang="0">
                      <a:pos x="86" y="0"/>
                    </a:cxn>
                  </a:cxnLst>
                  <a:rect l="txL" t="txT" r="txR" b="txB"/>
                  <a:pathLst>
                    <a:path w="152" h="1467">
                      <a:moveTo>
                        <a:pt x="152" y="1467"/>
                      </a:moveTo>
                      <a:lnTo>
                        <a:pt x="0" y="1467"/>
                      </a:lnTo>
                      <a:lnTo>
                        <a:pt x="1" y="1"/>
                      </a:lnTo>
                      <a:lnTo>
                        <a:pt x="86"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64" name="Freeform 329"/>
                <p:cNvSpPr/>
                <p:nvPr/>
              </p:nvSpPr>
              <p:spPr>
                <a:xfrm>
                  <a:off x="3359" y="1218"/>
                  <a:ext cx="152" cy="1466"/>
                </a:xfrm>
                <a:custGeom>
                  <a:avLst/>
                  <a:gdLst>
                    <a:gd name="txL" fmla="*/ 0 w 152"/>
                    <a:gd name="txT" fmla="*/ 0 h 1466"/>
                    <a:gd name="txR" fmla="*/ 152 w 152"/>
                    <a:gd name="txB" fmla="*/ 1466 h 1466"/>
                  </a:gdLst>
                  <a:ahLst/>
                  <a:cxnLst>
                    <a:cxn ang="0">
                      <a:pos x="152" y="1466"/>
                    </a:cxn>
                    <a:cxn ang="0">
                      <a:pos x="0" y="1466"/>
                    </a:cxn>
                    <a:cxn ang="0">
                      <a:pos x="1" y="0"/>
                    </a:cxn>
                    <a:cxn ang="0">
                      <a:pos x="109" y="0"/>
                    </a:cxn>
                  </a:cxnLst>
                  <a:rect l="txL" t="txT" r="txR" b="txB"/>
                  <a:pathLst>
                    <a:path w="152" h="1466">
                      <a:moveTo>
                        <a:pt x="152" y="1466"/>
                      </a:moveTo>
                      <a:lnTo>
                        <a:pt x="0" y="1466"/>
                      </a:lnTo>
                      <a:lnTo>
                        <a:pt x="1" y="0"/>
                      </a:lnTo>
                      <a:lnTo>
                        <a:pt x="109"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65" name="Freeform 330"/>
                <p:cNvSpPr/>
                <p:nvPr/>
              </p:nvSpPr>
              <p:spPr>
                <a:xfrm>
                  <a:off x="4505" y="1217"/>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sp>
            <p:nvSpPr>
              <p:cNvPr id="49258" name="Freeform 331"/>
              <p:cNvSpPr/>
              <p:nvPr/>
            </p:nvSpPr>
            <p:spPr>
              <a:xfrm>
                <a:off x="1397" y="1202"/>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59" name="Freeform 332"/>
              <p:cNvSpPr/>
              <p:nvPr/>
            </p:nvSpPr>
            <p:spPr>
              <a:xfrm>
                <a:off x="2550" y="1199"/>
                <a:ext cx="150" cy="1474"/>
              </a:xfrm>
              <a:custGeom>
                <a:avLst/>
                <a:gdLst>
                  <a:gd name="txL" fmla="*/ 0 w 150"/>
                  <a:gd name="txT" fmla="*/ 0 h 1474"/>
                  <a:gd name="txR" fmla="*/ 150 w 150"/>
                  <a:gd name="txB" fmla="*/ 1474 h 1474"/>
                </a:gdLst>
                <a:ahLst/>
                <a:cxnLst>
                  <a:cxn ang="0">
                    <a:pos x="42" y="0"/>
                  </a:cxn>
                  <a:cxn ang="0">
                    <a:pos x="150" y="0"/>
                  </a:cxn>
                  <a:cxn ang="0">
                    <a:pos x="147" y="1474"/>
                  </a:cxn>
                  <a:cxn ang="0">
                    <a:pos x="0" y="1474"/>
                  </a:cxn>
                </a:cxnLst>
                <a:rect l="txL" t="txT" r="txR" b="txB"/>
                <a:pathLst>
                  <a:path w="150" h="1474">
                    <a:moveTo>
                      <a:pt x="42" y="0"/>
                    </a:moveTo>
                    <a:lnTo>
                      <a:pt x="150" y="0"/>
                    </a:lnTo>
                    <a:lnTo>
                      <a:pt x="147" y="1474"/>
                    </a:lnTo>
                    <a:lnTo>
                      <a:pt x="0" y="1474"/>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60" name="Freeform 333"/>
              <p:cNvSpPr/>
              <p:nvPr/>
            </p:nvSpPr>
            <p:spPr>
              <a:xfrm>
                <a:off x="3705" y="1199"/>
                <a:ext cx="141" cy="1471"/>
              </a:xfrm>
              <a:custGeom>
                <a:avLst/>
                <a:gdLst>
                  <a:gd name="txL" fmla="*/ 0 w 141"/>
                  <a:gd name="txT" fmla="*/ 0 h 1471"/>
                  <a:gd name="txR" fmla="*/ 141 w 141"/>
                  <a:gd name="txB" fmla="*/ 1471 h 1471"/>
                </a:gdLst>
                <a:ahLst/>
                <a:cxnLst>
                  <a:cxn ang="0">
                    <a:pos x="33" y="0"/>
                  </a:cxn>
                  <a:cxn ang="0">
                    <a:pos x="141" y="0"/>
                  </a:cxn>
                  <a:cxn ang="0">
                    <a:pos x="141" y="1471"/>
                  </a:cxn>
                  <a:cxn ang="0">
                    <a:pos x="0" y="1471"/>
                  </a:cxn>
                </a:cxnLst>
                <a:rect l="txL" t="txT" r="txR" b="txB"/>
                <a:pathLst>
                  <a:path w="141" h="1471">
                    <a:moveTo>
                      <a:pt x="33" y="0"/>
                    </a:moveTo>
                    <a:lnTo>
                      <a:pt x="141" y="0"/>
                    </a:lnTo>
                    <a:lnTo>
                      <a:pt x="141" y="1471"/>
                    </a:lnTo>
                    <a:lnTo>
                      <a:pt x="0" y="147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49261" name="Freeform 334"/>
              <p:cNvSpPr/>
              <p:nvPr/>
            </p:nvSpPr>
            <p:spPr>
              <a:xfrm>
                <a:off x="4854" y="1199"/>
                <a:ext cx="150" cy="1480"/>
              </a:xfrm>
              <a:custGeom>
                <a:avLst/>
                <a:gdLst>
                  <a:gd name="txL" fmla="*/ 0 w 150"/>
                  <a:gd name="txT" fmla="*/ 0 h 1480"/>
                  <a:gd name="txR" fmla="*/ 150 w 150"/>
                  <a:gd name="txB" fmla="*/ 1480 h 1480"/>
                </a:gdLst>
                <a:ahLst/>
                <a:cxnLst>
                  <a:cxn ang="0">
                    <a:pos x="42" y="0"/>
                  </a:cxn>
                  <a:cxn ang="0">
                    <a:pos x="150" y="0"/>
                  </a:cxn>
                  <a:cxn ang="0">
                    <a:pos x="147" y="1480"/>
                  </a:cxn>
                  <a:cxn ang="0">
                    <a:pos x="0" y="1477"/>
                  </a:cxn>
                </a:cxnLst>
                <a:rect l="txL" t="txT" r="txR" b="txB"/>
                <a:pathLst>
                  <a:path w="150" h="1480">
                    <a:moveTo>
                      <a:pt x="42" y="0"/>
                    </a:moveTo>
                    <a:lnTo>
                      <a:pt x="150" y="0"/>
                    </a:lnTo>
                    <a:lnTo>
                      <a:pt x="147" y="1480"/>
                    </a:lnTo>
                    <a:lnTo>
                      <a:pt x="0" y="1477"/>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nvGrpSpPr>
          <p:cNvPr id="49161" name="Group 335"/>
          <p:cNvGrpSpPr/>
          <p:nvPr/>
        </p:nvGrpSpPr>
        <p:grpSpPr>
          <a:xfrm>
            <a:off x="2937193" y="4178300"/>
            <a:ext cx="6261100" cy="403225"/>
            <a:chOff x="915" y="2632"/>
            <a:chExt cx="3944" cy="254"/>
          </a:xfrm>
        </p:grpSpPr>
        <p:grpSp>
          <p:nvGrpSpPr>
            <p:cNvPr id="49215" name="Group 336"/>
            <p:cNvGrpSpPr/>
            <p:nvPr/>
          </p:nvGrpSpPr>
          <p:grpSpPr>
            <a:xfrm>
              <a:off x="915" y="2696"/>
              <a:ext cx="3858" cy="190"/>
              <a:chOff x="915" y="2696"/>
              <a:chExt cx="3858" cy="190"/>
            </a:xfrm>
          </p:grpSpPr>
          <p:sp>
            <p:nvSpPr>
              <p:cNvPr id="49248" name="Freeform 337"/>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249" name="Freeform 338"/>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250" name="Freeform 339"/>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251" name="Freeform 340"/>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252" name="Freeform 341"/>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9216" name="Group 342"/>
            <p:cNvGrpSpPr/>
            <p:nvPr/>
          </p:nvGrpSpPr>
          <p:grpSpPr>
            <a:xfrm>
              <a:off x="1212" y="2632"/>
              <a:ext cx="192" cy="158"/>
              <a:chOff x="1212" y="2632"/>
              <a:chExt cx="192" cy="158"/>
            </a:xfrm>
          </p:grpSpPr>
          <p:grpSp>
            <p:nvGrpSpPr>
              <p:cNvPr id="49241" name="Group 343"/>
              <p:cNvGrpSpPr/>
              <p:nvPr/>
            </p:nvGrpSpPr>
            <p:grpSpPr>
              <a:xfrm>
                <a:off x="1356" y="2632"/>
                <a:ext cx="48" cy="158"/>
                <a:chOff x="1356" y="2632"/>
                <a:chExt cx="48" cy="158"/>
              </a:xfrm>
            </p:grpSpPr>
            <p:sp>
              <p:nvSpPr>
                <p:cNvPr id="49246" name="Line 344"/>
                <p:cNvSpPr/>
                <p:nvPr/>
              </p:nvSpPr>
              <p:spPr>
                <a:xfrm rot="5400000">
                  <a:off x="1325" y="2711"/>
                  <a:ext cx="158" cy="0"/>
                </a:xfrm>
                <a:prstGeom prst="line">
                  <a:avLst/>
                </a:prstGeom>
                <a:ln w="38100" cap="flat" cmpd="sng">
                  <a:solidFill>
                    <a:schemeClr val="folHlink"/>
                  </a:solidFill>
                  <a:prstDash val="solid"/>
                  <a:headEnd type="none" w="med" len="med"/>
                  <a:tailEnd type="none" w="med" len="med"/>
                </a:ln>
              </p:spPr>
            </p:sp>
            <p:sp>
              <p:nvSpPr>
                <p:cNvPr id="49247" name="Line 345"/>
                <p:cNvSpPr/>
                <p:nvPr/>
              </p:nvSpPr>
              <p:spPr>
                <a:xfrm rot="5400000">
                  <a:off x="1308" y="2709"/>
                  <a:ext cx="96" cy="0"/>
                </a:xfrm>
                <a:prstGeom prst="line">
                  <a:avLst/>
                </a:prstGeom>
                <a:ln w="38100" cap="flat" cmpd="sng">
                  <a:solidFill>
                    <a:schemeClr val="folHlink"/>
                  </a:solidFill>
                  <a:prstDash val="solid"/>
                  <a:headEnd type="none" w="med" len="med"/>
                  <a:tailEnd type="none" w="med" len="med"/>
                </a:ln>
              </p:spPr>
            </p:sp>
          </p:grpSp>
          <p:sp>
            <p:nvSpPr>
              <p:cNvPr id="49242" name="Freeform 346"/>
              <p:cNvSpPr/>
              <p:nvPr/>
            </p:nvSpPr>
            <p:spPr>
              <a:xfrm>
                <a:off x="1260" y="2708"/>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243" name="Group 347"/>
              <p:cNvGrpSpPr/>
              <p:nvPr/>
            </p:nvGrpSpPr>
            <p:grpSpPr>
              <a:xfrm>
                <a:off x="1212" y="2632"/>
                <a:ext cx="48" cy="158"/>
                <a:chOff x="1212" y="2632"/>
                <a:chExt cx="48" cy="158"/>
              </a:xfrm>
            </p:grpSpPr>
            <p:sp>
              <p:nvSpPr>
                <p:cNvPr id="49244" name="Line 348"/>
                <p:cNvSpPr/>
                <p:nvPr/>
              </p:nvSpPr>
              <p:spPr>
                <a:xfrm rot="-5400000">
                  <a:off x="1133" y="2711"/>
                  <a:ext cx="158" cy="0"/>
                </a:xfrm>
                <a:prstGeom prst="line">
                  <a:avLst/>
                </a:prstGeom>
                <a:ln w="38100" cap="flat" cmpd="sng">
                  <a:solidFill>
                    <a:schemeClr val="folHlink"/>
                  </a:solidFill>
                  <a:prstDash val="solid"/>
                  <a:headEnd type="none" w="med" len="med"/>
                  <a:tailEnd type="none" w="med" len="med"/>
                </a:ln>
              </p:spPr>
            </p:sp>
            <p:sp>
              <p:nvSpPr>
                <p:cNvPr id="49245" name="Line 349"/>
                <p:cNvSpPr/>
                <p:nvPr/>
              </p:nvSpPr>
              <p:spPr>
                <a:xfrm rot="-5400000">
                  <a:off x="1212" y="2713"/>
                  <a:ext cx="96" cy="0"/>
                </a:xfrm>
                <a:prstGeom prst="line">
                  <a:avLst/>
                </a:prstGeom>
                <a:ln w="38100" cap="flat" cmpd="sng">
                  <a:solidFill>
                    <a:schemeClr val="folHlink"/>
                  </a:solidFill>
                  <a:prstDash val="solid"/>
                  <a:headEnd type="none" w="med" len="med"/>
                  <a:tailEnd type="none" w="med" len="med"/>
                </a:ln>
              </p:spPr>
            </p:sp>
          </p:grpSp>
        </p:grpSp>
        <p:grpSp>
          <p:nvGrpSpPr>
            <p:cNvPr id="49217" name="Group 350"/>
            <p:cNvGrpSpPr/>
            <p:nvPr/>
          </p:nvGrpSpPr>
          <p:grpSpPr>
            <a:xfrm>
              <a:off x="2364" y="2634"/>
              <a:ext cx="192" cy="158"/>
              <a:chOff x="2364" y="2634"/>
              <a:chExt cx="192" cy="158"/>
            </a:xfrm>
          </p:grpSpPr>
          <p:grpSp>
            <p:nvGrpSpPr>
              <p:cNvPr id="49234" name="Group 351"/>
              <p:cNvGrpSpPr/>
              <p:nvPr/>
            </p:nvGrpSpPr>
            <p:grpSpPr>
              <a:xfrm>
                <a:off x="2508" y="2634"/>
                <a:ext cx="48" cy="158"/>
                <a:chOff x="2508" y="2634"/>
                <a:chExt cx="48" cy="158"/>
              </a:xfrm>
            </p:grpSpPr>
            <p:sp>
              <p:nvSpPr>
                <p:cNvPr id="49239" name="Line 352"/>
                <p:cNvSpPr/>
                <p:nvPr/>
              </p:nvSpPr>
              <p:spPr>
                <a:xfrm rot="5400000">
                  <a:off x="2477" y="2713"/>
                  <a:ext cx="158" cy="0"/>
                </a:xfrm>
                <a:prstGeom prst="line">
                  <a:avLst/>
                </a:prstGeom>
                <a:ln w="38100" cap="flat" cmpd="sng">
                  <a:solidFill>
                    <a:schemeClr val="folHlink"/>
                  </a:solidFill>
                  <a:prstDash val="solid"/>
                  <a:headEnd type="none" w="med" len="med"/>
                  <a:tailEnd type="none" w="med" len="med"/>
                </a:ln>
              </p:spPr>
            </p:sp>
            <p:sp>
              <p:nvSpPr>
                <p:cNvPr id="49240" name="Line 353"/>
                <p:cNvSpPr/>
                <p:nvPr/>
              </p:nvSpPr>
              <p:spPr>
                <a:xfrm rot="5400000">
                  <a:off x="2460" y="2711"/>
                  <a:ext cx="96" cy="0"/>
                </a:xfrm>
                <a:prstGeom prst="line">
                  <a:avLst/>
                </a:prstGeom>
                <a:ln w="38100" cap="flat" cmpd="sng">
                  <a:solidFill>
                    <a:schemeClr val="folHlink"/>
                  </a:solidFill>
                  <a:prstDash val="solid"/>
                  <a:headEnd type="none" w="med" len="med"/>
                  <a:tailEnd type="none" w="med" len="med"/>
                </a:ln>
              </p:spPr>
            </p:sp>
          </p:grpSp>
          <p:sp>
            <p:nvSpPr>
              <p:cNvPr id="49235" name="Freeform 354"/>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236" name="Group 355"/>
              <p:cNvGrpSpPr/>
              <p:nvPr/>
            </p:nvGrpSpPr>
            <p:grpSpPr>
              <a:xfrm>
                <a:off x="2364" y="2634"/>
                <a:ext cx="48" cy="158"/>
                <a:chOff x="2364" y="2634"/>
                <a:chExt cx="48" cy="158"/>
              </a:xfrm>
            </p:grpSpPr>
            <p:sp>
              <p:nvSpPr>
                <p:cNvPr id="49237" name="Line 356"/>
                <p:cNvSpPr/>
                <p:nvPr/>
              </p:nvSpPr>
              <p:spPr>
                <a:xfrm rot="-5400000">
                  <a:off x="2285" y="2713"/>
                  <a:ext cx="158" cy="0"/>
                </a:xfrm>
                <a:prstGeom prst="line">
                  <a:avLst/>
                </a:prstGeom>
                <a:ln w="38100" cap="flat" cmpd="sng">
                  <a:solidFill>
                    <a:schemeClr val="folHlink"/>
                  </a:solidFill>
                  <a:prstDash val="solid"/>
                  <a:headEnd type="none" w="med" len="med"/>
                  <a:tailEnd type="none" w="med" len="med"/>
                </a:ln>
              </p:spPr>
            </p:sp>
            <p:sp>
              <p:nvSpPr>
                <p:cNvPr id="49238" name="Line 357"/>
                <p:cNvSpPr/>
                <p:nvPr/>
              </p:nvSpPr>
              <p:spPr>
                <a:xfrm rot="-5400000">
                  <a:off x="2364" y="2715"/>
                  <a:ext cx="96" cy="0"/>
                </a:xfrm>
                <a:prstGeom prst="line">
                  <a:avLst/>
                </a:prstGeom>
                <a:ln w="38100" cap="flat" cmpd="sng">
                  <a:solidFill>
                    <a:schemeClr val="folHlink"/>
                  </a:solidFill>
                  <a:prstDash val="solid"/>
                  <a:headEnd type="none" w="med" len="med"/>
                  <a:tailEnd type="none" w="med" len="med"/>
                </a:ln>
              </p:spPr>
            </p:sp>
          </p:grpSp>
        </p:grpSp>
        <p:grpSp>
          <p:nvGrpSpPr>
            <p:cNvPr id="49218" name="Group 358"/>
            <p:cNvGrpSpPr/>
            <p:nvPr/>
          </p:nvGrpSpPr>
          <p:grpSpPr>
            <a:xfrm>
              <a:off x="3516" y="2634"/>
              <a:ext cx="192" cy="158"/>
              <a:chOff x="3516" y="2634"/>
              <a:chExt cx="192" cy="158"/>
            </a:xfrm>
          </p:grpSpPr>
          <p:grpSp>
            <p:nvGrpSpPr>
              <p:cNvPr id="49227" name="Group 359"/>
              <p:cNvGrpSpPr/>
              <p:nvPr/>
            </p:nvGrpSpPr>
            <p:grpSpPr>
              <a:xfrm>
                <a:off x="3660" y="2634"/>
                <a:ext cx="48" cy="158"/>
                <a:chOff x="3660" y="2634"/>
                <a:chExt cx="48" cy="158"/>
              </a:xfrm>
            </p:grpSpPr>
            <p:sp>
              <p:nvSpPr>
                <p:cNvPr id="49232" name="Line 360"/>
                <p:cNvSpPr/>
                <p:nvPr/>
              </p:nvSpPr>
              <p:spPr>
                <a:xfrm rot="5400000">
                  <a:off x="3629" y="2713"/>
                  <a:ext cx="158" cy="0"/>
                </a:xfrm>
                <a:prstGeom prst="line">
                  <a:avLst/>
                </a:prstGeom>
                <a:ln w="38100" cap="flat" cmpd="sng">
                  <a:solidFill>
                    <a:schemeClr val="folHlink"/>
                  </a:solidFill>
                  <a:prstDash val="solid"/>
                  <a:headEnd type="none" w="med" len="med"/>
                  <a:tailEnd type="none" w="med" len="med"/>
                </a:ln>
              </p:spPr>
            </p:sp>
            <p:sp>
              <p:nvSpPr>
                <p:cNvPr id="49233" name="Line 361"/>
                <p:cNvSpPr/>
                <p:nvPr/>
              </p:nvSpPr>
              <p:spPr>
                <a:xfrm rot="5400000">
                  <a:off x="3612" y="2711"/>
                  <a:ext cx="96" cy="0"/>
                </a:xfrm>
                <a:prstGeom prst="line">
                  <a:avLst/>
                </a:prstGeom>
                <a:ln w="38100" cap="flat" cmpd="sng">
                  <a:solidFill>
                    <a:schemeClr val="folHlink"/>
                  </a:solidFill>
                  <a:prstDash val="solid"/>
                  <a:headEnd type="none" w="med" len="med"/>
                  <a:tailEnd type="none" w="med" len="med"/>
                </a:ln>
              </p:spPr>
            </p:sp>
          </p:grpSp>
          <p:sp>
            <p:nvSpPr>
              <p:cNvPr id="49228" name="Freeform 362"/>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229" name="Group 363"/>
              <p:cNvGrpSpPr/>
              <p:nvPr/>
            </p:nvGrpSpPr>
            <p:grpSpPr>
              <a:xfrm>
                <a:off x="3516" y="2634"/>
                <a:ext cx="48" cy="158"/>
                <a:chOff x="3516" y="2634"/>
                <a:chExt cx="48" cy="158"/>
              </a:xfrm>
            </p:grpSpPr>
            <p:sp>
              <p:nvSpPr>
                <p:cNvPr id="49230" name="Line 364"/>
                <p:cNvSpPr/>
                <p:nvPr/>
              </p:nvSpPr>
              <p:spPr>
                <a:xfrm rot="-5400000">
                  <a:off x="3437" y="2713"/>
                  <a:ext cx="158" cy="0"/>
                </a:xfrm>
                <a:prstGeom prst="line">
                  <a:avLst/>
                </a:prstGeom>
                <a:ln w="38100" cap="flat" cmpd="sng">
                  <a:solidFill>
                    <a:schemeClr val="folHlink"/>
                  </a:solidFill>
                  <a:prstDash val="solid"/>
                  <a:headEnd type="none" w="med" len="med"/>
                  <a:tailEnd type="none" w="med" len="med"/>
                </a:ln>
              </p:spPr>
            </p:sp>
            <p:sp>
              <p:nvSpPr>
                <p:cNvPr id="49231" name="Line 365"/>
                <p:cNvSpPr/>
                <p:nvPr/>
              </p:nvSpPr>
              <p:spPr>
                <a:xfrm rot="-5400000">
                  <a:off x="3516" y="2715"/>
                  <a:ext cx="96" cy="0"/>
                </a:xfrm>
                <a:prstGeom prst="line">
                  <a:avLst/>
                </a:prstGeom>
                <a:ln w="38100" cap="flat" cmpd="sng">
                  <a:solidFill>
                    <a:schemeClr val="folHlink"/>
                  </a:solidFill>
                  <a:prstDash val="solid"/>
                  <a:headEnd type="none" w="med" len="med"/>
                  <a:tailEnd type="none" w="med" len="med"/>
                </a:ln>
              </p:spPr>
            </p:sp>
          </p:grpSp>
        </p:grpSp>
        <p:grpSp>
          <p:nvGrpSpPr>
            <p:cNvPr id="49219" name="Group 366"/>
            <p:cNvGrpSpPr/>
            <p:nvPr/>
          </p:nvGrpSpPr>
          <p:grpSpPr>
            <a:xfrm>
              <a:off x="4667" y="2634"/>
              <a:ext cx="192" cy="158"/>
              <a:chOff x="4667" y="2634"/>
              <a:chExt cx="192" cy="158"/>
            </a:xfrm>
          </p:grpSpPr>
          <p:grpSp>
            <p:nvGrpSpPr>
              <p:cNvPr id="49220" name="Group 367"/>
              <p:cNvGrpSpPr/>
              <p:nvPr/>
            </p:nvGrpSpPr>
            <p:grpSpPr>
              <a:xfrm>
                <a:off x="4811" y="2634"/>
                <a:ext cx="48" cy="158"/>
                <a:chOff x="4811" y="2634"/>
                <a:chExt cx="48" cy="158"/>
              </a:xfrm>
            </p:grpSpPr>
            <p:sp>
              <p:nvSpPr>
                <p:cNvPr id="49225" name="Line 368"/>
                <p:cNvSpPr/>
                <p:nvPr/>
              </p:nvSpPr>
              <p:spPr>
                <a:xfrm rot="5400000">
                  <a:off x="4780" y="2713"/>
                  <a:ext cx="158" cy="0"/>
                </a:xfrm>
                <a:prstGeom prst="line">
                  <a:avLst/>
                </a:prstGeom>
                <a:ln w="38100" cap="flat" cmpd="sng">
                  <a:solidFill>
                    <a:schemeClr val="folHlink"/>
                  </a:solidFill>
                  <a:prstDash val="solid"/>
                  <a:headEnd type="none" w="med" len="med"/>
                  <a:tailEnd type="none" w="med" len="med"/>
                </a:ln>
              </p:spPr>
            </p:sp>
            <p:sp>
              <p:nvSpPr>
                <p:cNvPr id="49226" name="Line 369"/>
                <p:cNvSpPr/>
                <p:nvPr/>
              </p:nvSpPr>
              <p:spPr>
                <a:xfrm rot="5400000">
                  <a:off x="4763" y="2711"/>
                  <a:ext cx="96" cy="0"/>
                </a:xfrm>
                <a:prstGeom prst="line">
                  <a:avLst/>
                </a:prstGeom>
                <a:ln w="38100" cap="flat" cmpd="sng">
                  <a:solidFill>
                    <a:schemeClr val="folHlink"/>
                  </a:solidFill>
                  <a:prstDash val="solid"/>
                  <a:headEnd type="none" w="med" len="med"/>
                  <a:tailEnd type="none" w="med" len="med"/>
                </a:ln>
              </p:spPr>
            </p:sp>
          </p:grpSp>
          <p:sp>
            <p:nvSpPr>
              <p:cNvPr id="49221" name="Freeform 370"/>
              <p:cNvSpPr/>
              <p:nvPr/>
            </p:nvSpPr>
            <p:spPr>
              <a:xfrm>
                <a:off x="471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222" name="Group 371"/>
              <p:cNvGrpSpPr/>
              <p:nvPr/>
            </p:nvGrpSpPr>
            <p:grpSpPr>
              <a:xfrm>
                <a:off x="4667" y="2634"/>
                <a:ext cx="48" cy="158"/>
                <a:chOff x="4667" y="2634"/>
                <a:chExt cx="48" cy="158"/>
              </a:xfrm>
            </p:grpSpPr>
            <p:sp>
              <p:nvSpPr>
                <p:cNvPr id="49223" name="Line 372"/>
                <p:cNvSpPr/>
                <p:nvPr/>
              </p:nvSpPr>
              <p:spPr>
                <a:xfrm rot="-5400000">
                  <a:off x="4588" y="2713"/>
                  <a:ext cx="158" cy="0"/>
                </a:xfrm>
                <a:prstGeom prst="line">
                  <a:avLst/>
                </a:prstGeom>
                <a:ln w="38100" cap="flat" cmpd="sng">
                  <a:solidFill>
                    <a:schemeClr val="folHlink"/>
                  </a:solidFill>
                  <a:prstDash val="solid"/>
                  <a:headEnd type="none" w="med" len="med"/>
                  <a:tailEnd type="none" w="med" len="med"/>
                </a:ln>
              </p:spPr>
            </p:sp>
            <p:sp>
              <p:nvSpPr>
                <p:cNvPr id="49224" name="Line 373"/>
                <p:cNvSpPr/>
                <p:nvPr/>
              </p:nvSpPr>
              <p:spPr>
                <a:xfrm rot="-5400000">
                  <a:off x="4667" y="2715"/>
                  <a:ext cx="96" cy="0"/>
                </a:xfrm>
                <a:prstGeom prst="line">
                  <a:avLst/>
                </a:prstGeom>
                <a:ln w="38100" cap="flat" cmpd="sng">
                  <a:solidFill>
                    <a:schemeClr val="folHlink"/>
                  </a:solidFill>
                  <a:prstDash val="solid"/>
                  <a:headEnd type="none" w="med" len="med"/>
                  <a:tailEnd type="none" w="med" len="med"/>
                </a:ln>
              </p:spPr>
            </p:sp>
          </p:grpSp>
        </p:grpSp>
      </p:grpSp>
      <p:grpSp>
        <p:nvGrpSpPr>
          <p:cNvPr id="49584" name="Group 374"/>
          <p:cNvGrpSpPr/>
          <p:nvPr/>
        </p:nvGrpSpPr>
        <p:grpSpPr>
          <a:xfrm>
            <a:off x="3313430" y="1608138"/>
            <a:ext cx="5934075" cy="434975"/>
            <a:chOff x="1156" y="1013"/>
            <a:chExt cx="3738" cy="274"/>
          </a:xfrm>
        </p:grpSpPr>
        <p:sp>
          <p:nvSpPr>
            <p:cNvPr id="49211" name="Rectangle 375"/>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9212" name="Rectangle 376"/>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9213" name="Rectangle 377"/>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9214" name="Rectangle 378"/>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49163" name="Group 379"/>
          <p:cNvGrpSpPr/>
          <p:nvPr/>
        </p:nvGrpSpPr>
        <p:grpSpPr>
          <a:xfrm>
            <a:off x="2937193" y="2617788"/>
            <a:ext cx="6613525" cy="1963737"/>
            <a:chOff x="915" y="1649"/>
            <a:chExt cx="4166" cy="1237"/>
          </a:xfrm>
        </p:grpSpPr>
        <p:grpSp>
          <p:nvGrpSpPr>
            <p:cNvPr id="49164" name="Group 380"/>
            <p:cNvGrpSpPr/>
            <p:nvPr/>
          </p:nvGrpSpPr>
          <p:grpSpPr>
            <a:xfrm>
              <a:off x="915" y="2633"/>
              <a:ext cx="3945" cy="253"/>
              <a:chOff x="915" y="2633"/>
              <a:chExt cx="3945" cy="253"/>
            </a:xfrm>
          </p:grpSpPr>
          <p:grpSp>
            <p:nvGrpSpPr>
              <p:cNvPr id="49173" name="Group 381"/>
              <p:cNvGrpSpPr/>
              <p:nvPr/>
            </p:nvGrpSpPr>
            <p:grpSpPr>
              <a:xfrm>
                <a:off x="915" y="2696"/>
                <a:ext cx="3858" cy="190"/>
                <a:chOff x="915" y="2696"/>
                <a:chExt cx="3858" cy="190"/>
              </a:xfrm>
            </p:grpSpPr>
            <p:sp>
              <p:nvSpPr>
                <p:cNvPr id="49206" name="Freeform 382"/>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207" name="Freeform 383"/>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208" name="Freeform 384"/>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9209" name="Freeform 385"/>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9210" name="Freeform 386"/>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49174" name="Group 387"/>
              <p:cNvGrpSpPr/>
              <p:nvPr/>
            </p:nvGrpSpPr>
            <p:grpSpPr>
              <a:xfrm>
                <a:off x="1213" y="2633"/>
                <a:ext cx="192" cy="158"/>
                <a:chOff x="1440" y="2928"/>
                <a:chExt cx="192" cy="158"/>
              </a:xfrm>
            </p:grpSpPr>
            <p:grpSp>
              <p:nvGrpSpPr>
                <p:cNvPr id="49199" name="Group 388"/>
                <p:cNvGrpSpPr/>
                <p:nvPr/>
              </p:nvGrpSpPr>
              <p:grpSpPr>
                <a:xfrm rot="5400000">
                  <a:off x="1529" y="2983"/>
                  <a:ext cx="158" cy="48"/>
                  <a:chOff x="3459" y="1296"/>
                  <a:chExt cx="243" cy="48"/>
                </a:xfrm>
              </p:grpSpPr>
              <p:sp>
                <p:nvSpPr>
                  <p:cNvPr id="49204" name="Line 38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205" name="Line 39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9200" name="Freeform 39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201" name="Group 392"/>
                <p:cNvGrpSpPr/>
                <p:nvPr/>
              </p:nvGrpSpPr>
              <p:grpSpPr>
                <a:xfrm rot="-5400000">
                  <a:off x="1385" y="2983"/>
                  <a:ext cx="158" cy="48"/>
                  <a:chOff x="3459" y="1296"/>
                  <a:chExt cx="243" cy="48"/>
                </a:xfrm>
              </p:grpSpPr>
              <p:sp>
                <p:nvSpPr>
                  <p:cNvPr id="49202" name="Line 39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203" name="Line 39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9175" name="Group 395"/>
              <p:cNvGrpSpPr/>
              <p:nvPr/>
            </p:nvGrpSpPr>
            <p:grpSpPr>
              <a:xfrm>
                <a:off x="2365" y="2635"/>
                <a:ext cx="192" cy="158"/>
                <a:chOff x="1440" y="2928"/>
                <a:chExt cx="192" cy="158"/>
              </a:xfrm>
            </p:grpSpPr>
            <p:grpSp>
              <p:nvGrpSpPr>
                <p:cNvPr id="49192" name="Group 396"/>
                <p:cNvGrpSpPr/>
                <p:nvPr/>
              </p:nvGrpSpPr>
              <p:grpSpPr>
                <a:xfrm rot="5400000">
                  <a:off x="1529" y="2983"/>
                  <a:ext cx="158" cy="48"/>
                  <a:chOff x="3459" y="1296"/>
                  <a:chExt cx="243" cy="48"/>
                </a:xfrm>
              </p:grpSpPr>
              <p:sp>
                <p:nvSpPr>
                  <p:cNvPr id="49197" name="Line 39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198" name="Line 39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9193" name="Freeform 399"/>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194" name="Group 400"/>
                <p:cNvGrpSpPr/>
                <p:nvPr/>
              </p:nvGrpSpPr>
              <p:grpSpPr>
                <a:xfrm rot="-5400000">
                  <a:off x="1385" y="2983"/>
                  <a:ext cx="158" cy="48"/>
                  <a:chOff x="3459" y="1296"/>
                  <a:chExt cx="243" cy="48"/>
                </a:xfrm>
              </p:grpSpPr>
              <p:sp>
                <p:nvSpPr>
                  <p:cNvPr id="49195" name="Line 40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196" name="Line 40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9176" name="Group 403"/>
              <p:cNvGrpSpPr/>
              <p:nvPr/>
            </p:nvGrpSpPr>
            <p:grpSpPr>
              <a:xfrm>
                <a:off x="3517" y="2635"/>
                <a:ext cx="192" cy="158"/>
                <a:chOff x="1440" y="2928"/>
                <a:chExt cx="192" cy="158"/>
              </a:xfrm>
            </p:grpSpPr>
            <p:grpSp>
              <p:nvGrpSpPr>
                <p:cNvPr id="49185" name="Group 404"/>
                <p:cNvGrpSpPr/>
                <p:nvPr/>
              </p:nvGrpSpPr>
              <p:grpSpPr>
                <a:xfrm rot="5400000">
                  <a:off x="1529" y="2983"/>
                  <a:ext cx="158" cy="48"/>
                  <a:chOff x="3459" y="1296"/>
                  <a:chExt cx="243" cy="48"/>
                </a:xfrm>
              </p:grpSpPr>
              <p:sp>
                <p:nvSpPr>
                  <p:cNvPr id="49190" name="Line 40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191" name="Line 40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9186" name="Freeform 40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187" name="Group 408"/>
                <p:cNvGrpSpPr/>
                <p:nvPr/>
              </p:nvGrpSpPr>
              <p:grpSpPr>
                <a:xfrm rot="-5400000">
                  <a:off x="1385" y="2983"/>
                  <a:ext cx="158" cy="48"/>
                  <a:chOff x="3459" y="1296"/>
                  <a:chExt cx="243" cy="48"/>
                </a:xfrm>
              </p:grpSpPr>
              <p:sp>
                <p:nvSpPr>
                  <p:cNvPr id="49188" name="Line 40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189" name="Line 41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49177" name="Group 411"/>
              <p:cNvGrpSpPr/>
              <p:nvPr/>
            </p:nvGrpSpPr>
            <p:grpSpPr>
              <a:xfrm>
                <a:off x="4668" y="2635"/>
                <a:ext cx="192" cy="158"/>
                <a:chOff x="1440" y="2928"/>
                <a:chExt cx="192" cy="158"/>
              </a:xfrm>
            </p:grpSpPr>
            <p:grpSp>
              <p:nvGrpSpPr>
                <p:cNvPr id="49178" name="Group 412"/>
                <p:cNvGrpSpPr/>
                <p:nvPr/>
              </p:nvGrpSpPr>
              <p:grpSpPr>
                <a:xfrm rot="5400000">
                  <a:off x="1529" y="2983"/>
                  <a:ext cx="158" cy="48"/>
                  <a:chOff x="3459" y="1296"/>
                  <a:chExt cx="243" cy="48"/>
                </a:xfrm>
              </p:grpSpPr>
              <p:sp>
                <p:nvSpPr>
                  <p:cNvPr id="49183" name="Line 41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184" name="Line 41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49179" name="Freeform 41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49180" name="Group 416"/>
                <p:cNvGrpSpPr/>
                <p:nvPr/>
              </p:nvGrpSpPr>
              <p:grpSpPr>
                <a:xfrm rot="-5400000">
                  <a:off x="1385" y="2983"/>
                  <a:ext cx="158" cy="48"/>
                  <a:chOff x="3459" y="1296"/>
                  <a:chExt cx="243" cy="48"/>
                </a:xfrm>
              </p:grpSpPr>
              <p:sp>
                <p:nvSpPr>
                  <p:cNvPr id="49181" name="Line 41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9182" name="Line 41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49165" name="Rectangle 419"/>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49166" name="Text Box 420"/>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9167" name="Rectangle 421"/>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49168" name="Rectangle 422"/>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49169" name="Rectangle 423"/>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49170" name="Text Box 424"/>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9171" name="Text Box 425"/>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49172" name="Text Box 426"/>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
        <p:nvSpPr>
          <p:cNvPr id="42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9584"/>
                                        </p:tgtEl>
                                        <p:attrNameLst>
                                          <p:attrName>style.visibility</p:attrName>
                                        </p:attrNameLst>
                                      </p:cBhvr>
                                      <p:to>
                                        <p:strVal val="visible"/>
                                      </p:to>
                                    </p:set>
                                    <p:animEffect transition="in" filter="blinds(horizontal)">
                                      <p:cBhvr>
                                        <p:cTn id="7" dur="500"/>
                                        <p:tgtEl>
                                          <p:spTgt spid="49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normAutofit/>
          </a:bodyPr>
          <a:lstStyle/>
          <a:p>
            <a:r>
              <a:rPr lang="zh-CN" altLang="en-US" b="1" dirty="0">
                <a:latin typeface="Times New Roman" panose="02020603050405020304" pitchFamily="18" charset="0"/>
                <a:sym typeface="+mn-ea"/>
              </a:rPr>
              <a:t>静态 </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2114</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 </a:t>
            </a:r>
            <a:r>
              <a:rPr lang="zh-CN" altLang="en-US" b="1" dirty="0">
                <a:solidFill>
                  <a:schemeClr val="folHlink"/>
                </a:solidFill>
                <a:latin typeface="Times New Roman" panose="02020603050405020304" pitchFamily="18" charset="0"/>
                <a:sym typeface="+mn-ea"/>
              </a:rPr>
              <a:t>读 </a:t>
            </a:r>
            <a:r>
              <a:rPr lang="zh-CN" altLang="en-US" b="1" dirty="0">
                <a:latin typeface="Times New Roman" panose="02020603050405020304" pitchFamily="18" charset="0"/>
                <a:sym typeface="+mn-ea"/>
              </a:rPr>
              <a:t>时序</a:t>
            </a:r>
            <a:endParaRPr lang="en-US" altLang="zh-CN" b="1" dirty="0">
              <a:solidFill>
                <a:schemeClr val="folHlink"/>
              </a:solidFill>
              <a:latin typeface="Times New Roman" panose="02020603050405020304" pitchFamily="18" charset="0"/>
              <a:sym typeface="+mn-ea"/>
            </a:endParaRPr>
          </a:p>
        </p:txBody>
      </p:sp>
      <p:grpSp>
        <p:nvGrpSpPr>
          <p:cNvPr id="50178" name="Group 2"/>
          <p:cNvGrpSpPr/>
          <p:nvPr/>
        </p:nvGrpSpPr>
        <p:grpSpPr>
          <a:xfrm>
            <a:off x="1871980" y="1133475"/>
            <a:ext cx="8462963" cy="5029200"/>
            <a:chOff x="48" y="714"/>
            <a:chExt cx="5331" cy="3168"/>
          </a:xfrm>
        </p:grpSpPr>
        <p:grpSp>
          <p:nvGrpSpPr>
            <p:cNvPr id="50242" name="Group 3"/>
            <p:cNvGrpSpPr/>
            <p:nvPr/>
          </p:nvGrpSpPr>
          <p:grpSpPr>
            <a:xfrm>
              <a:off x="48" y="714"/>
              <a:ext cx="5331" cy="3168"/>
              <a:chOff x="48" y="714"/>
              <a:chExt cx="5331" cy="3168"/>
            </a:xfrm>
          </p:grpSpPr>
          <p:sp>
            <p:nvSpPr>
              <p:cNvPr id="50244" name="Line 4"/>
              <p:cNvSpPr/>
              <p:nvPr/>
            </p:nvSpPr>
            <p:spPr>
              <a:xfrm>
                <a:off x="4752" y="2634"/>
                <a:ext cx="0" cy="768"/>
              </a:xfrm>
              <a:prstGeom prst="line">
                <a:avLst/>
              </a:prstGeom>
              <a:ln w="19050" cap="flat" cmpd="sng">
                <a:solidFill>
                  <a:schemeClr val="folHlink"/>
                </a:solidFill>
                <a:prstDash val="solid"/>
                <a:headEnd type="none" w="med" len="med"/>
                <a:tailEnd type="none" w="med" len="med"/>
              </a:ln>
            </p:spPr>
          </p:sp>
          <p:grpSp>
            <p:nvGrpSpPr>
              <p:cNvPr id="50245" name="Group 5"/>
              <p:cNvGrpSpPr/>
              <p:nvPr/>
            </p:nvGrpSpPr>
            <p:grpSpPr>
              <a:xfrm>
                <a:off x="48" y="714"/>
                <a:ext cx="5331" cy="3168"/>
                <a:chOff x="48" y="714"/>
                <a:chExt cx="5331" cy="3168"/>
              </a:xfrm>
            </p:grpSpPr>
            <p:grpSp>
              <p:nvGrpSpPr>
                <p:cNvPr id="50246" name="Group 6"/>
                <p:cNvGrpSpPr/>
                <p:nvPr/>
              </p:nvGrpSpPr>
              <p:grpSpPr>
                <a:xfrm>
                  <a:off x="48" y="1338"/>
                  <a:ext cx="5331" cy="1704"/>
                  <a:chOff x="48" y="1338"/>
                  <a:chExt cx="5331" cy="1704"/>
                </a:xfrm>
              </p:grpSpPr>
              <p:grpSp>
                <p:nvGrpSpPr>
                  <p:cNvPr id="50265" name="Group 7"/>
                  <p:cNvGrpSpPr/>
                  <p:nvPr/>
                </p:nvGrpSpPr>
                <p:grpSpPr>
                  <a:xfrm>
                    <a:off x="522" y="1338"/>
                    <a:ext cx="4757" cy="345"/>
                    <a:chOff x="522" y="1338"/>
                    <a:chExt cx="4757" cy="345"/>
                  </a:xfrm>
                </p:grpSpPr>
                <p:sp>
                  <p:nvSpPr>
                    <p:cNvPr id="50283" name="Freeform 8"/>
                    <p:cNvSpPr/>
                    <p:nvPr/>
                  </p:nvSpPr>
                  <p:spPr>
                    <a:xfrm>
                      <a:off x="1368" y="1339"/>
                      <a:ext cx="2771" cy="336"/>
                    </a:xfrm>
                    <a:custGeom>
                      <a:avLst/>
                      <a:gdLst>
                        <a:gd name="txL" fmla="*/ 0 w 2771"/>
                        <a:gd name="txT" fmla="*/ 0 h 336"/>
                        <a:gd name="txR" fmla="*/ 2771 w 2771"/>
                        <a:gd name="txB" fmla="*/ 336 h 336"/>
                      </a:gdLst>
                      <a:ahLst/>
                      <a:cxnLst>
                        <a:cxn ang="0">
                          <a:pos x="168" y="0"/>
                        </a:cxn>
                        <a:cxn ang="0">
                          <a:pos x="0" y="170"/>
                        </a:cxn>
                        <a:cxn ang="0">
                          <a:pos x="168" y="336"/>
                        </a:cxn>
                        <a:cxn ang="0">
                          <a:pos x="2603" y="336"/>
                        </a:cxn>
                        <a:cxn ang="0">
                          <a:pos x="2771" y="170"/>
                        </a:cxn>
                        <a:cxn ang="0">
                          <a:pos x="2603" y="0"/>
                        </a:cxn>
                        <a:cxn ang="0">
                          <a:pos x="168" y="0"/>
                        </a:cxn>
                      </a:cxnLst>
                      <a:rect l="txL" t="txT" r="txR" b="txB"/>
                      <a:pathLst>
                        <a:path w="2771" h="336">
                          <a:moveTo>
                            <a:pt x="168" y="0"/>
                          </a:moveTo>
                          <a:lnTo>
                            <a:pt x="0" y="170"/>
                          </a:lnTo>
                          <a:lnTo>
                            <a:pt x="168" y="336"/>
                          </a:lnTo>
                          <a:lnTo>
                            <a:pt x="2603" y="336"/>
                          </a:lnTo>
                          <a:lnTo>
                            <a:pt x="2771" y="170"/>
                          </a:lnTo>
                          <a:lnTo>
                            <a:pt x="2603" y="0"/>
                          </a:lnTo>
                          <a:lnTo>
                            <a:pt x="168" y="0"/>
                          </a:lnTo>
                          <a:close/>
                        </a:path>
                      </a:pathLst>
                    </a:custGeom>
                    <a:noFill/>
                    <a:ln w="38100"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50284" name="Freeform 9"/>
                    <p:cNvSpPr/>
                    <p:nvPr/>
                  </p:nvSpPr>
                  <p:spPr>
                    <a:xfrm>
                      <a:off x="531" y="1338"/>
                      <a:ext cx="848" cy="175"/>
                    </a:xfrm>
                    <a:custGeom>
                      <a:avLst/>
                      <a:gdLst>
                        <a:gd name="txL" fmla="*/ 0 w 848"/>
                        <a:gd name="txT" fmla="*/ 0 h 175"/>
                        <a:gd name="txR" fmla="*/ 848 w 848"/>
                        <a:gd name="txB" fmla="*/ 175 h 175"/>
                      </a:gdLst>
                      <a:ahLst/>
                      <a:cxnLst>
                        <a:cxn ang="0">
                          <a:pos x="848" y="162"/>
                        </a:cxn>
                        <a:cxn ang="0">
                          <a:pos x="840" y="175"/>
                        </a:cxn>
                        <a:cxn ang="0">
                          <a:pos x="665" y="0"/>
                        </a:cxn>
                        <a:cxn ang="0">
                          <a:pos x="0" y="0"/>
                        </a:cxn>
                      </a:cxnLst>
                      <a:rect l="txL" t="txT" r="txR" b="txB"/>
                      <a:pathLst>
                        <a:path w="848" h="175">
                          <a:moveTo>
                            <a:pt x="848" y="162"/>
                          </a:moveTo>
                          <a:lnTo>
                            <a:pt x="840" y="175"/>
                          </a:lnTo>
                          <a:lnTo>
                            <a:pt x="665" y="0"/>
                          </a:lnTo>
                          <a:lnTo>
                            <a:pt x="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5" name="Freeform 10"/>
                    <p:cNvSpPr/>
                    <p:nvPr/>
                  </p:nvSpPr>
                  <p:spPr>
                    <a:xfrm>
                      <a:off x="522" y="1504"/>
                      <a:ext cx="846" cy="179"/>
                    </a:xfrm>
                    <a:custGeom>
                      <a:avLst/>
                      <a:gdLst>
                        <a:gd name="txL" fmla="*/ 0 w 846"/>
                        <a:gd name="txT" fmla="*/ 0 h 179"/>
                        <a:gd name="txR" fmla="*/ 846 w 846"/>
                        <a:gd name="txB" fmla="*/ 179 h 179"/>
                      </a:gdLst>
                      <a:ahLst/>
                      <a:cxnLst>
                        <a:cxn ang="0">
                          <a:pos x="846" y="0"/>
                        </a:cxn>
                        <a:cxn ang="0">
                          <a:pos x="669" y="179"/>
                        </a:cxn>
                        <a:cxn ang="0">
                          <a:pos x="0" y="179"/>
                        </a:cxn>
                      </a:cxnLst>
                      <a:rect l="txL" t="txT" r="txR" b="txB"/>
                      <a:pathLst>
                        <a:path w="846" h="179">
                          <a:moveTo>
                            <a:pt x="846" y="0"/>
                          </a:moveTo>
                          <a:lnTo>
                            <a:pt x="669" y="179"/>
                          </a:lnTo>
                          <a:lnTo>
                            <a:pt x="0" y="17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6" name="Freeform 11"/>
                    <p:cNvSpPr/>
                    <p:nvPr/>
                  </p:nvSpPr>
                  <p:spPr>
                    <a:xfrm>
                      <a:off x="4136" y="1338"/>
                      <a:ext cx="1140" cy="171"/>
                    </a:xfrm>
                    <a:custGeom>
                      <a:avLst/>
                      <a:gdLst>
                        <a:gd name="txL" fmla="*/ 0 w 1140"/>
                        <a:gd name="txT" fmla="*/ 0 h 171"/>
                        <a:gd name="txR" fmla="*/ 1140 w 1140"/>
                        <a:gd name="txB" fmla="*/ 171 h 171"/>
                      </a:gdLst>
                      <a:ahLst/>
                      <a:cxnLst>
                        <a:cxn ang="0">
                          <a:pos x="0" y="171"/>
                        </a:cxn>
                        <a:cxn ang="0">
                          <a:pos x="171" y="1"/>
                        </a:cxn>
                        <a:cxn ang="0">
                          <a:pos x="268" y="1"/>
                        </a:cxn>
                        <a:cxn ang="0">
                          <a:pos x="1140" y="0"/>
                        </a:cxn>
                      </a:cxnLst>
                      <a:rect l="txL" t="txT" r="txR" b="txB"/>
                      <a:pathLst>
                        <a:path w="1140" h="171">
                          <a:moveTo>
                            <a:pt x="0" y="171"/>
                          </a:moveTo>
                          <a:lnTo>
                            <a:pt x="171" y="1"/>
                          </a:lnTo>
                          <a:lnTo>
                            <a:pt x="268" y="1"/>
                          </a:lnTo>
                          <a:lnTo>
                            <a:pt x="114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7" name="Freeform 12"/>
                    <p:cNvSpPr/>
                    <p:nvPr/>
                  </p:nvSpPr>
                  <p:spPr>
                    <a:xfrm>
                      <a:off x="4133" y="1504"/>
                      <a:ext cx="1146" cy="176"/>
                    </a:xfrm>
                    <a:custGeom>
                      <a:avLst/>
                      <a:gdLst>
                        <a:gd name="txL" fmla="*/ 0 w 1146"/>
                        <a:gd name="txT" fmla="*/ 0 h 176"/>
                        <a:gd name="txR" fmla="*/ 1146 w 1146"/>
                        <a:gd name="txB" fmla="*/ 176 h 176"/>
                      </a:gdLst>
                      <a:ahLst/>
                      <a:cxnLst>
                        <a:cxn ang="0">
                          <a:pos x="0" y="0"/>
                        </a:cxn>
                        <a:cxn ang="0">
                          <a:pos x="174" y="176"/>
                        </a:cxn>
                        <a:cxn ang="0">
                          <a:pos x="1146" y="176"/>
                        </a:cxn>
                      </a:cxnLst>
                      <a:rect l="txL" t="txT" r="txR" b="txB"/>
                      <a:pathLst>
                        <a:path w="1146" h="176">
                          <a:moveTo>
                            <a:pt x="0" y="0"/>
                          </a:moveTo>
                          <a:lnTo>
                            <a:pt x="174" y="176"/>
                          </a:lnTo>
                          <a:lnTo>
                            <a:pt x="1146" y="17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0266" name="Group 13"/>
                  <p:cNvGrpSpPr/>
                  <p:nvPr/>
                </p:nvGrpSpPr>
                <p:grpSpPr>
                  <a:xfrm>
                    <a:off x="528" y="2007"/>
                    <a:ext cx="4848" cy="249"/>
                    <a:chOff x="528" y="2007"/>
                    <a:chExt cx="4848" cy="249"/>
                  </a:xfrm>
                </p:grpSpPr>
                <p:sp>
                  <p:nvSpPr>
                    <p:cNvPr id="50280" name="Freeform 14"/>
                    <p:cNvSpPr/>
                    <p:nvPr/>
                  </p:nvSpPr>
                  <p:spPr>
                    <a:xfrm>
                      <a:off x="528" y="2007"/>
                      <a:ext cx="4844" cy="242"/>
                    </a:xfrm>
                    <a:custGeom>
                      <a:avLst/>
                      <a:gdLst>
                        <a:gd name="txL" fmla="*/ 0 w 4844"/>
                        <a:gd name="txT" fmla="*/ 0 h 242"/>
                        <a:gd name="txR" fmla="*/ 4844 w 4844"/>
                        <a:gd name="txB" fmla="*/ 242 h 242"/>
                      </a:gdLst>
                      <a:ahLst/>
                      <a:cxnLst>
                        <a:cxn ang="0">
                          <a:pos x="0" y="0"/>
                        </a:cxn>
                        <a:cxn ang="0">
                          <a:pos x="1301" y="5"/>
                        </a:cxn>
                        <a:cxn ang="0">
                          <a:pos x="1539" y="242"/>
                        </a:cxn>
                        <a:cxn ang="0">
                          <a:pos x="2210" y="242"/>
                        </a:cxn>
                        <a:cxn ang="0">
                          <a:pos x="2448" y="3"/>
                        </a:cxn>
                        <a:cxn ang="0">
                          <a:pos x="4844" y="5"/>
                        </a:cxn>
                      </a:cxnLst>
                      <a:rect l="txL" t="txT" r="txR" b="txB"/>
                      <a:pathLst>
                        <a:path w="4844" h="242">
                          <a:moveTo>
                            <a:pt x="0" y="0"/>
                          </a:moveTo>
                          <a:lnTo>
                            <a:pt x="1301" y="5"/>
                          </a:lnTo>
                          <a:lnTo>
                            <a:pt x="1539" y="242"/>
                          </a:lnTo>
                          <a:lnTo>
                            <a:pt x="2210" y="242"/>
                          </a:lnTo>
                          <a:lnTo>
                            <a:pt x="2448" y="3"/>
                          </a:lnTo>
                          <a:lnTo>
                            <a:pt x="4844"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1" name="Freeform 15"/>
                    <p:cNvSpPr/>
                    <p:nvPr/>
                  </p:nvSpPr>
                  <p:spPr>
                    <a:xfrm>
                      <a:off x="528" y="2016"/>
                      <a:ext cx="1536" cy="240"/>
                    </a:xfrm>
                    <a:custGeom>
                      <a:avLst/>
                      <a:gdLst>
                        <a:gd name="txL" fmla="*/ 0 w 1536"/>
                        <a:gd name="txT" fmla="*/ 0 h 240"/>
                        <a:gd name="txR" fmla="*/ 1536 w 1536"/>
                        <a:gd name="txB" fmla="*/ 240 h 240"/>
                      </a:gdLst>
                      <a:ahLst/>
                      <a:cxnLst>
                        <a:cxn ang="0">
                          <a:pos x="0" y="0"/>
                        </a:cxn>
                        <a:cxn ang="0">
                          <a:pos x="1296" y="0"/>
                        </a:cxn>
                        <a:cxn ang="0">
                          <a:pos x="1536" y="240"/>
                        </a:cxn>
                        <a:cxn ang="0">
                          <a:pos x="0" y="240"/>
                        </a:cxn>
                      </a:cxnLst>
                      <a:rect l="txL" t="txT" r="txR" b="txB"/>
                      <a:pathLst>
                        <a:path w="1536" h="240">
                          <a:moveTo>
                            <a:pt x="0" y="0"/>
                          </a:moveTo>
                          <a:lnTo>
                            <a:pt x="1296" y="0"/>
                          </a:lnTo>
                          <a:lnTo>
                            <a:pt x="1536" y="240"/>
                          </a:lnTo>
                          <a:lnTo>
                            <a:pt x="0" y="240"/>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2" name="Freeform 16"/>
                    <p:cNvSpPr/>
                    <p:nvPr/>
                  </p:nvSpPr>
                  <p:spPr>
                    <a:xfrm>
                      <a:off x="2736" y="2010"/>
                      <a:ext cx="2640" cy="240"/>
                    </a:xfrm>
                    <a:custGeom>
                      <a:avLst/>
                      <a:gdLst>
                        <a:gd name="txL" fmla="*/ 0 w 2640"/>
                        <a:gd name="txT" fmla="*/ 0 h 240"/>
                        <a:gd name="txR" fmla="*/ 2640 w 2640"/>
                        <a:gd name="txB" fmla="*/ 240 h 240"/>
                      </a:gdLst>
                      <a:ahLst/>
                      <a:cxnLst>
                        <a:cxn ang="0">
                          <a:pos x="2640" y="0"/>
                        </a:cxn>
                        <a:cxn ang="0">
                          <a:pos x="240" y="0"/>
                        </a:cxn>
                        <a:cxn ang="0">
                          <a:pos x="0" y="240"/>
                        </a:cxn>
                        <a:cxn ang="0">
                          <a:pos x="2640" y="240"/>
                        </a:cxn>
                      </a:cxnLst>
                      <a:rect l="txL" t="txT" r="txR" b="txB"/>
                      <a:pathLst>
                        <a:path w="2640" h="240">
                          <a:moveTo>
                            <a:pt x="2640" y="0"/>
                          </a:moveTo>
                          <a:lnTo>
                            <a:pt x="240" y="0"/>
                          </a:lnTo>
                          <a:lnTo>
                            <a:pt x="0" y="240"/>
                          </a:lnTo>
                          <a:lnTo>
                            <a:pt x="2640" y="240"/>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0267" name="Group 17"/>
                  <p:cNvGrpSpPr/>
                  <p:nvPr/>
                </p:nvGrpSpPr>
                <p:grpSpPr>
                  <a:xfrm>
                    <a:off x="525" y="2685"/>
                    <a:ext cx="4854" cy="357"/>
                    <a:chOff x="525" y="2685"/>
                    <a:chExt cx="4854" cy="357"/>
                  </a:xfrm>
                </p:grpSpPr>
                <p:sp>
                  <p:nvSpPr>
                    <p:cNvPr id="50273" name="Freeform 18"/>
                    <p:cNvSpPr/>
                    <p:nvPr/>
                  </p:nvSpPr>
                  <p:spPr>
                    <a:xfrm>
                      <a:off x="4752" y="2865"/>
                      <a:ext cx="624" cy="1"/>
                    </a:xfrm>
                    <a:custGeom>
                      <a:avLst/>
                      <a:gdLst>
                        <a:gd name="txL" fmla="*/ 0 w 624"/>
                        <a:gd name="txT" fmla="*/ 0 h 1"/>
                        <a:gd name="txR" fmla="*/ 624 w 624"/>
                        <a:gd name="txB" fmla="*/ 1 h 1"/>
                      </a:gdLst>
                      <a:ahLst/>
                      <a:cxnLst>
                        <a:cxn ang="0">
                          <a:pos x="0" y="0"/>
                        </a:cxn>
                        <a:cxn ang="0">
                          <a:pos x="624" y="0"/>
                        </a:cxn>
                      </a:cxnLst>
                      <a:rect l="txL" t="txT" r="txR" b="txB"/>
                      <a:pathLst>
                        <a:path w="624" h="1">
                          <a:moveTo>
                            <a:pt x="0" y="0"/>
                          </a:moveTo>
                          <a:lnTo>
                            <a:pt x="62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nvGrpSpPr>
                    <p:cNvPr id="50274" name="Group 19"/>
                    <p:cNvGrpSpPr/>
                    <p:nvPr/>
                  </p:nvGrpSpPr>
                  <p:grpSpPr>
                    <a:xfrm>
                      <a:off x="525" y="2685"/>
                      <a:ext cx="4854" cy="357"/>
                      <a:chOff x="525" y="2685"/>
                      <a:chExt cx="4854" cy="357"/>
                    </a:xfrm>
                  </p:grpSpPr>
                  <p:sp>
                    <p:nvSpPr>
                      <p:cNvPr id="50275" name="Freeform 20"/>
                      <p:cNvSpPr/>
                      <p:nvPr/>
                    </p:nvSpPr>
                    <p:spPr>
                      <a:xfrm>
                        <a:off x="527" y="2864"/>
                        <a:ext cx="2067" cy="1"/>
                      </a:xfrm>
                      <a:custGeom>
                        <a:avLst/>
                        <a:gdLst>
                          <a:gd name="txL" fmla="*/ 0 w 2067"/>
                          <a:gd name="txT" fmla="*/ 0 h 1"/>
                          <a:gd name="txR" fmla="*/ 2067 w 2067"/>
                          <a:gd name="txB" fmla="*/ 1 h 1"/>
                        </a:gdLst>
                        <a:ahLst/>
                        <a:cxnLst>
                          <a:cxn ang="0">
                            <a:pos x="0" y="0"/>
                          </a:cxn>
                          <a:cxn ang="0">
                            <a:pos x="2067" y="0"/>
                          </a:cxn>
                        </a:cxnLst>
                        <a:rect l="txL" t="txT" r="txR" b="txB"/>
                        <a:pathLst>
                          <a:path w="2067" h="1">
                            <a:moveTo>
                              <a:pt x="0" y="0"/>
                            </a:moveTo>
                            <a:lnTo>
                              <a:pt x="206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nvGrpSpPr>
                      <p:cNvPr id="50276" name="Group 21"/>
                      <p:cNvGrpSpPr/>
                      <p:nvPr/>
                    </p:nvGrpSpPr>
                    <p:grpSpPr>
                      <a:xfrm>
                        <a:off x="525" y="2685"/>
                        <a:ext cx="4854" cy="357"/>
                        <a:chOff x="525" y="2685"/>
                        <a:chExt cx="4854" cy="357"/>
                      </a:xfrm>
                    </p:grpSpPr>
                    <p:sp>
                      <p:nvSpPr>
                        <p:cNvPr id="50277" name="Freeform 22"/>
                        <p:cNvSpPr/>
                        <p:nvPr/>
                      </p:nvSpPr>
                      <p:spPr>
                        <a:xfrm>
                          <a:off x="2589" y="2691"/>
                          <a:ext cx="2160" cy="342"/>
                        </a:xfrm>
                        <a:custGeom>
                          <a:avLst/>
                          <a:gdLst>
                            <a:gd name="txL" fmla="*/ 0 w 2160"/>
                            <a:gd name="txT" fmla="*/ 0 h 342"/>
                            <a:gd name="txR" fmla="*/ 2160 w 2160"/>
                            <a:gd name="txB" fmla="*/ 342 h 342"/>
                          </a:gdLst>
                          <a:ahLst/>
                          <a:cxnLst>
                            <a:cxn ang="0">
                              <a:pos x="170" y="0"/>
                            </a:cxn>
                            <a:cxn ang="0">
                              <a:pos x="0" y="171"/>
                            </a:cxn>
                            <a:cxn ang="0">
                              <a:pos x="170" y="342"/>
                            </a:cxn>
                            <a:cxn ang="0">
                              <a:pos x="1991" y="342"/>
                            </a:cxn>
                            <a:cxn ang="0">
                              <a:pos x="2160" y="171"/>
                            </a:cxn>
                            <a:cxn ang="0">
                              <a:pos x="1991" y="0"/>
                            </a:cxn>
                            <a:cxn ang="0">
                              <a:pos x="170" y="0"/>
                            </a:cxn>
                          </a:cxnLst>
                          <a:rect l="txL" t="txT" r="txR" b="txB"/>
                          <a:pathLst>
                            <a:path w="2160" h="342">
                              <a:moveTo>
                                <a:pt x="170" y="0"/>
                              </a:moveTo>
                              <a:lnTo>
                                <a:pt x="0" y="171"/>
                              </a:lnTo>
                              <a:lnTo>
                                <a:pt x="170" y="342"/>
                              </a:lnTo>
                              <a:lnTo>
                                <a:pt x="1991" y="342"/>
                              </a:lnTo>
                              <a:lnTo>
                                <a:pt x="2160" y="171"/>
                              </a:lnTo>
                              <a:lnTo>
                                <a:pt x="1991" y="0"/>
                              </a:lnTo>
                              <a:lnTo>
                                <a:pt x="170" y="0"/>
                              </a:lnTo>
                              <a:close/>
                            </a:path>
                          </a:pathLst>
                        </a:custGeom>
                        <a:noFill/>
                        <a:ln w="38100"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50278" name="Freeform 23"/>
                        <p:cNvSpPr/>
                        <p:nvPr/>
                      </p:nvSpPr>
                      <p:spPr>
                        <a:xfrm>
                          <a:off x="525" y="2685"/>
                          <a:ext cx="2244" cy="357"/>
                        </a:xfrm>
                        <a:custGeom>
                          <a:avLst/>
                          <a:gdLst>
                            <a:gd name="txL" fmla="*/ 0 w 2244"/>
                            <a:gd name="txT" fmla="*/ 0 h 357"/>
                            <a:gd name="txR" fmla="*/ 2244 w 2244"/>
                            <a:gd name="txB" fmla="*/ 357 h 357"/>
                          </a:gdLst>
                          <a:ahLst/>
                          <a:cxnLst>
                            <a:cxn ang="0">
                              <a:pos x="2067" y="177"/>
                            </a:cxn>
                            <a:cxn ang="0">
                              <a:pos x="2244" y="0"/>
                            </a:cxn>
                            <a:cxn ang="0">
                              <a:pos x="3" y="0"/>
                            </a:cxn>
                            <a:cxn ang="0">
                              <a:pos x="0" y="357"/>
                            </a:cxn>
                            <a:cxn ang="0">
                              <a:pos x="2241" y="357"/>
                            </a:cxn>
                          </a:cxnLst>
                          <a:rect l="txL" t="txT" r="txR" b="txB"/>
                          <a:pathLst>
                            <a:path w="2244" h="357">
                              <a:moveTo>
                                <a:pt x="2067" y="177"/>
                              </a:moveTo>
                              <a:lnTo>
                                <a:pt x="2244" y="0"/>
                              </a:lnTo>
                              <a:lnTo>
                                <a:pt x="3" y="0"/>
                              </a:lnTo>
                              <a:lnTo>
                                <a:pt x="0" y="357"/>
                              </a:lnTo>
                              <a:lnTo>
                                <a:pt x="2241" y="357"/>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79" name="Freeform 24"/>
                        <p:cNvSpPr/>
                        <p:nvPr/>
                      </p:nvSpPr>
                      <p:spPr>
                        <a:xfrm>
                          <a:off x="4563" y="2685"/>
                          <a:ext cx="816" cy="357"/>
                        </a:xfrm>
                        <a:custGeom>
                          <a:avLst/>
                          <a:gdLst>
                            <a:gd name="txL" fmla="*/ 0 w 816"/>
                            <a:gd name="txT" fmla="*/ 0 h 357"/>
                            <a:gd name="txR" fmla="*/ 816 w 816"/>
                            <a:gd name="txB" fmla="*/ 357 h 357"/>
                          </a:gdLst>
                          <a:ahLst/>
                          <a:cxnLst>
                            <a:cxn ang="0">
                              <a:pos x="0" y="0"/>
                            </a:cxn>
                            <a:cxn ang="0">
                              <a:pos x="815" y="0"/>
                            </a:cxn>
                            <a:cxn ang="0">
                              <a:pos x="816" y="357"/>
                            </a:cxn>
                            <a:cxn ang="0">
                              <a:pos x="9" y="357"/>
                            </a:cxn>
                            <a:cxn ang="0">
                              <a:pos x="186" y="180"/>
                            </a:cxn>
                          </a:cxnLst>
                          <a:rect l="txL" t="txT" r="txR" b="txB"/>
                          <a:pathLst>
                            <a:path w="816" h="357">
                              <a:moveTo>
                                <a:pt x="0" y="0"/>
                              </a:moveTo>
                              <a:lnTo>
                                <a:pt x="815" y="0"/>
                              </a:lnTo>
                              <a:lnTo>
                                <a:pt x="816" y="357"/>
                              </a:lnTo>
                              <a:lnTo>
                                <a:pt x="9" y="357"/>
                              </a:lnTo>
                              <a:lnTo>
                                <a:pt x="186" y="180"/>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grpSp>
                <p:nvGrpSpPr>
                  <p:cNvPr id="50268" name="Group 25"/>
                  <p:cNvGrpSpPr/>
                  <p:nvPr/>
                </p:nvGrpSpPr>
                <p:grpSpPr>
                  <a:xfrm>
                    <a:off x="48" y="1400"/>
                    <a:ext cx="494" cy="1634"/>
                    <a:chOff x="48" y="1400"/>
                    <a:chExt cx="494" cy="1634"/>
                  </a:xfrm>
                </p:grpSpPr>
                <p:sp>
                  <p:nvSpPr>
                    <p:cNvPr id="50269" name="Text Box 26"/>
                    <p:cNvSpPr txBox="1"/>
                    <p:nvPr/>
                  </p:nvSpPr>
                  <p:spPr>
                    <a:xfrm>
                      <a:off x="106" y="1400"/>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A</a:t>
                      </a:r>
                    </a:p>
                  </p:txBody>
                </p:sp>
                <p:sp>
                  <p:nvSpPr>
                    <p:cNvPr id="50270" name="Text Box 27"/>
                    <p:cNvSpPr txBox="1"/>
                    <p:nvPr/>
                  </p:nvSpPr>
                  <p:spPr>
                    <a:xfrm>
                      <a:off x="48" y="2043"/>
                      <a:ext cx="362"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CS</a:t>
                      </a:r>
                    </a:p>
                  </p:txBody>
                </p:sp>
                <p:sp>
                  <p:nvSpPr>
                    <p:cNvPr id="50271" name="Text Box 28"/>
                    <p:cNvSpPr txBox="1"/>
                    <p:nvPr/>
                  </p:nvSpPr>
                  <p:spPr>
                    <a:xfrm>
                      <a:off x="48" y="2708"/>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D</a:t>
                      </a:r>
                    </a:p>
                  </p:txBody>
                </p:sp>
                <p:sp>
                  <p:nvSpPr>
                    <p:cNvPr id="50272" name="Text Box 29"/>
                    <p:cNvSpPr txBox="1"/>
                    <p:nvPr/>
                  </p:nvSpPr>
                  <p:spPr>
                    <a:xfrm>
                      <a:off x="183" y="2842"/>
                      <a:ext cx="359" cy="192"/>
                    </a:xfrm>
                    <a:prstGeom prst="rect">
                      <a:avLst/>
                    </a:prstGeom>
                    <a:noFill/>
                    <a:ln w="9525">
                      <a:noFill/>
                    </a:ln>
                  </p:spPr>
                  <p:txBody>
                    <a:bodyPr wrap="none">
                      <a:spAutoFit/>
                    </a:bodyPr>
                    <a:lstStyle/>
                    <a:p>
                      <a:pPr>
                        <a:spcBef>
                          <a:spcPct val="50000"/>
                        </a:spcBef>
                      </a:pPr>
                      <a:r>
                        <a:rPr lang="en-US" altLang="zh-CN" sz="1400" b="1" dirty="0">
                          <a:latin typeface="Times New Roman" panose="02020603050405020304" pitchFamily="18" charset="0"/>
                        </a:rPr>
                        <a:t>OUT</a:t>
                      </a:r>
                    </a:p>
                  </p:txBody>
                </p:sp>
              </p:grpSp>
            </p:grpSp>
            <p:grpSp>
              <p:nvGrpSpPr>
                <p:cNvPr id="50247" name="Group 30"/>
                <p:cNvGrpSpPr/>
                <p:nvPr/>
              </p:nvGrpSpPr>
              <p:grpSpPr>
                <a:xfrm>
                  <a:off x="632" y="714"/>
                  <a:ext cx="4740" cy="3168"/>
                  <a:chOff x="632" y="714"/>
                  <a:chExt cx="4740" cy="3168"/>
                </a:xfrm>
              </p:grpSpPr>
              <p:sp>
                <p:nvSpPr>
                  <p:cNvPr id="50248" name="Line 31"/>
                  <p:cNvSpPr/>
                  <p:nvPr/>
                </p:nvSpPr>
                <p:spPr>
                  <a:xfrm rot="10800000">
                    <a:off x="2880" y="3594"/>
                    <a:ext cx="480" cy="0"/>
                  </a:xfrm>
                  <a:prstGeom prst="line">
                    <a:avLst/>
                  </a:prstGeom>
                  <a:ln w="38100" cap="flat" cmpd="sng">
                    <a:solidFill>
                      <a:schemeClr val="folHlink"/>
                    </a:solidFill>
                    <a:prstDash val="solid"/>
                    <a:headEnd type="none" w="med" len="med"/>
                    <a:tailEnd type="stealth" w="med" len="med"/>
                  </a:ln>
                </p:spPr>
              </p:sp>
              <p:sp>
                <p:nvSpPr>
                  <p:cNvPr id="50249" name="Line 32"/>
                  <p:cNvSpPr/>
                  <p:nvPr/>
                </p:nvSpPr>
                <p:spPr>
                  <a:xfrm>
                    <a:off x="1366" y="810"/>
                    <a:ext cx="0" cy="2832"/>
                  </a:xfrm>
                  <a:prstGeom prst="line">
                    <a:avLst/>
                  </a:prstGeom>
                  <a:ln w="19050" cap="flat" cmpd="sng">
                    <a:solidFill>
                      <a:schemeClr val="folHlink"/>
                    </a:solidFill>
                    <a:prstDash val="solid"/>
                    <a:headEnd type="none" w="med" len="med"/>
                    <a:tailEnd type="none" w="med" len="med"/>
                  </a:ln>
                </p:spPr>
              </p:sp>
              <p:sp>
                <p:nvSpPr>
                  <p:cNvPr id="50250" name="Line 33"/>
                  <p:cNvSpPr/>
                  <p:nvPr/>
                </p:nvSpPr>
                <p:spPr>
                  <a:xfrm>
                    <a:off x="4128" y="810"/>
                    <a:ext cx="0" cy="1920"/>
                  </a:xfrm>
                  <a:prstGeom prst="line">
                    <a:avLst/>
                  </a:prstGeom>
                  <a:ln w="19050" cap="flat" cmpd="sng">
                    <a:solidFill>
                      <a:schemeClr val="folHlink"/>
                    </a:solidFill>
                    <a:prstDash val="solid"/>
                    <a:headEnd type="none" w="med" len="med"/>
                    <a:tailEnd type="none" w="med" len="med"/>
                  </a:ln>
                </p:spPr>
              </p:sp>
              <p:sp>
                <p:nvSpPr>
                  <p:cNvPr id="50251" name="Text Box 34"/>
                  <p:cNvSpPr txBox="1"/>
                  <p:nvPr/>
                </p:nvSpPr>
                <p:spPr>
                  <a:xfrm>
                    <a:off x="632" y="714"/>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地址有效</a:t>
                    </a:r>
                  </a:p>
                </p:txBody>
              </p:sp>
              <p:sp>
                <p:nvSpPr>
                  <p:cNvPr id="50252" name="Text Box 35"/>
                  <p:cNvSpPr txBox="1"/>
                  <p:nvPr/>
                </p:nvSpPr>
                <p:spPr>
                  <a:xfrm>
                    <a:off x="4104" y="747"/>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地址失效</a:t>
                    </a:r>
                  </a:p>
                </p:txBody>
              </p:sp>
              <p:grpSp>
                <p:nvGrpSpPr>
                  <p:cNvPr id="50253" name="Group 36"/>
                  <p:cNvGrpSpPr/>
                  <p:nvPr/>
                </p:nvGrpSpPr>
                <p:grpSpPr>
                  <a:xfrm>
                    <a:off x="2976" y="1712"/>
                    <a:ext cx="1048" cy="250"/>
                    <a:chOff x="2976" y="1712"/>
                    <a:chExt cx="1048" cy="250"/>
                  </a:xfrm>
                </p:grpSpPr>
                <p:sp>
                  <p:nvSpPr>
                    <p:cNvPr id="50263" name="Line 37"/>
                    <p:cNvSpPr/>
                    <p:nvPr/>
                  </p:nvSpPr>
                  <p:spPr>
                    <a:xfrm flipH="1">
                      <a:off x="2976" y="1856"/>
                      <a:ext cx="336" cy="0"/>
                    </a:xfrm>
                    <a:prstGeom prst="line">
                      <a:avLst/>
                    </a:prstGeom>
                    <a:ln w="38100" cap="flat" cmpd="sng">
                      <a:solidFill>
                        <a:schemeClr val="folHlink"/>
                      </a:solidFill>
                      <a:prstDash val="solid"/>
                      <a:headEnd type="none" w="med" len="med"/>
                      <a:tailEnd type="stealth" w="med" len="med"/>
                    </a:ln>
                  </p:spPr>
                </p:sp>
                <p:sp>
                  <p:nvSpPr>
                    <p:cNvPr id="50264" name="Text Box 38"/>
                    <p:cNvSpPr txBox="1"/>
                    <p:nvPr/>
                  </p:nvSpPr>
                  <p:spPr>
                    <a:xfrm>
                      <a:off x="3264" y="1712"/>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片选失效</a:t>
                      </a:r>
                    </a:p>
                  </p:txBody>
                </p:sp>
              </p:grpSp>
              <p:sp>
                <p:nvSpPr>
                  <p:cNvPr id="50254" name="Line 39"/>
                  <p:cNvSpPr/>
                  <p:nvPr/>
                </p:nvSpPr>
                <p:spPr>
                  <a:xfrm>
                    <a:off x="2976" y="1242"/>
                    <a:ext cx="0" cy="2352"/>
                  </a:xfrm>
                  <a:prstGeom prst="line">
                    <a:avLst/>
                  </a:prstGeom>
                  <a:ln w="19050" cap="flat" cmpd="sng">
                    <a:solidFill>
                      <a:schemeClr val="folHlink"/>
                    </a:solidFill>
                    <a:prstDash val="solid"/>
                    <a:headEnd type="none" w="med" len="med"/>
                    <a:tailEnd type="none" w="med" len="med"/>
                  </a:ln>
                </p:spPr>
              </p:sp>
              <p:sp>
                <p:nvSpPr>
                  <p:cNvPr id="50255" name="Line 40"/>
                  <p:cNvSpPr/>
                  <p:nvPr/>
                </p:nvSpPr>
                <p:spPr>
                  <a:xfrm>
                    <a:off x="2592" y="2682"/>
                    <a:ext cx="0" cy="1056"/>
                  </a:xfrm>
                  <a:prstGeom prst="line">
                    <a:avLst/>
                  </a:prstGeom>
                  <a:ln w="19050" cap="flat" cmpd="sng">
                    <a:solidFill>
                      <a:schemeClr val="folHlink"/>
                    </a:solidFill>
                    <a:prstDash val="solid"/>
                    <a:headEnd type="none" w="med" len="med"/>
                    <a:tailEnd type="none" w="med" len="med"/>
                  </a:ln>
                </p:spPr>
              </p:sp>
              <p:grpSp>
                <p:nvGrpSpPr>
                  <p:cNvPr id="50256" name="Group 41"/>
                  <p:cNvGrpSpPr/>
                  <p:nvPr/>
                </p:nvGrpSpPr>
                <p:grpSpPr>
                  <a:xfrm>
                    <a:off x="1352" y="3440"/>
                    <a:ext cx="1240" cy="250"/>
                    <a:chOff x="1352" y="3440"/>
                    <a:chExt cx="1240" cy="250"/>
                  </a:xfrm>
                </p:grpSpPr>
                <p:sp>
                  <p:nvSpPr>
                    <p:cNvPr id="50261" name="Line 42"/>
                    <p:cNvSpPr/>
                    <p:nvPr/>
                  </p:nvSpPr>
                  <p:spPr>
                    <a:xfrm>
                      <a:off x="2112" y="3594"/>
                      <a:ext cx="480" cy="0"/>
                    </a:xfrm>
                    <a:prstGeom prst="line">
                      <a:avLst/>
                    </a:prstGeom>
                    <a:ln w="38100" cap="flat" cmpd="sng">
                      <a:solidFill>
                        <a:schemeClr val="folHlink"/>
                      </a:solidFill>
                      <a:prstDash val="solid"/>
                      <a:headEnd type="none" w="med" len="med"/>
                      <a:tailEnd type="stealth" w="med" len="med"/>
                    </a:ln>
                  </p:spPr>
                </p:sp>
                <p:sp>
                  <p:nvSpPr>
                    <p:cNvPr id="50262" name="Text Box 43"/>
                    <p:cNvSpPr txBox="1"/>
                    <p:nvPr/>
                  </p:nvSpPr>
                  <p:spPr>
                    <a:xfrm>
                      <a:off x="1352" y="3440"/>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数据有效</a:t>
                      </a:r>
                    </a:p>
                  </p:txBody>
                </p:sp>
              </p:grpSp>
              <p:sp>
                <p:nvSpPr>
                  <p:cNvPr id="50257" name="Line 44"/>
                  <p:cNvSpPr/>
                  <p:nvPr/>
                </p:nvSpPr>
                <p:spPr>
                  <a:xfrm>
                    <a:off x="2880" y="1002"/>
                    <a:ext cx="0" cy="2880"/>
                  </a:xfrm>
                  <a:prstGeom prst="line">
                    <a:avLst/>
                  </a:prstGeom>
                  <a:ln w="19050" cap="flat" cmpd="sng">
                    <a:solidFill>
                      <a:schemeClr val="folHlink"/>
                    </a:solidFill>
                    <a:prstDash val="solid"/>
                    <a:headEnd type="none" w="med" len="med"/>
                    <a:tailEnd type="none" w="med" len="med"/>
                  </a:ln>
                </p:spPr>
              </p:sp>
              <p:sp>
                <p:nvSpPr>
                  <p:cNvPr id="50258" name="Text Box 45"/>
                  <p:cNvSpPr txBox="1"/>
                  <p:nvPr/>
                </p:nvSpPr>
                <p:spPr>
                  <a:xfrm>
                    <a:off x="3368" y="3450"/>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数据稳定</a:t>
                    </a:r>
                    <a:endParaRPr lang="en-US" altLang="zh-CN" sz="2000" b="1" dirty="0">
                      <a:latin typeface="Times New Roman" panose="02020603050405020304" pitchFamily="18" charset="0"/>
                    </a:endParaRPr>
                  </a:p>
                </p:txBody>
              </p:sp>
              <p:sp>
                <p:nvSpPr>
                  <p:cNvPr id="50259" name="Text Box 46"/>
                  <p:cNvSpPr txBox="1"/>
                  <p:nvPr/>
                </p:nvSpPr>
                <p:spPr>
                  <a:xfrm>
                    <a:off x="4934" y="3237"/>
                    <a:ext cx="438"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高阻</a:t>
                    </a:r>
                  </a:p>
                </p:txBody>
              </p:sp>
              <p:sp>
                <p:nvSpPr>
                  <p:cNvPr id="50260" name="Line 47"/>
                  <p:cNvSpPr/>
                  <p:nvPr/>
                </p:nvSpPr>
                <p:spPr>
                  <a:xfrm>
                    <a:off x="4752" y="2874"/>
                    <a:ext cx="336" cy="336"/>
                  </a:xfrm>
                  <a:prstGeom prst="line">
                    <a:avLst/>
                  </a:prstGeom>
                  <a:ln w="38100" cap="flat" cmpd="sng">
                    <a:solidFill>
                      <a:schemeClr val="tx1"/>
                    </a:solidFill>
                    <a:prstDash val="solid"/>
                    <a:headEnd type="none" w="med" len="med"/>
                    <a:tailEnd type="none" w="med" len="med"/>
                  </a:ln>
                </p:spPr>
              </p:sp>
            </p:grpSp>
          </p:grpSp>
        </p:grpSp>
        <p:sp>
          <p:nvSpPr>
            <p:cNvPr id="50243" name="Line 48"/>
            <p:cNvSpPr/>
            <p:nvPr/>
          </p:nvSpPr>
          <p:spPr>
            <a:xfrm>
              <a:off x="96" y="2064"/>
              <a:ext cx="288" cy="0"/>
            </a:xfrm>
            <a:prstGeom prst="line">
              <a:avLst/>
            </a:prstGeom>
            <a:ln w="28575" cap="flat" cmpd="sng">
              <a:solidFill>
                <a:schemeClr val="tx1"/>
              </a:solidFill>
              <a:prstDash val="solid"/>
              <a:headEnd type="none" w="med" len="med"/>
              <a:tailEnd type="none" w="med" len="med"/>
            </a:ln>
          </p:spPr>
        </p:sp>
      </p:grpSp>
      <p:grpSp>
        <p:nvGrpSpPr>
          <p:cNvPr id="15" name="Group 50"/>
          <p:cNvGrpSpPr/>
          <p:nvPr/>
        </p:nvGrpSpPr>
        <p:grpSpPr>
          <a:xfrm>
            <a:off x="4005580" y="1457325"/>
            <a:ext cx="2362200" cy="631825"/>
            <a:chOff x="1392" y="918"/>
            <a:chExt cx="1488" cy="398"/>
          </a:xfrm>
        </p:grpSpPr>
        <p:grpSp>
          <p:nvGrpSpPr>
            <p:cNvPr id="50237" name="Group 51"/>
            <p:cNvGrpSpPr/>
            <p:nvPr/>
          </p:nvGrpSpPr>
          <p:grpSpPr>
            <a:xfrm>
              <a:off x="1968" y="918"/>
              <a:ext cx="290" cy="398"/>
              <a:chOff x="4455" y="588"/>
              <a:chExt cx="290" cy="398"/>
            </a:xfrm>
          </p:grpSpPr>
          <p:sp>
            <p:nvSpPr>
              <p:cNvPr id="50240" name="Text Box 52"/>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41" name="Text Box 53"/>
              <p:cNvSpPr txBox="1"/>
              <p:nvPr/>
            </p:nvSpPr>
            <p:spPr>
              <a:xfrm>
                <a:off x="4560" y="813"/>
                <a:ext cx="185"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A</a:t>
                </a:r>
              </a:p>
            </p:txBody>
          </p:sp>
        </p:grpSp>
        <p:sp>
          <p:nvSpPr>
            <p:cNvPr id="50238" name="Line 54"/>
            <p:cNvSpPr/>
            <p:nvPr/>
          </p:nvSpPr>
          <p:spPr>
            <a:xfrm>
              <a:off x="2400" y="1146"/>
              <a:ext cx="480" cy="0"/>
            </a:xfrm>
            <a:prstGeom prst="line">
              <a:avLst/>
            </a:prstGeom>
            <a:ln w="38100" cap="flat" cmpd="sng">
              <a:solidFill>
                <a:schemeClr val="folHlink"/>
              </a:solidFill>
              <a:prstDash val="solid"/>
              <a:headEnd type="none" w="med" len="med"/>
              <a:tailEnd type="stealth" w="med" len="med"/>
            </a:ln>
          </p:spPr>
        </p:sp>
        <p:sp>
          <p:nvSpPr>
            <p:cNvPr id="50239" name="Line 55"/>
            <p:cNvSpPr/>
            <p:nvPr/>
          </p:nvSpPr>
          <p:spPr>
            <a:xfrm rot="10800000">
              <a:off x="1392" y="1146"/>
              <a:ext cx="480" cy="0"/>
            </a:xfrm>
            <a:prstGeom prst="line">
              <a:avLst/>
            </a:prstGeom>
            <a:ln w="38100" cap="flat" cmpd="sng">
              <a:solidFill>
                <a:schemeClr val="folHlink"/>
              </a:solidFill>
              <a:prstDash val="solid"/>
              <a:headEnd type="none" w="med" len="med"/>
              <a:tailEnd type="stealth" w="med" len="med"/>
            </a:ln>
          </p:spPr>
        </p:sp>
      </p:grpSp>
      <p:sp>
        <p:nvSpPr>
          <p:cNvPr id="382008" name="Line 56"/>
          <p:cNvSpPr/>
          <p:nvPr/>
        </p:nvSpPr>
        <p:spPr>
          <a:xfrm>
            <a:off x="4843780" y="2895600"/>
            <a:ext cx="0" cy="2595563"/>
          </a:xfrm>
          <a:prstGeom prst="line">
            <a:avLst/>
          </a:prstGeom>
          <a:ln w="19050" cap="flat" cmpd="sng">
            <a:solidFill>
              <a:schemeClr val="folHlink"/>
            </a:solidFill>
            <a:prstDash val="solid"/>
            <a:headEnd type="none" w="med" len="med"/>
            <a:tailEnd type="none" w="med" len="med"/>
          </a:ln>
        </p:spPr>
      </p:sp>
      <p:grpSp>
        <p:nvGrpSpPr>
          <p:cNvPr id="17" name="Group 57"/>
          <p:cNvGrpSpPr/>
          <p:nvPr/>
        </p:nvGrpSpPr>
        <p:grpSpPr>
          <a:xfrm>
            <a:off x="4843780" y="3590925"/>
            <a:ext cx="1524000" cy="631825"/>
            <a:chOff x="1920" y="2262"/>
            <a:chExt cx="960" cy="398"/>
          </a:xfrm>
        </p:grpSpPr>
        <p:grpSp>
          <p:nvGrpSpPr>
            <p:cNvPr id="50232" name="Group 58"/>
            <p:cNvGrpSpPr/>
            <p:nvPr/>
          </p:nvGrpSpPr>
          <p:grpSpPr>
            <a:xfrm>
              <a:off x="2208" y="2262"/>
              <a:ext cx="365" cy="398"/>
              <a:chOff x="4455" y="588"/>
              <a:chExt cx="365" cy="398"/>
            </a:xfrm>
          </p:grpSpPr>
          <p:sp>
            <p:nvSpPr>
              <p:cNvPr id="50235" name="Text Box 59"/>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36" name="Text Box 60"/>
              <p:cNvSpPr txBox="1"/>
              <p:nvPr/>
            </p:nvSpPr>
            <p:spPr>
              <a:xfrm>
                <a:off x="4560" y="813"/>
                <a:ext cx="260"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CO</a:t>
                </a:r>
              </a:p>
            </p:txBody>
          </p:sp>
        </p:grpSp>
        <p:sp>
          <p:nvSpPr>
            <p:cNvPr id="50233" name="Line 61"/>
            <p:cNvSpPr/>
            <p:nvPr/>
          </p:nvSpPr>
          <p:spPr>
            <a:xfrm>
              <a:off x="2592" y="2440"/>
              <a:ext cx="288" cy="0"/>
            </a:xfrm>
            <a:prstGeom prst="line">
              <a:avLst/>
            </a:prstGeom>
            <a:ln w="38100" cap="flat" cmpd="sng">
              <a:solidFill>
                <a:schemeClr val="folHlink"/>
              </a:solidFill>
              <a:prstDash val="solid"/>
              <a:headEnd type="none" w="med" len="med"/>
              <a:tailEnd type="stealth" w="med" len="med"/>
            </a:ln>
          </p:spPr>
        </p:sp>
        <p:sp>
          <p:nvSpPr>
            <p:cNvPr id="50234" name="Line 62"/>
            <p:cNvSpPr/>
            <p:nvPr/>
          </p:nvSpPr>
          <p:spPr>
            <a:xfrm rot="10800000">
              <a:off x="1920" y="2440"/>
              <a:ext cx="288" cy="0"/>
            </a:xfrm>
            <a:prstGeom prst="line">
              <a:avLst/>
            </a:prstGeom>
            <a:ln w="38100" cap="flat" cmpd="sng">
              <a:solidFill>
                <a:schemeClr val="folHlink"/>
              </a:solidFill>
              <a:prstDash val="solid"/>
              <a:headEnd type="none" w="med" len="med"/>
              <a:tailEnd type="stealth" w="med" len="med"/>
            </a:ln>
          </p:spPr>
        </p:sp>
      </p:grpSp>
      <p:sp>
        <p:nvSpPr>
          <p:cNvPr id="382015" name="Line 63"/>
          <p:cNvSpPr/>
          <p:nvPr/>
        </p:nvSpPr>
        <p:spPr>
          <a:xfrm>
            <a:off x="9110980" y="3738563"/>
            <a:ext cx="0" cy="762000"/>
          </a:xfrm>
          <a:prstGeom prst="line">
            <a:avLst/>
          </a:prstGeom>
          <a:ln w="19050" cap="flat" cmpd="sng">
            <a:solidFill>
              <a:schemeClr val="folHlink"/>
            </a:solidFill>
            <a:prstDash val="solid"/>
            <a:headEnd type="none" w="med" len="med"/>
            <a:tailEnd type="none" w="med" len="med"/>
          </a:ln>
        </p:spPr>
      </p:sp>
      <p:grpSp>
        <p:nvGrpSpPr>
          <p:cNvPr id="19" name="Group 64"/>
          <p:cNvGrpSpPr/>
          <p:nvPr/>
        </p:nvGrpSpPr>
        <p:grpSpPr>
          <a:xfrm>
            <a:off x="8044180" y="3594100"/>
            <a:ext cx="1371600" cy="631825"/>
            <a:chOff x="3936" y="2264"/>
            <a:chExt cx="864" cy="398"/>
          </a:xfrm>
        </p:grpSpPr>
        <p:grpSp>
          <p:nvGrpSpPr>
            <p:cNvPr id="50227" name="Group 65"/>
            <p:cNvGrpSpPr/>
            <p:nvPr/>
          </p:nvGrpSpPr>
          <p:grpSpPr>
            <a:xfrm>
              <a:off x="4168" y="2264"/>
              <a:ext cx="440" cy="398"/>
              <a:chOff x="4455" y="588"/>
              <a:chExt cx="440" cy="398"/>
            </a:xfrm>
          </p:grpSpPr>
          <p:sp>
            <p:nvSpPr>
              <p:cNvPr id="50230" name="Text Box 66"/>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31" name="Text Box 67"/>
              <p:cNvSpPr txBox="1"/>
              <p:nvPr/>
            </p:nvSpPr>
            <p:spPr>
              <a:xfrm>
                <a:off x="4560" y="813"/>
                <a:ext cx="335"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OHA</a:t>
                </a:r>
              </a:p>
            </p:txBody>
          </p:sp>
        </p:grpSp>
        <p:sp>
          <p:nvSpPr>
            <p:cNvPr id="50228" name="Line 68"/>
            <p:cNvSpPr/>
            <p:nvPr/>
          </p:nvSpPr>
          <p:spPr>
            <a:xfrm flipH="1">
              <a:off x="4608" y="2440"/>
              <a:ext cx="192" cy="0"/>
            </a:xfrm>
            <a:prstGeom prst="line">
              <a:avLst/>
            </a:prstGeom>
            <a:ln w="38100" cap="flat" cmpd="sng">
              <a:solidFill>
                <a:schemeClr val="folHlink"/>
              </a:solidFill>
              <a:prstDash val="solid"/>
              <a:headEnd type="none" w="med" len="med"/>
              <a:tailEnd type="stealth" w="med" len="med"/>
            </a:ln>
          </p:spPr>
        </p:sp>
        <p:sp>
          <p:nvSpPr>
            <p:cNvPr id="50229" name="Line 69"/>
            <p:cNvSpPr/>
            <p:nvPr/>
          </p:nvSpPr>
          <p:spPr>
            <a:xfrm rot="-10800000" flipH="1">
              <a:off x="3936" y="2440"/>
              <a:ext cx="192" cy="0"/>
            </a:xfrm>
            <a:prstGeom prst="line">
              <a:avLst/>
            </a:prstGeom>
            <a:ln w="38100" cap="flat" cmpd="sng">
              <a:solidFill>
                <a:schemeClr val="folHlink"/>
              </a:solidFill>
              <a:prstDash val="solid"/>
              <a:headEnd type="none" w="med" len="med"/>
              <a:tailEnd type="stealth" w="med" len="med"/>
            </a:ln>
          </p:spPr>
        </p:sp>
      </p:grpSp>
      <p:grpSp>
        <p:nvGrpSpPr>
          <p:cNvPr id="21" name="Group 70"/>
          <p:cNvGrpSpPr/>
          <p:nvPr/>
        </p:nvGrpSpPr>
        <p:grpSpPr>
          <a:xfrm>
            <a:off x="6520180" y="4889500"/>
            <a:ext cx="2819400" cy="631825"/>
            <a:chOff x="2976" y="3080"/>
            <a:chExt cx="1776" cy="398"/>
          </a:xfrm>
        </p:grpSpPr>
        <p:sp>
          <p:nvSpPr>
            <p:cNvPr id="50222" name="Line 71"/>
            <p:cNvSpPr/>
            <p:nvPr/>
          </p:nvSpPr>
          <p:spPr>
            <a:xfrm>
              <a:off x="4128" y="3210"/>
              <a:ext cx="624" cy="0"/>
            </a:xfrm>
            <a:prstGeom prst="line">
              <a:avLst/>
            </a:prstGeom>
            <a:ln w="38100" cap="flat" cmpd="sng">
              <a:solidFill>
                <a:schemeClr val="folHlink"/>
              </a:solidFill>
              <a:prstDash val="solid"/>
              <a:headEnd type="none" w="med" len="med"/>
              <a:tailEnd type="stealth" w="med" len="med"/>
            </a:ln>
          </p:spPr>
        </p:sp>
        <p:sp>
          <p:nvSpPr>
            <p:cNvPr id="50223" name="Line 72"/>
            <p:cNvSpPr/>
            <p:nvPr/>
          </p:nvSpPr>
          <p:spPr>
            <a:xfrm rot="10800000">
              <a:off x="2976" y="3210"/>
              <a:ext cx="624" cy="0"/>
            </a:xfrm>
            <a:prstGeom prst="line">
              <a:avLst/>
            </a:prstGeom>
            <a:ln w="38100" cap="flat" cmpd="sng">
              <a:solidFill>
                <a:schemeClr val="folHlink"/>
              </a:solidFill>
              <a:prstDash val="solid"/>
              <a:headEnd type="none" w="med" len="med"/>
              <a:tailEnd type="stealth" w="med" len="med"/>
            </a:ln>
          </p:spPr>
        </p:sp>
        <p:grpSp>
          <p:nvGrpSpPr>
            <p:cNvPr id="50224" name="Group 73"/>
            <p:cNvGrpSpPr/>
            <p:nvPr/>
          </p:nvGrpSpPr>
          <p:grpSpPr>
            <a:xfrm>
              <a:off x="3651" y="3080"/>
              <a:ext cx="429" cy="398"/>
              <a:chOff x="4455" y="588"/>
              <a:chExt cx="429" cy="398"/>
            </a:xfrm>
          </p:grpSpPr>
          <p:sp>
            <p:nvSpPr>
              <p:cNvPr id="50225" name="Text Box 74"/>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26" name="Text Box 75"/>
              <p:cNvSpPr txBox="1"/>
              <p:nvPr/>
            </p:nvSpPr>
            <p:spPr>
              <a:xfrm>
                <a:off x="4560" y="813"/>
                <a:ext cx="324"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OTD</a:t>
                </a:r>
              </a:p>
            </p:txBody>
          </p:sp>
        </p:grpSp>
      </p:grpSp>
      <p:grpSp>
        <p:nvGrpSpPr>
          <p:cNvPr id="23" name="Group 76"/>
          <p:cNvGrpSpPr/>
          <p:nvPr/>
        </p:nvGrpSpPr>
        <p:grpSpPr>
          <a:xfrm>
            <a:off x="3967480" y="1027113"/>
            <a:ext cx="4343400" cy="631825"/>
            <a:chOff x="1368" y="647"/>
            <a:chExt cx="2736" cy="398"/>
          </a:xfrm>
        </p:grpSpPr>
        <p:sp>
          <p:nvSpPr>
            <p:cNvPr id="50217" name="Line 77"/>
            <p:cNvSpPr/>
            <p:nvPr/>
          </p:nvSpPr>
          <p:spPr>
            <a:xfrm>
              <a:off x="3048" y="875"/>
              <a:ext cx="1056" cy="0"/>
            </a:xfrm>
            <a:prstGeom prst="line">
              <a:avLst/>
            </a:prstGeom>
            <a:ln w="38100" cap="flat" cmpd="sng">
              <a:solidFill>
                <a:schemeClr val="folHlink"/>
              </a:solidFill>
              <a:prstDash val="solid"/>
              <a:headEnd type="none" w="med" len="med"/>
              <a:tailEnd type="stealth" w="med" len="med"/>
            </a:ln>
          </p:spPr>
        </p:sp>
        <p:grpSp>
          <p:nvGrpSpPr>
            <p:cNvPr id="50218" name="Group 78"/>
            <p:cNvGrpSpPr/>
            <p:nvPr/>
          </p:nvGrpSpPr>
          <p:grpSpPr>
            <a:xfrm>
              <a:off x="2501" y="647"/>
              <a:ext cx="359" cy="398"/>
              <a:chOff x="4455" y="588"/>
              <a:chExt cx="359" cy="398"/>
            </a:xfrm>
          </p:grpSpPr>
          <p:sp>
            <p:nvSpPr>
              <p:cNvPr id="50220" name="Text Box 79"/>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21" name="Text Box 80"/>
              <p:cNvSpPr txBox="1"/>
              <p:nvPr/>
            </p:nvSpPr>
            <p:spPr>
              <a:xfrm>
                <a:off x="4560" y="813"/>
                <a:ext cx="254"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RC</a:t>
                </a:r>
              </a:p>
            </p:txBody>
          </p:sp>
        </p:grpSp>
        <p:sp>
          <p:nvSpPr>
            <p:cNvPr id="50219" name="Line 81"/>
            <p:cNvSpPr/>
            <p:nvPr/>
          </p:nvSpPr>
          <p:spPr>
            <a:xfrm rot="10800000">
              <a:off x="1368" y="875"/>
              <a:ext cx="1056" cy="0"/>
            </a:xfrm>
            <a:prstGeom prst="line">
              <a:avLst/>
            </a:prstGeom>
            <a:ln w="38100" cap="flat" cmpd="sng">
              <a:solidFill>
                <a:schemeClr val="folHlink"/>
              </a:solidFill>
              <a:prstDash val="solid"/>
              <a:headEnd type="none" w="med" len="med"/>
              <a:tailEnd type="stealth" w="med" len="med"/>
            </a:ln>
          </p:spPr>
        </p:sp>
      </p:grpSp>
      <p:grpSp>
        <p:nvGrpSpPr>
          <p:cNvPr id="25" name="Group 82"/>
          <p:cNvGrpSpPr/>
          <p:nvPr/>
        </p:nvGrpSpPr>
        <p:grpSpPr>
          <a:xfrm>
            <a:off x="3110230" y="2720975"/>
            <a:ext cx="1714500" cy="396875"/>
            <a:chOff x="828" y="1714"/>
            <a:chExt cx="1080" cy="250"/>
          </a:xfrm>
        </p:grpSpPr>
        <p:sp>
          <p:nvSpPr>
            <p:cNvPr id="50215" name="Text Box 83"/>
            <p:cNvSpPr txBox="1"/>
            <p:nvPr/>
          </p:nvSpPr>
          <p:spPr>
            <a:xfrm>
              <a:off x="828" y="1714"/>
              <a:ext cx="756" cy="250"/>
            </a:xfrm>
            <a:prstGeom prst="rect">
              <a:avLst/>
            </a:prstGeom>
            <a:noFill/>
            <a:ln w="9525">
              <a:noFill/>
            </a:ln>
          </p:spPr>
          <p:txBody>
            <a:bodyPr wrap="none">
              <a:spAutoFit/>
            </a:bodyPr>
            <a:lstStyle/>
            <a:p>
              <a:r>
                <a:rPr lang="zh-CN" altLang="en-US" sz="2000" b="1" dirty="0">
                  <a:latin typeface="Times New Roman" panose="02020603050405020304" pitchFamily="18" charset="0"/>
                </a:rPr>
                <a:t>片选有效</a:t>
              </a:r>
            </a:p>
          </p:txBody>
        </p:sp>
        <p:sp>
          <p:nvSpPr>
            <p:cNvPr id="50216" name="Line 84"/>
            <p:cNvSpPr/>
            <p:nvPr/>
          </p:nvSpPr>
          <p:spPr>
            <a:xfrm>
              <a:off x="1572" y="1848"/>
              <a:ext cx="336" cy="0"/>
            </a:xfrm>
            <a:prstGeom prst="line">
              <a:avLst/>
            </a:prstGeom>
            <a:ln w="38100" cap="flat" cmpd="sng">
              <a:solidFill>
                <a:schemeClr val="folHlink"/>
              </a:solidFill>
              <a:prstDash val="solid"/>
              <a:headEnd type="none" w="med" len="med"/>
              <a:tailEnd type="stealth" w="med" len="med"/>
            </a:ln>
          </p:spPr>
        </p:sp>
      </p:grpSp>
      <p:grpSp>
        <p:nvGrpSpPr>
          <p:cNvPr id="26" name="Group 86"/>
          <p:cNvGrpSpPr/>
          <p:nvPr/>
        </p:nvGrpSpPr>
        <p:grpSpPr>
          <a:xfrm>
            <a:off x="2786380" y="6040438"/>
            <a:ext cx="6948488" cy="588962"/>
            <a:chOff x="624" y="3805"/>
            <a:chExt cx="4377" cy="371"/>
          </a:xfrm>
        </p:grpSpPr>
        <p:sp>
          <p:nvSpPr>
            <p:cNvPr id="50213" name="Rectangle 87"/>
            <p:cNvSpPr/>
            <p:nvPr/>
          </p:nvSpPr>
          <p:spPr>
            <a:xfrm>
              <a:off x="624" y="3805"/>
              <a:ext cx="4377" cy="371"/>
            </a:xfrm>
            <a:prstGeom prst="rect">
              <a:avLst/>
            </a:prstGeom>
            <a:solidFill>
              <a:schemeClr val="accent2"/>
            </a:solidFill>
            <a:ln w="9525" cap="flat" cmpd="sng">
              <a:solidFill>
                <a:schemeClr val="accent2"/>
              </a:solidFill>
              <a:prstDash val="solid"/>
              <a:miter/>
              <a:headEnd type="none" w="med" len="med"/>
              <a:tailEnd type="none" w="med" len="med"/>
            </a:ln>
          </p:spPr>
          <p:txBody>
            <a:bodyPr>
              <a:spAutoFit/>
            </a:bodyPr>
            <a:lstStyle/>
            <a:p>
              <a:r>
                <a:rPr lang="zh-CN" altLang="en-US" sz="3200" b="1" dirty="0">
                  <a:solidFill>
                    <a:schemeClr val="bg1"/>
                  </a:solidFill>
                  <a:latin typeface="宋体" panose="02010600030101010101" pitchFamily="2" charset="-122"/>
                </a:rPr>
                <a:t>读周期</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RC</a:t>
              </a:r>
              <a:r>
                <a:rPr lang="en-US" altLang="zh-CN" sz="2800" b="1" baseline="-25000" dirty="0">
                  <a:latin typeface="宋体" panose="02010600030101010101" pitchFamily="2" charset="-122"/>
                </a:rPr>
                <a:t>  </a:t>
              </a:r>
              <a:r>
                <a:rPr lang="zh-CN" altLang="en-US" sz="2800" b="1" dirty="0">
                  <a:latin typeface="宋体" panose="02010600030101010101" pitchFamily="2" charset="-122"/>
                </a:rPr>
                <a:t>地址有效    下一次地址有效</a:t>
              </a:r>
            </a:p>
          </p:txBody>
        </p:sp>
        <p:sp>
          <p:nvSpPr>
            <p:cNvPr id="50214" name="Line 88"/>
            <p:cNvSpPr/>
            <p:nvPr/>
          </p:nvSpPr>
          <p:spPr>
            <a:xfrm>
              <a:off x="2985" y="4032"/>
              <a:ext cx="336" cy="0"/>
            </a:xfrm>
            <a:prstGeom prst="line">
              <a:avLst/>
            </a:prstGeom>
            <a:ln w="19050" cap="flat" cmpd="sng">
              <a:solidFill>
                <a:schemeClr val="tx1"/>
              </a:solidFill>
              <a:prstDash val="solid"/>
              <a:headEnd type="none" w="med" len="med"/>
              <a:tailEnd type="stealth" w="med" len="med"/>
            </a:ln>
          </p:spPr>
        </p:sp>
      </p:grpSp>
      <p:grpSp>
        <p:nvGrpSpPr>
          <p:cNvPr id="27" name="Group 89"/>
          <p:cNvGrpSpPr/>
          <p:nvPr/>
        </p:nvGrpSpPr>
        <p:grpSpPr>
          <a:xfrm>
            <a:off x="2795905" y="6000750"/>
            <a:ext cx="7467600" cy="595313"/>
            <a:chOff x="624" y="3805"/>
            <a:chExt cx="4704" cy="375"/>
          </a:xfrm>
        </p:grpSpPr>
        <p:sp>
          <p:nvSpPr>
            <p:cNvPr id="50208" name="Rectangle 90"/>
            <p:cNvSpPr/>
            <p:nvPr/>
          </p:nvSpPr>
          <p:spPr>
            <a:xfrm>
              <a:off x="624" y="3844"/>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209" name="Group 91"/>
            <p:cNvGrpSpPr/>
            <p:nvPr/>
          </p:nvGrpSpPr>
          <p:grpSpPr>
            <a:xfrm>
              <a:off x="853" y="3805"/>
              <a:ext cx="4475" cy="365"/>
              <a:chOff x="853" y="3805"/>
              <a:chExt cx="4475" cy="365"/>
            </a:xfrm>
          </p:grpSpPr>
          <p:sp>
            <p:nvSpPr>
              <p:cNvPr id="50210" name="Rectangle 92"/>
              <p:cNvSpPr/>
              <p:nvPr/>
            </p:nvSpPr>
            <p:spPr>
              <a:xfrm>
                <a:off x="853" y="3805"/>
                <a:ext cx="2891" cy="365"/>
              </a:xfrm>
              <a:prstGeom prst="rect">
                <a:avLst/>
              </a:prstGeom>
              <a:noFill/>
              <a:ln w="9525">
                <a:noFill/>
              </a:ln>
            </p:spPr>
            <p:txBody>
              <a:bodyPr>
                <a:spAutoFit/>
              </a:bodyPr>
              <a:lstStyle/>
              <a:p>
                <a:r>
                  <a:rPr lang="zh-CN" altLang="en-US" sz="3200" b="1" dirty="0">
                    <a:solidFill>
                      <a:schemeClr val="bg1"/>
                    </a:solidFill>
                    <a:latin typeface="宋体" panose="02010600030101010101" pitchFamily="2" charset="-122"/>
                  </a:rPr>
                  <a:t>读时间</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A</a:t>
                </a:r>
                <a:r>
                  <a:rPr lang="en-US" altLang="zh-CN" sz="2800" b="1" baseline="-25000" dirty="0">
                    <a:solidFill>
                      <a:schemeClr val="bg1"/>
                    </a:solidFill>
                    <a:latin typeface="宋体" panose="02010600030101010101" pitchFamily="2" charset="-122"/>
                  </a:rPr>
                  <a:t>   </a:t>
                </a:r>
                <a:r>
                  <a:rPr lang="zh-CN" altLang="en-US" sz="2800" b="1" dirty="0">
                    <a:latin typeface="宋体" panose="02010600030101010101" pitchFamily="2" charset="-122"/>
                  </a:rPr>
                  <a:t>地址有效</a:t>
                </a:r>
              </a:p>
            </p:txBody>
          </p:sp>
          <p:sp>
            <p:nvSpPr>
              <p:cNvPr id="50211" name="Line 93"/>
              <p:cNvSpPr/>
              <p:nvPr/>
            </p:nvSpPr>
            <p:spPr>
              <a:xfrm>
                <a:off x="3312" y="4032"/>
                <a:ext cx="336" cy="0"/>
              </a:xfrm>
              <a:prstGeom prst="line">
                <a:avLst/>
              </a:prstGeom>
              <a:ln w="19050" cap="flat" cmpd="sng">
                <a:solidFill>
                  <a:schemeClr val="tx1"/>
                </a:solidFill>
                <a:prstDash val="solid"/>
                <a:headEnd type="none" w="med" len="med"/>
                <a:tailEnd type="stealth" w="med" len="med"/>
              </a:ln>
            </p:spPr>
          </p:sp>
          <p:sp>
            <p:nvSpPr>
              <p:cNvPr id="50212" name="Rectangle 94"/>
              <p:cNvSpPr/>
              <p:nvPr/>
            </p:nvSpPr>
            <p:spPr>
              <a:xfrm>
                <a:off x="3744" y="3835"/>
                <a:ext cx="1584" cy="327"/>
              </a:xfrm>
              <a:prstGeom prst="rect">
                <a:avLst/>
              </a:prstGeom>
              <a:noFill/>
              <a:ln w="9525">
                <a:noFill/>
              </a:ln>
            </p:spPr>
            <p:txBody>
              <a:bodyPr>
                <a:spAutoFit/>
              </a:bodyPr>
              <a:lstStyle/>
              <a:p>
                <a:r>
                  <a:rPr lang="zh-CN" altLang="en-US" sz="2800" b="1" dirty="0">
                    <a:latin typeface="宋体" panose="02010600030101010101" pitchFamily="2" charset="-122"/>
                  </a:rPr>
                  <a:t>数据稳定 </a:t>
                </a:r>
                <a:endParaRPr lang="en-US" altLang="zh-CN" sz="2800" b="1" dirty="0">
                  <a:latin typeface="宋体" panose="02010600030101010101" pitchFamily="2" charset="-122"/>
                </a:endParaRPr>
              </a:p>
            </p:txBody>
          </p:sp>
        </p:grpSp>
      </p:grpSp>
      <p:grpSp>
        <p:nvGrpSpPr>
          <p:cNvPr id="29" name="Group 95"/>
          <p:cNvGrpSpPr/>
          <p:nvPr/>
        </p:nvGrpSpPr>
        <p:grpSpPr>
          <a:xfrm>
            <a:off x="2795905" y="6072188"/>
            <a:ext cx="6934200" cy="533400"/>
            <a:chOff x="624" y="3805"/>
            <a:chExt cx="4368" cy="336"/>
          </a:xfrm>
        </p:grpSpPr>
        <p:sp>
          <p:nvSpPr>
            <p:cNvPr id="50203" name="Rectangle 96"/>
            <p:cNvSpPr/>
            <p:nvPr/>
          </p:nvSpPr>
          <p:spPr>
            <a:xfrm>
              <a:off x="624" y="3805"/>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204" name="Group 97"/>
            <p:cNvGrpSpPr/>
            <p:nvPr/>
          </p:nvGrpSpPr>
          <p:grpSpPr>
            <a:xfrm>
              <a:off x="1573" y="3805"/>
              <a:ext cx="2784" cy="327"/>
              <a:chOff x="1573" y="3805"/>
              <a:chExt cx="2784" cy="327"/>
            </a:xfrm>
          </p:grpSpPr>
          <p:sp>
            <p:nvSpPr>
              <p:cNvPr id="50205" name="Rectangle 98"/>
              <p:cNvSpPr/>
              <p:nvPr/>
            </p:nvSpPr>
            <p:spPr>
              <a:xfrm>
                <a:off x="1573" y="3805"/>
                <a:ext cx="1413" cy="327"/>
              </a:xfrm>
              <a:prstGeom prst="rect">
                <a:avLst/>
              </a:prstGeom>
              <a:noFill/>
              <a:ln w="9525">
                <a:noFill/>
              </a:ln>
            </p:spPr>
            <p:txBody>
              <a:bodyPr wrap="none">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CO</a:t>
                </a:r>
                <a:r>
                  <a:rPr lang="en-US" altLang="zh-CN" sz="2800" b="1" baseline="-25000" dirty="0">
                    <a:latin typeface="宋体" panose="02010600030101010101" pitchFamily="2" charset="-122"/>
                  </a:rPr>
                  <a:t>  </a:t>
                </a:r>
                <a:r>
                  <a:rPr lang="zh-CN" altLang="en-US" sz="2800" b="1" dirty="0">
                    <a:latin typeface="宋体" panose="02010600030101010101" pitchFamily="2" charset="-122"/>
                  </a:rPr>
                  <a:t>片选有效</a:t>
                </a:r>
              </a:p>
            </p:txBody>
          </p:sp>
          <p:sp>
            <p:nvSpPr>
              <p:cNvPr id="50206" name="Line 99"/>
              <p:cNvSpPr/>
              <p:nvPr/>
            </p:nvSpPr>
            <p:spPr>
              <a:xfrm>
                <a:off x="3002" y="3984"/>
                <a:ext cx="336" cy="0"/>
              </a:xfrm>
              <a:prstGeom prst="line">
                <a:avLst/>
              </a:prstGeom>
              <a:ln w="19050" cap="flat" cmpd="sng">
                <a:solidFill>
                  <a:schemeClr val="tx1"/>
                </a:solidFill>
                <a:prstDash val="solid"/>
                <a:headEnd type="none" w="med" len="med"/>
                <a:tailEnd type="stealth" w="med" len="med"/>
              </a:ln>
            </p:spPr>
          </p:sp>
          <p:sp>
            <p:nvSpPr>
              <p:cNvPr id="50207" name="Rectangle 100"/>
              <p:cNvSpPr/>
              <p:nvPr/>
            </p:nvSpPr>
            <p:spPr>
              <a:xfrm>
                <a:off x="3341" y="3805"/>
                <a:ext cx="1016" cy="327"/>
              </a:xfrm>
              <a:prstGeom prst="rect">
                <a:avLst/>
              </a:prstGeom>
              <a:noFill/>
              <a:ln w="9525">
                <a:noFill/>
              </a:ln>
            </p:spPr>
            <p:txBody>
              <a:bodyPr wrap="none">
                <a:spAutoFit/>
              </a:bodyPr>
              <a:lstStyle/>
              <a:p>
                <a:r>
                  <a:rPr lang="zh-CN" altLang="en-US" sz="2800" b="1" dirty="0">
                    <a:latin typeface="宋体" panose="02010600030101010101" pitchFamily="2" charset="-122"/>
                  </a:rPr>
                  <a:t>数据稳定</a:t>
                </a:r>
              </a:p>
            </p:txBody>
          </p:sp>
        </p:grpSp>
      </p:grpSp>
      <p:grpSp>
        <p:nvGrpSpPr>
          <p:cNvPr id="31" name="Group 101"/>
          <p:cNvGrpSpPr/>
          <p:nvPr/>
        </p:nvGrpSpPr>
        <p:grpSpPr>
          <a:xfrm>
            <a:off x="2795905" y="6019800"/>
            <a:ext cx="7010400" cy="533400"/>
            <a:chOff x="624" y="3805"/>
            <a:chExt cx="4416" cy="336"/>
          </a:xfrm>
        </p:grpSpPr>
        <p:sp>
          <p:nvSpPr>
            <p:cNvPr id="50198" name="Rectangle 102"/>
            <p:cNvSpPr/>
            <p:nvPr/>
          </p:nvSpPr>
          <p:spPr>
            <a:xfrm>
              <a:off x="624" y="3805"/>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199" name="Group 103"/>
            <p:cNvGrpSpPr/>
            <p:nvPr/>
          </p:nvGrpSpPr>
          <p:grpSpPr>
            <a:xfrm>
              <a:off x="1536" y="3805"/>
              <a:ext cx="3504" cy="327"/>
              <a:chOff x="1536" y="3805"/>
              <a:chExt cx="3504" cy="327"/>
            </a:xfrm>
          </p:grpSpPr>
          <p:sp>
            <p:nvSpPr>
              <p:cNvPr id="50200" name="Rectangle 104"/>
              <p:cNvSpPr/>
              <p:nvPr/>
            </p:nvSpPr>
            <p:spPr>
              <a:xfrm>
                <a:off x="1536" y="3805"/>
                <a:ext cx="1401" cy="327"/>
              </a:xfrm>
              <a:prstGeom prst="rect">
                <a:avLst/>
              </a:prstGeom>
              <a:noFill/>
              <a:ln w="9525">
                <a:noFill/>
              </a:ln>
            </p:spPr>
            <p:txBody>
              <a:bodyPr wrap="none">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OTD</a:t>
                </a:r>
                <a:r>
                  <a:rPr lang="zh-CN" altLang="en-US" sz="2800" b="1" baseline="-25000" dirty="0">
                    <a:latin typeface="宋体" panose="02010600030101010101" pitchFamily="2" charset="-122"/>
                  </a:rPr>
                  <a:t> </a:t>
                </a:r>
                <a:r>
                  <a:rPr lang="zh-CN" altLang="en-US" sz="2800" b="1" dirty="0">
                    <a:latin typeface="宋体" panose="02010600030101010101" pitchFamily="2" charset="-122"/>
                  </a:rPr>
                  <a:t>片选失效</a:t>
                </a:r>
              </a:p>
            </p:txBody>
          </p:sp>
          <p:sp>
            <p:nvSpPr>
              <p:cNvPr id="50201" name="Line 105"/>
              <p:cNvSpPr/>
              <p:nvPr/>
            </p:nvSpPr>
            <p:spPr>
              <a:xfrm>
                <a:off x="2965" y="3984"/>
                <a:ext cx="336" cy="0"/>
              </a:xfrm>
              <a:prstGeom prst="line">
                <a:avLst/>
              </a:prstGeom>
              <a:ln w="28575" cap="flat" cmpd="sng">
                <a:solidFill>
                  <a:schemeClr val="tx1"/>
                </a:solidFill>
                <a:prstDash val="solid"/>
                <a:headEnd type="none" w="med" len="med"/>
                <a:tailEnd type="stealth" w="med" len="med"/>
              </a:ln>
            </p:spPr>
          </p:sp>
          <p:sp>
            <p:nvSpPr>
              <p:cNvPr id="50202" name="Rectangle 106"/>
              <p:cNvSpPr/>
              <p:nvPr/>
            </p:nvSpPr>
            <p:spPr>
              <a:xfrm>
                <a:off x="3304" y="3805"/>
                <a:ext cx="1736" cy="327"/>
              </a:xfrm>
              <a:prstGeom prst="rect">
                <a:avLst/>
              </a:prstGeom>
              <a:noFill/>
              <a:ln w="9525">
                <a:noFill/>
              </a:ln>
            </p:spPr>
            <p:txBody>
              <a:bodyPr>
                <a:spAutoFit/>
              </a:bodyPr>
              <a:lstStyle/>
              <a:p>
                <a:r>
                  <a:rPr lang="zh-CN" altLang="en-US" sz="2800" b="1" dirty="0">
                    <a:latin typeface="宋体" panose="02010600030101010101" pitchFamily="2" charset="-122"/>
                  </a:rPr>
                  <a:t>输出高阻</a:t>
                </a:r>
              </a:p>
            </p:txBody>
          </p:sp>
        </p:grpSp>
      </p:grpSp>
      <p:grpSp>
        <p:nvGrpSpPr>
          <p:cNvPr id="50177" name="Group 107"/>
          <p:cNvGrpSpPr/>
          <p:nvPr/>
        </p:nvGrpSpPr>
        <p:grpSpPr>
          <a:xfrm>
            <a:off x="2795905" y="6000750"/>
            <a:ext cx="6934200" cy="542925"/>
            <a:chOff x="624" y="3805"/>
            <a:chExt cx="4368" cy="342"/>
          </a:xfrm>
        </p:grpSpPr>
        <p:sp>
          <p:nvSpPr>
            <p:cNvPr id="50194" name="Rectangle 108"/>
            <p:cNvSpPr/>
            <p:nvPr/>
          </p:nvSpPr>
          <p:spPr>
            <a:xfrm>
              <a:off x="624" y="3811"/>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195" name="Group 109"/>
            <p:cNvGrpSpPr/>
            <p:nvPr/>
          </p:nvGrpSpPr>
          <p:grpSpPr>
            <a:xfrm>
              <a:off x="1573" y="3805"/>
              <a:ext cx="3234" cy="327"/>
              <a:chOff x="1573" y="3805"/>
              <a:chExt cx="3234" cy="327"/>
            </a:xfrm>
          </p:grpSpPr>
          <p:sp>
            <p:nvSpPr>
              <p:cNvPr id="50196" name="Rectangle 110"/>
              <p:cNvSpPr/>
              <p:nvPr/>
            </p:nvSpPr>
            <p:spPr>
              <a:xfrm>
                <a:off x="1573" y="3805"/>
                <a:ext cx="1851" cy="327"/>
              </a:xfrm>
              <a:prstGeom prst="rect">
                <a:avLst/>
              </a:prstGeom>
              <a:noFill/>
              <a:ln w="9525">
                <a:noFill/>
              </a:ln>
            </p:spPr>
            <p:txBody>
              <a:bodyPr wrap="none">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OHA</a:t>
                </a:r>
                <a:r>
                  <a:rPr lang="zh-CN" altLang="en-US" sz="2800" b="1" baseline="-25000" dirty="0">
                    <a:latin typeface="宋体" panose="02010600030101010101" pitchFamily="2" charset="-122"/>
                  </a:rPr>
                  <a:t> </a:t>
                </a:r>
                <a:r>
                  <a:rPr lang="zh-CN" altLang="en-US" sz="2800" b="1" dirty="0">
                    <a:latin typeface="宋体" panose="02010600030101010101" pitchFamily="2" charset="-122"/>
                  </a:rPr>
                  <a:t>地址失效后的</a:t>
                </a:r>
              </a:p>
            </p:txBody>
          </p:sp>
          <p:sp>
            <p:nvSpPr>
              <p:cNvPr id="50197" name="Rectangle 111"/>
              <p:cNvSpPr/>
              <p:nvPr/>
            </p:nvSpPr>
            <p:spPr>
              <a:xfrm>
                <a:off x="3341" y="3805"/>
                <a:ext cx="1466" cy="327"/>
              </a:xfrm>
              <a:prstGeom prst="rect">
                <a:avLst/>
              </a:prstGeom>
              <a:noFill/>
              <a:ln w="9525">
                <a:noFill/>
              </a:ln>
            </p:spPr>
            <p:txBody>
              <a:bodyPr wrap="none">
                <a:spAutoFit/>
              </a:bodyPr>
              <a:lstStyle/>
              <a:p>
                <a:r>
                  <a:rPr lang="zh-CN" altLang="en-US" sz="2800" b="1" dirty="0">
                    <a:latin typeface="宋体" panose="02010600030101010101" pitchFamily="2" charset="-122"/>
                  </a:rPr>
                  <a:t>数据维持时间</a:t>
                </a:r>
              </a:p>
            </p:txBody>
          </p:sp>
        </p:grpSp>
      </p:grpSp>
      <p:sp>
        <p:nvSpPr>
          <p:cNvPr id="11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out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382008"/>
                                        </p:tgtEl>
                                        <p:attrNameLst>
                                          <p:attrName>style.visibility</p:attrName>
                                        </p:attrNameLst>
                                      </p:cBhvr>
                                      <p:to>
                                        <p:strVal val="visible"/>
                                      </p:to>
                                    </p:set>
                                    <p:animEffect transition="in" filter="strips(downLeft)">
                                      <p:cBhvr>
                                        <p:cTn id="32" dur="500"/>
                                        <p:tgtEl>
                                          <p:spTgt spid="382008"/>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outVertic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linds(horizontal)">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arn(outVertical)">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50177"/>
                                        </p:tgtEl>
                                        <p:attrNameLst>
                                          <p:attrName>style.visibility</p:attrName>
                                        </p:attrNameLst>
                                      </p:cBhvr>
                                      <p:to>
                                        <p:strVal val="visible"/>
                                      </p:to>
                                    </p:set>
                                    <p:animEffect transition="in" filter="blinds(horizontal)">
                                      <p:cBhvr>
                                        <p:cTn id="56" dur="500"/>
                                        <p:tgtEl>
                                          <p:spTgt spid="50177"/>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12" fill="hold" nodeType="clickEffect">
                                  <p:stCondLst>
                                    <p:cond delay="0"/>
                                  </p:stCondLst>
                                  <p:childTnLst>
                                    <p:set>
                                      <p:cBhvr>
                                        <p:cTn id="60" dur="1" fill="hold">
                                          <p:stCondLst>
                                            <p:cond delay="0"/>
                                          </p:stCondLst>
                                        </p:cTn>
                                        <p:tgtEl>
                                          <p:spTgt spid="382015"/>
                                        </p:tgtEl>
                                        <p:attrNameLst>
                                          <p:attrName>style.visibility</p:attrName>
                                        </p:attrNameLst>
                                      </p:cBhvr>
                                      <p:to>
                                        <p:strVal val="visible"/>
                                      </p:to>
                                    </p:set>
                                    <p:animEffect transition="in" filter="strips(downLeft)">
                                      <p:cBhvr>
                                        <p:cTn id="61" dur="500"/>
                                        <p:tgtEl>
                                          <p:spTgt spid="382015"/>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37"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arn(outVertical)">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1360" y="6350"/>
            <a:ext cx="10632440" cy="1030605"/>
          </a:xfrm>
        </p:spPr>
        <p:txBody>
          <a:bodyPr>
            <a:normAutofit/>
          </a:bodyPr>
          <a:lstStyle/>
          <a:p>
            <a:r>
              <a:rPr lang="zh-CN" altLang="en-US" b="1" dirty="0">
                <a:latin typeface="Times New Roman" panose="02020603050405020304" pitchFamily="18" charset="0"/>
                <a:sym typeface="+mn-ea"/>
              </a:rPr>
              <a:t>静态 </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2114</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 </a:t>
            </a:r>
            <a:r>
              <a:rPr lang="zh-CN" altLang="en-US" b="1" dirty="0">
                <a:solidFill>
                  <a:schemeClr val="folHlink"/>
                </a:solidFill>
                <a:latin typeface="Times New Roman" panose="02020603050405020304" pitchFamily="18" charset="0"/>
                <a:sym typeface="+mn-ea"/>
              </a:rPr>
              <a:t>写 </a:t>
            </a:r>
            <a:r>
              <a:rPr lang="zh-CN" altLang="en-US" b="1" dirty="0">
                <a:latin typeface="Times New Roman" panose="02020603050405020304" pitchFamily="18" charset="0"/>
                <a:sym typeface="+mn-ea"/>
              </a:rPr>
              <a:t>时序</a:t>
            </a:r>
            <a:endParaRPr lang="en-US" altLang="zh-CN" b="1" dirty="0">
              <a:solidFill>
                <a:schemeClr val="folHlink"/>
              </a:solidFill>
              <a:latin typeface="Times New Roman" panose="02020603050405020304" pitchFamily="18" charset="0"/>
              <a:sym typeface="+mn-ea"/>
            </a:endParaRPr>
          </a:p>
        </p:txBody>
      </p:sp>
      <p:grpSp>
        <p:nvGrpSpPr>
          <p:cNvPr id="51202" name="Group 2"/>
          <p:cNvGrpSpPr/>
          <p:nvPr/>
        </p:nvGrpSpPr>
        <p:grpSpPr>
          <a:xfrm>
            <a:off x="1672590" y="1291590"/>
            <a:ext cx="8847138" cy="4554538"/>
            <a:chOff x="96" y="864"/>
            <a:chExt cx="5573" cy="2869"/>
          </a:xfrm>
        </p:grpSpPr>
        <p:grpSp>
          <p:nvGrpSpPr>
            <p:cNvPr id="51281" name="Group 3"/>
            <p:cNvGrpSpPr/>
            <p:nvPr/>
          </p:nvGrpSpPr>
          <p:grpSpPr>
            <a:xfrm>
              <a:off x="96" y="864"/>
              <a:ext cx="5573" cy="2869"/>
              <a:chOff x="96" y="864"/>
              <a:chExt cx="5573" cy="2869"/>
            </a:xfrm>
          </p:grpSpPr>
          <p:grpSp>
            <p:nvGrpSpPr>
              <p:cNvPr id="51283" name="Group 4"/>
              <p:cNvGrpSpPr/>
              <p:nvPr/>
            </p:nvGrpSpPr>
            <p:grpSpPr>
              <a:xfrm>
                <a:off x="525" y="1627"/>
                <a:ext cx="5139" cy="254"/>
                <a:chOff x="525" y="1627"/>
                <a:chExt cx="5139" cy="254"/>
              </a:xfrm>
            </p:grpSpPr>
            <p:sp>
              <p:nvSpPr>
                <p:cNvPr id="51318" name="Freeform 5"/>
                <p:cNvSpPr/>
                <p:nvPr/>
              </p:nvSpPr>
              <p:spPr>
                <a:xfrm>
                  <a:off x="528" y="1627"/>
                  <a:ext cx="5121" cy="243"/>
                </a:xfrm>
                <a:custGeom>
                  <a:avLst/>
                  <a:gdLst>
                    <a:gd name="txL" fmla="*/ 0 w 5121"/>
                    <a:gd name="txT" fmla="*/ 0 h 243"/>
                    <a:gd name="txR" fmla="*/ 5121 w 5121"/>
                    <a:gd name="txB" fmla="*/ 243 h 243"/>
                  </a:gdLst>
                  <a:ahLst/>
                  <a:cxnLst>
                    <a:cxn ang="0">
                      <a:pos x="0" y="3"/>
                    </a:cxn>
                    <a:cxn ang="0">
                      <a:pos x="1104" y="0"/>
                    </a:cxn>
                    <a:cxn ang="0">
                      <a:pos x="1346" y="243"/>
                    </a:cxn>
                    <a:cxn ang="0">
                      <a:pos x="3273" y="242"/>
                    </a:cxn>
                    <a:cxn ang="0">
                      <a:pos x="3509" y="6"/>
                    </a:cxn>
                    <a:cxn ang="0">
                      <a:pos x="5121" y="5"/>
                    </a:cxn>
                  </a:cxnLst>
                  <a:rect l="txL" t="txT" r="txR" b="txB"/>
                  <a:pathLst>
                    <a:path w="5121" h="243">
                      <a:moveTo>
                        <a:pt x="0" y="3"/>
                      </a:moveTo>
                      <a:lnTo>
                        <a:pt x="1104" y="0"/>
                      </a:lnTo>
                      <a:lnTo>
                        <a:pt x="1346" y="243"/>
                      </a:lnTo>
                      <a:lnTo>
                        <a:pt x="3273" y="242"/>
                      </a:lnTo>
                      <a:lnTo>
                        <a:pt x="3509" y="6"/>
                      </a:lnTo>
                      <a:lnTo>
                        <a:pt x="5121"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9" name="Freeform 6"/>
                <p:cNvSpPr/>
                <p:nvPr/>
              </p:nvSpPr>
              <p:spPr>
                <a:xfrm>
                  <a:off x="525" y="1627"/>
                  <a:ext cx="1349" cy="254"/>
                </a:xfrm>
                <a:custGeom>
                  <a:avLst/>
                  <a:gdLst>
                    <a:gd name="txL" fmla="*/ 0 w 1349"/>
                    <a:gd name="txT" fmla="*/ 0 h 254"/>
                    <a:gd name="txR" fmla="*/ 1349 w 1349"/>
                    <a:gd name="txB" fmla="*/ 254 h 254"/>
                  </a:gdLst>
                  <a:ahLst/>
                  <a:cxnLst>
                    <a:cxn ang="0">
                      <a:pos x="3" y="0"/>
                    </a:cxn>
                    <a:cxn ang="0">
                      <a:pos x="1097" y="0"/>
                    </a:cxn>
                    <a:cxn ang="0">
                      <a:pos x="1349" y="254"/>
                    </a:cxn>
                    <a:cxn ang="0">
                      <a:pos x="0" y="254"/>
                    </a:cxn>
                  </a:cxnLst>
                  <a:rect l="txL" t="txT" r="txR" b="txB"/>
                  <a:pathLst>
                    <a:path w="1349" h="254">
                      <a:moveTo>
                        <a:pt x="3" y="0"/>
                      </a:moveTo>
                      <a:lnTo>
                        <a:pt x="1097" y="0"/>
                      </a:lnTo>
                      <a:lnTo>
                        <a:pt x="1349" y="254"/>
                      </a:lnTo>
                      <a:lnTo>
                        <a:pt x="0" y="254"/>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20" name="Freeform 7"/>
                <p:cNvSpPr/>
                <p:nvPr/>
              </p:nvSpPr>
              <p:spPr>
                <a:xfrm>
                  <a:off x="3791" y="1627"/>
                  <a:ext cx="1873" cy="254"/>
                </a:xfrm>
                <a:custGeom>
                  <a:avLst/>
                  <a:gdLst>
                    <a:gd name="txL" fmla="*/ 0 w 1873"/>
                    <a:gd name="txT" fmla="*/ 0 h 254"/>
                    <a:gd name="txR" fmla="*/ 1873 w 1873"/>
                    <a:gd name="txB" fmla="*/ 254 h 254"/>
                  </a:gdLst>
                  <a:ahLst/>
                  <a:cxnLst>
                    <a:cxn ang="0">
                      <a:pos x="1873" y="0"/>
                    </a:cxn>
                    <a:cxn ang="0">
                      <a:pos x="258" y="0"/>
                    </a:cxn>
                    <a:cxn ang="0">
                      <a:pos x="0" y="254"/>
                    </a:cxn>
                    <a:cxn ang="0">
                      <a:pos x="1870" y="254"/>
                    </a:cxn>
                  </a:cxnLst>
                  <a:rect l="txL" t="txT" r="txR" b="txB"/>
                  <a:pathLst>
                    <a:path w="1873" h="254">
                      <a:moveTo>
                        <a:pt x="1873" y="0"/>
                      </a:moveTo>
                      <a:lnTo>
                        <a:pt x="258" y="0"/>
                      </a:lnTo>
                      <a:lnTo>
                        <a:pt x="0" y="254"/>
                      </a:lnTo>
                      <a:lnTo>
                        <a:pt x="1870" y="254"/>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4" name="Group 8"/>
              <p:cNvGrpSpPr/>
              <p:nvPr/>
            </p:nvGrpSpPr>
            <p:grpSpPr>
              <a:xfrm>
                <a:off x="558" y="864"/>
                <a:ext cx="5055" cy="342"/>
                <a:chOff x="558" y="864"/>
                <a:chExt cx="5055" cy="342"/>
              </a:xfrm>
            </p:grpSpPr>
            <p:sp>
              <p:nvSpPr>
                <p:cNvPr id="51313" name="Freeform 9"/>
                <p:cNvSpPr/>
                <p:nvPr/>
              </p:nvSpPr>
              <p:spPr>
                <a:xfrm>
                  <a:off x="723" y="864"/>
                  <a:ext cx="4329" cy="333"/>
                </a:xfrm>
                <a:custGeom>
                  <a:avLst/>
                  <a:gdLst>
                    <a:gd name="txL" fmla="*/ 0 w 4329"/>
                    <a:gd name="txT" fmla="*/ 0 h 333"/>
                    <a:gd name="txR" fmla="*/ 4329 w 4329"/>
                    <a:gd name="txB" fmla="*/ 333 h 333"/>
                  </a:gdLst>
                  <a:ahLst/>
                  <a:cxnLst>
                    <a:cxn ang="0">
                      <a:pos x="168" y="1"/>
                    </a:cxn>
                    <a:cxn ang="0">
                      <a:pos x="0" y="167"/>
                    </a:cxn>
                    <a:cxn ang="0">
                      <a:pos x="167" y="332"/>
                    </a:cxn>
                    <a:cxn ang="0">
                      <a:pos x="4167" y="333"/>
                    </a:cxn>
                    <a:cxn ang="0">
                      <a:pos x="4329" y="174"/>
                    </a:cxn>
                    <a:cxn ang="0">
                      <a:pos x="4152" y="0"/>
                    </a:cxn>
                    <a:cxn ang="0">
                      <a:pos x="168" y="1"/>
                    </a:cxn>
                  </a:cxnLst>
                  <a:rect l="txL" t="txT" r="txR" b="txB"/>
                  <a:pathLst>
                    <a:path w="4329" h="333">
                      <a:moveTo>
                        <a:pt x="168" y="1"/>
                      </a:moveTo>
                      <a:lnTo>
                        <a:pt x="0" y="167"/>
                      </a:lnTo>
                      <a:lnTo>
                        <a:pt x="167" y="332"/>
                      </a:lnTo>
                      <a:lnTo>
                        <a:pt x="4167" y="333"/>
                      </a:lnTo>
                      <a:lnTo>
                        <a:pt x="4329" y="174"/>
                      </a:lnTo>
                      <a:lnTo>
                        <a:pt x="4152" y="0"/>
                      </a:lnTo>
                      <a:lnTo>
                        <a:pt x="168" y="1"/>
                      </a:lnTo>
                      <a:close/>
                    </a:path>
                  </a:pathLst>
                </a:custGeom>
                <a:noFill/>
                <a:ln w="38100"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51314" name="Freeform 10"/>
                <p:cNvSpPr/>
                <p:nvPr/>
              </p:nvSpPr>
              <p:spPr>
                <a:xfrm>
                  <a:off x="5040" y="866"/>
                  <a:ext cx="561" cy="170"/>
                </a:xfrm>
                <a:custGeom>
                  <a:avLst/>
                  <a:gdLst>
                    <a:gd name="txL" fmla="*/ 0 w 561"/>
                    <a:gd name="txT" fmla="*/ 0 h 170"/>
                    <a:gd name="txR" fmla="*/ 561 w 561"/>
                    <a:gd name="txB" fmla="*/ 170 h 170"/>
                  </a:gdLst>
                  <a:ahLst/>
                  <a:cxnLst>
                    <a:cxn ang="0">
                      <a:pos x="0" y="170"/>
                    </a:cxn>
                    <a:cxn ang="0">
                      <a:pos x="171" y="0"/>
                    </a:cxn>
                    <a:cxn ang="0">
                      <a:pos x="268" y="0"/>
                    </a:cxn>
                    <a:cxn ang="0">
                      <a:pos x="561" y="1"/>
                    </a:cxn>
                  </a:cxnLst>
                  <a:rect l="txL" t="txT" r="txR" b="txB"/>
                  <a:pathLst>
                    <a:path w="561" h="170">
                      <a:moveTo>
                        <a:pt x="0" y="170"/>
                      </a:moveTo>
                      <a:lnTo>
                        <a:pt x="171" y="0"/>
                      </a:lnTo>
                      <a:lnTo>
                        <a:pt x="268" y="0"/>
                      </a:lnTo>
                      <a:lnTo>
                        <a:pt x="561"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5" name="Freeform 11"/>
                <p:cNvSpPr/>
                <p:nvPr/>
              </p:nvSpPr>
              <p:spPr>
                <a:xfrm>
                  <a:off x="5040" y="1031"/>
                  <a:ext cx="573" cy="175"/>
                </a:xfrm>
                <a:custGeom>
                  <a:avLst/>
                  <a:gdLst>
                    <a:gd name="txL" fmla="*/ 0 w 573"/>
                    <a:gd name="txT" fmla="*/ 0 h 175"/>
                    <a:gd name="txR" fmla="*/ 573 w 573"/>
                    <a:gd name="txB" fmla="*/ 175 h 175"/>
                  </a:gdLst>
                  <a:ahLst/>
                  <a:cxnLst>
                    <a:cxn ang="0">
                      <a:pos x="0" y="0"/>
                    </a:cxn>
                    <a:cxn ang="0">
                      <a:pos x="177" y="175"/>
                    </a:cxn>
                    <a:cxn ang="0">
                      <a:pos x="573" y="175"/>
                    </a:cxn>
                  </a:cxnLst>
                  <a:rect l="txL" t="txT" r="txR" b="txB"/>
                  <a:pathLst>
                    <a:path w="573" h="175">
                      <a:moveTo>
                        <a:pt x="0" y="0"/>
                      </a:moveTo>
                      <a:lnTo>
                        <a:pt x="177" y="175"/>
                      </a:lnTo>
                      <a:lnTo>
                        <a:pt x="573" y="17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6" name="Freeform 12"/>
                <p:cNvSpPr/>
                <p:nvPr/>
              </p:nvSpPr>
              <p:spPr>
                <a:xfrm>
                  <a:off x="558" y="864"/>
                  <a:ext cx="170" cy="170"/>
                </a:xfrm>
                <a:custGeom>
                  <a:avLst/>
                  <a:gdLst>
                    <a:gd name="txL" fmla="*/ 0 w 170"/>
                    <a:gd name="txT" fmla="*/ 0 h 170"/>
                    <a:gd name="txR" fmla="*/ 170 w 170"/>
                    <a:gd name="txB" fmla="*/ 170 h 170"/>
                  </a:gdLst>
                  <a:ahLst/>
                  <a:cxnLst>
                    <a:cxn ang="0">
                      <a:pos x="170" y="170"/>
                    </a:cxn>
                    <a:cxn ang="0">
                      <a:pos x="0" y="0"/>
                    </a:cxn>
                  </a:cxnLst>
                  <a:rect l="txL" t="txT" r="txR" b="txB"/>
                  <a:pathLst>
                    <a:path w="170" h="170">
                      <a:moveTo>
                        <a:pt x="170" y="170"/>
                      </a:moveTo>
                      <a:lnTo>
                        <a:pt x="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7" name="Freeform 13"/>
                <p:cNvSpPr/>
                <p:nvPr/>
              </p:nvSpPr>
              <p:spPr>
                <a:xfrm>
                  <a:off x="560" y="1038"/>
                  <a:ext cx="162" cy="163"/>
                </a:xfrm>
                <a:custGeom>
                  <a:avLst/>
                  <a:gdLst>
                    <a:gd name="txL" fmla="*/ 0 w 162"/>
                    <a:gd name="txT" fmla="*/ 0 h 163"/>
                    <a:gd name="txR" fmla="*/ 162 w 162"/>
                    <a:gd name="txB" fmla="*/ 163 h 163"/>
                  </a:gdLst>
                  <a:ahLst/>
                  <a:cxnLst>
                    <a:cxn ang="0">
                      <a:pos x="0" y="163"/>
                    </a:cxn>
                    <a:cxn ang="0">
                      <a:pos x="162" y="0"/>
                    </a:cxn>
                  </a:cxnLst>
                  <a:rect l="txL" t="txT" r="txR" b="txB"/>
                  <a:pathLst>
                    <a:path w="162" h="163">
                      <a:moveTo>
                        <a:pt x="0" y="163"/>
                      </a:moveTo>
                      <a:lnTo>
                        <a:pt x="16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5" name="Group 14"/>
              <p:cNvGrpSpPr/>
              <p:nvPr/>
            </p:nvGrpSpPr>
            <p:grpSpPr>
              <a:xfrm>
                <a:off x="527" y="3312"/>
                <a:ext cx="5142" cy="363"/>
                <a:chOff x="527" y="3312"/>
                <a:chExt cx="5142" cy="363"/>
              </a:xfrm>
            </p:grpSpPr>
            <p:sp>
              <p:nvSpPr>
                <p:cNvPr id="51309" name="Freeform 15"/>
                <p:cNvSpPr/>
                <p:nvPr/>
              </p:nvSpPr>
              <p:spPr>
                <a:xfrm>
                  <a:off x="3030" y="3317"/>
                  <a:ext cx="2634" cy="176"/>
                </a:xfrm>
                <a:custGeom>
                  <a:avLst/>
                  <a:gdLst>
                    <a:gd name="txL" fmla="*/ 0 w 2634"/>
                    <a:gd name="txT" fmla="*/ 0 h 176"/>
                    <a:gd name="txR" fmla="*/ 2634 w 2634"/>
                    <a:gd name="txB" fmla="*/ 176 h 176"/>
                  </a:gdLst>
                  <a:ahLst/>
                  <a:cxnLst>
                    <a:cxn ang="0">
                      <a:pos x="0" y="176"/>
                    </a:cxn>
                    <a:cxn ang="0">
                      <a:pos x="176" y="3"/>
                    </a:cxn>
                    <a:cxn ang="0">
                      <a:pos x="272" y="3"/>
                    </a:cxn>
                    <a:cxn ang="0">
                      <a:pos x="2634" y="0"/>
                    </a:cxn>
                  </a:cxnLst>
                  <a:rect l="txL" t="txT" r="txR" b="txB"/>
                  <a:pathLst>
                    <a:path w="2634" h="176">
                      <a:moveTo>
                        <a:pt x="0" y="176"/>
                      </a:moveTo>
                      <a:lnTo>
                        <a:pt x="176" y="3"/>
                      </a:lnTo>
                      <a:lnTo>
                        <a:pt x="272" y="3"/>
                      </a:lnTo>
                      <a:lnTo>
                        <a:pt x="263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0" name="Freeform 16"/>
                <p:cNvSpPr/>
                <p:nvPr/>
              </p:nvSpPr>
              <p:spPr>
                <a:xfrm>
                  <a:off x="3027" y="3488"/>
                  <a:ext cx="2642" cy="178"/>
                </a:xfrm>
                <a:custGeom>
                  <a:avLst/>
                  <a:gdLst>
                    <a:gd name="txL" fmla="*/ 0 w 2642"/>
                    <a:gd name="txT" fmla="*/ 0 h 178"/>
                    <a:gd name="txR" fmla="*/ 2642 w 2642"/>
                    <a:gd name="txB" fmla="*/ 178 h 178"/>
                  </a:gdLst>
                  <a:ahLst/>
                  <a:cxnLst>
                    <a:cxn ang="0">
                      <a:pos x="0" y="0"/>
                    </a:cxn>
                    <a:cxn ang="0">
                      <a:pos x="174" y="176"/>
                    </a:cxn>
                    <a:cxn ang="0">
                      <a:pos x="2642" y="178"/>
                    </a:cxn>
                  </a:cxnLst>
                  <a:rect l="txL" t="txT" r="txR" b="txB"/>
                  <a:pathLst>
                    <a:path w="2642" h="178">
                      <a:moveTo>
                        <a:pt x="0" y="0"/>
                      </a:moveTo>
                      <a:lnTo>
                        <a:pt x="174" y="176"/>
                      </a:lnTo>
                      <a:lnTo>
                        <a:pt x="2642" y="178"/>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1" name="Freeform 17"/>
                <p:cNvSpPr/>
                <p:nvPr/>
              </p:nvSpPr>
              <p:spPr>
                <a:xfrm>
                  <a:off x="527" y="3486"/>
                  <a:ext cx="2513" cy="2"/>
                </a:xfrm>
                <a:custGeom>
                  <a:avLst/>
                  <a:gdLst>
                    <a:gd name="txL" fmla="*/ 0 w 2513"/>
                    <a:gd name="txT" fmla="*/ 0 h 2"/>
                    <a:gd name="txR" fmla="*/ 2513 w 2513"/>
                    <a:gd name="txB" fmla="*/ 2 h 2"/>
                  </a:gdLst>
                  <a:ahLst/>
                  <a:cxnLst>
                    <a:cxn ang="0">
                      <a:pos x="2513" y="2"/>
                    </a:cxn>
                    <a:cxn ang="0">
                      <a:pos x="0" y="0"/>
                    </a:cxn>
                  </a:cxnLst>
                  <a:rect l="txL" t="txT" r="txR" b="txB"/>
                  <a:pathLst>
                    <a:path w="2513" h="2">
                      <a:moveTo>
                        <a:pt x="2513" y="2"/>
                      </a:moveTo>
                      <a:lnTo>
                        <a:pt x="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2" name="Freeform 18"/>
                <p:cNvSpPr/>
                <p:nvPr/>
              </p:nvSpPr>
              <p:spPr>
                <a:xfrm>
                  <a:off x="528" y="3312"/>
                  <a:ext cx="2685" cy="363"/>
                </a:xfrm>
                <a:custGeom>
                  <a:avLst/>
                  <a:gdLst>
                    <a:gd name="txL" fmla="*/ 0 w 2685"/>
                    <a:gd name="txT" fmla="*/ 0 h 363"/>
                    <a:gd name="txR" fmla="*/ 2685 w 2685"/>
                    <a:gd name="txB" fmla="*/ 363 h 363"/>
                  </a:gdLst>
                  <a:ahLst/>
                  <a:cxnLst>
                    <a:cxn ang="0">
                      <a:pos x="2514" y="180"/>
                    </a:cxn>
                    <a:cxn ang="0">
                      <a:pos x="2685" y="0"/>
                    </a:cxn>
                    <a:cxn ang="0">
                      <a:pos x="0" y="0"/>
                    </a:cxn>
                    <a:cxn ang="0">
                      <a:pos x="0" y="362"/>
                    </a:cxn>
                    <a:cxn ang="0">
                      <a:pos x="2682" y="363"/>
                    </a:cxn>
                  </a:cxnLst>
                  <a:rect l="txL" t="txT" r="txR" b="txB"/>
                  <a:pathLst>
                    <a:path w="2685" h="363">
                      <a:moveTo>
                        <a:pt x="2514" y="180"/>
                      </a:moveTo>
                      <a:lnTo>
                        <a:pt x="2685" y="0"/>
                      </a:lnTo>
                      <a:lnTo>
                        <a:pt x="0" y="0"/>
                      </a:lnTo>
                      <a:lnTo>
                        <a:pt x="0" y="362"/>
                      </a:lnTo>
                      <a:lnTo>
                        <a:pt x="2682" y="363"/>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6" name="Group 19"/>
              <p:cNvGrpSpPr/>
              <p:nvPr/>
            </p:nvGrpSpPr>
            <p:grpSpPr>
              <a:xfrm>
                <a:off x="516" y="2496"/>
                <a:ext cx="5151" cy="354"/>
                <a:chOff x="516" y="2496"/>
                <a:chExt cx="5151" cy="354"/>
              </a:xfrm>
            </p:grpSpPr>
            <p:sp>
              <p:nvSpPr>
                <p:cNvPr id="51305" name="Freeform 20"/>
                <p:cNvSpPr/>
                <p:nvPr/>
              </p:nvSpPr>
              <p:spPr>
                <a:xfrm>
                  <a:off x="525" y="2674"/>
                  <a:ext cx="1966" cy="170"/>
                </a:xfrm>
                <a:custGeom>
                  <a:avLst/>
                  <a:gdLst>
                    <a:gd name="txL" fmla="*/ 0 w 1966"/>
                    <a:gd name="txT" fmla="*/ 0 h 170"/>
                    <a:gd name="txR" fmla="*/ 1966 w 1966"/>
                    <a:gd name="txB" fmla="*/ 170 h 170"/>
                  </a:gdLst>
                  <a:ahLst/>
                  <a:cxnLst>
                    <a:cxn ang="0">
                      <a:pos x="1966" y="0"/>
                    </a:cxn>
                    <a:cxn ang="0">
                      <a:pos x="1795" y="170"/>
                    </a:cxn>
                    <a:cxn ang="0">
                      <a:pos x="1698" y="170"/>
                    </a:cxn>
                    <a:cxn ang="0">
                      <a:pos x="0" y="167"/>
                    </a:cxn>
                  </a:cxnLst>
                  <a:rect l="txL" t="txT" r="txR" b="txB"/>
                  <a:pathLst>
                    <a:path w="1966" h="170">
                      <a:moveTo>
                        <a:pt x="1966" y="0"/>
                      </a:moveTo>
                      <a:lnTo>
                        <a:pt x="1795" y="170"/>
                      </a:lnTo>
                      <a:lnTo>
                        <a:pt x="1698" y="170"/>
                      </a:lnTo>
                      <a:lnTo>
                        <a:pt x="0" y="167"/>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06" name="Freeform 21"/>
                <p:cNvSpPr/>
                <p:nvPr/>
              </p:nvSpPr>
              <p:spPr>
                <a:xfrm>
                  <a:off x="516" y="2503"/>
                  <a:ext cx="1978" cy="176"/>
                </a:xfrm>
                <a:custGeom>
                  <a:avLst/>
                  <a:gdLst>
                    <a:gd name="txL" fmla="*/ 0 w 1978"/>
                    <a:gd name="txT" fmla="*/ 0 h 176"/>
                    <a:gd name="txR" fmla="*/ 1978 w 1978"/>
                    <a:gd name="txB" fmla="*/ 176 h 176"/>
                  </a:gdLst>
                  <a:ahLst/>
                  <a:cxnLst>
                    <a:cxn ang="0">
                      <a:pos x="1978" y="176"/>
                    </a:cxn>
                    <a:cxn ang="0">
                      <a:pos x="1804" y="0"/>
                    </a:cxn>
                    <a:cxn ang="0">
                      <a:pos x="0" y="2"/>
                    </a:cxn>
                  </a:cxnLst>
                  <a:rect l="txL" t="txT" r="txR" b="txB"/>
                  <a:pathLst>
                    <a:path w="1978" h="176">
                      <a:moveTo>
                        <a:pt x="1978" y="176"/>
                      </a:moveTo>
                      <a:lnTo>
                        <a:pt x="1804" y="0"/>
                      </a:lnTo>
                      <a:lnTo>
                        <a:pt x="0"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07" name="Freeform 22"/>
                <p:cNvSpPr/>
                <p:nvPr/>
              </p:nvSpPr>
              <p:spPr>
                <a:xfrm>
                  <a:off x="2481" y="2675"/>
                  <a:ext cx="3186" cy="4"/>
                </a:xfrm>
                <a:custGeom>
                  <a:avLst/>
                  <a:gdLst>
                    <a:gd name="txL" fmla="*/ 0 w 3186"/>
                    <a:gd name="txT" fmla="*/ 0 h 4"/>
                    <a:gd name="txR" fmla="*/ 3186 w 3186"/>
                    <a:gd name="txB" fmla="*/ 4 h 4"/>
                  </a:gdLst>
                  <a:ahLst/>
                  <a:cxnLst>
                    <a:cxn ang="0">
                      <a:pos x="0" y="4"/>
                    </a:cxn>
                    <a:cxn ang="0">
                      <a:pos x="3186" y="0"/>
                    </a:cxn>
                  </a:cxnLst>
                  <a:rect l="txL" t="txT" r="txR" b="txB"/>
                  <a:pathLst>
                    <a:path w="3186" h="4">
                      <a:moveTo>
                        <a:pt x="0" y="4"/>
                      </a:moveTo>
                      <a:lnTo>
                        <a:pt x="3186"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08" name="Freeform 23"/>
                <p:cNvSpPr/>
                <p:nvPr/>
              </p:nvSpPr>
              <p:spPr>
                <a:xfrm>
                  <a:off x="2304" y="2496"/>
                  <a:ext cx="3360" cy="354"/>
                </a:xfrm>
                <a:custGeom>
                  <a:avLst/>
                  <a:gdLst>
                    <a:gd name="txL" fmla="*/ 0 w 3360"/>
                    <a:gd name="txT" fmla="*/ 0 h 354"/>
                    <a:gd name="txR" fmla="*/ 3360 w 3360"/>
                    <a:gd name="txB" fmla="*/ 354 h 354"/>
                  </a:gdLst>
                  <a:ahLst/>
                  <a:cxnLst>
                    <a:cxn ang="0">
                      <a:pos x="6" y="0"/>
                    </a:cxn>
                    <a:cxn ang="0">
                      <a:pos x="3360" y="3"/>
                    </a:cxn>
                    <a:cxn ang="0">
                      <a:pos x="3360" y="354"/>
                    </a:cxn>
                    <a:cxn ang="0">
                      <a:pos x="15" y="354"/>
                    </a:cxn>
                    <a:cxn ang="0">
                      <a:pos x="0" y="351"/>
                    </a:cxn>
                    <a:cxn ang="0">
                      <a:pos x="183" y="177"/>
                    </a:cxn>
                  </a:cxnLst>
                  <a:rect l="txL" t="txT" r="txR" b="txB"/>
                  <a:pathLst>
                    <a:path w="3360" h="354">
                      <a:moveTo>
                        <a:pt x="6" y="0"/>
                      </a:moveTo>
                      <a:lnTo>
                        <a:pt x="3360" y="3"/>
                      </a:lnTo>
                      <a:lnTo>
                        <a:pt x="3360" y="354"/>
                      </a:lnTo>
                      <a:lnTo>
                        <a:pt x="15" y="354"/>
                      </a:lnTo>
                      <a:lnTo>
                        <a:pt x="0" y="351"/>
                      </a:lnTo>
                      <a:lnTo>
                        <a:pt x="183" y="177"/>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7" name="Group 24"/>
              <p:cNvGrpSpPr/>
              <p:nvPr/>
            </p:nvGrpSpPr>
            <p:grpSpPr>
              <a:xfrm>
                <a:off x="96" y="896"/>
                <a:ext cx="507" cy="2837"/>
                <a:chOff x="96" y="896"/>
                <a:chExt cx="507" cy="2837"/>
              </a:xfrm>
            </p:grpSpPr>
            <p:sp>
              <p:nvSpPr>
                <p:cNvPr id="51292" name="Text Box 25"/>
                <p:cNvSpPr txBox="1"/>
                <p:nvPr/>
              </p:nvSpPr>
              <p:spPr>
                <a:xfrm>
                  <a:off x="202" y="896"/>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A</a:t>
                  </a:r>
                </a:p>
              </p:txBody>
            </p:sp>
            <p:grpSp>
              <p:nvGrpSpPr>
                <p:cNvPr id="51293" name="Group 26"/>
                <p:cNvGrpSpPr/>
                <p:nvPr/>
              </p:nvGrpSpPr>
              <p:grpSpPr>
                <a:xfrm>
                  <a:off x="138" y="1664"/>
                  <a:ext cx="362" cy="288"/>
                  <a:chOff x="138" y="1664"/>
                  <a:chExt cx="362" cy="288"/>
                </a:xfrm>
              </p:grpSpPr>
              <p:sp>
                <p:nvSpPr>
                  <p:cNvPr id="51303" name="Text Box 27"/>
                  <p:cNvSpPr txBox="1"/>
                  <p:nvPr/>
                </p:nvSpPr>
                <p:spPr>
                  <a:xfrm>
                    <a:off x="138" y="1664"/>
                    <a:ext cx="362"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CS</a:t>
                    </a:r>
                  </a:p>
                </p:txBody>
              </p:sp>
              <p:sp>
                <p:nvSpPr>
                  <p:cNvPr id="51304" name="Line 28"/>
                  <p:cNvSpPr/>
                  <p:nvPr/>
                </p:nvSpPr>
                <p:spPr>
                  <a:xfrm>
                    <a:off x="196" y="1686"/>
                    <a:ext cx="240" cy="0"/>
                  </a:xfrm>
                  <a:prstGeom prst="line">
                    <a:avLst/>
                  </a:prstGeom>
                  <a:ln w="9525" cap="flat" cmpd="sng">
                    <a:solidFill>
                      <a:schemeClr val="tx1"/>
                    </a:solidFill>
                    <a:prstDash val="solid"/>
                    <a:headEnd type="none" w="med" len="med"/>
                    <a:tailEnd type="none" w="med" len="med"/>
                  </a:ln>
                </p:spPr>
              </p:sp>
            </p:grpSp>
            <p:grpSp>
              <p:nvGrpSpPr>
                <p:cNvPr id="51294" name="Group 29"/>
                <p:cNvGrpSpPr/>
                <p:nvPr/>
              </p:nvGrpSpPr>
              <p:grpSpPr>
                <a:xfrm>
                  <a:off x="96" y="2016"/>
                  <a:ext cx="436" cy="288"/>
                  <a:chOff x="138" y="2138"/>
                  <a:chExt cx="436" cy="288"/>
                </a:xfrm>
              </p:grpSpPr>
              <p:sp>
                <p:nvSpPr>
                  <p:cNvPr id="51301" name="Text Box 30"/>
                  <p:cNvSpPr txBox="1"/>
                  <p:nvPr/>
                </p:nvSpPr>
                <p:spPr>
                  <a:xfrm>
                    <a:off x="138" y="2138"/>
                    <a:ext cx="436"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WE</a:t>
                    </a:r>
                  </a:p>
                </p:txBody>
              </p:sp>
              <p:sp>
                <p:nvSpPr>
                  <p:cNvPr id="51302" name="Line 31"/>
                  <p:cNvSpPr/>
                  <p:nvPr/>
                </p:nvSpPr>
                <p:spPr>
                  <a:xfrm>
                    <a:off x="186" y="2160"/>
                    <a:ext cx="288" cy="0"/>
                  </a:xfrm>
                  <a:prstGeom prst="line">
                    <a:avLst/>
                  </a:prstGeom>
                  <a:ln w="9525" cap="flat" cmpd="sng">
                    <a:solidFill>
                      <a:schemeClr val="tx1"/>
                    </a:solidFill>
                    <a:prstDash val="solid"/>
                    <a:headEnd type="none" w="med" len="med"/>
                    <a:tailEnd type="none" w="med" len="med"/>
                  </a:ln>
                </p:spPr>
              </p:sp>
            </p:grpSp>
            <p:grpSp>
              <p:nvGrpSpPr>
                <p:cNvPr id="51295" name="Group 32"/>
                <p:cNvGrpSpPr/>
                <p:nvPr/>
              </p:nvGrpSpPr>
              <p:grpSpPr>
                <a:xfrm>
                  <a:off x="138" y="2640"/>
                  <a:ext cx="465" cy="398"/>
                  <a:chOff x="138" y="2714"/>
                  <a:chExt cx="465" cy="398"/>
                </a:xfrm>
              </p:grpSpPr>
              <p:sp>
                <p:nvSpPr>
                  <p:cNvPr id="51299" name="Text Box 33"/>
                  <p:cNvSpPr txBox="1"/>
                  <p:nvPr/>
                </p:nvSpPr>
                <p:spPr>
                  <a:xfrm>
                    <a:off x="138" y="2714"/>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D</a:t>
                    </a:r>
                  </a:p>
                </p:txBody>
              </p:sp>
              <p:sp>
                <p:nvSpPr>
                  <p:cNvPr id="51300" name="Text Box 34"/>
                  <p:cNvSpPr txBox="1"/>
                  <p:nvPr/>
                </p:nvSpPr>
                <p:spPr>
                  <a:xfrm>
                    <a:off x="244" y="2920"/>
                    <a:ext cx="359" cy="192"/>
                  </a:xfrm>
                  <a:prstGeom prst="rect">
                    <a:avLst/>
                  </a:prstGeom>
                  <a:noFill/>
                  <a:ln w="9525">
                    <a:noFill/>
                  </a:ln>
                </p:spPr>
                <p:txBody>
                  <a:bodyPr wrap="none">
                    <a:spAutoFit/>
                  </a:bodyPr>
                  <a:lstStyle/>
                  <a:p>
                    <a:pPr>
                      <a:spcBef>
                        <a:spcPct val="50000"/>
                      </a:spcBef>
                    </a:pPr>
                    <a:r>
                      <a:rPr lang="en-US" altLang="zh-CN" sz="1400" b="1" dirty="0">
                        <a:latin typeface="Times New Roman" panose="02020603050405020304" pitchFamily="18" charset="0"/>
                      </a:rPr>
                      <a:t>OUT</a:t>
                    </a:r>
                  </a:p>
                </p:txBody>
              </p:sp>
            </p:grpSp>
            <p:grpSp>
              <p:nvGrpSpPr>
                <p:cNvPr id="51296" name="Group 35"/>
                <p:cNvGrpSpPr/>
                <p:nvPr/>
              </p:nvGrpSpPr>
              <p:grpSpPr>
                <a:xfrm>
                  <a:off x="138" y="3344"/>
                  <a:ext cx="395" cy="389"/>
                  <a:chOff x="138" y="3344"/>
                  <a:chExt cx="395" cy="389"/>
                </a:xfrm>
              </p:grpSpPr>
              <p:sp>
                <p:nvSpPr>
                  <p:cNvPr id="51297" name="Text Box 36"/>
                  <p:cNvSpPr txBox="1"/>
                  <p:nvPr/>
                </p:nvSpPr>
                <p:spPr>
                  <a:xfrm>
                    <a:off x="138" y="3344"/>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D</a:t>
                    </a:r>
                  </a:p>
                </p:txBody>
              </p:sp>
              <p:sp>
                <p:nvSpPr>
                  <p:cNvPr id="51298" name="Text Box 37"/>
                  <p:cNvSpPr txBox="1"/>
                  <p:nvPr/>
                </p:nvSpPr>
                <p:spPr>
                  <a:xfrm>
                    <a:off x="292" y="3541"/>
                    <a:ext cx="241" cy="192"/>
                  </a:xfrm>
                  <a:prstGeom prst="rect">
                    <a:avLst/>
                  </a:prstGeom>
                  <a:noFill/>
                  <a:ln w="9525">
                    <a:noFill/>
                  </a:ln>
                </p:spPr>
                <p:txBody>
                  <a:bodyPr wrap="none">
                    <a:spAutoFit/>
                  </a:bodyPr>
                  <a:lstStyle/>
                  <a:p>
                    <a:pPr>
                      <a:spcBef>
                        <a:spcPct val="50000"/>
                      </a:spcBef>
                    </a:pPr>
                    <a:r>
                      <a:rPr lang="en-US" altLang="zh-CN" sz="1400" b="1" dirty="0">
                        <a:latin typeface="Times New Roman" panose="02020603050405020304" pitchFamily="18" charset="0"/>
                      </a:rPr>
                      <a:t>IN</a:t>
                    </a:r>
                  </a:p>
                </p:txBody>
              </p:sp>
            </p:grpSp>
          </p:grpSp>
          <p:grpSp>
            <p:nvGrpSpPr>
              <p:cNvPr id="51288" name="Group 38"/>
              <p:cNvGrpSpPr/>
              <p:nvPr/>
            </p:nvGrpSpPr>
            <p:grpSpPr>
              <a:xfrm>
                <a:off x="527" y="2013"/>
                <a:ext cx="5140" cy="255"/>
                <a:chOff x="527" y="2013"/>
                <a:chExt cx="5140" cy="255"/>
              </a:xfrm>
            </p:grpSpPr>
            <p:sp>
              <p:nvSpPr>
                <p:cNvPr id="51289" name="Freeform 39"/>
                <p:cNvSpPr/>
                <p:nvPr/>
              </p:nvSpPr>
              <p:spPr>
                <a:xfrm>
                  <a:off x="528" y="2016"/>
                  <a:ext cx="5139" cy="243"/>
                </a:xfrm>
                <a:custGeom>
                  <a:avLst/>
                  <a:gdLst>
                    <a:gd name="txL" fmla="*/ 0 w 5139"/>
                    <a:gd name="txT" fmla="*/ 0 h 243"/>
                    <a:gd name="txR" fmla="*/ 5139 w 5139"/>
                    <a:gd name="txB" fmla="*/ 243 h 243"/>
                  </a:gdLst>
                  <a:ahLst/>
                  <a:cxnLst>
                    <a:cxn ang="0">
                      <a:pos x="0" y="3"/>
                    </a:cxn>
                    <a:cxn ang="0">
                      <a:pos x="1104" y="0"/>
                    </a:cxn>
                    <a:cxn ang="0">
                      <a:pos x="1346" y="243"/>
                    </a:cxn>
                    <a:cxn ang="0">
                      <a:pos x="3273" y="242"/>
                    </a:cxn>
                    <a:cxn ang="0">
                      <a:pos x="3509" y="6"/>
                    </a:cxn>
                    <a:cxn ang="0">
                      <a:pos x="5139" y="6"/>
                    </a:cxn>
                  </a:cxnLst>
                  <a:rect l="txL" t="txT" r="txR" b="txB"/>
                  <a:pathLst>
                    <a:path w="5139" h="243">
                      <a:moveTo>
                        <a:pt x="0" y="3"/>
                      </a:moveTo>
                      <a:lnTo>
                        <a:pt x="1104" y="0"/>
                      </a:lnTo>
                      <a:lnTo>
                        <a:pt x="1346" y="243"/>
                      </a:lnTo>
                      <a:lnTo>
                        <a:pt x="3273" y="242"/>
                      </a:lnTo>
                      <a:lnTo>
                        <a:pt x="3509" y="6"/>
                      </a:lnTo>
                      <a:lnTo>
                        <a:pt x="513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290" name="Freeform 40"/>
                <p:cNvSpPr/>
                <p:nvPr/>
              </p:nvSpPr>
              <p:spPr>
                <a:xfrm>
                  <a:off x="527" y="2016"/>
                  <a:ext cx="1350" cy="252"/>
                </a:xfrm>
                <a:custGeom>
                  <a:avLst/>
                  <a:gdLst>
                    <a:gd name="txL" fmla="*/ 0 w 1350"/>
                    <a:gd name="txT" fmla="*/ 0 h 252"/>
                    <a:gd name="txR" fmla="*/ 1350 w 1350"/>
                    <a:gd name="txB" fmla="*/ 252 h 252"/>
                  </a:gdLst>
                  <a:ahLst/>
                  <a:cxnLst>
                    <a:cxn ang="0">
                      <a:pos x="1" y="0"/>
                    </a:cxn>
                    <a:cxn ang="0">
                      <a:pos x="1095" y="0"/>
                    </a:cxn>
                    <a:cxn ang="0">
                      <a:pos x="1350" y="252"/>
                    </a:cxn>
                    <a:cxn ang="0">
                      <a:pos x="0" y="252"/>
                    </a:cxn>
                  </a:cxnLst>
                  <a:rect l="txL" t="txT" r="txR" b="txB"/>
                  <a:pathLst>
                    <a:path w="1350" h="252">
                      <a:moveTo>
                        <a:pt x="1" y="0"/>
                      </a:moveTo>
                      <a:lnTo>
                        <a:pt x="1095" y="0"/>
                      </a:lnTo>
                      <a:lnTo>
                        <a:pt x="1350" y="252"/>
                      </a:lnTo>
                      <a:lnTo>
                        <a:pt x="0" y="252"/>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291" name="Freeform 41"/>
                <p:cNvSpPr/>
                <p:nvPr/>
              </p:nvSpPr>
              <p:spPr>
                <a:xfrm>
                  <a:off x="3794" y="2013"/>
                  <a:ext cx="1867" cy="255"/>
                </a:xfrm>
                <a:custGeom>
                  <a:avLst/>
                  <a:gdLst>
                    <a:gd name="txL" fmla="*/ 0 w 1867"/>
                    <a:gd name="txT" fmla="*/ 0 h 255"/>
                    <a:gd name="txR" fmla="*/ 1867 w 1867"/>
                    <a:gd name="txB" fmla="*/ 255 h 255"/>
                  </a:gdLst>
                  <a:ahLst/>
                  <a:cxnLst>
                    <a:cxn ang="0">
                      <a:pos x="1867" y="12"/>
                    </a:cxn>
                    <a:cxn ang="0">
                      <a:pos x="262" y="0"/>
                    </a:cxn>
                    <a:cxn ang="0">
                      <a:pos x="0" y="255"/>
                    </a:cxn>
                    <a:cxn ang="0">
                      <a:pos x="1867" y="255"/>
                    </a:cxn>
                  </a:cxnLst>
                  <a:rect l="txL" t="txT" r="txR" b="txB"/>
                  <a:pathLst>
                    <a:path w="1867" h="255">
                      <a:moveTo>
                        <a:pt x="1867" y="12"/>
                      </a:moveTo>
                      <a:lnTo>
                        <a:pt x="262" y="0"/>
                      </a:lnTo>
                      <a:lnTo>
                        <a:pt x="0" y="255"/>
                      </a:lnTo>
                      <a:lnTo>
                        <a:pt x="1867" y="255"/>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sp>
          <p:nvSpPr>
            <p:cNvPr id="51282" name="Rectangle 42"/>
            <p:cNvSpPr/>
            <p:nvPr/>
          </p:nvSpPr>
          <p:spPr>
            <a:xfrm>
              <a:off x="4830" y="3312"/>
              <a:ext cx="834" cy="363"/>
            </a:xfrm>
            <a:prstGeom prst="rect">
              <a:avLst/>
            </a:prstGeom>
            <a:solidFill>
              <a:schemeClr val="tx1">
                <a:alpha val="50195"/>
              </a:schemeClr>
            </a:solidFill>
            <a:ln w="9525"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grpSp>
        <p:nvGrpSpPr>
          <p:cNvPr id="14" name="Group 44"/>
          <p:cNvGrpSpPr/>
          <p:nvPr/>
        </p:nvGrpSpPr>
        <p:grpSpPr>
          <a:xfrm>
            <a:off x="2663190" y="704215"/>
            <a:ext cx="6858000" cy="631825"/>
            <a:chOff x="720" y="494"/>
            <a:chExt cx="4320" cy="398"/>
          </a:xfrm>
        </p:grpSpPr>
        <p:sp>
          <p:nvSpPr>
            <p:cNvPr id="51276" name="Line 45"/>
            <p:cNvSpPr/>
            <p:nvPr/>
          </p:nvSpPr>
          <p:spPr>
            <a:xfrm flipV="1">
              <a:off x="3600" y="720"/>
              <a:ext cx="1440" cy="2"/>
            </a:xfrm>
            <a:prstGeom prst="line">
              <a:avLst/>
            </a:prstGeom>
            <a:ln w="38100" cap="flat" cmpd="sng">
              <a:solidFill>
                <a:schemeClr val="folHlink"/>
              </a:solidFill>
              <a:prstDash val="solid"/>
              <a:headEnd type="none" w="med" len="med"/>
              <a:tailEnd type="stealth" w="med" len="med"/>
            </a:ln>
          </p:spPr>
        </p:sp>
        <p:grpSp>
          <p:nvGrpSpPr>
            <p:cNvPr id="51277" name="Group 46"/>
            <p:cNvGrpSpPr/>
            <p:nvPr/>
          </p:nvGrpSpPr>
          <p:grpSpPr>
            <a:xfrm>
              <a:off x="2808" y="494"/>
              <a:ext cx="386" cy="398"/>
              <a:chOff x="4455" y="588"/>
              <a:chExt cx="386" cy="398"/>
            </a:xfrm>
          </p:grpSpPr>
          <p:sp>
            <p:nvSpPr>
              <p:cNvPr id="51279" name="Text Box 47"/>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80" name="Text Box 48"/>
              <p:cNvSpPr txBox="1"/>
              <p:nvPr/>
            </p:nvSpPr>
            <p:spPr>
              <a:xfrm>
                <a:off x="4560" y="813"/>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WC</a:t>
                </a:r>
              </a:p>
            </p:txBody>
          </p:sp>
        </p:grpSp>
        <p:sp>
          <p:nvSpPr>
            <p:cNvPr id="51278" name="Line 49"/>
            <p:cNvSpPr/>
            <p:nvPr/>
          </p:nvSpPr>
          <p:spPr>
            <a:xfrm rot="10800000">
              <a:off x="720" y="720"/>
              <a:ext cx="1728" cy="2"/>
            </a:xfrm>
            <a:prstGeom prst="line">
              <a:avLst/>
            </a:prstGeom>
            <a:ln w="38100" cap="flat" cmpd="sng">
              <a:solidFill>
                <a:schemeClr val="folHlink"/>
              </a:solidFill>
              <a:prstDash val="solid"/>
              <a:headEnd type="none" w="med" len="med"/>
              <a:tailEnd type="stealth" w="med" len="med"/>
            </a:ln>
          </p:spPr>
        </p:sp>
      </p:grpSp>
      <p:grpSp>
        <p:nvGrpSpPr>
          <p:cNvPr id="16" name="Group 50"/>
          <p:cNvGrpSpPr/>
          <p:nvPr/>
        </p:nvGrpSpPr>
        <p:grpSpPr>
          <a:xfrm>
            <a:off x="4485640" y="1923415"/>
            <a:ext cx="3278188" cy="631825"/>
            <a:chOff x="1868" y="1262"/>
            <a:chExt cx="2065" cy="398"/>
          </a:xfrm>
        </p:grpSpPr>
        <p:sp>
          <p:nvSpPr>
            <p:cNvPr id="51271" name="Freeform 51"/>
            <p:cNvSpPr/>
            <p:nvPr/>
          </p:nvSpPr>
          <p:spPr>
            <a:xfrm>
              <a:off x="3072" y="1394"/>
              <a:ext cx="861" cy="4"/>
            </a:xfrm>
            <a:custGeom>
              <a:avLst/>
              <a:gdLst>
                <a:gd name="txL" fmla="*/ 0 w 861"/>
                <a:gd name="txT" fmla="*/ 0 h 4"/>
                <a:gd name="txR" fmla="*/ 861 w 861"/>
                <a:gd name="txB" fmla="*/ 4 h 4"/>
              </a:gdLst>
              <a:ahLst/>
              <a:cxnLst>
                <a:cxn ang="0">
                  <a:pos x="0" y="0"/>
                </a:cxn>
                <a:cxn ang="0">
                  <a:pos x="861" y="4"/>
                </a:cxn>
              </a:cxnLst>
              <a:rect l="txL" t="txT" r="txR" b="txB"/>
              <a:pathLst>
                <a:path w="861" h="4">
                  <a:moveTo>
                    <a:pt x="0" y="0"/>
                  </a:moveTo>
                  <a:lnTo>
                    <a:pt x="861" y="4"/>
                  </a:lnTo>
                </a:path>
              </a:pathLst>
            </a:custGeom>
            <a:noFill/>
            <a:ln w="38100" cap="flat" cmpd="sng">
              <a:solidFill>
                <a:schemeClr val="folHlink"/>
              </a:solidFill>
              <a:prstDash val="solid"/>
              <a:round/>
              <a:headEnd type="none" w="med" len="med"/>
              <a:tailEnd type="stealth" w="med" len="med"/>
            </a:ln>
          </p:spPr>
          <p:txBody>
            <a:bodyPr>
              <a:spAutoFit/>
            </a:bodyPr>
            <a:lstStyle/>
            <a:p>
              <a:endParaRPr lang="zh-CN" altLang="en-US" dirty="0">
                <a:latin typeface="Times New Roman" panose="02020603050405020304" pitchFamily="18" charset="0"/>
              </a:endParaRPr>
            </a:p>
          </p:txBody>
        </p:sp>
        <p:grpSp>
          <p:nvGrpSpPr>
            <p:cNvPr id="51272" name="Group 52"/>
            <p:cNvGrpSpPr/>
            <p:nvPr/>
          </p:nvGrpSpPr>
          <p:grpSpPr>
            <a:xfrm>
              <a:off x="2707" y="1262"/>
              <a:ext cx="317" cy="398"/>
              <a:chOff x="4455" y="588"/>
              <a:chExt cx="317" cy="398"/>
            </a:xfrm>
          </p:grpSpPr>
          <p:sp>
            <p:nvSpPr>
              <p:cNvPr id="51274" name="Text Box 53"/>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75" name="Text Box 54"/>
              <p:cNvSpPr txBox="1"/>
              <p:nvPr/>
            </p:nvSpPr>
            <p:spPr>
              <a:xfrm>
                <a:off x="4560" y="813"/>
                <a:ext cx="212"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W</a:t>
                </a:r>
              </a:p>
            </p:txBody>
          </p:sp>
        </p:grpSp>
        <p:sp>
          <p:nvSpPr>
            <p:cNvPr id="51273" name="Freeform 55"/>
            <p:cNvSpPr/>
            <p:nvPr/>
          </p:nvSpPr>
          <p:spPr>
            <a:xfrm>
              <a:off x="1868" y="1391"/>
              <a:ext cx="724" cy="1"/>
            </a:xfrm>
            <a:custGeom>
              <a:avLst/>
              <a:gdLst>
                <a:gd name="txL" fmla="*/ 0 w 724"/>
                <a:gd name="txT" fmla="*/ 0 h 1"/>
                <a:gd name="txR" fmla="*/ 724 w 724"/>
                <a:gd name="txB" fmla="*/ 1 h 1"/>
              </a:gdLst>
              <a:ahLst/>
              <a:cxnLst>
                <a:cxn ang="0">
                  <a:pos x="724" y="1"/>
                </a:cxn>
                <a:cxn ang="0">
                  <a:pos x="0" y="0"/>
                </a:cxn>
              </a:cxnLst>
              <a:rect l="txL" t="txT" r="txR" b="txB"/>
              <a:pathLst>
                <a:path w="724" h="1">
                  <a:moveTo>
                    <a:pt x="724" y="1"/>
                  </a:moveTo>
                  <a:lnTo>
                    <a:pt x="0" y="0"/>
                  </a:lnTo>
                </a:path>
              </a:pathLst>
            </a:custGeom>
            <a:noFill/>
            <a:ln w="38100" cap="flat" cmpd="sng">
              <a:solidFill>
                <a:schemeClr val="folHlink"/>
              </a:solidFill>
              <a:prstDash val="solid"/>
              <a:round/>
              <a:headEnd type="none" w="med" len="med"/>
              <a:tailEnd type="stealth" w="med" len="med"/>
            </a:ln>
          </p:spPr>
          <p:txBody>
            <a:bodyPr>
              <a:spAutoFit/>
            </a:bodyPr>
            <a:lstStyle/>
            <a:p>
              <a:endParaRPr lang="zh-CN" altLang="en-US" dirty="0">
                <a:latin typeface="Times New Roman" panose="02020603050405020304" pitchFamily="18" charset="0"/>
              </a:endParaRPr>
            </a:p>
          </p:txBody>
        </p:sp>
      </p:grpSp>
      <p:grpSp>
        <p:nvGrpSpPr>
          <p:cNvPr id="18" name="Group 56"/>
          <p:cNvGrpSpPr/>
          <p:nvPr/>
        </p:nvGrpSpPr>
        <p:grpSpPr>
          <a:xfrm>
            <a:off x="2663190" y="1923415"/>
            <a:ext cx="1828800" cy="631825"/>
            <a:chOff x="720" y="1262"/>
            <a:chExt cx="1152" cy="398"/>
          </a:xfrm>
        </p:grpSpPr>
        <p:grpSp>
          <p:nvGrpSpPr>
            <p:cNvPr id="51266" name="Group 57"/>
            <p:cNvGrpSpPr/>
            <p:nvPr/>
          </p:nvGrpSpPr>
          <p:grpSpPr>
            <a:xfrm>
              <a:off x="1115" y="1262"/>
              <a:ext cx="386" cy="398"/>
              <a:chOff x="4455" y="588"/>
              <a:chExt cx="386" cy="398"/>
            </a:xfrm>
          </p:grpSpPr>
          <p:sp>
            <p:nvSpPr>
              <p:cNvPr id="51269" name="Text Box 58"/>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70" name="Text Box 59"/>
              <p:cNvSpPr txBox="1"/>
              <p:nvPr/>
            </p:nvSpPr>
            <p:spPr>
              <a:xfrm>
                <a:off x="4560" y="813"/>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AW</a:t>
                </a:r>
              </a:p>
            </p:txBody>
          </p:sp>
        </p:grpSp>
        <p:sp>
          <p:nvSpPr>
            <p:cNvPr id="51267" name="Line 60"/>
            <p:cNvSpPr/>
            <p:nvPr/>
          </p:nvSpPr>
          <p:spPr>
            <a:xfrm>
              <a:off x="1584" y="1392"/>
              <a:ext cx="288" cy="0"/>
            </a:xfrm>
            <a:prstGeom prst="line">
              <a:avLst/>
            </a:prstGeom>
            <a:ln w="38100" cap="flat" cmpd="sng">
              <a:solidFill>
                <a:schemeClr val="folHlink"/>
              </a:solidFill>
              <a:prstDash val="solid"/>
              <a:headEnd type="none" w="med" len="med"/>
              <a:tailEnd type="stealth" w="med" len="med"/>
            </a:ln>
          </p:spPr>
        </p:sp>
        <p:sp>
          <p:nvSpPr>
            <p:cNvPr id="51268" name="Line 61"/>
            <p:cNvSpPr/>
            <p:nvPr/>
          </p:nvSpPr>
          <p:spPr>
            <a:xfrm rot="10800000">
              <a:off x="720" y="1392"/>
              <a:ext cx="288" cy="0"/>
            </a:xfrm>
            <a:prstGeom prst="line">
              <a:avLst/>
            </a:prstGeom>
            <a:ln w="38100" cap="flat" cmpd="sng">
              <a:solidFill>
                <a:schemeClr val="folHlink"/>
              </a:solidFill>
              <a:prstDash val="solid"/>
              <a:headEnd type="none" w="med" len="med"/>
              <a:tailEnd type="stealth" w="med" len="med"/>
            </a:ln>
          </p:spPr>
        </p:sp>
      </p:grpSp>
      <p:grpSp>
        <p:nvGrpSpPr>
          <p:cNvPr id="20" name="Group 62"/>
          <p:cNvGrpSpPr/>
          <p:nvPr/>
        </p:nvGrpSpPr>
        <p:grpSpPr>
          <a:xfrm>
            <a:off x="6606540" y="4598353"/>
            <a:ext cx="1162050" cy="631825"/>
            <a:chOff x="3204" y="2947"/>
            <a:chExt cx="732" cy="398"/>
          </a:xfrm>
        </p:grpSpPr>
        <p:sp>
          <p:nvSpPr>
            <p:cNvPr id="51263" name="Text Box 63"/>
            <p:cNvSpPr txBox="1"/>
            <p:nvPr/>
          </p:nvSpPr>
          <p:spPr>
            <a:xfrm>
              <a:off x="3391" y="2947"/>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64" name="Text Box 64"/>
            <p:cNvSpPr txBox="1"/>
            <p:nvPr/>
          </p:nvSpPr>
          <p:spPr>
            <a:xfrm>
              <a:off x="3496" y="3172"/>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DW</a:t>
              </a:r>
            </a:p>
          </p:txBody>
        </p:sp>
        <p:sp>
          <p:nvSpPr>
            <p:cNvPr id="51265" name="Freeform 65"/>
            <p:cNvSpPr/>
            <p:nvPr/>
          </p:nvSpPr>
          <p:spPr>
            <a:xfrm>
              <a:off x="3204" y="2976"/>
              <a:ext cx="732" cy="5"/>
            </a:xfrm>
            <a:custGeom>
              <a:avLst/>
              <a:gdLst>
                <a:gd name="txL" fmla="*/ 0 w 732"/>
                <a:gd name="txT" fmla="*/ 0 h 5"/>
                <a:gd name="txR" fmla="*/ 732 w 732"/>
                <a:gd name="txB" fmla="*/ 5 h 5"/>
              </a:gdLst>
              <a:ahLst/>
              <a:cxnLst>
                <a:cxn ang="0">
                  <a:pos x="0" y="0"/>
                </a:cxn>
                <a:cxn ang="0">
                  <a:pos x="723" y="0"/>
                </a:cxn>
                <a:cxn ang="0">
                  <a:pos x="732" y="5"/>
                </a:cxn>
              </a:cxnLst>
              <a:rect l="txL" t="txT" r="txR" b="txB"/>
              <a:pathLst>
                <a:path w="732" h="5">
                  <a:moveTo>
                    <a:pt x="0" y="0"/>
                  </a:moveTo>
                  <a:lnTo>
                    <a:pt x="723" y="0"/>
                  </a:lnTo>
                  <a:lnTo>
                    <a:pt x="732" y="5"/>
                  </a:lnTo>
                </a:path>
              </a:pathLst>
            </a:custGeom>
            <a:noFill/>
            <a:ln w="38100" cap="flat" cmpd="sng">
              <a:solidFill>
                <a:schemeClr val="folHlink"/>
              </a:solidFill>
              <a:prstDash val="solid"/>
              <a:round/>
              <a:headEnd type="stealth" w="med" len="med"/>
              <a:tailEnd type="stealth" w="med" len="med"/>
            </a:ln>
          </p:spPr>
          <p:txBody>
            <a:bodyPr>
              <a:spAutoFit/>
            </a:bodyPr>
            <a:lstStyle/>
            <a:p>
              <a:endParaRPr lang="zh-CN" altLang="en-US" dirty="0">
                <a:latin typeface="Times New Roman" panose="02020603050405020304" pitchFamily="18" charset="0"/>
              </a:endParaRPr>
            </a:p>
          </p:txBody>
        </p:sp>
      </p:grpSp>
      <p:grpSp>
        <p:nvGrpSpPr>
          <p:cNvPr id="2" name="Group 66"/>
          <p:cNvGrpSpPr/>
          <p:nvPr/>
        </p:nvGrpSpPr>
        <p:grpSpPr>
          <a:xfrm>
            <a:off x="7768590" y="4590415"/>
            <a:ext cx="1403350" cy="631825"/>
            <a:chOff x="3936" y="2942"/>
            <a:chExt cx="1002" cy="398"/>
          </a:xfrm>
        </p:grpSpPr>
        <p:grpSp>
          <p:nvGrpSpPr>
            <p:cNvPr id="51259" name="Group 67"/>
            <p:cNvGrpSpPr/>
            <p:nvPr/>
          </p:nvGrpSpPr>
          <p:grpSpPr>
            <a:xfrm>
              <a:off x="4243" y="2942"/>
              <a:ext cx="400" cy="398"/>
              <a:chOff x="4455" y="588"/>
              <a:chExt cx="400" cy="398"/>
            </a:xfrm>
          </p:grpSpPr>
          <p:sp>
            <p:nvSpPr>
              <p:cNvPr id="51261" name="Text Box 68"/>
              <p:cNvSpPr txBox="1"/>
              <p:nvPr/>
            </p:nvSpPr>
            <p:spPr>
              <a:xfrm>
                <a:off x="4455" y="588"/>
                <a:ext cx="212"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62" name="Text Box 69"/>
              <p:cNvSpPr txBox="1"/>
              <p:nvPr/>
            </p:nvSpPr>
            <p:spPr>
              <a:xfrm>
                <a:off x="4560" y="813"/>
                <a:ext cx="295"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DH</a:t>
                </a:r>
              </a:p>
            </p:txBody>
          </p:sp>
        </p:grpSp>
        <p:sp>
          <p:nvSpPr>
            <p:cNvPr id="51260" name="Freeform 70"/>
            <p:cNvSpPr/>
            <p:nvPr/>
          </p:nvSpPr>
          <p:spPr>
            <a:xfrm>
              <a:off x="3936" y="2970"/>
              <a:ext cx="1002" cy="1"/>
            </a:xfrm>
            <a:custGeom>
              <a:avLst/>
              <a:gdLst>
                <a:gd name="txL" fmla="*/ 0 w 1002"/>
                <a:gd name="txT" fmla="*/ 0 h 1"/>
                <a:gd name="txR" fmla="*/ 1002 w 1002"/>
                <a:gd name="txB" fmla="*/ 1 h 1"/>
              </a:gdLst>
              <a:ahLst/>
              <a:cxnLst>
                <a:cxn ang="0">
                  <a:pos x="0" y="0"/>
                </a:cxn>
                <a:cxn ang="0">
                  <a:pos x="1002" y="0"/>
                </a:cxn>
              </a:cxnLst>
              <a:rect l="txL" t="txT" r="txR" b="txB"/>
              <a:pathLst>
                <a:path w="1002" h="1">
                  <a:moveTo>
                    <a:pt x="0" y="0"/>
                  </a:moveTo>
                  <a:lnTo>
                    <a:pt x="1002" y="0"/>
                  </a:lnTo>
                </a:path>
              </a:pathLst>
            </a:custGeom>
            <a:noFill/>
            <a:ln w="38100" cap="flat" cmpd="sng">
              <a:solidFill>
                <a:schemeClr val="folHlink"/>
              </a:solidFill>
              <a:prstDash val="solid"/>
              <a:round/>
              <a:headEnd type="stealth" w="med" len="med"/>
              <a:tailEnd type="stealth" w="med" len="med"/>
            </a:ln>
          </p:spPr>
          <p:txBody>
            <a:bodyPr>
              <a:spAutoFit/>
            </a:bodyPr>
            <a:lstStyle/>
            <a:p>
              <a:endParaRPr lang="zh-CN" altLang="en-US" dirty="0">
                <a:latin typeface="Times New Roman" panose="02020603050405020304" pitchFamily="18" charset="0"/>
              </a:endParaRPr>
            </a:p>
          </p:txBody>
        </p:sp>
      </p:grpSp>
      <p:grpSp>
        <p:nvGrpSpPr>
          <p:cNvPr id="3" name="Group 71"/>
          <p:cNvGrpSpPr/>
          <p:nvPr/>
        </p:nvGrpSpPr>
        <p:grpSpPr>
          <a:xfrm>
            <a:off x="7768590" y="1923415"/>
            <a:ext cx="1752600" cy="631825"/>
            <a:chOff x="3936" y="1262"/>
            <a:chExt cx="1104" cy="398"/>
          </a:xfrm>
        </p:grpSpPr>
        <p:grpSp>
          <p:nvGrpSpPr>
            <p:cNvPr id="51254" name="Group 72"/>
            <p:cNvGrpSpPr/>
            <p:nvPr/>
          </p:nvGrpSpPr>
          <p:grpSpPr>
            <a:xfrm>
              <a:off x="4291" y="1262"/>
              <a:ext cx="386" cy="398"/>
              <a:chOff x="4455" y="588"/>
              <a:chExt cx="386" cy="398"/>
            </a:xfrm>
          </p:grpSpPr>
          <p:sp>
            <p:nvSpPr>
              <p:cNvPr id="51257" name="Text Box 73"/>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58" name="Text Box 74"/>
              <p:cNvSpPr txBox="1"/>
              <p:nvPr/>
            </p:nvSpPr>
            <p:spPr>
              <a:xfrm>
                <a:off x="4560" y="813"/>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WR</a:t>
                </a:r>
              </a:p>
            </p:txBody>
          </p:sp>
        </p:grpSp>
        <p:sp>
          <p:nvSpPr>
            <p:cNvPr id="51255" name="Line 75"/>
            <p:cNvSpPr/>
            <p:nvPr/>
          </p:nvSpPr>
          <p:spPr>
            <a:xfrm>
              <a:off x="4752" y="1392"/>
              <a:ext cx="288" cy="0"/>
            </a:xfrm>
            <a:prstGeom prst="line">
              <a:avLst/>
            </a:prstGeom>
            <a:ln w="38100" cap="flat" cmpd="sng">
              <a:solidFill>
                <a:schemeClr val="folHlink"/>
              </a:solidFill>
              <a:prstDash val="solid"/>
              <a:headEnd type="none" w="med" len="med"/>
              <a:tailEnd type="stealth" w="med" len="med"/>
            </a:ln>
          </p:spPr>
        </p:sp>
        <p:sp>
          <p:nvSpPr>
            <p:cNvPr id="51256" name="Line 76"/>
            <p:cNvSpPr/>
            <p:nvPr/>
          </p:nvSpPr>
          <p:spPr>
            <a:xfrm rot="10800000">
              <a:off x="3936" y="1392"/>
              <a:ext cx="288" cy="0"/>
            </a:xfrm>
            <a:prstGeom prst="line">
              <a:avLst/>
            </a:prstGeom>
            <a:ln w="38100" cap="flat" cmpd="sng">
              <a:solidFill>
                <a:schemeClr val="folHlink"/>
              </a:solidFill>
              <a:prstDash val="solid"/>
              <a:headEnd type="none" w="med" len="med"/>
              <a:tailEnd type="stealth" w="med" len="med"/>
            </a:ln>
          </p:spPr>
        </p:sp>
      </p:grpSp>
      <p:grpSp>
        <p:nvGrpSpPr>
          <p:cNvPr id="4" name="Group 77"/>
          <p:cNvGrpSpPr/>
          <p:nvPr/>
        </p:nvGrpSpPr>
        <p:grpSpPr>
          <a:xfrm>
            <a:off x="2663190" y="986790"/>
            <a:ext cx="6858000" cy="2133600"/>
            <a:chOff x="720" y="672"/>
            <a:chExt cx="4320" cy="1344"/>
          </a:xfrm>
        </p:grpSpPr>
        <p:sp>
          <p:nvSpPr>
            <p:cNvPr id="51252" name="Line 78"/>
            <p:cNvSpPr/>
            <p:nvPr/>
          </p:nvSpPr>
          <p:spPr>
            <a:xfrm>
              <a:off x="720" y="672"/>
              <a:ext cx="0" cy="1344"/>
            </a:xfrm>
            <a:prstGeom prst="line">
              <a:avLst/>
            </a:prstGeom>
            <a:ln w="19050" cap="flat" cmpd="sng">
              <a:solidFill>
                <a:schemeClr val="folHlink"/>
              </a:solidFill>
              <a:prstDash val="solid"/>
              <a:headEnd type="none" w="med" len="med"/>
              <a:tailEnd type="none" w="med" len="med"/>
            </a:ln>
          </p:spPr>
        </p:sp>
        <p:sp>
          <p:nvSpPr>
            <p:cNvPr id="51253" name="Line 79"/>
            <p:cNvSpPr/>
            <p:nvPr/>
          </p:nvSpPr>
          <p:spPr>
            <a:xfrm>
              <a:off x="5040" y="672"/>
              <a:ext cx="0" cy="912"/>
            </a:xfrm>
            <a:prstGeom prst="line">
              <a:avLst/>
            </a:prstGeom>
            <a:ln w="19050" cap="flat" cmpd="sng">
              <a:solidFill>
                <a:schemeClr val="folHlink"/>
              </a:solidFill>
              <a:prstDash val="solid"/>
              <a:headEnd type="none" w="med" len="med"/>
              <a:tailEnd type="none" w="med" len="med"/>
            </a:ln>
          </p:spPr>
        </p:sp>
      </p:grpSp>
      <p:grpSp>
        <p:nvGrpSpPr>
          <p:cNvPr id="6" name="Group 80"/>
          <p:cNvGrpSpPr/>
          <p:nvPr/>
        </p:nvGrpSpPr>
        <p:grpSpPr>
          <a:xfrm>
            <a:off x="4491990" y="1977390"/>
            <a:ext cx="3276600" cy="3124200"/>
            <a:chOff x="1872" y="1296"/>
            <a:chExt cx="2064" cy="1968"/>
          </a:xfrm>
        </p:grpSpPr>
        <p:sp>
          <p:nvSpPr>
            <p:cNvPr id="51250" name="Line 81"/>
            <p:cNvSpPr/>
            <p:nvPr/>
          </p:nvSpPr>
          <p:spPr>
            <a:xfrm>
              <a:off x="1872" y="1296"/>
              <a:ext cx="0" cy="1200"/>
            </a:xfrm>
            <a:prstGeom prst="line">
              <a:avLst/>
            </a:prstGeom>
            <a:ln w="19050" cap="flat" cmpd="sng">
              <a:solidFill>
                <a:schemeClr val="folHlink"/>
              </a:solidFill>
              <a:prstDash val="solid"/>
              <a:headEnd type="none" w="med" len="med"/>
              <a:tailEnd type="none" w="med" len="med"/>
            </a:ln>
          </p:spPr>
        </p:sp>
        <p:sp>
          <p:nvSpPr>
            <p:cNvPr id="51251" name="Line 82"/>
            <p:cNvSpPr/>
            <p:nvPr/>
          </p:nvSpPr>
          <p:spPr>
            <a:xfrm>
              <a:off x="3936" y="1344"/>
              <a:ext cx="0" cy="1920"/>
            </a:xfrm>
            <a:prstGeom prst="line">
              <a:avLst/>
            </a:prstGeom>
            <a:ln w="19050" cap="flat" cmpd="sng">
              <a:solidFill>
                <a:schemeClr val="folHlink"/>
              </a:solidFill>
              <a:prstDash val="solid"/>
              <a:headEnd type="none" w="med" len="med"/>
              <a:tailEnd type="none" w="med" len="med"/>
            </a:ln>
          </p:spPr>
        </p:sp>
      </p:grpSp>
      <p:sp>
        <p:nvSpPr>
          <p:cNvPr id="383059" name="Line 83"/>
          <p:cNvSpPr/>
          <p:nvPr/>
        </p:nvSpPr>
        <p:spPr>
          <a:xfrm>
            <a:off x="6625590" y="3806190"/>
            <a:ext cx="0" cy="1981200"/>
          </a:xfrm>
          <a:prstGeom prst="line">
            <a:avLst/>
          </a:prstGeom>
          <a:ln w="19050" cap="flat" cmpd="sng">
            <a:solidFill>
              <a:schemeClr val="folHlink"/>
            </a:solidFill>
            <a:prstDash val="solid"/>
            <a:headEnd type="none" w="med" len="med"/>
            <a:tailEnd type="none" w="med" len="med"/>
          </a:ln>
        </p:spPr>
      </p:sp>
      <p:sp>
        <p:nvSpPr>
          <p:cNvPr id="383060" name="Line 84"/>
          <p:cNvSpPr/>
          <p:nvPr/>
        </p:nvSpPr>
        <p:spPr>
          <a:xfrm>
            <a:off x="9187815" y="3806190"/>
            <a:ext cx="0" cy="1295400"/>
          </a:xfrm>
          <a:prstGeom prst="line">
            <a:avLst/>
          </a:prstGeom>
          <a:ln w="19050" cap="flat" cmpd="sng">
            <a:solidFill>
              <a:schemeClr val="folHlink"/>
            </a:solidFill>
            <a:prstDash val="solid"/>
            <a:headEnd type="none" w="med" len="med"/>
            <a:tailEnd type="none" w="med" len="med"/>
          </a:ln>
        </p:spPr>
      </p:sp>
      <p:grpSp>
        <p:nvGrpSpPr>
          <p:cNvPr id="7" name="Group 85"/>
          <p:cNvGrpSpPr/>
          <p:nvPr/>
        </p:nvGrpSpPr>
        <p:grpSpPr>
          <a:xfrm>
            <a:off x="2702560" y="5921058"/>
            <a:ext cx="7391400" cy="581025"/>
            <a:chOff x="624" y="3810"/>
            <a:chExt cx="4656" cy="366"/>
          </a:xfrm>
        </p:grpSpPr>
        <p:sp>
          <p:nvSpPr>
            <p:cNvPr id="51245" name="Rectangle 86"/>
            <p:cNvSpPr/>
            <p:nvPr/>
          </p:nvSpPr>
          <p:spPr>
            <a:xfrm>
              <a:off x="624" y="3834"/>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46" name="Group 87"/>
            <p:cNvGrpSpPr/>
            <p:nvPr/>
          </p:nvGrpSpPr>
          <p:grpSpPr>
            <a:xfrm>
              <a:off x="672" y="3810"/>
              <a:ext cx="4523" cy="365"/>
              <a:chOff x="672" y="3810"/>
              <a:chExt cx="4523" cy="365"/>
            </a:xfrm>
          </p:grpSpPr>
          <p:sp>
            <p:nvSpPr>
              <p:cNvPr id="51247" name="Rectangle 88"/>
              <p:cNvSpPr/>
              <p:nvPr/>
            </p:nvSpPr>
            <p:spPr>
              <a:xfrm>
                <a:off x="672" y="3810"/>
                <a:ext cx="2487" cy="365"/>
              </a:xfrm>
              <a:prstGeom prst="rect">
                <a:avLst/>
              </a:prstGeom>
              <a:noFill/>
              <a:ln w="9525">
                <a:noFill/>
              </a:ln>
            </p:spPr>
            <p:txBody>
              <a:bodyPr wrap="none">
                <a:spAutoFit/>
              </a:bodyPr>
              <a:lstStyle/>
              <a:p>
                <a:r>
                  <a:rPr lang="zh-CN" altLang="en-US" sz="3200" b="1" dirty="0">
                    <a:solidFill>
                      <a:schemeClr val="bg1"/>
                    </a:solidFill>
                    <a:latin typeface="宋体" panose="02010600030101010101" pitchFamily="2" charset="-122"/>
                  </a:rPr>
                  <a:t>写周期</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WC</a:t>
                </a:r>
                <a:r>
                  <a:rPr lang="en-US" altLang="zh-CN" sz="2800" b="1" baseline="-25000" dirty="0">
                    <a:solidFill>
                      <a:schemeClr val="bg1"/>
                    </a:solidFill>
                    <a:latin typeface="宋体" panose="02010600030101010101" pitchFamily="2" charset="-122"/>
                  </a:rPr>
                  <a:t>   </a:t>
                </a:r>
                <a:r>
                  <a:rPr lang="zh-CN" altLang="en-US" sz="2800" b="1" dirty="0">
                    <a:latin typeface="宋体" panose="02010600030101010101" pitchFamily="2" charset="-122"/>
                  </a:rPr>
                  <a:t>地址有效</a:t>
                </a:r>
              </a:p>
            </p:txBody>
          </p:sp>
          <p:sp>
            <p:nvSpPr>
              <p:cNvPr id="51248" name="Line 89"/>
              <p:cNvSpPr/>
              <p:nvPr/>
            </p:nvSpPr>
            <p:spPr>
              <a:xfrm>
                <a:off x="3168" y="4023"/>
                <a:ext cx="336" cy="0"/>
              </a:xfrm>
              <a:prstGeom prst="line">
                <a:avLst/>
              </a:prstGeom>
              <a:ln w="19050" cap="flat" cmpd="sng">
                <a:solidFill>
                  <a:schemeClr val="tx1"/>
                </a:solidFill>
                <a:prstDash val="solid"/>
                <a:headEnd type="none" w="med" len="med"/>
                <a:tailEnd type="stealth" w="med" len="med"/>
              </a:ln>
            </p:spPr>
          </p:sp>
          <p:sp>
            <p:nvSpPr>
              <p:cNvPr id="51249" name="Rectangle 90"/>
              <p:cNvSpPr/>
              <p:nvPr/>
            </p:nvSpPr>
            <p:spPr>
              <a:xfrm>
                <a:off x="3504" y="3843"/>
                <a:ext cx="1691" cy="327"/>
              </a:xfrm>
              <a:prstGeom prst="rect">
                <a:avLst/>
              </a:prstGeom>
              <a:noFill/>
              <a:ln w="9525">
                <a:noFill/>
              </a:ln>
            </p:spPr>
            <p:txBody>
              <a:bodyPr>
                <a:spAutoFit/>
              </a:bodyPr>
              <a:lstStyle/>
              <a:p>
                <a:r>
                  <a:rPr lang="zh-CN" altLang="en-US" sz="2800" b="1" dirty="0">
                    <a:latin typeface="宋体" panose="02010600030101010101" pitchFamily="2" charset="-122"/>
                  </a:rPr>
                  <a:t>下一次地址有效</a:t>
                </a:r>
              </a:p>
            </p:txBody>
          </p:sp>
        </p:grpSp>
      </p:grpSp>
      <p:grpSp>
        <p:nvGrpSpPr>
          <p:cNvPr id="8" name="Group 92"/>
          <p:cNvGrpSpPr/>
          <p:nvPr/>
        </p:nvGrpSpPr>
        <p:grpSpPr>
          <a:xfrm>
            <a:off x="2702560" y="5915501"/>
            <a:ext cx="7391400" cy="592138"/>
            <a:chOff x="672" y="4187"/>
            <a:chExt cx="4656" cy="373"/>
          </a:xfrm>
        </p:grpSpPr>
        <p:sp>
          <p:nvSpPr>
            <p:cNvPr id="51241" name="Rectangle 93"/>
            <p:cNvSpPr/>
            <p:nvPr/>
          </p:nvSpPr>
          <p:spPr>
            <a:xfrm>
              <a:off x="672" y="4187"/>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42" name="Group 94"/>
            <p:cNvGrpSpPr/>
            <p:nvPr/>
          </p:nvGrpSpPr>
          <p:grpSpPr>
            <a:xfrm>
              <a:off x="912" y="4195"/>
              <a:ext cx="4080" cy="365"/>
              <a:chOff x="912" y="4195"/>
              <a:chExt cx="4080" cy="365"/>
            </a:xfrm>
          </p:grpSpPr>
          <p:sp>
            <p:nvSpPr>
              <p:cNvPr id="51243" name="Rectangle 95"/>
              <p:cNvSpPr/>
              <p:nvPr/>
            </p:nvSpPr>
            <p:spPr>
              <a:xfrm>
                <a:off x="912" y="4195"/>
                <a:ext cx="4080" cy="365"/>
              </a:xfrm>
              <a:prstGeom prst="rect">
                <a:avLst/>
              </a:prstGeom>
              <a:noFill/>
              <a:ln w="9525">
                <a:noFill/>
              </a:ln>
            </p:spPr>
            <p:txBody>
              <a:bodyPr>
                <a:spAutoFit/>
              </a:bodyPr>
              <a:lstStyle/>
              <a:p>
                <a:r>
                  <a:rPr lang="zh-CN" altLang="en-US" sz="3200" b="1" dirty="0">
                    <a:solidFill>
                      <a:schemeClr val="bg1"/>
                    </a:solidFill>
                    <a:latin typeface="宋体" panose="02010600030101010101" pitchFamily="2" charset="-122"/>
                  </a:rPr>
                  <a:t>写时间</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W</a:t>
                </a:r>
                <a:r>
                  <a:rPr lang="zh-CN" altLang="en-US" sz="2800" b="1" dirty="0">
                    <a:solidFill>
                      <a:schemeClr val="bg1"/>
                    </a:solidFill>
                    <a:latin typeface="宋体" panose="02010600030101010101" pitchFamily="2" charset="-122"/>
                  </a:rPr>
                  <a:t> </a:t>
                </a:r>
                <a:r>
                  <a:rPr lang="en-US" altLang="zh-CN" sz="2800" b="1" baseline="-25000" dirty="0">
                    <a:solidFill>
                      <a:schemeClr val="bg1"/>
                    </a:solidFill>
                    <a:latin typeface="宋体" panose="02010600030101010101" pitchFamily="2" charset="-122"/>
                  </a:rPr>
                  <a:t>  </a:t>
                </a:r>
                <a:r>
                  <a:rPr lang="zh-CN" altLang="en-US" sz="2800" b="1" dirty="0">
                    <a:latin typeface="宋体" panose="02010600030101010101" pitchFamily="2" charset="-122"/>
                  </a:rPr>
                  <a:t>写命令 </a:t>
                </a:r>
                <a:r>
                  <a:rPr lang="en-US" altLang="zh-CN" sz="2200" b="1" dirty="0">
                    <a:latin typeface="宋体" panose="02010600030101010101" pitchFamily="2" charset="-122"/>
                  </a:rPr>
                  <a:t>WE</a:t>
                </a:r>
                <a:r>
                  <a:rPr lang="en-US" altLang="zh-CN" sz="2000" b="1" dirty="0">
                    <a:latin typeface="宋体" panose="02010600030101010101" pitchFamily="2" charset="-122"/>
                  </a:rPr>
                  <a:t> </a:t>
                </a:r>
                <a:r>
                  <a:rPr lang="zh-CN" altLang="en-US" sz="2800" b="1" dirty="0">
                    <a:latin typeface="宋体" panose="02010600030101010101" pitchFamily="2" charset="-122"/>
                  </a:rPr>
                  <a:t>的有效时间</a:t>
                </a:r>
              </a:p>
            </p:txBody>
          </p:sp>
          <p:sp>
            <p:nvSpPr>
              <p:cNvPr id="51244" name="Line 96"/>
              <p:cNvSpPr/>
              <p:nvPr/>
            </p:nvSpPr>
            <p:spPr>
              <a:xfrm>
                <a:off x="3168" y="4282"/>
                <a:ext cx="240" cy="0"/>
              </a:xfrm>
              <a:prstGeom prst="line">
                <a:avLst/>
              </a:prstGeom>
              <a:ln w="19050" cap="flat" cmpd="sng">
                <a:solidFill>
                  <a:schemeClr val="tx1"/>
                </a:solidFill>
                <a:prstDash val="solid"/>
                <a:headEnd type="none" w="med" len="med"/>
                <a:tailEnd type="none" w="med" len="med"/>
              </a:ln>
            </p:spPr>
          </p:sp>
        </p:grpSp>
      </p:grpSp>
      <p:grpSp>
        <p:nvGrpSpPr>
          <p:cNvPr id="9" name="Group 97"/>
          <p:cNvGrpSpPr/>
          <p:nvPr/>
        </p:nvGrpSpPr>
        <p:grpSpPr>
          <a:xfrm>
            <a:off x="2702560" y="5940108"/>
            <a:ext cx="7391400" cy="542925"/>
            <a:chOff x="624" y="3840"/>
            <a:chExt cx="4656" cy="342"/>
          </a:xfrm>
        </p:grpSpPr>
        <p:sp>
          <p:nvSpPr>
            <p:cNvPr id="51236" name="Rectangle 98"/>
            <p:cNvSpPr/>
            <p:nvPr/>
          </p:nvSpPr>
          <p:spPr>
            <a:xfrm>
              <a:off x="624" y="3840"/>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37" name="Group 99"/>
            <p:cNvGrpSpPr/>
            <p:nvPr/>
          </p:nvGrpSpPr>
          <p:grpSpPr>
            <a:xfrm>
              <a:off x="1008" y="3840"/>
              <a:ext cx="4032" cy="327"/>
              <a:chOff x="1008" y="3840"/>
              <a:chExt cx="4032" cy="327"/>
            </a:xfrm>
          </p:grpSpPr>
          <p:sp>
            <p:nvSpPr>
              <p:cNvPr id="51238" name="Rectangle 100"/>
              <p:cNvSpPr/>
              <p:nvPr/>
            </p:nvSpPr>
            <p:spPr>
              <a:xfrm>
                <a:off x="1008" y="3840"/>
                <a:ext cx="2016"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AW</a:t>
                </a:r>
                <a:r>
                  <a:rPr lang="zh-CN" altLang="en-US" sz="2800" b="1" dirty="0">
                    <a:latin typeface="宋体" panose="02010600030101010101" pitchFamily="2" charset="-122"/>
                  </a:rPr>
                  <a:t>  地址有效</a:t>
                </a:r>
              </a:p>
            </p:txBody>
          </p:sp>
          <p:sp>
            <p:nvSpPr>
              <p:cNvPr id="51239" name="Line 101"/>
              <p:cNvSpPr/>
              <p:nvPr/>
            </p:nvSpPr>
            <p:spPr>
              <a:xfrm>
                <a:off x="2544" y="4032"/>
                <a:ext cx="336" cy="0"/>
              </a:xfrm>
              <a:prstGeom prst="line">
                <a:avLst/>
              </a:prstGeom>
              <a:ln w="28575" cap="flat" cmpd="sng">
                <a:solidFill>
                  <a:schemeClr val="tx1"/>
                </a:solidFill>
                <a:prstDash val="solid"/>
                <a:headEnd type="none" w="med" len="med"/>
                <a:tailEnd type="stealth" w="med" len="med"/>
              </a:ln>
            </p:spPr>
          </p:sp>
          <p:sp>
            <p:nvSpPr>
              <p:cNvPr id="51240" name="Rectangle 102"/>
              <p:cNvSpPr/>
              <p:nvPr/>
            </p:nvSpPr>
            <p:spPr>
              <a:xfrm>
                <a:off x="2899" y="3840"/>
                <a:ext cx="2141" cy="327"/>
              </a:xfrm>
              <a:prstGeom prst="rect">
                <a:avLst/>
              </a:prstGeom>
              <a:noFill/>
              <a:ln w="9525">
                <a:noFill/>
              </a:ln>
            </p:spPr>
            <p:txBody>
              <a:bodyPr wrap="none">
                <a:spAutoFit/>
              </a:bodyPr>
              <a:lstStyle/>
              <a:p>
                <a:r>
                  <a:rPr lang="zh-CN" altLang="en-US" sz="2800" b="1" dirty="0">
                    <a:latin typeface="宋体" panose="02010600030101010101" pitchFamily="2" charset="-122"/>
                  </a:rPr>
                  <a:t>片选有效的滞后时间</a:t>
                </a:r>
              </a:p>
            </p:txBody>
          </p:sp>
        </p:grpSp>
      </p:grpSp>
      <p:grpSp>
        <p:nvGrpSpPr>
          <p:cNvPr id="51321" name="Group 103"/>
          <p:cNvGrpSpPr/>
          <p:nvPr/>
        </p:nvGrpSpPr>
        <p:grpSpPr>
          <a:xfrm>
            <a:off x="2702560" y="5940108"/>
            <a:ext cx="7391400" cy="542925"/>
            <a:chOff x="624" y="3840"/>
            <a:chExt cx="4656" cy="342"/>
          </a:xfrm>
        </p:grpSpPr>
        <p:sp>
          <p:nvSpPr>
            <p:cNvPr id="51231" name="Rectangle 104"/>
            <p:cNvSpPr/>
            <p:nvPr/>
          </p:nvSpPr>
          <p:spPr>
            <a:xfrm>
              <a:off x="624" y="3840"/>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32" name="Group 105"/>
            <p:cNvGrpSpPr/>
            <p:nvPr/>
          </p:nvGrpSpPr>
          <p:grpSpPr>
            <a:xfrm>
              <a:off x="1296" y="3855"/>
              <a:ext cx="3582" cy="327"/>
              <a:chOff x="1296" y="3855"/>
              <a:chExt cx="3582" cy="327"/>
            </a:xfrm>
          </p:grpSpPr>
          <p:sp>
            <p:nvSpPr>
              <p:cNvPr id="51233" name="Rectangle 106"/>
              <p:cNvSpPr/>
              <p:nvPr/>
            </p:nvSpPr>
            <p:spPr>
              <a:xfrm>
                <a:off x="1296" y="3855"/>
                <a:ext cx="2016"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WR</a:t>
                </a:r>
                <a:r>
                  <a:rPr lang="zh-CN" altLang="en-US" sz="2800" b="1" dirty="0">
                    <a:latin typeface="宋体" panose="02010600030101010101" pitchFamily="2" charset="-122"/>
                  </a:rPr>
                  <a:t>  片选失效</a:t>
                </a:r>
              </a:p>
            </p:txBody>
          </p:sp>
          <p:sp>
            <p:nvSpPr>
              <p:cNvPr id="51234" name="Line 107"/>
              <p:cNvSpPr/>
              <p:nvPr/>
            </p:nvSpPr>
            <p:spPr>
              <a:xfrm>
                <a:off x="2832" y="4047"/>
                <a:ext cx="336" cy="0"/>
              </a:xfrm>
              <a:prstGeom prst="line">
                <a:avLst/>
              </a:prstGeom>
              <a:ln w="19050" cap="flat" cmpd="sng">
                <a:solidFill>
                  <a:schemeClr val="tx1"/>
                </a:solidFill>
                <a:prstDash val="solid"/>
                <a:headEnd type="none" w="med" len="med"/>
                <a:tailEnd type="stealth" w="med" len="med"/>
              </a:ln>
            </p:spPr>
          </p:sp>
          <p:sp>
            <p:nvSpPr>
              <p:cNvPr id="51235" name="Rectangle 108"/>
              <p:cNvSpPr/>
              <p:nvPr/>
            </p:nvSpPr>
            <p:spPr>
              <a:xfrm>
                <a:off x="3187" y="3855"/>
                <a:ext cx="1691" cy="327"/>
              </a:xfrm>
              <a:prstGeom prst="rect">
                <a:avLst/>
              </a:prstGeom>
              <a:noFill/>
              <a:ln w="9525">
                <a:noFill/>
              </a:ln>
            </p:spPr>
            <p:txBody>
              <a:bodyPr wrap="none">
                <a:spAutoFit/>
              </a:bodyPr>
              <a:lstStyle/>
              <a:p>
                <a:r>
                  <a:rPr lang="zh-CN" altLang="en-US" sz="2800" b="1" dirty="0">
                    <a:latin typeface="宋体" panose="02010600030101010101" pitchFamily="2" charset="-122"/>
                  </a:rPr>
                  <a:t>下一次地址有效</a:t>
                </a:r>
              </a:p>
            </p:txBody>
          </p:sp>
        </p:grpSp>
      </p:grpSp>
      <p:grpSp>
        <p:nvGrpSpPr>
          <p:cNvPr id="51323" name="Group 109"/>
          <p:cNvGrpSpPr/>
          <p:nvPr/>
        </p:nvGrpSpPr>
        <p:grpSpPr>
          <a:xfrm>
            <a:off x="2702560" y="5940108"/>
            <a:ext cx="7391400" cy="542925"/>
            <a:chOff x="624" y="3840"/>
            <a:chExt cx="4656" cy="342"/>
          </a:xfrm>
        </p:grpSpPr>
        <p:sp>
          <p:nvSpPr>
            <p:cNvPr id="51225" name="Rectangle 110"/>
            <p:cNvSpPr/>
            <p:nvPr/>
          </p:nvSpPr>
          <p:spPr>
            <a:xfrm>
              <a:off x="624" y="3840"/>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26" name="Group 111"/>
            <p:cNvGrpSpPr/>
            <p:nvPr/>
          </p:nvGrpSpPr>
          <p:grpSpPr>
            <a:xfrm>
              <a:off x="1392" y="3855"/>
              <a:ext cx="2914" cy="327"/>
              <a:chOff x="1392" y="3855"/>
              <a:chExt cx="2914" cy="327"/>
            </a:xfrm>
          </p:grpSpPr>
          <p:sp>
            <p:nvSpPr>
              <p:cNvPr id="51227" name="Rectangle 112"/>
              <p:cNvSpPr/>
              <p:nvPr/>
            </p:nvSpPr>
            <p:spPr>
              <a:xfrm>
                <a:off x="1392" y="3855"/>
                <a:ext cx="1968"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DW   </a:t>
                </a:r>
                <a:r>
                  <a:rPr lang="zh-CN" altLang="en-US" sz="2800" b="1" dirty="0">
                    <a:latin typeface="宋体" panose="02010600030101010101" pitchFamily="2" charset="-122"/>
                  </a:rPr>
                  <a:t>数据稳定</a:t>
                </a:r>
              </a:p>
            </p:txBody>
          </p:sp>
          <p:sp>
            <p:nvSpPr>
              <p:cNvPr id="51228" name="Line 113"/>
              <p:cNvSpPr/>
              <p:nvPr/>
            </p:nvSpPr>
            <p:spPr>
              <a:xfrm>
                <a:off x="2976" y="4047"/>
                <a:ext cx="336" cy="0"/>
              </a:xfrm>
              <a:prstGeom prst="line">
                <a:avLst/>
              </a:prstGeom>
              <a:ln w="19050" cap="flat" cmpd="sng">
                <a:solidFill>
                  <a:schemeClr val="tx1"/>
                </a:solidFill>
                <a:prstDash val="solid"/>
                <a:headEnd type="none" w="med" len="med"/>
                <a:tailEnd type="stealth" w="med" len="med"/>
              </a:ln>
            </p:spPr>
          </p:sp>
          <p:sp>
            <p:nvSpPr>
              <p:cNvPr id="51229" name="Rectangle 114"/>
              <p:cNvSpPr/>
              <p:nvPr/>
            </p:nvSpPr>
            <p:spPr>
              <a:xfrm>
                <a:off x="3360" y="3855"/>
                <a:ext cx="946" cy="327"/>
              </a:xfrm>
              <a:prstGeom prst="rect">
                <a:avLst/>
              </a:prstGeom>
              <a:noFill/>
              <a:ln w="9525">
                <a:noFill/>
              </a:ln>
            </p:spPr>
            <p:txBody>
              <a:bodyPr wrap="none">
                <a:spAutoFit/>
              </a:bodyPr>
              <a:lstStyle/>
              <a:p>
                <a:r>
                  <a:rPr lang="zh-CN" altLang="en-US" sz="2800" b="1" dirty="0">
                    <a:latin typeface="宋体" panose="02010600030101010101" pitchFamily="2" charset="-122"/>
                  </a:rPr>
                  <a:t> </a:t>
                </a:r>
                <a:r>
                  <a:rPr lang="en-US" altLang="zh-CN" sz="2200" b="1" dirty="0">
                    <a:latin typeface="宋体" panose="02010600030101010101" pitchFamily="2" charset="-122"/>
                  </a:rPr>
                  <a:t>WE </a:t>
                </a:r>
                <a:r>
                  <a:rPr lang="zh-CN" altLang="en-US" sz="2800" b="1" dirty="0">
                    <a:latin typeface="宋体" panose="02010600030101010101" pitchFamily="2" charset="-122"/>
                  </a:rPr>
                  <a:t>失效</a:t>
                </a:r>
                <a:endParaRPr lang="en-US" altLang="zh-CN" sz="2800" b="1" dirty="0">
                  <a:latin typeface="宋体" panose="02010600030101010101" pitchFamily="2" charset="-122"/>
                </a:endParaRPr>
              </a:p>
            </p:txBody>
          </p:sp>
          <p:sp>
            <p:nvSpPr>
              <p:cNvPr id="51230" name="Line 115"/>
              <p:cNvSpPr/>
              <p:nvPr/>
            </p:nvSpPr>
            <p:spPr>
              <a:xfrm>
                <a:off x="3504" y="3975"/>
                <a:ext cx="240" cy="0"/>
              </a:xfrm>
              <a:prstGeom prst="line">
                <a:avLst/>
              </a:prstGeom>
              <a:ln w="19050" cap="flat" cmpd="sng">
                <a:solidFill>
                  <a:schemeClr val="tx1"/>
                </a:solidFill>
                <a:prstDash val="solid"/>
                <a:headEnd type="none" w="med" len="med"/>
                <a:tailEnd type="none" w="med" len="med"/>
              </a:ln>
            </p:spPr>
          </p:sp>
        </p:grpSp>
      </p:grpSp>
      <p:grpSp>
        <p:nvGrpSpPr>
          <p:cNvPr id="51325" name="Group 116"/>
          <p:cNvGrpSpPr/>
          <p:nvPr/>
        </p:nvGrpSpPr>
        <p:grpSpPr>
          <a:xfrm>
            <a:off x="2702560" y="5940108"/>
            <a:ext cx="7391400" cy="542925"/>
            <a:chOff x="624" y="3978"/>
            <a:chExt cx="4656" cy="342"/>
          </a:xfrm>
        </p:grpSpPr>
        <p:sp>
          <p:nvSpPr>
            <p:cNvPr id="51221" name="Rectangle 117"/>
            <p:cNvSpPr/>
            <p:nvPr/>
          </p:nvSpPr>
          <p:spPr>
            <a:xfrm>
              <a:off x="624" y="3978"/>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22" name="Group 118"/>
            <p:cNvGrpSpPr/>
            <p:nvPr/>
          </p:nvGrpSpPr>
          <p:grpSpPr>
            <a:xfrm>
              <a:off x="1392" y="3993"/>
              <a:ext cx="3408" cy="327"/>
              <a:chOff x="1392" y="3849"/>
              <a:chExt cx="3408" cy="327"/>
            </a:xfrm>
          </p:grpSpPr>
          <p:sp>
            <p:nvSpPr>
              <p:cNvPr id="51223" name="Rectangle 119"/>
              <p:cNvSpPr/>
              <p:nvPr/>
            </p:nvSpPr>
            <p:spPr>
              <a:xfrm>
                <a:off x="1392" y="3849"/>
                <a:ext cx="3408"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DH</a:t>
                </a:r>
                <a:r>
                  <a:rPr lang="en-US" altLang="zh-CN" sz="2200" b="1" dirty="0">
                    <a:latin typeface="宋体" panose="02010600030101010101" pitchFamily="2" charset="-122"/>
                  </a:rPr>
                  <a:t>  </a:t>
                </a:r>
                <a:r>
                  <a:rPr lang="en-US" altLang="zh-CN" sz="1000" b="1" dirty="0">
                    <a:latin typeface="宋体" panose="02010600030101010101" pitchFamily="2" charset="-122"/>
                  </a:rPr>
                  <a:t> </a:t>
                </a:r>
                <a:r>
                  <a:rPr lang="en-US" altLang="zh-CN" sz="2200" b="1" dirty="0">
                    <a:latin typeface="宋体" panose="02010600030101010101" pitchFamily="2" charset="-122"/>
                  </a:rPr>
                  <a:t>WE </a:t>
                </a:r>
                <a:r>
                  <a:rPr lang="zh-CN" altLang="en-US" sz="2800" b="1" dirty="0">
                    <a:latin typeface="宋体" panose="02010600030101010101" pitchFamily="2" charset="-122"/>
                  </a:rPr>
                  <a:t>失效后的数据维持时间</a:t>
                </a:r>
              </a:p>
            </p:txBody>
          </p:sp>
          <p:sp>
            <p:nvSpPr>
              <p:cNvPr id="51224" name="Line 120"/>
              <p:cNvSpPr/>
              <p:nvPr/>
            </p:nvSpPr>
            <p:spPr>
              <a:xfrm>
                <a:off x="1872" y="3936"/>
                <a:ext cx="284" cy="0"/>
              </a:xfrm>
              <a:prstGeom prst="line">
                <a:avLst/>
              </a:prstGeom>
              <a:ln w="19050" cap="flat" cmpd="sng">
                <a:solidFill>
                  <a:schemeClr val="tx1"/>
                </a:solidFill>
                <a:prstDash val="solid"/>
                <a:headEnd type="none" w="med" len="med"/>
                <a:tailEnd type="none" w="med" len="med"/>
              </a:ln>
            </p:spPr>
          </p:sp>
        </p:grpSp>
      </p:grpSp>
      <p:sp>
        <p:nvSpPr>
          <p:cNvPr id="12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To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lide(fromTo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out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outVertic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1321"/>
                                        </p:tgtEl>
                                        <p:attrNameLst>
                                          <p:attrName>style.visibility</p:attrName>
                                        </p:attrNameLst>
                                      </p:cBhvr>
                                      <p:to>
                                        <p:strVal val="visible"/>
                                      </p:to>
                                    </p:set>
                                    <p:animEffect transition="in" filter="blinds(horizontal)">
                                      <p:cBhvr>
                                        <p:cTn id="47" dur="500"/>
                                        <p:tgtEl>
                                          <p:spTgt spid="5132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arn(outVertical)">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1323"/>
                                        </p:tgtEl>
                                        <p:attrNameLst>
                                          <p:attrName>style.visibility</p:attrName>
                                        </p:attrNameLst>
                                      </p:cBhvr>
                                      <p:to>
                                        <p:strVal val="visible"/>
                                      </p:to>
                                    </p:set>
                                    <p:animEffect transition="in" filter="blinds(horizontal)">
                                      <p:cBhvr>
                                        <p:cTn id="57" dur="500"/>
                                        <p:tgtEl>
                                          <p:spTgt spid="5132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nodeType="clickEffect">
                                  <p:stCondLst>
                                    <p:cond delay="0"/>
                                  </p:stCondLst>
                                  <p:childTnLst>
                                    <p:set>
                                      <p:cBhvr>
                                        <p:cTn id="61" dur="1" fill="hold">
                                          <p:stCondLst>
                                            <p:cond delay="0"/>
                                          </p:stCondLst>
                                        </p:cTn>
                                        <p:tgtEl>
                                          <p:spTgt spid="383059"/>
                                        </p:tgtEl>
                                        <p:attrNameLst>
                                          <p:attrName>style.visibility</p:attrName>
                                        </p:attrNameLst>
                                      </p:cBhvr>
                                      <p:to>
                                        <p:strVal val="visible"/>
                                      </p:to>
                                    </p:set>
                                    <p:animEffect transition="in" filter="strips(downLeft)">
                                      <p:cBhvr>
                                        <p:cTn id="62" dur="500"/>
                                        <p:tgtEl>
                                          <p:spTgt spid="38305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outVertical)">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1325"/>
                                        </p:tgtEl>
                                        <p:attrNameLst>
                                          <p:attrName>style.visibility</p:attrName>
                                        </p:attrNameLst>
                                      </p:cBhvr>
                                      <p:to>
                                        <p:strVal val="visible"/>
                                      </p:to>
                                    </p:set>
                                    <p:animEffect transition="in" filter="blinds(horizontal)">
                                      <p:cBhvr>
                                        <p:cTn id="72" dur="500"/>
                                        <p:tgtEl>
                                          <p:spTgt spid="51325"/>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nodeType="clickEffect">
                                  <p:stCondLst>
                                    <p:cond delay="0"/>
                                  </p:stCondLst>
                                  <p:childTnLst>
                                    <p:set>
                                      <p:cBhvr>
                                        <p:cTn id="76" dur="1" fill="hold">
                                          <p:stCondLst>
                                            <p:cond delay="0"/>
                                          </p:stCondLst>
                                        </p:cTn>
                                        <p:tgtEl>
                                          <p:spTgt spid="383060"/>
                                        </p:tgtEl>
                                        <p:attrNameLst>
                                          <p:attrName>style.visibility</p:attrName>
                                        </p:attrNameLst>
                                      </p:cBhvr>
                                      <p:to>
                                        <p:strVal val="visible"/>
                                      </p:to>
                                    </p:set>
                                    <p:animEffect transition="in" filter="strips(downLeft)">
                                      <p:cBhvr>
                                        <p:cTn id="77" dur="500"/>
                                        <p:tgtEl>
                                          <p:spTgt spid="383060"/>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37"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barn(outVertical)">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2"/>
          <p:cNvGrpSpPr/>
          <p:nvPr/>
        </p:nvGrpSpPr>
        <p:grpSpPr bwMode="auto">
          <a:xfrm>
            <a:off x="1803400" y="1641475"/>
            <a:ext cx="5657850" cy="3784600"/>
            <a:chOff x="8" y="1130"/>
            <a:chExt cx="3564" cy="2384"/>
          </a:xfrm>
        </p:grpSpPr>
        <p:sp>
          <p:nvSpPr>
            <p:cNvPr id="150" name="Text Box 3"/>
            <p:cNvSpPr txBox="1">
              <a:spLocks noChangeArrowheads="1"/>
            </p:cNvSpPr>
            <p:nvPr/>
          </p:nvSpPr>
          <p:spPr bwMode="auto">
            <a:xfrm>
              <a:off x="3328" y="1239"/>
              <a:ext cx="2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b="1" baseline="-25000"/>
                <a:t>DD</a:t>
              </a:r>
            </a:p>
          </p:txBody>
        </p:sp>
        <p:sp>
          <p:nvSpPr>
            <p:cNvPr id="151" name="Line 4"/>
            <p:cNvSpPr>
              <a:spLocks noChangeShapeType="1"/>
            </p:cNvSpPr>
            <p:nvPr/>
          </p:nvSpPr>
          <p:spPr bwMode="auto">
            <a:xfrm>
              <a:off x="384" y="1440"/>
              <a:ext cx="24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Freeform 5"/>
            <p:cNvSpPr/>
            <p:nvPr/>
          </p:nvSpPr>
          <p:spPr bwMode="auto">
            <a:xfrm>
              <a:off x="384" y="2922"/>
              <a:ext cx="2502" cy="3"/>
            </a:xfrm>
            <a:custGeom>
              <a:avLst/>
              <a:gdLst>
                <a:gd name="T0" fmla="*/ 0 w 2502"/>
                <a:gd name="T1" fmla="*/ 3 h 3"/>
                <a:gd name="T2" fmla="*/ 2502 w 2502"/>
                <a:gd name="T3" fmla="*/ 0 h 3"/>
                <a:gd name="T4" fmla="*/ 0 60000 65536"/>
                <a:gd name="T5" fmla="*/ 0 60000 65536"/>
                <a:gd name="T6" fmla="*/ 0 w 2502"/>
                <a:gd name="T7" fmla="*/ 0 h 3"/>
                <a:gd name="T8" fmla="*/ 2502 w 2502"/>
                <a:gd name="T9" fmla="*/ 3 h 3"/>
              </a:gdLst>
              <a:ahLst/>
              <a:cxnLst>
                <a:cxn ang="T4">
                  <a:pos x="T0" y="T1"/>
                </a:cxn>
                <a:cxn ang="T5">
                  <a:pos x="T2" y="T3"/>
                </a:cxn>
              </a:cxnLst>
              <a:rect l="T6" t="T7" r="T8" b="T9"/>
              <a:pathLst>
                <a:path w="2502" h="3">
                  <a:moveTo>
                    <a:pt x="0" y="3"/>
                  </a:moveTo>
                  <a:lnTo>
                    <a:pt x="250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3" name="Group 6"/>
            <p:cNvGrpSpPr/>
            <p:nvPr/>
          </p:nvGrpSpPr>
          <p:grpSpPr bwMode="auto">
            <a:xfrm>
              <a:off x="1872" y="1632"/>
              <a:ext cx="49" cy="231"/>
              <a:chOff x="1872" y="1632"/>
              <a:chExt cx="49" cy="231"/>
            </a:xfrm>
          </p:grpSpPr>
          <p:sp>
            <p:nvSpPr>
              <p:cNvPr id="194" name="Freeform 7"/>
              <p:cNvSpPr/>
              <p:nvPr/>
            </p:nvSpPr>
            <p:spPr bwMode="auto">
              <a:xfrm>
                <a:off x="1872" y="169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8"/>
              <p:cNvSpPr/>
              <p:nvPr/>
            </p:nvSpPr>
            <p:spPr bwMode="auto">
              <a:xfrm>
                <a:off x="1920" y="1632"/>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4" name="Freeform 9"/>
            <p:cNvSpPr/>
            <p:nvPr/>
          </p:nvSpPr>
          <p:spPr bwMode="auto">
            <a:xfrm>
              <a:off x="1584" y="1440"/>
              <a:ext cx="291" cy="308"/>
            </a:xfrm>
            <a:custGeom>
              <a:avLst/>
              <a:gdLst>
                <a:gd name="T0" fmla="*/ 0 w 291"/>
                <a:gd name="T1" fmla="*/ 0 h 212"/>
                <a:gd name="T2" fmla="*/ 0 w 291"/>
                <a:gd name="T3" fmla="*/ 1990 h 212"/>
                <a:gd name="T4" fmla="*/ 291 w 291"/>
                <a:gd name="T5" fmla="*/ 1990 h 212"/>
                <a:gd name="T6" fmla="*/ 0 60000 65536"/>
                <a:gd name="T7" fmla="*/ 0 60000 65536"/>
                <a:gd name="T8" fmla="*/ 0 60000 65536"/>
                <a:gd name="T9" fmla="*/ 0 w 291"/>
                <a:gd name="T10" fmla="*/ 0 h 212"/>
                <a:gd name="T11" fmla="*/ 291 w 291"/>
                <a:gd name="T12" fmla="*/ 212 h 212"/>
              </a:gdLst>
              <a:ahLst/>
              <a:cxnLst>
                <a:cxn ang="T6">
                  <a:pos x="T0" y="T1"/>
                </a:cxn>
                <a:cxn ang="T7">
                  <a:pos x="T2" y="T3"/>
                </a:cxn>
                <a:cxn ang="T8">
                  <a:pos x="T4" y="T5"/>
                </a:cxn>
              </a:cxnLst>
              <a:rect l="T9" t="T10" r="T11" b="T12"/>
              <a:pathLst>
                <a:path w="291" h="212">
                  <a:moveTo>
                    <a:pt x="0" y="0"/>
                  </a:moveTo>
                  <a:lnTo>
                    <a:pt x="0" y="212"/>
                  </a:lnTo>
                  <a:lnTo>
                    <a:pt x="291" y="21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Freeform 10"/>
            <p:cNvSpPr/>
            <p:nvPr/>
          </p:nvSpPr>
          <p:spPr bwMode="auto">
            <a:xfrm>
              <a:off x="2447" y="1248"/>
              <a:ext cx="1" cy="2027"/>
            </a:xfrm>
            <a:custGeom>
              <a:avLst/>
              <a:gdLst>
                <a:gd name="T0" fmla="*/ 1 w 1"/>
                <a:gd name="T1" fmla="*/ 0 h 2027"/>
                <a:gd name="T2" fmla="*/ 0 w 1"/>
                <a:gd name="T3" fmla="*/ 2027 h 2027"/>
                <a:gd name="T4" fmla="*/ 0 60000 65536"/>
                <a:gd name="T5" fmla="*/ 0 60000 65536"/>
                <a:gd name="T6" fmla="*/ 0 w 1"/>
                <a:gd name="T7" fmla="*/ 0 h 2027"/>
                <a:gd name="T8" fmla="*/ 1 w 1"/>
                <a:gd name="T9" fmla="*/ 2027 h 2027"/>
              </a:gdLst>
              <a:ahLst/>
              <a:cxnLst>
                <a:cxn ang="T4">
                  <a:pos x="T0" y="T1"/>
                </a:cxn>
                <a:cxn ang="T5">
                  <a:pos x="T2" y="T3"/>
                </a:cxn>
              </a:cxnLst>
              <a:rect l="T6" t="T7" r="T8" b="T9"/>
              <a:pathLst>
                <a:path w="1" h="2027">
                  <a:moveTo>
                    <a:pt x="1" y="0"/>
                  </a:moveTo>
                  <a:lnTo>
                    <a:pt x="0"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Freeform 11"/>
            <p:cNvSpPr/>
            <p:nvPr/>
          </p:nvSpPr>
          <p:spPr bwMode="auto">
            <a:xfrm>
              <a:off x="1917" y="1697"/>
              <a:ext cx="536" cy="1"/>
            </a:xfrm>
            <a:custGeom>
              <a:avLst/>
              <a:gdLst>
                <a:gd name="T0" fmla="*/ 0 w 536"/>
                <a:gd name="T1" fmla="*/ 0 h 1"/>
                <a:gd name="T2" fmla="*/ 536 w 536"/>
                <a:gd name="T3" fmla="*/ 0 h 1"/>
                <a:gd name="T4" fmla="*/ 0 60000 65536"/>
                <a:gd name="T5" fmla="*/ 0 60000 65536"/>
                <a:gd name="T6" fmla="*/ 0 w 536"/>
                <a:gd name="T7" fmla="*/ 0 h 1"/>
                <a:gd name="T8" fmla="*/ 536 w 536"/>
                <a:gd name="T9" fmla="*/ 1 h 1"/>
              </a:gdLst>
              <a:ahLst/>
              <a:cxnLst>
                <a:cxn ang="T4">
                  <a:pos x="T0" y="T1"/>
                </a:cxn>
                <a:cxn ang="T5">
                  <a:pos x="T2" y="T3"/>
                </a:cxn>
              </a:cxnLst>
              <a:rect l="T6" t="T7" r="T8" b="T9"/>
              <a:pathLst>
                <a:path w="536" h="1">
                  <a:moveTo>
                    <a:pt x="0" y="0"/>
                  </a:moveTo>
                  <a:lnTo>
                    <a:pt x="536"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7" name="Group 12"/>
            <p:cNvGrpSpPr/>
            <p:nvPr/>
          </p:nvGrpSpPr>
          <p:grpSpPr bwMode="auto">
            <a:xfrm>
              <a:off x="1872" y="2121"/>
              <a:ext cx="49" cy="231"/>
              <a:chOff x="1872" y="2121"/>
              <a:chExt cx="49" cy="231"/>
            </a:xfrm>
          </p:grpSpPr>
          <p:sp>
            <p:nvSpPr>
              <p:cNvPr id="192" name="Freeform 13"/>
              <p:cNvSpPr/>
              <p:nvPr/>
            </p:nvSpPr>
            <p:spPr bwMode="auto">
              <a:xfrm>
                <a:off x="1872" y="217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14"/>
              <p:cNvSpPr/>
              <p:nvPr/>
            </p:nvSpPr>
            <p:spPr bwMode="auto">
              <a:xfrm>
                <a:off x="1920" y="212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8" name="Freeform 15"/>
            <p:cNvSpPr/>
            <p:nvPr/>
          </p:nvSpPr>
          <p:spPr bwMode="auto">
            <a:xfrm>
              <a:off x="1917" y="1797"/>
              <a:ext cx="288" cy="395"/>
            </a:xfrm>
            <a:custGeom>
              <a:avLst/>
              <a:gdLst>
                <a:gd name="T0" fmla="*/ 0 w 288"/>
                <a:gd name="T1" fmla="*/ 2 h 395"/>
                <a:gd name="T2" fmla="*/ 288 w 288"/>
                <a:gd name="T3" fmla="*/ 0 h 395"/>
                <a:gd name="T4" fmla="*/ 287 w 288"/>
                <a:gd name="T5" fmla="*/ 395 h 395"/>
                <a:gd name="T6" fmla="*/ 6 w 288"/>
                <a:gd name="T7" fmla="*/ 395 h 395"/>
                <a:gd name="T8" fmla="*/ 0 60000 65536"/>
                <a:gd name="T9" fmla="*/ 0 60000 65536"/>
                <a:gd name="T10" fmla="*/ 0 60000 65536"/>
                <a:gd name="T11" fmla="*/ 0 60000 65536"/>
                <a:gd name="T12" fmla="*/ 0 w 288"/>
                <a:gd name="T13" fmla="*/ 0 h 395"/>
                <a:gd name="T14" fmla="*/ 288 w 288"/>
                <a:gd name="T15" fmla="*/ 395 h 395"/>
              </a:gdLst>
              <a:ahLst/>
              <a:cxnLst>
                <a:cxn ang="T8">
                  <a:pos x="T0" y="T1"/>
                </a:cxn>
                <a:cxn ang="T9">
                  <a:pos x="T2" y="T3"/>
                </a:cxn>
                <a:cxn ang="T10">
                  <a:pos x="T4" y="T5"/>
                </a:cxn>
                <a:cxn ang="T11">
                  <a:pos x="T6" y="T7"/>
                </a:cxn>
              </a:cxnLst>
              <a:rect l="T12" t="T13" r="T14" b="T15"/>
              <a:pathLst>
                <a:path w="288" h="395">
                  <a:moveTo>
                    <a:pt x="0" y="2"/>
                  </a:moveTo>
                  <a:lnTo>
                    <a:pt x="288" y="0"/>
                  </a:lnTo>
                  <a:lnTo>
                    <a:pt x="287" y="395"/>
                  </a:lnTo>
                  <a:lnTo>
                    <a:pt x="6" y="39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Freeform 16"/>
            <p:cNvSpPr/>
            <p:nvPr/>
          </p:nvSpPr>
          <p:spPr bwMode="auto">
            <a:xfrm>
              <a:off x="1917" y="2291"/>
              <a:ext cx="291" cy="253"/>
            </a:xfrm>
            <a:custGeom>
              <a:avLst/>
              <a:gdLst>
                <a:gd name="T0" fmla="*/ 0 w 291"/>
                <a:gd name="T1" fmla="*/ 0 h 253"/>
                <a:gd name="T2" fmla="*/ 290 w 291"/>
                <a:gd name="T3" fmla="*/ 0 h 253"/>
                <a:gd name="T4" fmla="*/ 291 w 291"/>
                <a:gd name="T5" fmla="*/ 253 h 253"/>
                <a:gd name="T6" fmla="*/ 0 60000 65536"/>
                <a:gd name="T7" fmla="*/ 0 60000 65536"/>
                <a:gd name="T8" fmla="*/ 0 60000 65536"/>
                <a:gd name="T9" fmla="*/ 0 w 291"/>
                <a:gd name="T10" fmla="*/ 0 h 253"/>
                <a:gd name="T11" fmla="*/ 291 w 291"/>
                <a:gd name="T12" fmla="*/ 253 h 253"/>
              </a:gdLst>
              <a:ahLst/>
              <a:cxnLst>
                <a:cxn ang="T6">
                  <a:pos x="T0" y="T1"/>
                </a:cxn>
                <a:cxn ang="T7">
                  <a:pos x="T2" y="T3"/>
                </a:cxn>
                <a:cxn ang="T8">
                  <a:pos x="T4" y="T5"/>
                </a:cxn>
              </a:cxnLst>
              <a:rect l="T9" t="T10" r="T11" b="T12"/>
              <a:pathLst>
                <a:path w="291" h="253">
                  <a:moveTo>
                    <a:pt x="0" y="0"/>
                  </a:moveTo>
                  <a:lnTo>
                    <a:pt x="290" y="0"/>
                  </a:lnTo>
                  <a:lnTo>
                    <a:pt x="291" y="25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Line 17"/>
            <p:cNvSpPr>
              <a:spLocks noChangeShapeType="1"/>
            </p:cNvSpPr>
            <p:nvPr/>
          </p:nvSpPr>
          <p:spPr bwMode="auto">
            <a:xfrm>
              <a:off x="2112" y="2544"/>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Freeform 18"/>
            <p:cNvSpPr/>
            <p:nvPr/>
          </p:nvSpPr>
          <p:spPr bwMode="auto">
            <a:xfrm>
              <a:off x="768" y="1248"/>
              <a:ext cx="1" cy="2037"/>
            </a:xfrm>
            <a:custGeom>
              <a:avLst/>
              <a:gdLst>
                <a:gd name="T0" fmla="*/ 0 w 1"/>
                <a:gd name="T1" fmla="*/ 0 h 2037"/>
                <a:gd name="T2" fmla="*/ 0 w 1"/>
                <a:gd name="T3" fmla="*/ 2037 h 2037"/>
                <a:gd name="T4" fmla="*/ 0 60000 65536"/>
                <a:gd name="T5" fmla="*/ 0 60000 65536"/>
                <a:gd name="T6" fmla="*/ 0 w 1"/>
                <a:gd name="T7" fmla="*/ 0 h 2037"/>
                <a:gd name="T8" fmla="*/ 1 w 1"/>
                <a:gd name="T9" fmla="*/ 2037 h 2037"/>
              </a:gdLst>
              <a:ahLst/>
              <a:cxnLst>
                <a:cxn ang="T4">
                  <a:pos x="T0" y="T1"/>
                </a:cxn>
                <a:cxn ang="T5">
                  <a:pos x="T2" y="T3"/>
                </a:cxn>
              </a:cxnLst>
              <a:rect l="T6" t="T7" r="T8" b="T9"/>
              <a:pathLst>
                <a:path w="1" h="2037">
                  <a:moveTo>
                    <a:pt x="0" y="0"/>
                  </a:moveTo>
                  <a:lnTo>
                    <a:pt x="0" y="203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62" name="Group 19"/>
            <p:cNvGrpSpPr/>
            <p:nvPr/>
          </p:nvGrpSpPr>
          <p:grpSpPr bwMode="auto">
            <a:xfrm>
              <a:off x="1007" y="2398"/>
              <a:ext cx="231" cy="49"/>
              <a:chOff x="1007" y="2398"/>
              <a:chExt cx="231" cy="49"/>
            </a:xfrm>
          </p:grpSpPr>
          <p:sp>
            <p:nvSpPr>
              <p:cNvPr id="190" name="Freeform 20"/>
              <p:cNvSpPr/>
              <p:nvPr/>
            </p:nvSpPr>
            <p:spPr bwMode="auto">
              <a:xfrm rot="-5400000">
                <a:off x="1124" y="238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21"/>
              <p:cNvSpPr/>
              <p:nvPr/>
            </p:nvSpPr>
            <p:spPr bwMode="auto">
              <a:xfrm rot="-5400000">
                <a:off x="1122" y="228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3" name="Freeform 22"/>
            <p:cNvSpPr/>
            <p:nvPr/>
          </p:nvSpPr>
          <p:spPr bwMode="auto">
            <a:xfrm>
              <a:off x="1391" y="2495"/>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Freeform 23"/>
            <p:cNvSpPr/>
            <p:nvPr/>
          </p:nvSpPr>
          <p:spPr bwMode="auto">
            <a:xfrm>
              <a:off x="1389" y="2591"/>
              <a:ext cx="284" cy="1"/>
            </a:xfrm>
            <a:custGeom>
              <a:avLst/>
              <a:gdLst>
                <a:gd name="T0" fmla="*/ 0 w 284"/>
                <a:gd name="T1" fmla="*/ 0 h 1"/>
                <a:gd name="T2" fmla="*/ 284 w 284"/>
                <a:gd name="T3" fmla="*/ 0 h 1"/>
                <a:gd name="T4" fmla="*/ 0 60000 65536"/>
                <a:gd name="T5" fmla="*/ 0 60000 65536"/>
                <a:gd name="T6" fmla="*/ 0 w 284"/>
                <a:gd name="T7" fmla="*/ 0 h 1"/>
                <a:gd name="T8" fmla="*/ 284 w 284"/>
                <a:gd name="T9" fmla="*/ 1 h 1"/>
              </a:gdLst>
              <a:ahLst/>
              <a:cxnLst>
                <a:cxn ang="T4">
                  <a:pos x="T0" y="T1"/>
                </a:cxn>
                <a:cxn ang="T5">
                  <a:pos x="T2" y="T3"/>
                </a:cxn>
              </a:cxnLst>
              <a:rect l="T6" t="T7" r="T8" b="T9"/>
              <a:pathLst>
                <a:path w="284" h="1">
                  <a:moveTo>
                    <a:pt x="0" y="0"/>
                  </a:moveTo>
                  <a:lnTo>
                    <a:pt x="28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24"/>
            <p:cNvSpPr/>
            <p:nvPr/>
          </p:nvSpPr>
          <p:spPr bwMode="auto">
            <a:xfrm>
              <a:off x="1164" y="2235"/>
              <a:ext cx="707" cy="159"/>
            </a:xfrm>
            <a:custGeom>
              <a:avLst/>
              <a:gdLst>
                <a:gd name="T0" fmla="*/ 707 w 707"/>
                <a:gd name="T1" fmla="*/ 0 h 159"/>
                <a:gd name="T2" fmla="*/ 0 w 707"/>
                <a:gd name="T3" fmla="*/ 3 h 159"/>
                <a:gd name="T4" fmla="*/ 0 w 707"/>
                <a:gd name="T5" fmla="*/ 159 h 159"/>
                <a:gd name="T6" fmla="*/ 0 60000 65536"/>
                <a:gd name="T7" fmla="*/ 0 60000 65536"/>
                <a:gd name="T8" fmla="*/ 0 60000 65536"/>
                <a:gd name="T9" fmla="*/ 0 w 707"/>
                <a:gd name="T10" fmla="*/ 0 h 159"/>
                <a:gd name="T11" fmla="*/ 707 w 707"/>
                <a:gd name="T12" fmla="*/ 159 h 159"/>
              </a:gdLst>
              <a:ahLst/>
              <a:cxnLst>
                <a:cxn ang="T6">
                  <a:pos x="T0" y="T1"/>
                </a:cxn>
                <a:cxn ang="T7">
                  <a:pos x="T2" y="T3"/>
                </a:cxn>
                <a:cxn ang="T8">
                  <a:pos x="T4" y="T5"/>
                </a:cxn>
              </a:cxnLst>
              <a:rect l="T9" t="T10" r="T11" b="T12"/>
              <a:pathLst>
                <a:path w="707" h="159">
                  <a:moveTo>
                    <a:pt x="707" y="0"/>
                  </a:moveTo>
                  <a:lnTo>
                    <a:pt x="0" y="3"/>
                  </a:lnTo>
                  <a:lnTo>
                    <a:pt x="0" y="15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25"/>
            <p:cNvSpPr/>
            <p:nvPr/>
          </p:nvSpPr>
          <p:spPr bwMode="auto">
            <a:xfrm>
              <a:off x="1535" y="2237"/>
              <a:ext cx="1" cy="259"/>
            </a:xfrm>
            <a:custGeom>
              <a:avLst/>
              <a:gdLst>
                <a:gd name="T0" fmla="*/ 0 w 1"/>
                <a:gd name="T1" fmla="*/ 0 h 259"/>
                <a:gd name="T2" fmla="*/ 0 w 1"/>
                <a:gd name="T3" fmla="*/ 259 h 259"/>
                <a:gd name="T4" fmla="*/ 0 60000 65536"/>
                <a:gd name="T5" fmla="*/ 0 60000 65536"/>
                <a:gd name="T6" fmla="*/ 0 w 1"/>
                <a:gd name="T7" fmla="*/ 0 h 259"/>
                <a:gd name="T8" fmla="*/ 1 w 1"/>
                <a:gd name="T9" fmla="*/ 259 h 259"/>
              </a:gdLst>
              <a:ahLst/>
              <a:cxnLst>
                <a:cxn ang="T4">
                  <a:pos x="T0" y="T1"/>
                </a:cxn>
                <a:cxn ang="T5">
                  <a:pos x="T2" y="T3"/>
                </a:cxn>
              </a:cxnLst>
              <a:rect l="T6" t="T7" r="T8" b="T9"/>
              <a:pathLst>
                <a:path w="1" h="259">
                  <a:moveTo>
                    <a:pt x="0" y="0"/>
                  </a:moveTo>
                  <a:lnTo>
                    <a:pt x="0" y="2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26"/>
            <p:cNvSpPr/>
            <p:nvPr/>
          </p:nvSpPr>
          <p:spPr bwMode="auto">
            <a:xfrm>
              <a:off x="1116" y="2454"/>
              <a:ext cx="3" cy="468"/>
            </a:xfrm>
            <a:custGeom>
              <a:avLst/>
              <a:gdLst>
                <a:gd name="T0" fmla="*/ 3 w 3"/>
                <a:gd name="T1" fmla="*/ 0 h 468"/>
                <a:gd name="T2" fmla="*/ 0 w 3"/>
                <a:gd name="T3" fmla="*/ 468 h 468"/>
                <a:gd name="T4" fmla="*/ 0 60000 65536"/>
                <a:gd name="T5" fmla="*/ 0 60000 65536"/>
                <a:gd name="T6" fmla="*/ 0 w 3"/>
                <a:gd name="T7" fmla="*/ 0 h 468"/>
                <a:gd name="T8" fmla="*/ 3 w 3"/>
                <a:gd name="T9" fmla="*/ 468 h 468"/>
              </a:gdLst>
              <a:ahLst/>
              <a:cxnLst>
                <a:cxn ang="T4">
                  <a:pos x="T0" y="T1"/>
                </a:cxn>
                <a:cxn ang="T5">
                  <a:pos x="T2" y="T3"/>
                </a:cxn>
              </a:cxnLst>
              <a:rect l="T6" t="T7" r="T8" b="T9"/>
              <a:pathLst>
                <a:path w="3" h="468">
                  <a:moveTo>
                    <a:pt x="3" y="0"/>
                  </a:moveTo>
                  <a:lnTo>
                    <a:pt x="0" y="468"/>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Line 27"/>
            <p:cNvSpPr>
              <a:spLocks noChangeShapeType="1"/>
            </p:cNvSpPr>
            <p:nvPr/>
          </p:nvSpPr>
          <p:spPr bwMode="auto">
            <a:xfrm>
              <a:off x="1536" y="2592"/>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9" name="Line 28"/>
            <p:cNvSpPr>
              <a:spLocks noChangeShapeType="1"/>
            </p:cNvSpPr>
            <p:nvPr/>
          </p:nvSpPr>
          <p:spPr bwMode="auto">
            <a:xfrm>
              <a:off x="1440" y="273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0" name="Freeform 29"/>
            <p:cNvSpPr/>
            <p:nvPr/>
          </p:nvSpPr>
          <p:spPr bwMode="auto">
            <a:xfrm>
              <a:off x="771" y="2235"/>
              <a:ext cx="306" cy="162"/>
            </a:xfrm>
            <a:custGeom>
              <a:avLst/>
              <a:gdLst>
                <a:gd name="T0" fmla="*/ 306 w 306"/>
                <a:gd name="T1" fmla="*/ 162 h 162"/>
                <a:gd name="T2" fmla="*/ 306 w 306"/>
                <a:gd name="T3" fmla="*/ 0 h 162"/>
                <a:gd name="T4" fmla="*/ 0 w 306"/>
                <a:gd name="T5" fmla="*/ 0 h 162"/>
                <a:gd name="T6" fmla="*/ 0 60000 65536"/>
                <a:gd name="T7" fmla="*/ 0 60000 65536"/>
                <a:gd name="T8" fmla="*/ 0 60000 65536"/>
                <a:gd name="T9" fmla="*/ 0 w 306"/>
                <a:gd name="T10" fmla="*/ 0 h 162"/>
                <a:gd name="T11" fmla="*/ 306 w 306"/>
                <a:gd name="T12" fmla="*/ 162 h 162"/>
              </a:gdLst>
              <a:ahLst/>
              <a:cxnLst>
                <a:cxn ang="T6">
                  <a:pos x="T0" y="T1"/>
                </a:cxn>
                <a:cxn ang="T7">
                  <a:pos x="T2" y="T3"/>
                </a:cxn>
                <a:cxn ang="T8">
                  <a:pos x="T4" y="T5"/>
                </a:cxn>
              </a:cxnLst>
              <a:rect l="T9" t="T10" r="T11" b="T12"/>
              <a:pathLst>
                <a:path w="306" h="162">
                  <a:moveTo>
                    <a:pt x="306" y="162"/>
                  </a:moveTo>
                  <a:lnTo>
                    <a:pt x="306" y="0"/>
                  </a:lnTo>
                  <a:lnTo>
                    <a:pt x="0"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1" name="Group 30"/>
            <p:cNvGrpSpPr/>
            <p:nvPr/>
          </p:nvGrpSpPr>
          <p:grpSpPr bwMode="auto">
            <a:xfrm>
              <a:off x="2600" y="1871"/>
              <a:ext cx="231" cy="49"/>
              <a:chOff x="2600" y="1871"/>
              <a:chExt cx="231" cy="49"/>
            </a:xfrm>
          </p:grpSpPr>
          <p:sp>
            <p:nvSpPr>
              <p:cNvPr id="188" name="Freeform 31"/>
              <p:cNvSpPr/>
              <p:nvPr/>
            </p:nvSpPr>
            <p:spPr bwMode="auto">
              <a:xfrm rot="-5400000">
                <a:off x="2717" y="186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32"/>
              <p:cNvSpPr/>
              <p:nvPr/>
            </p:nvSpPr>
            <p:spPr bwMode="auto">
              <a:xfrm rot="-5400000">
                <a:off x="2715" y="1756"/>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2" name="Freeform 33"/>
            <p:cNvSpPr/>
            <p:nvPr/>
          </p:nvSpPr>
          <p:spPr bwMode="auto">
            <a:xfrm>
              <a:off x="2457" y="1692"/>
              <a:ext cx="210" cy="183"/>
            </a:xfrm>
            <a:custGeom>
              <a:avLst/>
              <a:gdLst>
                <a:gd name="T0" fmla="*/ 0 w 210"/>
                <a:gd name="T1" fmla="*/ 0 h 183"/>
                <a:gd name="T2" fmla="*/ 210 w 210"/>
                <a:gd name="T3" fmla="*/ 0 h 183"/>
                <a:gd name="T4" fmla="*/ 210 w 210"/>
                <a:gd name="T5" fmla="*/ 183 h 183"/>
                <a:gd name="T6" fmla="*/ 0 60000 65536"/>
                <a:gd name="T7" fmla="*/ 0 60000 65536"/>
                <a:gd name="T8" fmla="*/ 0 60000 65536"/>
                <a:gd name="T9" fmla="*/ 0 w 210"/>
                <a:gd name="T10" fmla="*/ 0 h 183"/>
                <a:gd name="T11" fmla="*/ 210 w 210"/>
                <a:gd name="T12" fmla="*/ 183 h 183"/>
              </a:gdLst>
              <a:ahLst/>
              <a:cxnLst>
                <a:cxn ang="T6">
                  <a:pos x="T0" y="T1"/>
                </a:cxn>
                <a:cxn ang="T7">
                  <a:pos x="T2" y="T3"/>
                </a:cxn>
                <a:cxn ang="T8">
                  <a:pos x="T4" y="T5"/>
                </a:cxn>
              </a:cxnLst>
              <a:rect l="T9" t="T10" r="T11" b="T12"/>
              <a:pathLst>
                <a:path w="210" h="183">
                  <a:moveTo>
                    <a:pt x="0" y="0"/>
                  </a:moveTo>
                  <a:lnTo>
                    <a:pt x="210" y="0"/>
                  </a:lnTo>
                  <a:lnTo>
                    <a:pt x="210" y="18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Freeform 34"/>
            <p:cNvSpPr/>
            <p:nvPr/>
          </p:nvSpPr>
          <p:spPr bwMode="auto">
            <a:xfrm>
              <a:off x="2769" y="1230"/>
              <a:ext cx="414" cy="639"/>
            </a:xfrm>
            <a:custGeom>
              <a:avLst/>
              <a:gdLst>
                <a:gd name="T0" fmla="*/ 0 w 414"/>
                <a:gd name="T1" fmla="*/ 639 h 639"/>
                <a:gd name="T2" fmla="*/ 0 w 414"/>
                <a:gd name="T3" fmla="*/ 465 h 639"/>
                <a:gd name="T4" fmla="*/ 414 w 414"/>
                <a:gd name="T5" fmla="*/ 465 h 639"/>
                <a:gd name="T6" fmla="*/ 414 w 414"/>
                <a:gd name="T7" fmla="*/ 0 h 639"/>
                <a:gd name="T8" fmla="*/ 0 60000 65536"/>
                <a:gd name="T9" fmla="*/ 0 60000 65536"/>
                <a:gd name="T10" fmla="*/ 0 60000 65536"/>
                <a:gd name="T11" fmla="*/ 0 60000 65536"/>
                <a:gd name="T12" fmla="*/ 0 w 414"/>
                <a:gd name="T13" fmla="*/ 0 h 639"/>
                <a:gd name="T14" fmla="*/ 414 w 414"/>
                <a:gd name="T15" fmla="*/ 639 h 639"/>
              </a:gdLst>
              <a:ahLst/>
              <a:cxnLst>
                <a:cxn ang="T8">
                  <a:pos x="T0" y="T1"/>
                </a:cxn>
                <a:cxn ang="T9">
                  <a:pos x="T2" y="T3"/>
                </a:cxn>
                <a:cxn ang="T10">
                  <a:pos x="T4" y="T5"/>
                </a:cxn>
                <a:cxn ang="T11">
                  <a:pos x="T6" y="T7"/>
                </a:cxn>
              </a:cxnLst>
              <a:rect l="T12" t="T13" r="T14" b="T15"/>
              <a:pathLst>
                <a:path w="414" h="639">
                  <a:moveTo>
                    <a:pt x="0" y="639"/>
                  </a:moveTo>
                  <a:lnTo>
                    <a:pt x="0" y="465"/>
                  </a:lnTo>
                  <a:lnTo>
                    <a:pt x="414" y="465"/>
                  </a:lnTo>
                  <a:lnTo>
                    <a:pt x="41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Freeform 35"/>
            <p:cNvSpPr/>
            <p:nvPr/>
          </p:nvSpPr>
          <p:spPr bwMode="auto">
            <a:xfrm>
              <a:off x="2721" y="1923"/>
              <a:ext cx="441" cy="186"/>
            </a:xfrm>
            <a:custGeom>
              <a:avLst/>
              <a:gdLst>
                <a:gd name="T0" fmla="*/ 0 w 441"/>
                <a:gd name="T1" fmla="*/ 0 h 186"/>
                <a:gd name="T2" fmla="*/ 0 w 441"/>
                <a:gd name="T3" fmla="*/ 186 h 186"/>
                <a:gd name="T4" fmla="*/ 441 w 441"/>
                <a:gd name="T5" fmla="*/ 186 h 186"/>
                <a:gd name="T6" fmla="*/ 0 60000 65536"/>
                <a:gd name="T7" fmla="*/ 0 60000 65536"/>
                <a:gd name="T8" fmla="*/ 0 60000 65536"/>
                <a:gd name="T9" fmla="*/ 0 w 441"/>
                <a:gd name="T10" fmla="*/ 0 h 186"/>
                <a:gd name="T11" fmla="*/ 441 w 441"/>
                <a:gd name="T12" fmla="*/ 186 h 186"/>
              </a:gdLst>
              <a:ahLst/>
              <a:cxnLst>
                <a:cxn ang="T6">
                  <a:pos x="T0" y="T1"/>
                </a:cxn>
                <a:cxn ang="T7">
                  <a:pos x="T2" y="T3"/>
                </a:cxn>
                <a:cxn ang="T8">
                  <a:pos x="T4" y="T5"/>
                </a:cxn>
              </a:cxnLst>
              <a:rect l="T9" t="T10" r="T11" b="T12"/>
              <a:pathLst>
                <a:path w="441" h="186">
                  <a:moveTo>
                    <a:pt x="0" y="0"/>
                  </a:moveTo>
                  <a:lnTo>
                    <a:pt x="0" y="186"/>
                  </a:lnTo>
                  <a:lnTo>
                    <a:pt x="441" y="18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Text Box 36"/>
            <p:cNvSpPr txBox="1">
              <a:spLocks noChangeArrowheads="1"/>
            </p:cNvSpPr>
            <p:nvPr/>
          </p:nvSpPr>
          <p:spPr bwMode="auto">
            <a:xfrm>
              <a:off x="2487" y="211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预充电信号</a:t>
              </a:r>
            </a:p>
          </p:txBody>
        </p:sp>
        <p:sp>
          <p:nvSpPr>
            <p:cNvPr id="176" name="Text Box 37"/>
            <p:cNvSpPr txBox="1">
              <a:spLocks noChangeArrowheads="1"/>
            </p:cNvSpPr>
            <p:nvPr/>
          </p:nvSpPr>
          <p:spPr bwMode="auto">
            <a:xfrm>
              <a:off x="8" y="1440"/>
              <a:ext cx="7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spcBef>
                  <a:spcPct val="50000"/>
                </a:spcBef>
              </a:pPr>
              <a:r>
                <a:rPr lang="zh-CN" altLang="en-US" sz="2000" b="1"/>
                <a:t>读选择线</a:t>
              </a:r>
            </a:p>
          </p:txBody>
        </p:sp>
        <p:sp>
          <p:nvSpPr>
            <p:cNvPr id="177" name="Text Box 38"/>
            <p:cNvSpPr txBox="1">
              <a:spLocks noChangeArrowheads="1"/>
            </p:cNvSpPr>
            <p:nvPr/>
          </p:nvSpPr>
          <p:spPr bwMode="auto">
            <a:xfrm>
              <a:off x="432"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写数据线</a:t>
              </a:r>
            </a:p>
          </p:txBody>
        </p:sp>
        <p:sp>
          <p:nvSpPr>
            <p:cNvPr id="178" name="Text Box 39"/>
            <p:cNvSpPr txBox="1">
              <a:spLocks noChangeArrowheads="1"/>
            </p:cNvSpPr>
            <p:nvPr/>
          </p:nvSpPr>
          <p:spPr bwMode="auto">
            <a:xfrm>
              <a:off x="8" y="2947"/>
              <a:ext cx="76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50000"/>
                </a:spcBef>
              </a:pPr>
              <a:r>
                <a:rPr lang="zh-CN" altLang="en-US" sz="2000" b="1"/>
                <a:t>写选择线</a:t>
              </a:r>
            </a:p>
          </p:txBody>
        </p:sp>
        <p:sp>
          <p:nvSpPr>
            <p:cNvPr id="179" name="Text Box 40"/>
            <p:cNvSpPr txBox="1">
              <a:spLocks noChangeArrowheads="1"/>
            </p:cNvSpPr>
            <p:nvPr/>
          </p:nvSpPr>
          <p:spPr bwMode="auto">
            <a:xfrm>
              <a:off x="1880"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读数据线</a:t>
              </a:r>
            </a:p>
          </p:txBody>
        </p:sp>
        <p:sp>
          <p:nvSpPr>
            <p:cNvPr id="180" name="Text Box 41"/>
            <p:cNvSpPr txBox="1">
              <a:spLocks noChangeArrowheads="1"/>
            </p:cNvSpPr>
            <p:nvPr/>
          </p:nvSpPr>
          <p:spPr bwMode="auto">
            <a:xfrm>
              <a:off x="3155" y="113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t>V</a:t>
              </a:r>
            </a:p>
          </p:txBody>
        </p:sp>
        <p:sp>
          <p:nvSpPr>
            <p:cNvPr id="181" name="Text Box 42"/>
            <p:cNvSpPr txBox="1">
              <a:spLocks noChangeArrowheads="1"/>
            </p:cNvSpPr>
            <p:nvPr/>
          </p:nvSpPr>
          <p:spPr bwMode="auto">
            <a:xfrm>
              <a:off x="1167" y="2447"/>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i="1">
                  <a:solidFill>
                    <a:schemeClr val="folHlink"/>
                  </a:solidFill>
                </a:rPr>
                <a:t>C</a:t>
              </a:r>
            </a:p>
          </p:txBody>
        </p:sp>
        <p:sp>
          <p:nvSpPr>
            <p:cNvPr id="182" name="Text Box 43"/>
            <p:cNvSpPr txBox="1">
              <a:spLocks noChangeArrowheads="1"/>
            </p:cNvSpPr>
            <p:nvPr/>
          </p:nvSpPr>
          <p:spPr bwMode="auto">
            <a:xfrm>
              <a:off x="1283" y="251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b="1">
                  <a:solidFill>
                    <a:schemeClr val="folHlink"/>
                  </a:solidFill>
                </a:rPr>
                <a:t>g</a:t>
              </a:r>
            </a:p>
          </p:txBody>
        </p:sp>
        <p:sp>
          <p:nvSpPr>
            <p:cNvPr id="183" name="Text Box 44"/>
            <p:cNvSpPr txBox="1">
              <a:spLocks noChangeArrowheads="1"/>
            </p:cNvSpPr>
            <p:nvPr/>
          </p:nvSpPr>
          <p:spPr bwMode="auto">
            <a:xfrm>
              <a:off x="2816" y="180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t>T</a:t>
              </a:r>
              <a:r>
                <a:rPr lang="en-US" altLang="zh-CN" sz="2000" b="1" baseline="-25000"/>
                <a:t>4</a:t>
              </a:r>
            </a:p>
          </p:txBody>
        </p:sp>
        <p:sp>
          <p:nvSpPr>
            <p:cNvPr id="184" name="Text Box 45"/>
            <p:cNvSpPr txBox="1">
              <a:spLocks noChangeArrowheads="1"/>
            </p:cNvSpPr>
            <p:nvPr/>
          </p:nvSpPr>
          <p:spPr bwMode="auto">
            <a:xfrm>
              <a:off x="2990" y="183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000" b="1"/>
            </a:p>
          </p:txBody>
        </p:sp>
        <p:sp>
          <p:nvSpPr>
            <p:cNvPr id="185" name="Text Box 46"/>
            <p:cNvSpPr txBox="1">
              <a:spLocks noChangeArrowheads="1"/>
            </p:cNvSpPr>
            <p:nvPr/>
          </p:nvSpPr>
          <p:spPr bwMode="auto">
            <a:xfrm>
              <a:off x="829" y="2306"/>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t>T</a:t>
              </a:r>
              <a:r>
                <a:rPr lang="en-US" altLang="zh-CN" sz="2000" b="1" baseline="-25000"/>
                <a:t>3</a:t>
              </a:r>
            </a:p>
          </p:txBody>
        </p:sp>
        <p:sp>
          <p:nvSpPr>
            <p:cNvPr id="186" name="Text Box 47"/>
            <p:cNvSpPr txBox="1">
              <a:spLocks noChangeArrowheads="1"/>
            </p:cNvSpPr>
            <p:nvPr/>
          </p:nvSpPr>
          <p:spPr bwMode="auto">
            <a:xfrm>
              <a:off x="1632" y="147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t>T</a:t>
              </a:r>
              <a:r>
                <a:rPr lang="en-US" altLang="zh-CN" sz="2000" b="1" baseline="-25000"/>
                <a:t>2</a:t>
              </a:r>
            </a:p>
          </p:txBody>
        </p:sp>
        <p:sp>
          <p:nvSpPr>
            <p:cNvPr id="187" name="Text Box 48"/>
            <p:cNvSpPr txBox="1">
              <a:spLocks noChangeArrowheads="1"/>
            </p:cNvSpPr>
            <p:nvPr/>
          </p:nvSpPr>
          <p:spPr bwMode="auto">
            <a:xfrm>
              <a:off x="1632" y="196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t>T</a:t>
              </a:r>
              <a:r>
                <a:rPr lang="en-US" altLang="zh-CN" sz="2000" b="1" baseline="-25000"/>
                <a:t>1</a:t>
              </a:r>
            </a:p>
          </p:txBody>
        </p:sp>
      </p:grpSp>
      <p:grpSp>
        <p:nvGrpSpPr>
          <p:cNvPr id="196" name="Group 49"/>
          <p:cNvGrpSpPr/>
          <p:nvPr/>
        </p:nvGrpSpPr>
        <p:grpSpPr bwMode="auto">
          <a:xfrm>
            <a:off x="5676900" y="2514600"/>
            <a:ext cx="685800" cy="2532063"/>
            <a:chOff x="2448" y="1680"/>
            <a:chExt cx="432" cy="1595"/>
          </a:xfrm>
        </p:grpSpPr>
        <p:sp>
          <p:nvSpPr>
            <p:cNvPr id="197" name="Freeform 50"/>
            <p:cNvSpPr/>
            <p:nvPr/>
          </p:nvSpPr>
          <p:spPr bwMode="auto">
            <a:xfrm>
              <a:off x="2448" y="1680"/>
              <a:ext cx="1" cy="1595"/>
            </a:xfrm>
            <a:custGeom>
              <a:avLst/>
              <a:gdLst>
                <a:gd name="T0" fmla="*/ 0 w 1"/>
                <a:gd name="T1" fmla="*/ 0 h 1595"/>
                <a:gd name="T2" fmla="*/ 0 w 1"/>
                <a:gd name="T3" fmla="*/ 1595 h 1595"/>
                <a:gd name="T4" fmla="*/ 0 60000 65536"/>
                <a:gd name="T5" fmla="*/ 0 60000 65536"/>
                <a:gd name="T6" fmla="*/ 0 w 1"/>
                <a:gd name="T7" fmla="*/ 0 h 1595"/>
                <a:gd name="T8" fmla="*/ 1 w 1"/>
                <a:gd name="T9" fmla="*/ 1595 h 1595"/>
              </a:gdLst>
              <a:ahLst/>
              <a:cxnLst>
                <a:cxn ang="T4">
                  <a:pos x="T0" y="T1"/>
                </a:cxn>
                <a:cxn ang="T5">
                  <a:pos x="T2" y="T3"/>
                </a:cxn>
              </a:cxnLst>
              <a:rect l="T6" t="T7" r="T8" b="T9"/>
              <a:pathLst>
                <a:path w="1" h="1595">
                  <a:moveTo>
                    <a:pt x="0" y="0"/>
                  </a:moveTo>
                  <a:lnTo>
                    <a:pt x="0" y="159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98" name="Group 51"/>
            <p:cNvGrpSpPr/>
            <p:nvPr/>
          </p:nvGrpSpPr>
          <p:grpSpPr bwMode="auto">
            <a:xfrm>
              <a:off x="2544" y="2371"/>
              <a:ext cx="336" cy="365"/>
              <a:chOff x="1680" y="2371"/>
              <a:chExt cx="336" cy="365"/>
            </a:xfrm>
          </p:grpSpPr>
          <p:sp>
            <p:nvSpPr>
              <p:cNvPr id="199" name="Rectangle 52"/>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Text Box 53"/>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1</a:t>
                </a:r>
              </a:p>
            </p:txBody>
          </p:sp>
        </p:grpSp>
      </p:grpSp>
      <p:sp>
        <p:nvSpPr>
          <p:cNvPr id="201" name="Text Box 54"/>
          <p:cNvSpPr txBox="1">
            <a:spLocks noChangeArrowheads="1"/>
          </p:cNvSpPr>
          <p:nvPr/>
        </p:nvSpPr>
        <p:spPr bwMode="auto">
          <a:xfrm>
            <a:off x="2857500" y="9906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 (1)  动态 </a:t>
            </a:r>
            <a:r>
              <a:rPr lang="en-US" altLang="zh-CN" sz="3200" b="1"/>
              <a:t>RAM </a:t>
            </a:r>
            <a:r>
              <a:rPr lang="zh-CN" altLang="en-US" sz="3200" b="1"/>
              <a:t>基本单元电路</a:t>
            </a:r>
          </a:p>
        </p:txBody>
      </p:sp>
      <p:sp>
        <p:nvSpPr>
          <p:cNvPr id="202" name="Text Box 55"/>
          <p:cNvSpPr txBox="1">
            <a:spLocks noChangeArrowheads="1"/>
          </p:cNvSpPr>
          <p:nvPr/>
        </p:nvSpPr>
        <p:spPr bwMode="auto">
          <a:xfrm>
            <a:off x="2247900" y="304800"/>
            <a:ext cx="44211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2. 动态 </a:t>
            </a:r>
            <a:r>
              <a:rPr lang="en-US" altLang="zh-CN" sz="3200" b="1"/>
              <a:t>RAM ( DRAM )</a:t>
            </a:r>
          </a:p>
        </p:txBody>
      </p:sp>
      <p:sp>
        <p:nvSpPr>
          <p:cNvPr id="203" name="Text Box 56"/>
          <p:cNvSpPr txBox="1">
            <a:spLocks noChangeArrowheads="1"/>
          </p:cNvSpPr>
          <p:nvPr/>
        </p:nvSpPr>
        <p:spPr bwMode="auto">
          <a:xfrm>
            <a:off x="2324100" y="546735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读出与原存信息相反</a:t>
            </a:r>
          </a:p>
        </p:txBody>
      </p:sp>
      <p:sp>
        <p:nvSpPr>
          <p:cNvPr id="204" name="Text Box 57"/>
          <p:cNvSpPr txBox="1">
            <a:spLocks noChangeArrowheads="1"/>
          </p:cNvSpPr>
          <p:nvPr/>
        </p:nvSpPr>
        <p:spPr bwMode="auto">
          <a:xfrm>
            <a:off x="5629275" y="546735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读出时数据线有电流 为 </a:t>
            </a:r>
            <a:r>
              <a:rPr lang="zh-CN" altLang="en-US" b="1" dirty="0">
                <a:solidFill>
                  <a:schemeClr val="folHlink"/>
                </a:solidFill>
              </a:rPr>
              <a:t>“1”</a:t>
            </a:r>
          </a:p>
        </p:txBody>
      </p:sp>
      <p:grpSp>
        <p:nvGrpSpPr>
          <p:cNvPr id="205" name="Group 58"/>
          <p:cNvGrpSpPr/>
          <p:nvPr/>
        </p:nvGrpSpPr>
        <p:grpSpPr bwMode="auto">
          <a:xfrm>
            <a:off x="7235825" y="1825625"/>
            <a:ext cx="3013075" cy="2987675"/>
            <a:chOff x="3430" y="1246"/>
            <a:chExt cx="1898" cy="1882"/>
          </a:xfrm>
        </p:grpSpPr>
        <p:sp>
          <p:nvSpPr>
            <p:cNvPr id="206" name="Line 59"/>
            <p:cNvSpPr>
              <a:spLocks noChangeShapeType="1"/>
            </p:cNvSpPr>
            <p:nvPr/>
          </p:nvSpPr>
          <p:spPr bwMode="auto">
            <a:xfrm>
              <a:off x="3744" y="1536"/>
              <a:ext cx="15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7" name="Line 60"/>
            <p:cNvSpPr>
              <a:spLocks noChangeShapeType="1"/>
            </p:cNvSpPr>
            <p:nvPr/>
          </p:nvSpPr>
          <p:spPr bwMode="auto">
            <a:xfrm>
              <a:off x="3936" y="1248"/>
              <a:ext cx="0" cy="17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8" name="Freeform 61"/>
            <p:cNvSpPr/>
            <p:nvPr/>
          </p:nvSpPr>
          <p:spPr bwMode="auto">
            <a:xfrm>
              <a:off x="4449" y="1536"/>
              <a:ext cx="351" cy="540"/>
            </a:xfrm>
            <a:custGeom>
              <a:avLst/>
              <a:gdLst>
                <a:gd name="T0" fmla="*/ 351 w 351"/>
                <a:gd name="T1" fmla="*/ 0 h 540"/>
                <a:gd name="T2" fmla="*/ 351 w 351"/>
                <a:gd name="T3" fmla="*/ 540 h 540"/>
                <a:gd name="T4" fmla="*/ 0 w 351"/>
                <a:gd name="T5" fmla="*/ 540 h 540"/>
                <a:gd name="T6" fmla="*/ 0 60000 65536"/>
                <a:gd name="T7" fmla="*/ 0 60000 65536"/>
                <a:gd name="T8" fmla="*/ 0 60000 65536"/>
                <a:gd name="T9" fmla="*/ 0 w 351"/>
                <a:gd name="T10" fmla="*/ 0 h 540"/>
                <a:gd name="T11" fmla="*/ 351 w 351"/>
                <a:gd name="T12" fmla="*/ 540 h 540"/>
              </a:gdLst>
              <a:ahLst/>
              <a:cxnLst>
                <a:cxn ang="T6">
                  <a:pos x="T0" y="T1"/>
                </a:cxn>
                <a:cxn ang="T7">
                  <a:pos x="T2" y="T3"/>
                </a:cxn>
                <a:cxn ang="T8">
                  <a:pos x="T4" y="T5"/>
                </a:cxn>
              </a:cxnLst>
              <a:rect l="T9" t="T10" r="T11" b="T12"/>
              <a:pathLst>
                <a:path w="351" h="540">
                  <a:moveTo>
                    <a:pt x="351" y="0"/>
                  </a:moveTo>
                  <a:lnTo>
                    <a:pt x="351" y="540"/>
                  </a:lnTo>
                  <a:lnTo>
                    <a:pt x="0" y="54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9" name="Group 62"/>
            <p:cNvGrpSpPr/>
            <p:nvPr/>
          </p:nvGrpSpPr>
          <p:grpSpPr bwMode="auto">
            <a:xfrm>
              <a:off x="4397" y="2004"/>
              <a:ext cx="49" cy="231"/>
              <a:chOff x="1586" y="1334"/>
              <a:chExt cx="49" cy="231"/>
            </a:xfrm>
          </p:grpSpPr>
          <p:sp>
            <p:nvSpPr>
              <p:cNvPr id="221" name="Freeform 63"/>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64"/>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0" name="Freeform 65"/>
            <p:cNvSpPr/>
            <p:nvPr/>
          </p:nvSpPr>
          <p:spPr bwMode="auto">
            <a:xfrm rot="10800000">
              <a:off x="3936" y="2112"/>
              <a:ext cx="465" cy="1"/>
            </a:xfrm>
            <a:custGeom>
              <a:avLst/>
              <a:gdLst>
                <a:gd name="T0" fmla="*/ 465 w 465"/>
                <a:gd name="T1" fmla="*/ 0 h 1"/>
                <a:gd name="T2" fmla="*/ 0 w 465"/>
                <a:gd name="T3" fmla="*/ 0 h 1"/>
                <a:gd name="T4" fmla="*/ 0 60000 65536"/>
                <a:gd name="T5" fmla="*/ 0 60000 65536"/>
                <a:gd name="T6" fmla="*/ 0 w 465"/>
                <a:gd name="T7" fmla="*/ 0 h 1"/>
                <a:gd name="T8" fmla="*/ 465 w 465"/>
                <a:gd name="T9" fmla="*/ 1 h 1"/>
              </a:gdLst>
              <a:ahLst/>
              <a:cxnLst>
                <a:cxn ang="T4">
                  <a:pos x="T0" y="T1"/>
                </a:cxn>
                <a:cxn ang="T5">
                  <a:pos x="T2" y="T3"/>
                </a:cxn>
              </a:cxnLst>
              <a:rect l="T6" t="T7" r="T8" b="T9"/>
              <a:pathLst>
                <a:path w="465" h="1">
                  <a:moveTo>
                    <a:pt x="465"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66"/>
            <p:cNvSpPr/>
            <p:nvPr/>
          </p:nvSpPr>
          <p:spPr bwMode="auto">
            <a:xfrm>
              <a:off x="4455" y="2163"/>
              <a:ext cx="342" cy="330"/>
            </a:xfrm>
            <a:custGeom>
              <a:avLst/>
              <a:gdLst>
                <a:gd name="T0" fmla="*/ 0 w 342"/>
                <a:gd name="T1" fmla="*/ 0 h 330"/>
                <a:gd name="T2" fmla="*/ 342 w 342"/>
                <a:gd name="T3" fmla="*/ 0 h 330"/>
                <a:gd name="T4" fmla="*/ 342 w 342"/>
                <a:gd name="T5" fmla="*/ 330 h 330"/>
                <a:gd name="T6" fmla="*/ 0 60000 65536"/>
                <a:gd name="T7" fmla="*/ 0 60000 65536"/>
                <a:gd name="T8" fmla="*/ 0 60000 65536"/>
                <a:gd name="T9" fmla="*/ 0 w 342"/>
                <a:gd name="T10" fmla="*/ 0 h 330"/>
                <a:gd name="T11" fmla="*/ 342 w 342"/>
                <a:gd name="T12" fmla="*/ 330 h 330"/>
              </a:gdLst>
              <a:ahLst/>
              <a:cxnLst>
                <a:cxn ang="T6">
                  <a:pos x="T0" y="T1"/>
                </a:cxn>
                <a:cxn ang="T7">
                  <a:pos x="T2" y="T3"/>
                </a:cxn>
                <a:cxn ang="T8">
                  <a:pos x="T4" y="T5"/>
                </a:cxn>
              </a:cxnLst>
              <a:rect l="T9" t="T10" r="T11" b="T12"/>
              <a:pathLst>
                <a:path w="342" h="330">
                  <a:moveTo>
                    <a:pt x="0" y="0"/>
                  </a:moveTo>
                  <a:lnTo>
                    <a:pt x="342" y="0"/>
                  </a:lnTo>
                  <a:lnTo>
                    <a:pt x="342" y="3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67"/>
            <p:cNvSpPr/>
            <p:nvPr/>
          </p:nvSpPr>
          <p:spPr bwMode="auto">
            <a:xfrm>
              <a:off x="4656" y="2496"/>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68"/>
            <p:cNvSpPr/>
            <p:nvPr/>
          </p:nvSpPr>
          <p:spPr bwMode="auto">
            <a:xfrm>
              <a:off x="4656" y="2591"/>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Line 69"/>
            <p:cNvSpPr>
              <a:spLocks noChangeShapeType="1"/>
            </p:cNvSpPr>
            <p:nvPr/>
          </p:nvSpPr>
          <p:spPr bwMode="auto">
            <a:xfrm>
              <a:off x="4800" y="2592"/>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70"/>
            <p:cNvSpPr>
              <a:spLocks noChangeShapeType="1"/>
            </p:cNvSpPr>
            <p:nvPr/>
          </p:nvSpPr>
          <p:spPr bwMode="auto">
            <a:xfrm>
              <a:off x="4704" y="29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6" name="Text Box 71"/>
            <p:cNvSpPr txBox="1">
              <a:spLocks noChangeArrowheads="1"/>
            </p:cNvSpPr>
            <p:nvPr/>
          </p:nvSpPr>
          <p:spPr bwMode="auto">
            <a:xfrm>
              <a:off x="4596" y="12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数据线</a:t>
              </a:r>
              <a:endParaRPr lang="zh-CN" altLang="en-US" sz="3200" b="1"/>
            </a:p>
          </p:txBody>
        </p:sp>
        <p:sp>
          <p:nvSpPr>
            <p:cNvPr id="217" name="Text Box 72"/>
            <p:cNvSpPr txBox="1">
              <a:spLocks noChangeArrowheads="1"/>
            </p:cNvSpPr>
            <p:nvPr/>
          </p:nvSpPr>
          <p:spPr bwMode="auto">
            <a:xfrm>
              <a:off x="5007" y="2431"/>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i="1">
                  <a:solidFill>
                    <a:schemeClr val="folHlink"/>
                  </a:solidFill>
                </a:rPr>
                <a:t>C</a:t>
              </a:r>
            </a:p>
          </p:txBody>
        </p:sp>
        <p:sp>
          <p:nvSpPr>
            <p:cNvPr id="218" name="Text Box 73"/>
            <p:cNvSpPr txBox="1">
              <a:spLocks noChangeArrowheads="1"/>
            </p:cNvSpPr>
            <p:nvPr/>
          </p:nvSpPr>
          <p:spPr bwMode="auto">
            <a:xfrm>
              <a:off x="5124" y="2470"/>
              <a:ext cx="1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chemeClr val="folHlink"/>
                  </a:solidFill>
                </a:rPr>
                <a:t>s</a:t>
              </a:r>
            </a:p>
          </p:txBody>
        </p:sp>
        <p:sp>
          <p:nvSpPr>
            <p:cNvPr id="219" name="Text Box 74"/>
            <p:cNvSpPr txBox="1">
              <a:spLocks noChangeArrowheads="1"/>
            </p:cNvSpPr>
            <p:nvPr/>
          </p:nvSpPr>
          <p:spPr bwMode="auto">
            <a:xfrm>
              <a:off x="4208" y="1785"/>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t>T</a:t>
              </a:r>
              <a:endParaRPr lang="zh-CN" altLang="en-US" sz="2000" b="1"/>
            </a:p>
          </p:txBody>
        </p:sp>
        <p:sp>
          <p:nvSpPr>
            <p:cNvPr id="220" name="Text Box 75"/>
            <p:cNvSpPr txBox="1">
              <a:spLocks noChangeArrowheads="1"/>
            </p:cNvSpPr>
            <p:nvPr/>
          </p:nvSpPr>
          <p:spPr bwMode="auto">
            <a:xfrm>
              <a:off x="3430" y="287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字线</a:t>
              </a:r>
            </a:p>
          </p:txBody>
        </p:sp>
      </p:grpSp>
      <p:grpSp>
        <p:nvGrpSpPr>
          <p:cNvPr id="223" name="Group 76"/>
          <p:cNvGrpSpPr/>
          <p:nvPr/>
        </p:nvGrpSpPr>
        <p:grpSpPr bwMode="auto">
          <a:xfrm rot="-5400000">
            <a:off x="6064250" y="2674938"/>
            <a:ext cx="77788" cy="366712"/>
            <a:chOff x="1586" y="1334"/>
            <a:chExt cx="49" cy="231"/>
          </a:xfrm>
        </p:grpSpPr>
        <p:sp>
          <p:nvSpPr>
            <p:cNvPr id="224" name="Freeform 77"/>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Freeform 78"/>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6" name="Freeform 79"/>
          <p:cNvSpPr/>
          <p:nvPr/>
        </p:nvSpPr>
        <p:spPr bwMode="auto">
          <a:xfrm>
            <a:off x="6110288" y="2900363"/>
            <a:ext cx="700087" cy="295275"/>
          </a:xfrm>
          <a:custGeom>
            <a:avLst/>
            <a:gdLst>
              <a:gd name="T0" fmla="*/ 0 w 441"/>
              <a:gd name="T1" fmla="*/ 0 h 186"/>
              <a:gd name="T2" fmla="*/ 0 w 441"/>
              <a:gd name="T3" fmla="*/ 2147483647 h 186"/>
              <a:gd name="T4" fmla="*/ 2147483647 w 441"/>
              <a:gd name="T5" fmla="*/ 2147483647 h 186"/>
              <a:gd name="T6" fmla="*/ 0 60000 65536"/>
              <a:gd name="T7" fmla="*/ 0 60000 65536"/>
              <a:gd name="T8" fmla="*/ 0 60000 65536"/>
              <a:gd name="T9" fmla="*/ 0 w 441"/>
              <a:gd name="T10" fmla="*/ 0 h 186"/>
              <a:gd name="T11" fmla="*/ 441 w 441"/>
              <a:gd name="T12" fmla="*/ 186 h 186"/>
            </a:gdLst>
            <a:ahLst/>
            <a:cxnLst>
              <a:cxn ang="T6">
                <a:pos x="T0" y="T1"/>
              </a:cxn>
              <a:cxn ang="T7">
                <a:pos x="T2" y="T3"/>
              </a:cxn>
              <a:cxn ang="T8">
                <a:pos x="T4" y="T5"/>
              </a:cxn>
            </a:cxnLst>
            <a:rect l="T9" t="T10" r="T11" b="T12"/>
            <a:pathLst>
              <a:path w="441" h="186">
                <a:moveTo>
                  <a:pt x="0" y="0"/>
                </a:moveTo>
                <a:lnTo>
                  <a:pt x="0" y="186"/>
                </a:lnTo>
                <a:lnTo>
                  <a:pt x="441" y="186"/>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27" name="Group 80"/>
          <p:cNvGrpSpPr/>
          <p:nvPr/>
        </p:nvGrpSpPr>
        <p:grpSpPr bwMode="auto">
          <a:xfrm>
            <a:off x="6186488" y="1635125"/>
            <a:ext cx="1274762" cy="1173163"/>
            <a:chOff x="2769" y="1133"/>
            <a:chExt cx="803" cy="739"/>
          </a:xfrm>
        </p:grpSpPr>
        <p:sp>
          <p:nvSpPr>
            <p:cNvPr id="228" name="Text Box 81"/>
            <p:cNvSpPr txBox="1">
              <a:spLocks noChangeArrowheads="1"/>
            </p:cNvSpPr>
            <p:nvPr/>
          </p:nvSpPr>
          <p:spPr bwMode="auto">
            <a:xfrm>
              <a:off x="3328" y="1242"/>
              <a:ext cx="2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600" b="1" baseline="-25000">
                  <a:solidFill>
                    <a:schemeClr val="folHlink"/>
                  </a:solidFill>
                </a:rPr>
                <a:t>DD</a:t>
              </a:r>
            </a:p>
          </p:txBody>
        </p:sp>
        <p:sp>
          <p:nvSpPr>
            <p:cNvPr id="229" name="Freeform 82"/>
            <p:cNvSpPr/>
            <p:nvPr/>
          </p:nvSpPr>
          <p:spPr bwMode="auto">
            <a:xfrm>
              <a:off x="2769" y="1224"/>
              <a:ext cx="402" cy="648"/>
            </a:xfrm>
            <a:custGeom>
              <a:avLst/>
              <a:gdLst>
                <a:gd name="T0" fmla="*/ 0 w 402"/>
                <a:gd name="T1" fmla="*/ 648 h 648"/>
                <a:gd name="T2" fmla="*/ 0 w 402"/>
                <a:gd name="T3" fmla="*/ 465 h 648"/>
                <a:gd name="T4" fmla="*/ 402 w 402"/>
                <a:gd name="T5" fmla="*/ 465 h 648"/>
                <a:gd name="T6" fmla="*/ 402 w 402"/>
                <a:gd name="T7" fmla="*/ 0 h 648"/>
                <a:gd name="T8" fmla="*/ 0 60000 65536"/>
                <a:gd name="T9" fmla="*/ 0 60000 65536"/>
                <a:gd name="T10" fmla="*/ 0 60000 65536"/>
                <a:gd name="T11" fmla="*/ 0 60000 65536"/>
                <a:gd name="T12" fmla="*/ 0 w 402"/>
                <a:gd name="T13" fmla="*/ 0 h 648"/>
                <a:gd name="T14" fmla="*/ 402 w 402"/>
                <a:gd name="T15" fmla="*/ 648 h 648"/>
              </a:gdLst>
              <a:ahLst/>
              <a:cxnLst>
                <a:cxn ang="T8">
                  <a:pos x="T0" y="T1"/>
                </a:cxn>
                <a:cxn ang="T9">
                  <a:pos x="T2" y="T3"/>
                </a:cxn>
                <a:cxn ang="T10">
                  <a:pos x="T4" y="T5"/>
                </a:cxn>
                <a:cxn ang="T11">
                  <a:pos x="T6" y="T7"/>
                </a:cxn>
              </a:cxnLst>
              <a:rect l="T12" t="T13" r="T14" b="T15"/>
              <a:pathLst>
                <a:path w="402" h="648">
                  <a:moveTo>
                    <a:pt x="0" y="648"/>
                  </a:moveTo>
                  <a:lnTo>
                    <a:pt x="0" y="465"/>
                  </a:lnTo>
                  <a:lnTo>
                    <a:pt x="402" y="465"/>
                  </a:lnTo>
                  <a:lnTo>
                    <a:pt x="40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Text Box 83"/>
            <p:cNvSpPr txBox="1">
              <a:spLocks noChangeArrowheads="1"/>
            </p:cNvSpPr>
            <p:nvPr/>
          </p:nvSpPr>
          <p:spPr bwMode="auto">
            <a:xfrm>
              <a:off x="3155" y="113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solidFill>
                    <a:schemeClr val="folHlink"/>
                  </a:solidFill>
                </a:rPr>
                <a:t>V</a:t>
              </a:r>
            </a:p>
          </p:txBody>
        </p:sp>
      </p:grpSp>
      <p:sp>
        <p:nvSpPr>
          <p:cNvPr id="231" name="Freeform 84"/>
          <p:cNvSpPr/>
          <p:nvPr/>
        </p:nvSpPr>
        <p:spPr bwMode="auto">
          <a:xfrm>
            <a:off x="5691188" y="2533650"/>
            <a:ext cx="333375" cy="290513"/>
          </a:xfrm>
          <a:custGeom>
            <a:avLst/>
            <a:gdLst>
              <a:gd name="T0" fmla="*/ 0 w 210"/>
              <a:gd name="T1" fmla="*/ 0 h 183"/>
              <a:gd name="T2" fmla="*/ 2147483647 w 210"/>
              <a:gd name="T3" fmla="*/ 0 h 183"/>
              <a:gd name="T4" fmla="*/ 2147483647 w 210"/>
              <a:gd name="T5" fmla="*/ 2147483647 h 183"/>
              <a:gd name="T6" fmla="*/ 0 60000 65536"/>
              <a:gd name="T7" fmla="*/ 0 60000 65536"/>
              <a:gd name="T8" fmla="*/ 0 60000 65536"/>
              <a:gd name="T9" fmla="*/ 0 w 210"/>
              <a:gd name="T10" fmla="*/ 0 h 183"/>
              <a:gd name="T11" fmla="*/ 210 w 210"/>
              <a:gd name="T12" fmla="*/ 183 h 183"/>
            </a:gdLst>
            <a:ahLst/>
            <a:cxnLst>
              <a:cxn ang="T6">
                <a:pos x="T0" y="T1"/>
              </a:cxn>
              <a:cxn ang="T7">
                <a:pos x="T2" y="T3"/>
              </a:cxn>
              <a:cxn ang="T8">
                <a:pos x="T4" y="T5"/>
              </a:cxn>
            </a:cxnLst>
            <a:rect l="T9" t="T10" r="T11" b="T12"/>
            <a:pathLst>
              <a:path w="210" h="183">
                <a:moveTo>
                  <a:pt x="0" y="0"/>
                </a:moveTo>
                <a:lnTo>
                  <a:pt x="210" y="0"/>
                </a:lnTo>
                <a:lnTo>
                  <a:pt x="210" y="183"/>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Line 85"/>
          <p:cNvSpPr>
            <a:spLocks noChangeShapeType="1"/>
          </p:cNvSpPr>
          <p:nvPr/>
        </p:nvSpPr>
        <p:spPr bwMode="auto">
          <a:xfrm>
            <a:off x="2400300" y="2133600"/>
            <a:ext cx="19050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33" name="Group 86"/>
          <p:cNvGrpSpPr/>
          <p:nvPr/>
        </p:nvGrpSpPr>
        <p:grpSpPr bwMode="auto">
          <a:xfrm>
            <a:off x="4762500" y="2438400"/>
            <a:ext cx="77788" cy="366713"/>
            <a:chOff x="1586" y="1334"/>
            <a:chExt cx="49" cy="231"/>
          </a:xfrm>
        </p:grpSpPr>
        <p:sp>
          <p:nvSpPr>
            <p:cNvPr id="234" name="Freeform 87"/>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Freeform 88"/>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36" name="Freeform 89"/>
          <p:cNvSpPr/>
          <p:nvPr/>
        </p:nvSpPr>
        <p:spPr bwMode="auto">
          <a:xfrm>
            <a:off x="4838700" y="2528888"/>
            <a:ext cx="857250" cy="1587"/>
          </a:xfrm>
          <a:custGeom>
            <a:avLst/>
            <a:gdLst>
              <a:gd name="T0" fmla="*/ 0 w 540"/>
              <a:gd name="T1" fmla="*/ 0 h 1"/>
              <a:gd name="T2" fmla="*/ 2147483647 w 540"/>
              <a:gd name="T3" fmla="*/ 0 h 1"/>
              <a:gd name="T4" fmla="*/ 0 60000 65536"/>
              <a:gd name="T5" fmla="*/ 0 60000 65536"/>
              <a:gd name="T6" fmla="*/ 0 w 540"/>
              <a:gd name="T7" fmla="*/ 0 h 1"/>
              <a:gd name="T8" fmla="*/ 540 w 540"/>
              <a:gd name="T9" fmla="*/ 1 h 1"/>
            </a:gdLst>
            <a:ahLst/>
            <a:cxnLst>
              <a:cxn ang="T4">
                <a:pos x="T0" y="T1"/>
              </a:cxn>
              <a:cxn ang="T5">
                <a:pos x="T2" y="T3"/>
              </a:cxn>
            </a:cxnLst>
            <a:rect l="T6" t="T7" r="T8" b="T9"/>
            <a:pathLst>
              <a:path w="540" h="1">
                <a:moveTo>
                  <a:pt x="0" y="0"/>
                </a:moveTo>
                <a:lnTo>
                  <a:pt x="540" y="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37" name="Group 90"/>
          <p:cNvGrpSpPr/>
          <p:nvPr/>
        </p:nvGrpSpPr>
        <p:grpSpPr bwMode="auto">
          <a:xfrm>
            <a:off x="4762500" y="3214688"/>
            <a:ext cx="77788" cy="366712"/>
            <a:chOff x="1586" y="1334"/>
            <a:chExt cx="49" cy="231"/>
          </a:xfrm>
        </p:grpSpPr>
        <p:sp>
          <p:nvSpPr>
            <p:cNvPr id="238" name="Freeform 91"/>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9" name="Freeform 92"/>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40" name="Freeform 93"/>
          <p:cNvSpPr/>
          <p:nvPr/>
        </p:nvSpPr>
        <p:spPr bwMode="auto">
          <a:xfrm>
            <a:off x="4833938" y="2700338"/>
            <a:ext cx="457200" cy="627062"/>
          </a:xfrm>
          <a:custGeom>
            <a:avLst/>
            <a:gdLst>
              <a:gd name="T0" fmla="*/ 0 w 288"/>
              <a:gd name="T1" fmla="*/ 2147483647 h 395"/>
              <a:gd name="T2" fmla="*/ 2147483647 w 288"/>
              <a:gd name="T3" fmla="*/ 0 h 395"/>
              <a:gd name="T4" fmla="*/ 2147483647 w 288"/>
              <a:gd name="T5" fmla="*/ 2147483647 h 395"/>
              <a:gd name="T6" fmla="*/ 2147483647 w 288"/>
              <a:gd name="T7" fmla="*/ 2147483647 h 395"/>
              <a:gd name="T8" fmla="*/ 0 60000 65536"/>
              <a:gd name="T9" fmla="*/ 0 60000 65536"/>
              <a:gd name="T10" fmla="*/ 0 60000 65536"/>
              <a:gd name="T11" fmla="*/ 0 60000 65536"/>
              <a:gd name="T12" fmla="*/ 0 w 288"/>
              <a:gd name="T13" fmla="*/ 0 h 395"/>
              <a:gd name="T14" fmla="*/ 288 w 288"/>
              <a:gd name="T15" fmla="*/ 395 h 395"/>
            </a:gdLst>
            <a:ahLst/>
            <a:cxnLst>
              <a:cxn ang="T8">
                <a:pos x="T0" y="T1"/>
              </a:cxn>
              <a:cxn ang="T9">
                <a:pos x="T2" y="T3"/>
              </a:cxn>
              <a:cxn ang="T10">
                <a:pos x="T4" y="T5"/>
              </a:cxn>
              <a:cxn ang="T11">
                <a:pos x="T6" y="T7"/>
              </a:cxn>
            </a:cxnLst>
            <a:rect l="T12" t="T13" r="T14" b="T15"/>
            <a:pathLst>
              <a:path w="288" h="395">
                <a:moveTo>
                  <a:pt x="0" y="2"/>
                </a:moveTo>
                <a:lnTo>
                  <a:pt x="288" y="0"/>
                </a:lnTo>
                <a:lnTo>
                  <a:pt x="287" y="395"/>
                </a:lnTo>
                <a:lnTo>
                  <a:pt x="6" y="39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1" name="Freeform 94"/>
          <p:cNvSpPr/>
          <p:nvPr/>
        </p:nvSpPr>
        <p:spPr bwMode="auto">
          <a:xfrm>
            <a:off x="4833938" y="3484563"/>
            <a:ext cx="461962" cy="401637"/>
          </a:xfrm>
          <a:custGeom>
            <a:avLst/>
            <a:gdLst>
              <a:gd name="T0" fmla="*/ 0 w 291"/>
              <a:gd name="T1" fmla="*/ 0 h 253"/>
              <a:gd name="T2" fmla="*/ 2147483647 w 291"/>
              <a:gd name="T3" fmla="*/ 0 h 253"/>
              <a:gd name="T4" fmla="*/ 2147483647 w 291"/>
              <a:gd name="T5" fmla="*/ 2147483647 h 253"/>
              <a:gd name="T6" fmla="*/ 0 60000 65536"/>
              <a:gd name="T7" fmla="*/ 0 60000 65536"/>
              <a:gd name="T8" fmla="*/ 0 60000 65536"/>
              <a:gd name="T9" fmla="*/ 0 w 291"/>
              <a:gd name="T10" fmla="*/ 0 h 253"/>
              <a:gd name="T11" fmla="*/ 291 w 291"/>
              <a:gd name="T12" fmla="*/ 253 h 253"/>
            </a:gdLst>
            <a:ahLst/>
            <a:cxnLst>
              <a:cxn ang="T6">
                <a:pos x="T0" y="T1"/>
              </a:cxn>
              <a:cxn ang="T7">
                <a:pos x="T2" y="T3"/>
              </a:cxn>
              <a:cxn ang="T8">
                <a:pos x="T4" y="T5"/>
              </a:cxn>
            </a:cxnLst>
            <a:rect l="T9" t="T10" r="T11" b="T12"/>
            <a:pathLst>
              <a:path w="291" h="253">
                <a:moveTo>
                  <a:pt x="0" y="0"/>
                </a:moveTo>
                <a:lnTo>
                  <a:pt x="290" y="0"/>
                </a:lnTo>
                <a:lnTo>
                  <a:pt x="291" y="253"/>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2" name="Line 95"/>
          <p:cNvSpPr>
            <a:spLocks noChangeShapeType="1"/>
          </p:cNvSpPr>
          <p:nvPr/>
        </p:nvSpPr>
        <p:spPr bwMode="auto">
          <a:xfrm>
            <a:off x="5143500" y="3886200"/>
            <a:ext cx="304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43" name="Group 96"/>
          <p:cNvGrpSpPr/>
          <p:nvPr/>
        </p:nvGrpSpPr>
        <p:grpSpPr bwMode="auto">
          <a:xfrm>
            <a:off x="4457700" y="3611563"/>
            <a:ext cx="533400" cy="579437"/>
            <a:chOff x="1680" y="2371"/>
            <a:chExt cx="336" cy="365"/>
          </a:xfrm>
        </p:grpSpPr>
        <p:sp>
          <p:nvSpPr>
            <p:cNvPr id="244" name="Rectangle 97"/>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 name="Text Box 98"/>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0</a:t>
              </a:r>
            </a:p>
          </p:txBody>
        </p:sp>
      </p:grpSp>
      <p:grpSp>
        <p:nvGrpSpPr>
          <p:cNvPr id="246" name="Group 99"/>
          <p:cNvGrpSpPr/>
          <p:nvPr/>
        </p:nvGrpSpPr>
        <p:grpSpPr bwMode="auto">
          <a:xfrm>
            <a:off x="4457700" y="3611563"/>
            <a:ext cx="533400" cy="579437"/>
            <a:chOff x="1680" y="2371"/>
            <a:chExt cx="336" cy="365"/>
          </a:xfrm>
        </p:grpSpPr>
        <p:sp>
          <p:nvSpPr>
            <p:cNvPr id="247" name="Rectangle 100"/>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8" name="Text Box 101"/>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1</a:t>
              </a:r>
            </a:p>
          </p:txBody>
        </p:sp>
      </p:grpSp>
      <p:grpSp>
        <p:nvGrpSpPr>
          <p:cNvPr id="249" name="Group 102"/>
          <p:cNvGrpSpPr/>
          <p:nvPr/>
        </p:nvGrpSpPr>
        <p:grpSpPr bwMode="auto">
          <a:xfrm>
            <a:off x="8496300" y="3581400"/>
            <a:ext cx="533400" cy="579438"/>
            <a:chOff x="1680" y="2371"/>
            <a:chExt cx="336" cy="365"/>
          </a:xfrm>
        </p:grpSpPr>
        <p:sp>
          <p:nvSpPr>
            <p:cNvPr id="250" name="Rectangle 103"/>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Text Box 104"/>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0</a:t>
              </a:r>
            </a:p>
          </p:txBody>
        </p:sp>
      </p:grpSp>
      <p:grpSp>
        <p:nvGrpSpPr>
          <p:cNvPr id="252" name="Group 105"/>
          <p:cNvGrpSpPr/>
          <p:nvPr/>
        </p:nvGrpSpPr>
        <p:grpSpPr bwMode="auto">
          <a:xfrm>
            <a:off x="8496300" y="3581400"/>
            <a:ext cx="533400" cy="579438"/>
            <a:chOff x="1680" y="2371"/>
            <a:chExt cx="336" cy="365"/>
          </a:xfrm>
        </p:grpSpPr>
        <p:sp>
          <p:nvSpPr>
            <p:cNvPr id="253" name="Rectangle 106"/>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4" name="Text Box 107"/>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1</a:t>
              </a:r>
            </a:p>
          </p:txBody>
        </p:sp>
      </p:grpSp>
      <p:grpSp>
        <p:nvGrpSpPr>
          <p:cNvPr id="255" name="Group 108"/>
          <p:cNvGrpSpPr/>
          <p:nvPr/>
        </p:nvGrpSpPr>
        <p:grpSpPr bwMode="auto">
          <a:xfrm>
            <a:off x="8039100" y="1828800"/>
            <a:ext cx="738188" cy="2819400"/>
            <a:chOff x="3936" y="1248"/>
            <a:chExt cx="465" cy="1776"/>
          </a:xfrm>
        </p:grpSpPr>
        <p:sp>
          <p:nvSpPr>
            <p:cNvPr id="256" name="Line 109"/>
            <p:cNvSpPr>
              <a:spLocks noChangeShapeType="1"/>
            </p:cNvSpPr>
            <p:nvPr/>
          </p:nvSpPr>
          <p:spPr bwMode="auto">
            <a:xfrm>
              <a:off x="3936" y="1248"/>
              <a:ext cx="0" cy="1776"/>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7" name="Freeform 110"/>
            <p:cNvSpPr/>
            <p:nvPr/>
          </p:nvSpPr>
          <p:spPr bwMode="auto">
            <a:xfrm rot="10800000">
              <a:off x="3936" y="2112"/>
              <a:ext cx="465" cy="1"/>
            </a:xfrm>
            <a:custGeom>
              <a:avLst/>
              <a:gdLst>
                <a:gd name="T0" fmla="*/ 465 w 465"/>
                <a:gd name="T1" fmla="*/ 0 h 1"/>
                <a:gd name="T2" fmla="*/ 0 w 465"/>
                <a:gd name="T3" fmla="*/ 0 h 1"/>
                <a:gd name="T4" fmla="*/ 0 60000 65536"/>
                <a:gd name="T5" fmla="*/ 0 60000 65536"/>
                <a:gd name="T6" fmla="*/ 0 w 465"/>
                <a:gd name="T7" fmla="*/ 0 h 1"/>
                <a:gd name="T8" fmla="*/ 465 w 465"/>
                <a:gd name="T9" fmla="*/ 1 h 1"/>
              </a:gdLst>
              <a:ahLst/>
              <a:cxnLst>
                <a:cxn ang="T4">
                  <a:pos x="T0" y="T1"/>
                </a:cxn>
                <a:cxn ang="T5">
                  <a:pos x="T2" y="T3"/>
                </a:cxn>
              </a:cxnLst>
              <a:rect l="T6" t="T7" r="T8" b="T9"/>
              <a:pathLst>
                <a:path w="465" h="1">
                  <a:moveTo>
                    <a:pt x="465" y="0"/>
                  </a:moveTo>
                  <a:lnTo>
                    <a:pt x="0" y="0"/>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58" name="Group 111"/>
          <p:cNvGrpSpPr/>
          <p:nvPr/>
        </p:nvGrpSpPr>
        <p:grpSpPr bwMode="auto">
          <a:xfrm>
            <a:off x="8770938" y="3028950"/>
            <a:ext cx="77787" cy="366713"/>
            <a:chOff x="1586" y="1334"/>
            <a:chExt cx="49" cy="231"/>
          </a:xfrm>
        </p:grpSpPr>
        <p:sp>
          <p:nvSpPr>
            <p:cNvPr id="259" name="Freeform 112"/>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0" name="Freeform 113"/>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61" name="Freeform 114"/>
          <p:cNvSpPr/>
          <p:nvPr/>
        </p:nvSpPr>
        <p:spPr bwMode="auto">
          <a:xfrm>
            <a:off x="8863013" y="3281363"/>
            <a:ext cx="542925" cy="523875"/>
          </a:xfrm>
          <a:custGeom>
            <a:avLst/>
            <a:gdLst>
              <a:gd name="T0" fmla="*/ 0 w 342"/>
              <a:gd name="T1" fmla="*/ 0 h 330"/>
              <a:gd name="T2" fmla="*/ 2147483647 w 342"/>
              <a:gd name="T3" fmla="*/ 0 h 330"/>
              <a:gd name="T4" fmla="*/ 2147483647 w 342"/>
              <a:gd name="T5" fmla="*/ 2147483647 h 330"/>
              <a:gd name="T6" fmla="*/ 0 60000 65536"/>
              <a:gd name="T7" fmla="*/ 0 60000 65536"/>
              <a:gd name="T8" fmla="*/ 0 60000 65536"/>
              <a:gd name="T9" fmla="*/ 0 w 342"/>
              <a:gd name="T10" fmla="*/ 0 h 330"/>
              <a:gd name="T11" fmla="*/ 342 w 342"/>
              <a:gd name="T12" fmla="*/ 330 h 330"/>
            </a:gdLst>
            <a:ahLst/>
            <a:cxnLst>
              <a:cxn ang="T6">
                <a:pos x="T0" y="T1"/>
              </a:cxn>
              <a:cxn ang="T7">
                <a:pos x="T2" y="T3"/>
              </a:cxn>
              <a:cxn ang="T8">
                <a:pos x="T4" y="T5"/>
              </a:cxn>
            </a:cxnLst>
            <a:rect l="T9" t="T10" r="T11" b="T12"/>
            <a:pathLst>
              <a:path w="342" h="330">
                <a:moveTo>
                  <a:pt x="0" y="0"/>
                </a:moveTo>
                <a:lnTo>
                  <a:pt x="342" y="0"/>
                </a:lnTo>
                <a:lnTo>
                  <a:pt x="342" y="33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62" name="Group 115"/>
          <p:cNvGrpSpPr/>
          <p:nvPr/>
        </p:nvGrpSpPr>
        <p:grpSpPr bwMode="auto">
          <a:xfrm>
            <a:off x="9182100" y="3810000"/>
            <a:ext cx="447675" cy="152400"/>
            <a:chOff x="4656" y="2496"/>
            <a:chExt cx="282" cy="96"/>
          </a:xfrm>
        </p:grpSpPr>
        <p:sp>
          <p:nvSpPr>
            <p:cNvPr id="263" name="Freeform 116"/>
            <p:cNvSpPr/>
            <p:nvPr/>
          </p:nvSpPr>
          <p:spPr bwMode="auto">
            <a:xfrm>
              <a:off x="4656" y="2496"/>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4" name="Freeform 117"/>
            <p:cNvSpPr/>
            <p:nvPr/>
          </p:nvSpPr>
          <p:spPr bwMode="auto">
            <a:xfrm>
              <a:off x="4656" y="2591"/>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65" name="Line 118"/>
          <p:cNvSpPr>
            <a:spLocks noChangeShapeType="1"/>
          </p:cNvSpPr>
          <p:nvPr/>
        </p:nvSpPr>
        <p:spPr bwMode="auto">
          <a:xfrm>
            <a:off x="9410700" y="3962400"/>
            <a:ext cx="0" cy="53340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6" name="Line 119"/>
          <p:cNvSpPr>
            <a:spLocks noChangeShapeType="1"/>
          </p:cNvSpPr>
          <p:nvPr/>
        </p:nvSpPr>
        <p:spPr bwMode="auto">
          <a:xfrm>
            <a:off x="9258300" y="4495800"/>
            <a:ext cx="304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7" name="Line 120"/>
          <p:cNvSpPr>
            <a:spLocks noChangeShapeType="1"/>
          </p:cNvSpPr>
          <p:nvPr/>
        </p:nvSpPr>
        <p:spPr bwMode="auto">
          <a:xfrm>
            <a:off x="7734300" y="2286000"/>
            <a:ext cx="2590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8" name="Freeform 121"/>
          <p:cNvSpPr/>
          <p:nvPr/>
        </p:nvSpPr>
        <p:spPr bwMode="auto">
          <a:xfrm>
            <a:off x="8853488" y="2286000"/>
            <a:ext cx="557212" cy="857250"/>
          </a:xfrm>
          <a:custGeom>
            <a:avLst/>
            <a:gdLst>
              <a:gd name="T0" fmla="*/ 2147483647 w 351"/>
              <a:gd name="T1" fmla="*/ 0 h 540"/>
              <a:gd name="T2" fmla="*/ 2147483647 w 351"/>
              <a:gd name="T3" fmla="*/ 2147483647 h 540"/>
              <a:gd name="T4" fmla="*/ 0 w 351"/>
              <a:gd name="T5" fmla="*/ 2147483647 h 540"/>
              <a:gd name="T6" fmla="*/ 0 60000 65536"/>
              <a:gd name="T7" fmla="*/ 0 60000 65536"/>
              <a:gd name="T8" fmla="*/ 0 60000 65536"/>
              <a:gd name="T9" fmla="*/ 0 w 351"/>
              <a:gd name="T10" fmla="*/ 0 h 540"/>
              <a:gd name="T11" fmla="*/ 351 w 351"/>
              <a:gd name="T12" fmla="*/ 540 h 540"/>
            </a:gdLst>
            <a:ahLst/>
            <a:cxnLst>
              <a:cxn ang="T6">
                <a:pos x="T0" y="T1"/>
              </a:cxn>
              <a:cxn ang="T7">
                <a:pos x="T2" y="T3"/>
              </a:cxn>
              <a:cxn ang="T8">
                <a:pos x="T4" y="T5"/>
              </a:cxn>
            </a:cxnLst>
            <a:rect l="T9" t="T10" r="T11" b="T12"/>
            <a:pathLst>
              <a:path w="351" h="540">
                <a:moveTo>
                  <a:pt x="351" y="0"/>
                </a:moveTo>
                <a:lnTo>
                  <a:pt x="351" y="540"/>
                </a:lnTo>
                <a:lnTo>
                  <a:pt x="0" y="540"/>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69" name="Group 122"/>
          <p:cNvGrpSpPr/>
          <p:nvPr/>
        </p:nvGrpSpPr>
        <p:grpSpPr bwMode="auto">
          <a:xfrm>
            <a:off x="5829300" y="3600450"/>
            <a:ext cx="533400" cy="590550"/>
            <a:chOff x="3168" y="2352"/>
            <a:chExt cx="336" cy="384"/>
          </a:xfrm>
        </p:grpSpPr>
        <p:sp>
          <p:nvSpPr>
            <p:cNvPr id="270" name="Rectangle 123"/>
            <p:cNvSpPr>
              <a:spLocks noChangeArrowheads="1"/>
            </p:cNvSpPr>
            <p:nvPr/>
          </p:nvSpPr>
          <p:spPr bwMode="auto">
            <a:xfrm>
              <a:off x="3168" y="2383"/>
              <a:ext cx="336" cy="3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1" name="Text Box 124"/>
            <p:cNvSpPr txBox="1">
              <a:spLocks noChangeArrowheads="1"/>
            </p:cNvSpPr>
            <p:nvPr/>
          </p:nvSpPr>
          <p:spPr bwMode="auto">
            <a:xfrm>
              <a:off x="3216" y="2352"/>
              <a:ext cx="244"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solidFill>
                    <a:schemeClr val="bg1"/>
                  </a:solidFill>
                </a:rPr>
                <a:t>1</a:t>
              </a:r>
            </a:p>
          </p:txBody>
        </p:sp>
      </p:grpSp>
      <p:sp>
        <p:nvSpPr>
          <p:cNvPr id="272" name="Freeform 125"/>
          <p:cNvSpPr/>
          <p:nvPr/>
        </p:nvSpPr>
        <p:spPr bwMode="auto">
          <a:xfrm>
            <a:off x="5676900" y="2514600"/>
            <a:ext cx="1588" cy="2528888"/>
          </a:xfrm>
          <a:custGeom>
            <a:avLst/>
            <a:gdLst>
              <a:gd name="T0" fmla="*/ 0 w 1"/>
              <a:gd name="T1" fmla="*/ 0 h 1593"/>
              <a:gd name="T2" fmla="*/ 0 w 1"/>
              <a:gd name="T3" fmla="*/ 2147483647 h 1593"/>
              <a:gd name="T4" fmla="*/ 0 60000 65536"/>
              <a:gd name="T5" fmla="*/ 0 60000 65536"/>
              <a:gd name="T6" fmla="*/ 0 w 1"/>
              <a:gd name="T7" fmla="*/ 0 h 1593"/>
              <a:gd name="T8" fmla="*/ 1 w 1"/>
              <a:gd name="T9" fmla="*/ 1593 h 1593"/>
            </a:gdLst>
            <a:ahLst/>
            <a:cxnLst>
              <a:cxn ang="T4">
                <a:pos x="T0" y="T1"/>
              </a:cxn>
              <a:cxn ang="T5">
                <a:pos x="T2" y="T3"/>
              </a:cxn>
            </a:cxnLst>
            <a:rect l="T6" t="T7" r="T8" b="T9"/>
            <a:pathLst>
              <a:path w="1" h="1593">
                <a:moveTo>
                  <a:pt x="0" y="0"/>
                </a:moveTo>
                <a:lnTo>
                  <a:pt x="0" y="1593"/>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73" name="Group 126"/>
          <p:cNvGrpSpPr/>
          <p:nvPr/>
        </p:nvGrpSpPr>
        <p:grpSpPr bwMode="auto">
          <a:xfrm>
            <a:off x="5829300" y="3608388"/>
            <a:ext cx="533400" cy="579437"/>
            <a:chOff x="1680" y="2371"/>
            <a:chExt cx="336" cy="365"/>
          </a:xfrm>
        </p:grpSpPr>
        <p:sp>
          <p:nvSpPr>
            <p:cNvPr id="274" name="Rectangle 127"/>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5" name="Text Box 128"/>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0</a:t>
              </a:r>
            </a:p>
          </p:txBody>
        </p:sp>
      </p:grpSp>
      <p:sp>
        <p:nvSpPr>
          <p:cNvPr id="276" name="Line 129"/>
          <p:cNvSpPr>
            <a:spLocks noChangeShapeType="1"/>
          </p:cNvSpPr>
          <p:nvPr/>
        </p:nvSpPr>
        <p:spPr bwMode="auto">
          <a:xfrm flipV="1">
            <a:off x="5676900" y="1828800"/>
            <a:ext cx="0" cy="68580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77" name="Group 130"/>
          <p:cNvGrpSpPr/>
          <p:nvPr/>
        </p:nvGrpSpPr>
        <p:grpSpPr bwMode="auto">
          <a:xfrm>
            <a:off x="4305300" y="2120900"/>
            <a:ext cx="2057400" cy="488950"/>
            <a:chOff x="1584" y="1536"/>
            <a:chExt cx="1296" cy="212"/>
          </a:xfrm>
        </p:grpSpPr>
        <p:sp>
          <p:nvSpPr>
            <p:cNvPr id="278" name="Freeform 131"/>
            <p:cNvSpPr/>
            <p:nvPr/>
          </p:nvSpPr>
          <p:spPr bwMode="auto">
            <a:xfrm>
              <a:off x="1584" y="1536"/>
              <a:ext cx="291" cy="212"/>
            </a:xfrm>
            <a:custGeom>
              <a:avLst/>
              <a:gdLst>
                <a:gd name="T0" fmla="*/ 0 w 291"/>
                <a:gd name="T1" fmla="*/ 0 h 212"/>
                <a:gd name="T2" fmla="*/ 0 w 291"/>
                <a:gd name="T3" fmla="*/ 212 h 212"/>
                <a:gd name="T4" fmla="*/ 291 w 291"/>
                <a:gd name="T5" fmla="*/ 212 h 212"/>
                <a:gd name="T6" fmla="*/ 0 60000 65536"/>
                <a:gd name="T7" fmla="*/ 0 60000 65536"/>
                <a:gd name="T8" fmla="*/ 0 60000 65536"/>
                <a:gd name="T9" fmla="*/ 0 w 291"/>
                <a:gd name="T10" fmla="*/ 0 h 212"/>
                <a:gd name="T11" fmla="*/ 291 w 291"/>
                <a:gd name="T12" fmla="*/ 212 h 212"/>
              </a:gdLst>
              <a:ahLst/>
              <a:cxnLst>
                <a:cxn ang="T6">
                  <a:pos x="T0" y="T1"/>
                </a:cxn>
                <a:cxn ang="T7">
                  <a:pos x="T2" y="T3"/>
                </a:cxn>
                <a:cxn ang="T8">
                  <a:pos x="T4" y="T5"/>
                </a:cxn>
              </a:cxnLst>
              <a:rect l="T9" t="T10" r="T11" b="T12"/>
              <a:pathLst>
                <a:path w="291" h="212">
                  <a:moveTo>
                    <a:pt x="0" y="0"/>
                  </a:moveTo>
                  <a:lnTo>
                    <a:pt x="0" y="212"/>
                  </a:lnTo>
                  <a:lnTo>
                    <a:pt x="291" y="212"/>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9" name="Line 132"/>
            <p:cNvSpPr>
              <a:spLocks noChangeShapeType="1"/>
            </p:cNvSpPr>
            <p:nvPr/>
          </p:nvSpPr>
          <p:spPr bwMode="auto">
            <a:xfrm>
              <a:off x="1584" y="1536"/>
              <a:ext cx="1296"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0" name="Rectangle 133"/>
          <p:cNvSpPr>
            <a:spLocks noChangeArrowheads="1"/>
          </p:cNvSpPr>
          <p:nvPr/>
        </p:nvSpPr>
        <p:spPr bwMode="auto">
          <a:xfrm>
            <a:off x="2324100" y="600075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a:t>写入与输入信息相同</a:t>
            </a:r>
            <a:endParaRPr lang="zh-CN" altLang="en-US"/>
          </a:p>
        </p:txBody>
      </p:sp>
      <p:sp>
        <p:nvSpPr>
          <p:cNvPr id="281" name="Text Box 134"/>
          <p:cNvSpPr txBox="1">
            <a:spLocks noChangeArrowheads="1"/>
          </p:cNvSpPr>
          <p:nvPr/>
        </p:nvSpPr>
        <p:spPr bwMode="auto">
          <a:xfrm>
            <a:off x="5648325" y="6000750"/>
            <a:ext cx="5448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写入时 </a:t>
            </a:r>
            <a:r>
              <a:rPr lang="en-US" altLang="zh-CN" b="1" i="1">
                <a:solidFill>
                  <a:schemeClr val="folHlink"/>
                </a:solidFill>
              </a:rPr>
              <a:t>C</a:t>
            </a:r>
            <a:r>
              <a:rPr lang="en-US" altLang="zh-CN" b="1" baseline="-25000">
                <a:solidFill>
                  <a:schemeClr val="folHlink"/>
                </a:solidFill>
              </a:rPr>
              <a:t>S </a:t>
            </a:r>
            <a:r>
              <a:rPr lang="zh-CN" altLang="en-US" b="1"/>
              <a:t>充电 为 </a:t>
            </a:r>
            <a:r>
              <a:rPr lang="zh-CN" altLang="en-US" b="1">
                <a:solidFill>
                  <a:schemeClr val="folHlink"/>
                </a:solidFill>
              </a:rPr>
              <a:t>“1” </a:t>
            </a:r>
            <a:r>
              <a:rPr lang="zh-CN" altLang="en-US" b="1"/>
              <a:t>放电 为 </a:t>
            </a:r>
            <a:r>
              <a:rPr lang="zh-CN" altLang="en-US" b="1">
                <a:solidFill>
                  <a:schemeClr val="folHlink"/>
                </a:solidFill>
              </a:rPr>
              <a:t>“0”</a:t>
            </a:r>
          </a:p>
        </p:txBody>
      </p:sp>
      <p:grpSp>
        <p:nvGrpSpPr>
          <p:cNvPr id="282" name="Group 135"/>
          <p:cNvGrpSpPr/>
          <p:nvPr/>
        </p:nvGrpSpPr>
        <p:grpSpPr bwMode="auto">
          <a:xfrm>
            <a:off x="4875213" y="1828800"/>
            <a:ext cx="839787" cy="703263"/>
            <a:chOff x="1943" y="1248"/>
            <a:chExt cx="529" cy="443"/>
          </a:xfrm>
        </p:grpSpPr>
        <p:sp>
          <p:nvSpPr>
            <p:cNvPr id="283" name="Line 136"/>
            <p:cNvSpPr>
              <a:spLocks noChangeShapeType="1"/>
            </p:cNvSpPr>
            <p:nvPr/>
          </p:nvSpPr>
          <p:spPr bwMode="auto">
            <a:xfrm flipV="1">
              <a:off x="2448" y="1248"/>
              <a:ext cx="0" cy="432"/>
            </a:xfrm>
            <a:prstGeom prst="line">
              <a:avLst/>
            </a:prstGeom>
            <a:noFill/>
            <a:ln w="76200">
              <a:solidFill>
                <a:srgbClr val="C28F00"/>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4" name="Freeform 137"/>
            <p:cNvSpPr/>
            <p:nvPr/>
          </p:nvSpPr>
          <p:spPr bwMode="auto">
            <a:xfrm>
              <a:off x="1943" y="1689"/>
              <a:ext cx="529" cy="2"/>
            </a:xfrm>
            <a:custGeom>
              <a:avLst/>
              <a:gdLst>
                <a:gd name="T0" fmla="*/ 0 w 529"/>
                <a:gd name="T1" fmla="*/ 2 h 2"/>
                <a:gd name="T2" fmla="*/ 529 w 529"/>
                <a:gd name="T3" fmla="*/ 0 h 2"/>
                <a:gd name="T4" fmla="*/ 0 60000 65536"/>
                <a:gd name="T5" fmla="*/ 0 60000 65536"/>
                <a:gd name="T6" fmla="*/ 0 w 529"/>
                <a:gd name="T7" fmla="*/ 0 h 2"/>
                <a:gd name="T8" fmla="*/ 529 w 529"/>
                <a:gd name="T9" fmla="*/ 2 h 2"/>
              </a:gdLst>
              <a:ahLst/>
              <a:cxnLst>
                <a:cxn ang="T4">
                  <a:pos x="T0" y="T1"/>
                </a:cxn>
                <a:cxn ang="T5">
                  <a:pos x="T2" y="T3"/>
                </a:cxn>
              </a:cxnLst>
              <a:rect l="T6" t="T7" r="T8" b="T9"/>
              <a:pathLst>
                <a:path w="529" h="2">
                  <a:moveTo>
                    <a:pt x="0" y="2"/>
                  </a:moveTo>
                  <a:lnTo>
                    <a:pt x="529" y="0"/>
                  </a:lnTo>
                </a:path>
              </a:pathLst>
            </a:custGeom>
            <a:noFill/>
            <a:ln w="76200">
              <a:solidFill>
                <a:srgbClr val="C28F00"/>
              </a:solidFill>
              <a:round/>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85" name="Freeform 138"/>
          <p:cNvSpPr/>
          <p:nvPr/>
        </p:nvSpPr>
        <p:spPr bwMode="auto">
          <a:xfrm>
            <a:off x="4875213" y="2700338"/>
            <a:ext cx="411162" cy="627062"/>
          </a:xfrm>
          <a:custGeom>
            <a:avLst/>
            <a:gdLst>
              <a:gd name="T0" fmla="*/ 0 w 259"/>
              <a:gd name="T1" fmla="*/ 2147483647 h 395"/>
              <a:gd name="T2" fmla="*/ 2147483647 w 259"/>
              <a:gd name="T3" fmla="*/ 0 h 395"/>
              <a:gd name="T4" fmla="*/ 2147483647 w 259"/>
              <a:gd name="T5" fmla="*/ 2147483647 h 395"/>
              <a:gd name="T6" fmla="*/ 2147483647 w 259"/>
              <a:gd name="T7" fmla="*/ 2147483647 h 395"/>
              <a:gd name="T8" fmla="*/ 0 60000 65536"/>
              <a:gd name="T9" fmla="*/ 0 60000 65536"/>
              <a:gd name="T10" fmla="*/ 0 60000 65536"/>
              <a:gd name="T11" fmla="*/ 0 60000 65536"/>
              <a:gd name="T12" fmla="*/ 0 w 259"/>
              <a:gd name="T13" fmla="*/ 0 h 395"/>
              <a:gd name="T14" fmla="*/ 259 w 259"/>
              <a:gd name="T15" fmla="*/ 395 h 395"/>
            </a:gdLst>
            <a:ahLst/>
            <a:cxnLst>
              <a:cxn ang="T8">
                <a:pos x="T0" y="T1"/>
              </a:cxn>
              <a:cxn ang="T9">
                <a:pos x="T2" y="T3"/>
              </a:cxn>
              <a:cxn ang="T10">
                <a:pos x="T4" y="T5"/>
              </a:cxn>
              <a:cxn ang="T11">
                <a:pos x="T6" y="T7"/>
              </a:cxn>
            </a:cxnLst>
            <a:rect l="T12" t="T13" r="T14" b="T15"/>
            <a:pathLst>
              <a:path w="259" h="395">
                <a:moveTo>
                  <a:pt x="0" y="2"/>
                </a:moveTo>
                <a:lnTo>
                  <a:pt x="259" y="0"/>
                </a:lnTo>
                <a:lnTo>
                  <a:pt x="258" y="395"/>
                </a:lnTo>
                <a:lnTo>
                  <a:pt x="3" y="393"/>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 name="Freeform 139"/>
          <p:cNvSpPr/>
          <p:nvPr/>
        </p:nvSpPr>
        <p:spPr bwMode="auto">
          <a:xfrm>
            <a:off x="4876800" y="3481388"/>
            <a:ext cx="419100" cy="404812"/>
          </a:xfrm>
          <a:custGeom>
            <a:avLst/>
            <a:gdLst>
              <a:gd name="T0" fmla="*/ 0 w 264"/>
              <a:gd name="T1" fmla="*/ 0 h 255"/>
              <a:gd name="T2" fmla="*/ 2147483647 w 264"/>
              <a:gd name="T3" fmla="*/ 2147483647 h 255"/>
              <a:gd name="T4" fmla="*/ 2147483647 w 264"/>
              <a:gd name="T5" fmla="*/ 2147483647 h 255"/>
              <a:gd name="T6" fmla="*/ 0 60000 65536"/>
              <a:gd name="T7" fmla="*/ 0 60000 65536"/>
              <a:gd name="T8" fmla="*/ 0 60000 65536"/>
              <a:gd name="T9" fmla="*/ 0 w 264"/>
              <a:gd name="T10" fmla="*/ 0 h 255"/>
              <a:gd name="T11" fmla="*/ 264 w 264"/>
              <a:gd name="T12" fmla="*/ 255 h 255"/>
            </a:gdLst>
            <a:ahLst/>
            <a:cxnLst>
              <a:cxn ang="T6">
                <a:pos x="T0" y="T1"/>
              </a:cxn>
              <a:cxn ang="T7">
                <a:pos x="T2" y="T3"/>
              </a:cxn>
              <a:cxn ang="T8">
                <a:pos x="T4" y="T5"/>
              </a:cxn>
            </a:cxnLst>
            <a:rect l="T9" t="T10" r="T11" b="T12"/>
            <a:pathLst>
              <a:path w="264" h="255">
                <a:moveTo>
                  <a:pt x="0" y="0"/>
                </a:moveTo>
                <a:lnTo>
                  <a:pt x="263" y="2"/>
                </a:lnTo>
                <a:lnTo>
                  <a:pt x="264" y="255"/>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7" name="Line 140"/>
          <p:cNvSpPr>
            <a:spLocks noChangeShapeType="1"/>
          </p:cNvSpPr>
          <p:nvPr/>
        </p:nvSpPr>
        <p:spPr bwMode="auto">
          <a:xfrm>
            <a:off x="5143500" y="3886200"/>
            <a:ext cx="304800" cy="0"/>
          </a:xfrm>
          <a:prstGeom prst="line">
            <a:avLst/>
          </a:prstGeom>
          <a:noFill/>
          <a:ln w="762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88" name="Group 142"/>
          <p:cNvGrpSpPr/>
          <p:nvPr/>
        </p:nvGrpSpPr>
        <p:grpSpPr bwMode="auto">
          <a:xfrm>
            <a:off x="3106738" y="2193925"/>
            <a:ext cx="1711325" cy="1711325"/>
            <a:chOff x="829" y="1478"/>
            <a:chExt cx="1078" cy="1078"/>
          </a:xfrm>
        </p:grpSpPr>
        <p:sp>
          <p:nvSpPr>
            <p:cNvPr id="289" name="Text Box 143"/>
            <p:cNvSpPr txBox="1">
              <a:spLocks noChangeArrowheads="1"/>
            </p:cNvSpPr>
            <p:nvPr/>
          </p:nvSpPr>
          <p:spPr bwMode="auto">
            <a:xfrm>
              <a:off x="829" y="2306"/>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chemeClr val="folHlink"/>
                  </a:solidFill>
                </a:rPr>
                <a:t>T</a:t>
              </a:r>
              <a:r>
                <a:rPr lang="en-US" altLang="zh-CN" sz="2000" b="1" baseline="-25000">
                  <a:solidFill>
                    <a:schemeClr val="folHlink"/>
                  </a:solidFill>
                </a:rPr>
                <a:t>3</a:t>
              </a:r>
            </a:p>
          </p:txBody>
        </p:sp>
        <p:sp>
          <p:nvSpPr>
            <p:cNvPr id="290" name="Text Box 144"/>
            <p:cNvSpPr txBox="1">
              <a:spLocks noChangeArrowheads="1"/>
            </p:cNvSpPr>
            <p:nvPr/>
          </p:nvSpPr>
          <p:spPr bwMode="auto">
            <a:xfrm>
              <a:off x="1632" y="147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chemeClr val="folHlink"/>
                  </a:solidFill>
                </a:rPr>
                <a:t>T</a:t>
              </a:r>
              <a:r>
                <a:rPr lang="en-US" altLang="zh-CN" sz="2000" b="1" baseline="-25000">
                  <a:solidFill>
                    <a:schemeClr val="folHlink"/>
                  </a:solidFill>
                </a:rPr>
                <a:t>2</a:t>
              </a:r>
            </a:p>
          </p:txBody>
        </p:sp>
        <p:sp>
          <p:nvSpPr>
            <p:cNvPr id="291" name="Text Box 145"/>
            <p:cNvSpPr txBox="1">
              <a:spLocks noChangeArrowheads="1"/>
            </p:cNvSpPr>
            <p:nvPr/>
          </p:nvSpPr>
          <p:spPr bwMode="auto">
            <a:xfrm>
              <a:off x="1632" y="196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chemeClr val="folHlink"/>
                  </a:solidFill>
                </a:rPr>
                <a:t>T</a:t>
              </a:r>
              <a:r>
                <a:rPr lang="en-US" altLang="zh-CN" sz="2000" b="1" baseline="-25000">
                  <a:solidFill>
                    <a:schemeClr val="folHlink"/>
                  </a:solidFill>
                </a:rPr>
                <a:t>1</a:t>
              </a:r>
            </a:p>
          </p:txBody>
        </p:sp>
      </p:grpSp>
      <p:sp>
        <p:nvSpPr>
          <p:cNvPr id="292" name="Text Box 146"/>
          <p:cNvSpPr txBox="1">
            <a:spLocks noChangeArrowheads="1"/>
          </p:cNvSpPr>
          <p:nvPr/>
        </p:nvSpPr>
        <p:spPr bwMode="auto">
          <a:xfrm>
            <a:off x="8470900" y="2681288"/>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b="1">
                <a:solidFill>
                  <a:schemeClr val="folHlink"/>
                </a:solidFill>
              </a:rPr>
              <a:t>T</a:t>
            </a:r>
            <a:endParaRPr lang="zh-CN" altLang="en-US" sz="2000" b="1">
              <a:solidFill>
                <a:schemeClr val="folHlink"/>
              </a:solidFill>
            </a:endParaRPr>
          </a:p>
        </p:txBody>
      </p:sp>
      <p:sp>
        <p:nvSpPr>
          <p:cNvPr id="293" name="AutoShape 147"/>
          <p:cNvSpPr>
            <a:spLocks noChangeArrowheads="1"/>
          </p:cNvSpPr>
          <p:nvPr/>
        </p:nvSpPr>
        <p:spPr bwMode="auto">
          <a:xfrm>
            <a:off x="8267700" y="1447800"/>
            <a:ext cx="1066800" cy="381000"/>
          </a:xfrm>
          <a:prstGeom prst="wedgeRoundRectCallout">
            <a:avLst>
              <a:gd name="adj1" fmla="val -50894"/>
              <a:gd name="adj2" fmla="val 160000"/>
              <a:gd name="adj3" fmla="val 16667"/>
            </a:avLst>
          </a:prstGeom>
          <a:noFill/>
          <a:ln w="19050">
            <a:solidFill>
              <a:schemeClr val="folHlink"/>
            </a:solidFill>
            <a:miter lim="800000"/>
          </a:ln>
          <a:extLst>
            <a:ext uri="{909E8E84-426E-40DD-AFC4-6F175D3DCCD1}">
              <a14:hiddenFill xmlns:a14="http://schemas.microsoft.com/office/drawing/2010/main">
                <a:solidFill>
                  <a:srgbClr val="FFFFFF"/>
                </a:solidFill>
              </a14:hiddenFill>
            </a:ext>
          </a:extLst>
        </p:spPr>
        <p:txBody>
          <a:bodyPr lIns="118800" t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无电流</a:t>
            </a:r>
          </a:p>
        </p:txBody>
      </p:sp>
      <p:sp>
        <p:nvSpPr>
          <p:cNvPr id="294" name="AutoShape 148"/>
          <p:cNvSpPr>
            <a:spLocks noChangeArrowheads="1"/>
          </p:cNvSpPr>
          <p:nvPr/>
        </p:nvSpPr>
        <p:spPr bwMode="auto">
          <a:xfrm>
            <a:off x="8267700" y="1447800"/>
            <a:ext cx="1066800" cy="381000"/>
          </a:xfrm>
          <a:prstGeom prst="wedgeRoundRectCallout">
            <a:avLst>
              <a:gd name="adj1" fmla="val -50894"/>
              <a:gd name="adj2" fmla="val 160000"/>
              <a:gd name="adj3" fmla="val 16667"/>
            </a:avLst>
          </a:prstGeom>
          <a:noFill/>
          <a:ln w="19050">
            <a:solidFill>
              <a:schemeClr val="folHlink"/>
            </a:solidFill>
            <a:miter lim="800000"/>
          </a:ln>
          <a:extLst>
            <a:ext uri="{909E8E84-426E-40DD-AFC4-6F175D3DCCD1}">
              <a14:hiddenFill xmlns:a14="http://schemas.microsoft.com/office/drawing/2010/main">
                <a:solidFill>
                  <a:srgbClr val="FFFFFF"/>
                </a:solidFill>
              </a14:hiddenFill>
            </a:ext>
          </a:extLst>
        </p:spPr>
        <p:txBody>
          <a:bodyPr lIns="118800" t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有电流</a:t>
            </a:r>
          </a:p>
        </p:txBody>
      </p:sp>
      <p:sp>
        <p:nvSpPr>
          <p:cNvPr id="29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blinds(horizontal)">
                                      <p:cBhvr>
                                        <p:cTn id="7" dur="5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barn(outVertical)">
                                      <p:cBhvr>
                                        <p:cTn id="12" dur="500"/>
                                        <p:tgtEl>
                                          <p:spTgt spid="14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05"/>
                                        </p:tgtEl>
                                        <p:attrNameLst>
                                          <p:attrName>style.visibility</p:attrName>
                                        </p:attrNameLst>
                                      </p:cBhvr>
                                      <p:to>
                                        <p:strVal val="visible"/>
                                      </p:to>
                                    </p:set>
                                    <p:animEffect transition="in" filter="barn(outVertical)">
                                      <p:cBhvr>
                                        <p:cTn id="17" dur="500"/>
                                        <p:tgtEl>
                                          <p:spTgt spid="20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8"/>
                                        </p:tgtEl>
                                        <p:attrNameLst>
                                          <p:attrName>style.visibility</p:attrName>
                                        </p:attrNameLst>
                                      </p:cBhvr>
                                      <p:to>
                                        <p:strVal val="visible"/>
                                      </p:to>
                                    </p:set>
                                    <p:animEffect transition="in" filter="blinds(horizontal)">
                                      <p:cBhvr>
                                        <p:cTn id="22" dur="500"/>
                                        <p:tgtEl>
                                          <p:spTgt spid="28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2"/>
                                        </p:tgtEl>
                                        <p:attrNameLst>
                                          <p:attrName>style.visibility</p:attrName>
                                        </p:attrNameLst>
                                      </p:cBhvr>
                                      <p:to>
                                        <p:strVal val="visible"/>
                                      </p:to>
                                    </p:set>
                                    <p:animEffect transition="in" filter="blinds(horizontal)">
                                      <p:cBhvr>
                                        <p:cTn id="27" dur="500"/>
                                        <p:tgtEl>
                                          <p:spTgt spid="29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9" fill="hold" grpId="0" nodeType="click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strips(upLeft)">
                                      <p:cBhvr>
                                        <p:cTn id="32" dur="500"/>
                                        <p:tgtEl>
                                          <p:spTgt spid="226"/>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blinds(horizontal)">
                                      <p:cBhvr>
                                        <p:cTn id="36" dur="500"/>
                                        <p:tgtEl>
                                          <p:spTgt spid="223"/>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strips(downLeft)">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9" fill="hold" grpId="0" nodeType="clickEffect">
                                  <p:stCondLst>
                                    <p:cond delay="0"/>
                                  </p:stCondLst>
                                  <p:childTnLst>
                                    <p:set>
                                      <p:cBhvr>
                                        <p:cTn id="45" dur="1" fill="hold">
                                          <p:stCondLst>
                                            <p:cond delay="0"/>
                                          </p:stCondLst>
                                        </p:cTn>
                                        <p:tgtEl>
                                          <p:spTgt spid="231"/>
                                        </p:tgtEl>
                                        <p:attrNameLst>
                                          <p:attrName>style.visibility</p:attrName>
                                        </p:attrNameLst>
                                      </p:cBhvr>
                                      <p:to>
                                        <p:strVal val="visible"/>
                                      </p:to>
                                    </p:set>
                                    <p:animEffect transition="in" filter="strips(upLeft)">
                                      <p:cBhvr>
                                        <p:cTn id="46" dur="500"/>
                                        <p:tgtEl>
                                          <p:spTgt spid="231"/>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9" fill="hold" nodeType="clickEffect">
                                  <p:stCondLst>
                                    <p:cond delay="0"/>
                                  </p:stCondLst>
                                  <p:childTnLst>
                                    <p:set>
                                      <p:cBhvr>
                                        <p:cTn id="50" dur="1" fill="hold">
                                          <p:stCondLst>
                                            <p:cond delay="0"/>
                                          </p:stCondLst>
                                        </p:cTn>
                                        <p:tgtEl>
                                          <p:spTgt spid="276"/>
                                        </p:tgtEl>
                                        <p:attrNameLst>
                                          <p:attrName>style.visibility</p:attrName>
                                        </p:attrNameLst>
                                      </p:cBhvr>
                                      <p:to>
                                        <p:strVal val="visible"/>
                                      </p:to>
                                    </p:set>
                                    <p:animEffect transition="in" filter="strips(upLeft)">
                                      <p:cBhvr>
                                        <p:cTn id="51" dur="500"/>
                                        <p:tgtEl>
                                          <p:spTgt spid="276"/>
                                        </p:tgtEl>
                                      </p:cBhvr>
                                    </p:animEffect>
                                  </p:childTnLst>
                                </p:cTn>
                              </p:par>
                            </p:childTnLst>
                          </p:cTn>
                        </p:par>
                        <p:par>
                          <p:cTn id="52" fill="hold">
                            <p:stCondLst>
                              <p:cond delay="500"/>
                            </p:stCondLst>
                            <p:childTnLst>
                              <p:par>
                                <p:cTn id="53" presetID="18" presetClass="entr" presetSubtype="6" fill="hold" nodeType="afterEffect">
                                  <p:stCondLst>
                                    <p:cond delay="0"/>
                                  </p:stCondLst>
                                  <p:childTnLst>
                                    <p:set>
                                      <p:cBhvr>
                                        <p:cTn id="54" dur="1" fill="hold">
                                          <p:stCondLst>
                                            <p:cond delay="0"/>
                                          </p:stCondLst>
                                        </p:cTn>
                                        <p:tgtEl>
                                          <p:spTgt spid="196"/>
                                        </p:tgtEl>
                                        <p:attrNameLst>
                                          <p:attrName>style.visibility</p:attrName>
                                        </p:attrNameLst>
                                      </p:cBhvr>
                                      <p:to>
                                        <p:strVal val="visible"/>
                                      </p:to>
                                    </p:set>
                                    <p:animEffect transition="in" filter="strips(downRight)">
                                      <p:cBhvr>
                                        <p:cTn id="55" dur="500"/>
                                        <p:tgtEl>
                                          <p:spTgt spid="196"/>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232"/>
                                        </p:tgtEl>
                                        <p:attrNameLst>
                                          <p:attrName>style.visibility</p:attrName>
                                        </p:attrNameLst>
                                      </p:cBhvr>
                                      <p:to>
                                        <p:strVal val="visible"/>
                                      </p:to>
                                    </p:set>
                                    <p:animEffect transition="in" filter="strips(downRight)">
                                      <p:cBhvr>
                                        <p:cTn id="60" dur="500"/>
                                        <p:tgtEl>
                                          <p:spTgt spid="232"/>
                                        </p:tgtEl>
                                      </p:cBhvr>
                                    </p:animEffect>
                                  </p:childTnLst>
                                </p:cTn>
                              </p:par>
                            </p:childTnLst>
                          </p:cTn>
                        </p:par>
                        <p:par>
                          <p:cTn id="61" fill="hold">
                            <p:stCondLst>
                              <p:cond delay="500"/>
                            </p:stCondLst>
                            <p:childTnLst>
                              <p:par>
                                <p:cTn id="62" presetID="18" presetClass="entr" presetSubtype="6" fill="hold" nodeType="afterEffect">
                                  <p:stCondLst>
                                    <p:cond delay="0"/>
                                  </p:stCondLst>
                                  <p:childTnLst>
                                    <p:set>
                                      <p:cBhvr>
                                        <p:cTn id="63" dur="1" fill="hold">
                                          <p:stCondLst>
                                            <p:cond delay="0"/>
                                          </p:stCondLst>
                                        </p:cTn>
                                        <p:tgtEl>
                                          <p:spTgt spid="277"/>
                                        </p:tgtEl>
                                        <p:attrNameLst>
                                          <p:attrName>style.visibility</p:attrName>
                                        </p:attrNameLst>
                                      </p:cBhvr>
                                      <p:to>
                                        <p:strVal val="visible"/>
                                      </p:to>
                                    </p:set>
                                    <p:animEffect transition="in" filter="strips(downRight)">
                                      <p:cBhvr>
                                        <p:cTn id="64" dur="500"/>
                                        <p:tgtEl>
                                          <p:spTgt spid="277"/>
                                        </p:tgtEl>
                                      </p:cBhvr>
                                    </p:animEffect>
                                  </p:childTnLst>
                                </p:cTn>
                              </p:par>
                            </p:childTnLst>
                          </p:cTn>
                        </p:par>
                        <p:par>
                          <p:cTn id="65" fill="hold">
                            <p:stCondLst>
                              <p:cond delay="1000"/>
                            </p:stCondLst>
                            <p:childTnLst>
                              <p:par>
                                <p:cTn id="66" presetID="3" presetClass="entr" presetSubtype="10" fill="hold" nodeType="afterEffect">
                                  <p:stCondLst>
                                    <p:cond delay="0"/>
                                  </p:stCondLst>
                                  <p:childTnLst>
                                    <p:set>
                                      <p:cBhvr>
                                        <p:cTn id="67" dur="1" fill="hold">
                                          <p:stCondLst>
                                            <p:cond delay="0"/>
                                          </p:stCondLst>
                                        </p:cTn>
                                        <p:tgtEl>
                                          <p:spTgt spid="233"/>
                                        </p:tgtEl>
                                        <p:attrNameLst>
                                          <p:attrName>style.visibility</p:attrName>
                                        </p:attrNameLst>
                                      </p:cBhvr>
                                      <p:to>
                                        <p:strVal val="visible"/>
                                      </p:to>
                                    </p:set>
                                    <p:animEffect transition="in" filter="blinds(horizontal)">
                                      <p:cBhvr>
                                        <p:cTn id="68" dur="500"/>
                                        <p:tgtEl>
                                          <p:spTgt spid="23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243"/>
                                        </p:tgtEl>
                                        <p:attrNameLst>
                                          <p:attrName>style.visibility</p:attrName>
                                        </p:attrNameLst>
                                      </p:cBhvr>
                                      <p:to>
                                        <p:strVal val="visible"/>
                                      </p:to>
                                    </p:set>
                                    <p:animEffect transition="in" filter="blinds(horizontal)">
                                      <p:cBhvr>
                                        <p:cTn id="73" dur="500"/>
                                        <p:tgtEl>
                                          <p:spTgt spid="243"/>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269"/>
                                        </p:tgtEl>
                                        <p:attrNameLst>
                                          <p:attrName>style.visibility</p:attrName>
                                        </p:attrNameLst>
                                      </p:cBhvr>
                                      <p:to>
                                        <p:strVal val="visible"/>
                                      </p:to>
                                    </p:set>
                                    <p:animEffect transition="in" filter="blinds(horizontal)">
                                      <p:cBhvr>
                                        <p:cTn id="78" dur="500"/>
                                        <p:tgtEl>
                                          <p:spTgt spid="26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246"/>
                                        </p:tgtEl>
                                        <p:attrNameLst>
                                          <p:attrName>style.visibility</p:attrName>
                                        </p:attrNameLst>
                                      </p:cBhvr>
                                      <p:to>
                                        <p:strVal val="visible"/>
                                      </p:to>
                                    </p:set>
                                    <p:animEffect transition="in" filter="blinds(horizontal)">
                                      <p:cBhvr>
                                        <p:cTn id="83" dur="500"/>
                                        <p:tgtEl>
                                          <p:spTgt spid="246"/>
                                        </p:tgtEl>
                                      </p:cBhvr>
                                    </p:animEffect>
                                  </p:childTnLst>
                                </p:cTn>
                              </p:par>
                            </p:childTnLst>
                          </p:cTn>
                        </p:par>
                        <p:par>
                          <p:cTn id="84" fill="hold">
                            <p:stCondLst>
                              <p:cond delay="500"/>
                            </p:stCondLst>
                            <p:childTnLst>
                              <p:par>
                                <p:cTn id="85" presetID="3" presetClass="entr" presetSubtype="10" fill="hold" nodeType="afterEffect">
                                  <p:stCondLst>
                                    <p:cond delay="0"/>
                                  </p:stCondLst>
                                  <p:childTnLst>
                                    <p:set>
                                      <p:cBhvr>
                                        <p:cTn id="86" dur="1" fill="hold">
                                          <p:stCondLst>
                                            <p:cond delay="0"/>
                                          </p:stCondLst>
                                        </p:cTn>
                                        <p:tgtEl>
                                          <p:spTgt spid="237"/>
                                        </p:tgtEl>
                                        <p:attrNameLst>
                                          <p:attrName>style.visibility</p:attrName>
                                        </p:attrNameLst>
                                      </p:cBhvr>
                                      <p:to>
                                        <p:strVal val="visible"/>
                                      </p:to>
                                    </p:set>
                                    <p:animEffect transition="in" filter="blinds(horizontal)">
                                      <p:cBhvr>
                                        <p:cTn id="87" dur="500"/>
                                        <p:tgtEl>
                                          <p:spTgt spid="237"/>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236"/>
                                        </p:tgtEl>
                                        <p:attrNameLst>
                                          <p:attrName>style.visibility</p:attrName>
                                        </p:attrNameLst>
                                      </p:cBhvr>
                                      <p:to>
                                        <p:strVal val="visible"/>
                                      </p:to>
                                    </p:set>
                                    <p:animEffect transition="in" filter="strips(downLeft)">
                                      <p:cBhvr>
                                        <p:cTn id="92" dur="500"/>
                                        <p:tgtEl>
                                          <p:spTgt spid="236"/>
                                        </p:tgtEl>
                                      </p:cBhvr>
                                    </p:animEffect>
                                  </p:childTnLst>
                                </p:cTn>
                              </p:par>
                            </p:childTnLst>
                          </p:cTn>
                        </p:par>
                        <p:par>
                          <p:cTn id="93" fill="hold">
                            <p:stCondLst>
                              <p:cond delay="500"/>
                            </p:stCondLst>
                            <p:childTnLst>
                              <p:par>
                                <p:cTn id="94" presetID="18" presetClass="entr" presetSubtype="6" fill="hold" grpId="0" nodeType="afterEffect">
                                  <p:stCondLst>
                                    <p:cond delay="0"/>
                                  </p:stCondLst>
                                  <p:childTnLst>
                                    <p:set>
                                      <p:cBhvr>
                                        <p:cTn id="95" dur="1" fill="hold">
                                          <p:stCondLst>
                                            <p:cond delay="0"/>
                                          </p:stCondLst>
                                        </p:cTn>
                                        <p:tgtEl>
                                          <p:spTgt spid="240"/>
                                        </p:tgtEl>
                                        <p:attrNameLst>
                                          <p:attrName>style.visibility</p:attrName>
                                        </p:attrNameLst>
                                      </p:cBhvr>
                                      <p:to>
                                        <p:strVal val="visible"/>
                                      </p:to>
                                    </p:set>
                                    <p:animEffect transition="in" filter="strips(downRight)">
                                      <p:cBhvr>
                                        <p:cTn id="96" dur="500"/>
                                        <p:tgtEl>
                                          <p:spTgt spid="240"/>
                                        </p:tgtEl>
                                      </p:cBhvr>
                                    </p:animEffect>
                                  </p:childTnLst>
                                </p:cTn>
                              </p:par>
                            </p:childTnLst>
                          </p:cTn>
                        </p:par>
                        <p:par>
                          <p:cTn id="97" fill="hold">
                            <p:stCondLst>
                              <p:cond delay="1000"/>
                            </p:stCondLst>
                            <p:childTnLst>
                              <p:par>
                                <p:cTn id="98" presetID="18" presetClass="entr" presetSubtype="6" fill="hold" grpId="0" nodeType="afterEffect">
                                  <p:stCondLst>
                                    <p:cond delay="0"/>
                                  </p:stCondLst>
                                  <p:childTnLst>
                                    <p:set>
                                      <p:cBhvr>
                                        <p:cTn id="99" dur="1" fill="hold">
                                          <p:stCondLst>
                                            <p:cond delay="0"/>
                                          </p:stCondLst>
                                        </p:cTn>
                                        <p:tgtEl>
                                          <p:spTgt spid="241"/>
                                        </p:tgtEl>
                                        <p:attrNameLst>
                                          <p:attrName>style.visibility</p:attrName>
                                        </p:attrNameLst>
                                      </p:cBhvr>
                                      <p:to>
                                        <p:strVal val="visible"/>
                                      </p:to>
                                    </p:set>
                                    <p:animEffect transition="in" filter="strips(downRight)">
                                      <p:cBhvr>
                                        <p:cTn id="100" dur="500"/>
                                        <p:tgtEl>
                                          <p:spTgt spid="241"/>
                                        </p:tgtEl>
                                      </p:cBhvr>
                                    </p:animEffect>
                                  </p:childTnLst>
                                </p:cTn>
                              </p:par>
                            </p:childTnLst>
                          </p:cTn>
                        </p:par>
                        <p:par>
                          <p:cTn id="101" fill="hold">
                            <p:stCondLst>
                              <p:cond delay="1500"/>
                            </p:stCondLst>
                            <p:childTnLst>
                              <p:par>
                                <p:cTn id="102" presetID="3" presetClass="entr" presetSubtype="10" fill="hold" nodeType="afterEffect">
                                  <p:stCondLst>
                                    <p:cond delay="0"/>
                                  </p:stCondLst>
                                  <p:childTnLst>
                                    <p:set>
                                      <p:cBhvr>
                                        <p:cTn id="103" dur="1" fill="hold">
                                          <p:stCondLst>
                                            <p:cond delay="0"/>
                                          </p:stCondLst>
                                        </p:cTn>
                                        <p:tgtEl>
                                          <p:spTgt spid="242"/>
                                        </p:tgtEl>
                                        <p:attrNameLst>
                                          <p:attrName>style.visibility</p:attrName>
                                        </p:attrNameLst>
                                      </p:cBhvr>
                                      <p:to>
                                        <p:strVal val="visible"/>
                                      </p:to>
                                    </p:set>
                                    <p:animEffect transition="in" filter="blinds(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272"/>
                                        </p:tgtEl>
                                        <p:attrNameLst>
                                          <p:attrName>style.visibility</p:attrName>
                                        </p:attrNameLst>
                                      </p:cBhvr>
                                      <p:to>
                                        <p:strVal val="visible"/>
                                      </p:to>
                                    </p:set>
                                    <p:animEffect transition="in" filter="strips(upRight)">
                                      <p:cBhvr>
                                        <p:cTn id="109" dur="500"/>
                                        <p:tgtEl>
                                          <p:spTgt spid="272"/>
                                        </p:tgtEl>
                                      </p:cBhvr>
                                    </p:animEffect>
                                  </p:childTnLst>
                                </p:cTn>
                              </p:par>
                            </p:childTnLst>
                          </p:cTn>
                        </p:par>
                        <p:par>
                          <p:cTn id="110" fill="hold">
                            <p:stCondLst>
                              <p:cond delay="500"/>
                            </p:stCondLst>
                            <p:childTnLst>
                              <p:par>
                                <p:cTn id="111" presetID="18" presetClass="entr" presetSubtype="9" fill="hold" nodeType="afterEffect">
                                  <p:stCondLst>
                                    <p:cond delay="0"/>
                                  </p:stCondLst>
                                  <p:childTnLst>
                                    <p:set>
                                      <p:cBhvr>
                                        <p:cTn id="112" dur="1" fill="hold">
                                          <p:stCondLst>
                                            <p:cond delay="0"/>
                                          </p:stCondLst>
                                        </p:cTn>
                                        <p:tgtEl>
                                          <p:spTgt spid="282"/>
                                        </p:tgtEl>
                                        <p:attrNameLst>
                                          <p:attrName>style.visibility</p:attrName>
                                        </p:attrNameLst>
                                      </p:cBhvr>
                                      <p:to>
                                        <p:strVal val="visible"/>
                                      </p:to>
                                    </p:set>
                                    <p:animEffect transition="in" filter="strips(upLeft)">
                                      <p:cBhvr>
                                        <p:cTn id="113" dur="500"/>
                                        <p:tgtEl>
                                          <p:spTgt spid="282"/>
                                        </p:tgtEl>
                                      </p:cBhvr>
                                    </p:animEffect>
                                  </p:childTnLst>
                                </p:cTn>
                              </p:par>
                            </p:childTnLst>
                          </p:cTn>
                        </p:par>
                        <p:par>
                          <p:cTn id="114" fill="hold">
                            <p:stCondLst>
                              <p:cond delay="1000"/>
                            </p:stCondLst>
                            <p:childTnLst>
                              <p:par>
                                <p:cTn id="115" presetID="18" presetClass="entr" presetSubtype="6" fill="hold" grpId="0" nodeType="afterEffect">
                                  <p:stCondLst>
                                    <p:cond delay="0"/>
                                  </p:stCondLst>
                                  <p:childTnLst>
                                    <p:set>
                                      <p:cBhvr>
                                        <p:cTn id="116" dur="1" fill="hold">
                                          <p:stCondLst>
                                            <p:cond delay="0"/>
                                          </p:stCondLst>
                                        </p:cTn>
                                        <p:tgtEl>
                                          <p:spTgt spid="285"/>
                                        </p:tgtEl>
                                        <p:attrNameLst>
                                          <p:attrName>style.visibility</p:attrName>
                                        </p:attrNameLst>
                                      </p:cBhvr>
                                      <p:to>
                                        <p:strVal val="visible"/>
                                      </p:to>
                                    </p:set>
                                    <p:animEffect transition="in" filter="strips(downRight)">
                                      <p:cBhvr>
                                        <p:cTn id="117" dur="500"/>
                                        <p:tgtEl>
                                          <p:spTgt spid="285"/>
                                        </p:tgtEl>
                                      </p:cBhvr>
                                    </p:animEffect>
                                  </p:childTnLst>
                                </p:cTn>
                              </p:par>
                            </p:childTnLst>
                          </p:cTn>
                        </p:par>
                        <p:par>
                          <p:cTn id="118" fill="hold">
                            <p:stCondLst>
                              <p:cond delay="1500"/>
                            </p:stCondLst>
                            <p:childTnLst>
                              <p:par>
                                <p:cTn id="119" presetID="18" presetClass="entr" presetSubtype="6" fill="hold" grpId="0" nodeType="afterEffect">
                                  <p:stCondLst>
                                    <p:cond delay="0"/>
                                  </p:stCondLst>
                                  <p:childTnLst>
                                    <p:set>
                                      <p:cBhvr>
                                        <p:cTn id="120" dur="1" fill="hold">
                                          <p:stCondLst>
                                            <p:cond delay="0"/>
                                          </p:stCondLst>
                                        </p:cTn>
                                        <p:tgtEl>
                                          <p:spTgt spid="286"/>
                                        </p:tgtEl>
                                        <p:attrNameLst>
                                          <p:attrName>style.visibility</p:attrName>
                                        </p:attrNameLst>
                                      </p:cBhvr>
                                      <p:to>
                                        <p:strVal val="visible"/>
                                      </p:to>
                                    </p:set>
                                    <p:animEffect transition="in" filter="strips(downRight)">
                                      <p:cBhvr>
                                        <p:cTn id="121" dur="500"/>
                                        <p:tgtEl>
                                          <p:spTgt spid="286"/>
                                        </p:tgtEl>
                                      </p:cBhvr>
                                    </p:animEffect>
                                  </p:childTnLst>
                                </p:cTn>
                              </p:par>
                            </p:childTnLst>
                          </p:cTn>
                        </p:par>
                        <p:par>
                          <p:cTn id="122" fill="hold">
                            <p:stCondLst>
                              <p:cond delay="2000"/>
                            </p:stCondLst>
                            <p:childTnLst>
                              <p:par>
                                <p:cTn id="123" presetID="3" presetClass="entr" presetSubtype="10" fill="hold" nodeType="afterEffect">
                                  <p:stCondLst>
                                    <p:cond delay="0"/>
                                  </p:stCondLst>
                                  <p:childTnLst>
                                    <p:set>
                                      <p:cBhvr>
                                        <p:cTn id="124" dur="1" fill="hold">
                                          <p:stCondLst>
                                            <p:cond delay="0"/>
                                          </p:stCondLst>
                                        </p:cTn>
                                        <p:tgtEl>
                                          <p:spTgt spid="287"/>
                                        </p:tgtEl>
                                        <p:attrNameLst>
                                          <p:attrName>style.visibility</p:attrName>
                                        </p:attrNameLst>
                                      </p:cBhvr>
                                      <p:to>
                                        <p:strVal val="visible"/>
                                      </p:to>
                                    </p:set>
                                    <p:animEffect transition="in" filter="blinds(horizontal)">
                                      <p:cBhvr>
                                        <p:cTn id="125" dur="500"/>
                                        <p:tgtEl>
                                          <p:spTgt spid="287"/>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273"/>
                                        </p:tgtEl>
                                        <p:attrNameLst>
                                          <p:attrName>style.visibility</p:attrName>
                                        </p:attrNameLst>
                                      </p:cBhvr>
                                      <p:to>
                                        <p:strVal val="visible"/>
                                      </p:to>
                                    </p:set>
                                    <p:animEffect transition="in" filter="blinds(horizontal)">
                                      <p:cBhvr>
                                        <p:cTn id="130" dur="500"/>
                                        <p:tgtEl>
                                          <p:spTgt spid="273"/>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203"/>
                                        </p:tgtEl>
                                        <p:attrNameLst>
                                          <p:attrName>style.visibility</p:attrName>
                                        </p:attrNameLst>
                                      </p:cBhvr>
                                      <p:to>
                                        <p:strVal val="visible"/>
                                      </p:to>
                                    </p:set>
                                    <p:animEffect transition="in" filter="blinds(horizontal)">
                                      <p:cBhvr>
                                        <p:cTn id="135" dur="500"/>
                                        <p:tgtEl>
                                          <p:spTgt spid="203"/>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280"/>
                                        </p:tgtEl>
                                        <p:attrNameLst>
                                          <p:attrName>style.visibility</p:attrName>
                                        </p:attrNameLst>
                                      </p:cBhvr>
                                      <p:to>
                                        <p:strVal val="visible"/>
                                      </p:to>
                                    </p:set>
                                    <p:animEffect transition="in" filter="blinds(horizontal)">
                                      <p:cBhvr>
                                        <p:cTn id="140" dur="500"/>
                                        <p:tgtEl>
                                          <p:spTgt spid="280"/>
                                        </p:tgtEl>
                                      </p:cBhvr>
                                    </p:animEffect>
                                  </p:childTnLst>
                                </p:cTn>
                              </p:par>
                            </p:childTnLst>
                          </p:cTn>
                        </p:par>
                      </p:childTnLst>
                    </p:cTn>
                  </p:par>
                  <p:par>
                    <p:cTn id="141" fill="hold">
                      <p:stCondLst>
                        <p:cond delay="indefinite"/>
                      </p:stCondLst>
                      <p:childTnLst>
                        <p:par>
                          <p:cTn id="142" fill="hold">
                            <p:stCondLst>
                              <p:cond delay="0"/>
                            </p:stCondLst>
                            <p:childTnLst>
                              <p:par>
                                <p:cTn id="143" presetID="18" presetClass="entr" presetSubtype="3" fill="hold" nodeType="clickEffect">
                                  <p:stCondLst>
                                    <p:cond delay="0"/>
                                  </p:stCondLst>
                                  <p:childTnLst>
                                    <p:set>
                                      <p:cBhvr>
                                        <p:cTn id="144" dur="1" fill="hold">
                                          <p:stCondLst>
                                            <p:cond delay="0"/>
                                          </p:stCondLst>
                                        </p:cTn>
                                        <p:tgtEl>
                                          <p:spTgt spid="255"/>
                                        </p:tgtEl>
                                        <p:attrNameLst>
                                          <p:attrName>style.visibility</p:attrName>
                                        </p:attrNameLst>
                                      </p:cBhvr>
                                      <p:to>
                                        <p:strVal val="visible"/>
                                      </p:to>
                                    </p:set>
                                    <p:animEffect transition="in" filter="strips(upRight)">
                                      <p:cBhvr>
                                        <p:cTn id="145" dur="500"/>
                                        <p:tgtEl>
                                          <p:spTgt spid="255"/>
                                        </p:tgtEl>
                                      </p:cBhvr>
                                    </p:animEffect>
                                  </p:childTnLst>
                                </p:cTn>
                              </p:par>
                            </p:childTnLst>
                          </p:cTn>
                        </p:par>
                        <p:par>
                          <p:cTn id="146" fill="hold">
                            <p:stCondLst>
                              <p:cond delay="500"/>
                            </p:stCondLst>
                            <p:childTnLst>
                              <p:par>
                                <p:cTn id="147" presetID="3" presetClass="entr" presetSubtype="10" fill="hold" nodeType="afterEffect">
                                  <p:stCondLst>
                                    <p:cond delay="0"/>
                                  </p:stCondLst>
                                  <p:childTnLst>
                                    <p:set>
                                      <p:cBhvr>
                                        <p:cTn id="148" dur="1" fill="hold">
                                          <p:stCondLst>
                                            <p:cond delay="0"/>
                                          </p:stCondLst>
                                        </p:cTn>
                                        <p:tgtEl>
                                          <p:spTgt spid="258"/>
                                        </p:tgtEl>
                                        <p:attrNameLst>
                                          <p:attrName>style.visibility</p:attrName>
                                        </p:attrNameLst>
                                      </p:cBhvr>
                                      <p:to>
                                        <p:strVal val="visible"/>
                                      </p:to>
                                    </p:set>
                                    <p:animEffect transition="in" filter="blinds(horizontal)">
                                      <p:cBhvr>
                                        <p:cTn id="149" dur="500"/>
                                        <p:tgtEl>
                                          <p:spTgt spid="258"/>
                                        </p:tgtEl>
                                      </p:cBhvr>
                                    </p:animEffect>
                                  </p:childTnLst>
                                </p:cTn>
                              </p:par>
                            </p:childTnLst>
                          </p:cTn>
                        </p:par>
                      </p:childTnLst>
                    </p:cTn>
                  </p:par>
                  <p:par>
                    <p:cTn id="150" fill="hold">
                      <p:stCondLst>
                        <p:cond delay="indefinite"/>
                      </p:stCondLst>
                      <p:childTnLst>
                        <p:par>
                          <p:cTn id="151" fill="hold">
                            <p:stCondLst>
                              <p:cond delay="0"/>
                            </p:stCondLst>
                            <p:childTnLst>
                              <p:par>
                                <p:cTn id="152" presetID="3" presetClass="entr" presetSubtype="10" fill="hold" nodeType="clickEffect">
                                  <p:stCondLst>
                                    <p:cond delay="0"/>
                                  </p:stCondLst>
                                  <p:childTnLst>
                                    <p:set>
                                      <p:cBhvr>
                                        <p:cTn id="153" dur="1" fill="hold">
                                          <p:stCondLst>
                                            <p:cond delay="0"/>
                                          </p:stCondLst>
                                        </p:cTn>
                                        <p:tgtEl>
                                          <p:spTgt spid="249"/>
                                        </p:tgtEl>
                                        <p:attrNameLst>
                                          <p:attrName>style.visibility</p:attrName>
                                        </p:attrNameLst>
                                      </p:cBhvr>
                                      <p:to>
                                        <p:strVal val="visible"/>
                                      </p:to>
                                    </p:set>
                                    <p:animEffect transition="in" filter="blinds(horizontal)">
                                      <p:cBhvr>
                                        <p:cTn id="154" dur="500"/>
                                        <p:tgtEl>
                                          <p:spTgt spid="249"/>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grpId="0" nodeType="clickEffect">
                                  <p:stCondLst>
                                    <p:cond delay="0"/>
                                  </p:stCondLst>
                                  <p:childTnLst>
                                    <p:set>
                                      <p:cBhvr>
                                        <p:cTn id="158" dur="1" fill="hold">
                                          <p:stCondLst>
                                            <p:cond delay="0"/>
                                          </p:stCondLst>
                                        </p:cTn>
                                        <p:tgtEl>
                                          <p:spTgt spid="293"/>
                                        </p:tgtEl>
                                        <p:attrNameLst>
                                          <p:attrName>style.visibility</p:attrName>
                                        </p:attrNameLst>
                                      </p:cBhvr>
                                      <p:to>
                                        <p:strVal val="visible"/>
                                      </p:to>
                                    </p:set>
                                    <p:animEffect transition="in" filter="blinds(horizontal)">
                                      <p:cBhvr>
                                        <p:cTn id="159" dur="500"/>
                                        <p:tgtEl>
                                          <p:spTgt spid="293"/>
                                        </p:tgtEl>
                                      </p:cBhvr>
                                    </p:animEffect>
                                  </p:childTnLst>
                                  <p:subTnLst>
                                    <p:set>
                                      <p:cBhvr override="childStyle">
                                        <p:cTn dur="1" fill="hold" display="0" masterRel="nextClick" afterEffect="1"/>
                                        <p:tgtEl>
                                          <p:spTgt spid="293"/>
                                        </p:tgtEl>
                                        <p:attrNameLst>
                                          <p:attrName>style.visibility</p:attrName>
                                        </p:attrNameLst>
                                      </p:cBhvr>
                                      <p:to>
                                        <p:strVal val="hidden"/>
                                      </p:to>
                                    </p:set>
                                  </p:subTnLst>
                                </p:cTn>
                              </p:par>
                            </p:childTnLst>
                          </p:cTn>
                        </p:par>
                      </p:childTnLst>
                    </p:cTn>
                  </p:par>
                  <p:par>
                    <p:cTn id="160" fill="hold">
                      <p:stCondLst>
                        <p:cond delay="indefinite"/>
                      </p:stCondLst>
                      <p:childTnLst>
                        <p:par>
                          <p:cTn id="161" fill="hold">
                            <p:stCondLst>
                              <p:cond delay="0"/>
                            </p:stCondLst>
                            <p:childTnLst>
                              <p:par>
                                <p:cTn id="162" presetID="3" presetClass="entr" presetSubtype="10" fill="hold" nodeType="clickEffect">
                                  <p:stCondLst>
                                    <p:cond delay="0"/>
                                  </p:stCondLst>
                                  <p:childTnLst>
                                    <p:set>
                                      <p:cBhvr>
                                        <p:cTn id="163" dur="1" fill="hold">
                                          <p:stCondLst>
                                            <p:cond delay="0"/>
                                          </p:stCondLst>
                                        </p:cTn>
                                        <p:tgtEl>
                                          <p:spTgt spid="252"/>
                                        </p:tgtEl>
                                        <p:attrNameLst>
                                          <p:attrName>style.visibility</p:attrName>
                                        </p:attrNameLst>
                                      </p:cBhvr>
                                      <p:to>
                                        <p:strVal val="visible"/>
                                      </p:to>
                                    </p:set>
                                    <p:animEffect transition="in" filter="blinds(horizontal)">
                                      <p:cBhvr>
                                        <p:cTn id="164" dur="500"/>
                                        <p:tgtEl>
                                          <p:spTgt spid="252"/>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nodeType="clickEffect">
                                  <p:stCondLst>
                                    <p:cond delay="0"/>
                                  </p:stCondLst>
                                  <p:childTnLst>
                                    <p:set>
                                      <p:cBhvr>
                                        <p:cTn id="168" dur="1" fill="hold">
                                          <p:stCondLst>
                                            <p:cond delay="0"/>
                                          </p:stCondLst>
                                        </p:cTn>
                                        <p:tgtEl>
                                          <p:spTgt spid="266"/>
                                        </p:tgtEl>
                                        <p:attrNameLst>
                                          <p:attrName>style.visibility</p:attrName>
                                        </p:attrNameLst>
                                      </p:cBhvr>
                                      <p:to>
                                        <p:strVal val="visible"/>
                                      </p:to>
                                    </p:set>
                                    <p:animEffect transition="in" filter="blinds(horizontal)">
                                      <p:cBhvr>
                                        <p:cTn id="169" dur="500"/>
                                        <p:tgtEl>
                                          <p:spTgt spid="266"/>
                                        </p:tgtEl>
                                      </p:cBhvr>
                                    </p:animEffect>
                                  </p:childTnLst>
                                </p:cTn>
                              </p:par>
                            </p:childTnLst>
                          </p:cTn>
                        </p:par>
                        <p:par>
                          <p:cTn id="170" fill="hold">
                            <p:stCondLst>
                              <p:cond delay="500"/>
                            </p:stCondLst>
                            <p:childTnLst>
                              <p:par>
                                <p:cTn id="171" presetID="18" presetClass="entr" presetSubtype="9" fill="hold" nodeType="afterEffect">
                                  <p:stCondLst>
                                    <p:cond delay="0"/>
                                  </p:stCondLst>
                                  <p:childTnLst>
                                    <p:set>
                                      <p:cBhvr>
                                        <p:cTn id="172" dur="1" fill="hold">
                                          <p:stCondLst>
                                            <p:cond delay="0"/>
                                          </p:stCondLst>
                                        </p:cTn>
                                        <p:tgtEl>
                                          <p:spTgt spid="265"/>
                                        </p:tgtEl>
                                        <p:attrNameLst>
                                          <p:attrName>style.visibility</p:attrName>
                                        </p:attrNameLst>
                                      </p:cBhvr>
                                      <p:to>
                                        <p:strVal val="visible"/>
                                      </p:to>
                                    </p:set>
                                    <p:animEffect transition="in" filter="strips(upLeft)">
                                      <p:cBhvr>
                                        <p:cTn id="173" dur="500"/>
                                        <p:tgtEl>
                                          <p:spTgt spid="265"/>
                                        </p:tgtEl>
                                      </p:cBhvr>
                                    </p:animEffect>
                                  </p:childTnLst>
                                </p:cTn>
                              </p:par>
                            </p:childTnLst>
                          </p:cTn>
                        </p:par>
                        <p:par>
                          <p:cTn id="174" fill="hold">
                            <p:stCondLst>
                              <p:cond delay="1000"/>
                            </p:stCondLst>
                            <p:childTnLst>
                              <p:par>
                                <p:cTn id="175" presetID="3" presetClass="entr" presetSubtype="10" fill="hold" nodeType="afterEffect">
                                  <p:stCondLst>
                                    <p:cond delay="0"/>
                                  </p:stCondLst>
                                  <p:childTnLst>
                                    <p:set>
                                      <p:cBhvr>
                                        <p:cTn id="176" dur="1" fill="hold">
                                          <p:stCondLst>
                                            <p:cond delay="0"/>
                                          </p:stCondLst>
                                        </p:cTn>
                                        <p:tgtEl>
                                          <p:spTgt spid="262"/>
                                        </p:tgtEl>
                                        <p:attrNameLst>
                                          <p:attrName>style.visibility</p:attrName>
                                        </p:attrNameLst>
                                      </p:cBhvr>
                                      <p:to>
                                        <p:strVal val="visible"/>
                                      </p:to>
                                    </p:set>
                                    <p:animEffect transition="in" filter="blinds(horizontal)">
                                      <p:cBhvr>
                                        <p:cTn id="177" dur="500"/>
                                        <p:tgtEl>
                                          <p:spTgt spid="262"/>
                                        </p:tgtEl>
                                      </p:cBhvr>
                                    </p:animEffect>
                                  </p:childTnLst>
                                </p:cTn>
                              </p:par>
                            </p:childTnLst>
                          </p:cTn>
                        </p:par>
                      </p:childTnLst>
                    </p:cTn>
                  </p:par>
                  <p:par>
                    <p:cTn id="178" fill="hold">
                      <p:stCondLst>
                        <p:cond delay="indefinite"/>
                      </p:stCondLst>
                      <p:childTnLst>
                        <p:par>
                          <p:cTn id="179" fill="hold">
                            <p:stCondLst>
                              <p:cond delay="0"/>
                            </p:stCondLst>
                            <p:childTnLst>
                              <p:par>
                                <p:cTn id="180" presetID="18" presetClass="entr" presetSubtype="9" fill="hold" grpId="0" nodeType="clickEffect">
                                  <p:stCondLst>
                                    <p:cond delay="0"/>
                                  </p:stCondLst>
                                  <p:childTnLst>
                                    <p:set>
                                      <p:cBhvr>
                                        <p:cTn id="181" dur="1" fill="hold">
                                          <p:stCondLst>
                                            <p:cond delay="0"/>
                                          </p:stCondLst>
                                        </p:cTn>
                                        <p:tgtEl>
                                          <p:spTgt spid="261"/>
                                        </p:tgtEl>
                                        <p:attrNameLst>
                                          <p:attrName>style.visibility</p:attrName>
                                        </p:attrNameLst>
                                      </p:cBhvr>
                                      <p:to>
                                        <p:strVal val="visible"/>
                                      </p:to>
                                    </p:set>
                                    <p:animEffect transition="in" filter="strips(upLeft)">
                                      <p:cBhvr>
                                        <p:cTn id="182" dur="500"/>
                                        <p:tgtEl>
                                          <p:spTgt spid="261"/>
                                        </p:tgtEl>
                                      </p:cBhvr>
                                    </p:animEffect>
                                  </p:childTnLst>
                                </p:cTn>
                              </p:par>
                            </p:childTnLst>
                          </p:cTn>
                        </p:par>
                      </p:childTnLst>
                    </p:cTn>
                  </p:par>
                  <p:par>
                    <p:cTn id="183" fill="hold">
                      <p:stCondLst>
                        <p:cond delay="indefinite"/>
                      </p:stCondLst>
                      <p:childTnLst>
                        <p:par>
                          <p:cTn id="184" fill="hold">
                            <p:stCondLst>
                              <p:cond delay="0"/>
                            </p:stCondLst>
                            <p:childTnLst>
                              <p:par>
                                <p:cTn id="185" presetID="18" presetClass="entr" presetSubtype="3" fill="hold" grpId="0" nodeType="clickEffect">
                                  <p:stCondLst>
                                    <p:cond delay="0"/>
                                  </p:stCondLst>
                                  <p:childTnLst>
                                    <p:set>
                                      <p:cBhvr>
                                        <p:cTn id="186" dur="1" fill="hold">
                                          <p:stCondLst>
                                            <p:cond delay="0"/>
                                          </p:stCondLst>
                                        </p:cTn>
                                        <p:tgtEl>
                                          <p:spTgt spid="268"/>
                                        </p:tgtEl>
                                        <p:attrNameLst>
                                          <p:attrName>style.visibility</p:attrName>
                                        </p:attrNameLst>
                                      </p:cBhvr>
                                      <p:to>
                                        <p:strVal val="visible"/>
                                      </p:to>
                                    </p:set>
                                    <p:animEffect transition="in" filter="strips(upRight)">
                                      <p:cBhvr>
                                        <p:cTn id="187" dur="500"/>
                                        <p:tgtEl>
                                          <p:spTgt spid="268"/>
                                        </p:tgtEl>
                                      </p:cBhvr>
                                    </p:animEffect>
                                  </p:childTnLst>
                                </p:cTn>
                              </p:par>
                            </p:childTnLst>
                          </p:cTn>
                        </p:par>
                        <p:par>
                          <p:cTn id="188" fill="hold">
                            <p:stCondLst>
                              <p:cond delay="500"/>
                            </p:stCondLst>
                            <p:childTnLst>
                              <p:par>
                                <p:cTn id="189" presetID="18" presetClass="entr" presetSubtype="12" fill="hold" nodeType="afterEffect">
                                  <p:stCondLst>
                                    <p:cond delay="0"/>
                                  </p:stCondLst>
                                  <p:childTnLst>
                                    <p:set>
                                      <p:cBhvr>
                                        <p:cTn id="190" dur="1" fill="hold">
                                          <p:stCondLst>
                                            <p:cond delay="0"/>
                                          </p:stCondLst>
                                        </p:cTn>
                                        <p:tgtEl>
                                          <p:spTgt spid="267"/>
                                        </p:tgtEl>
                                        <p:attrNameLst>
                                          <p:attrName>style.visibility</p:attrName>
                                        </p:attrNameLst>
                                      </p:cBhvr>
                                      <p:to>
                                        <p:strVal val="visible"/>
                                      </p:to>
                                    </p:set>
                                    <p:animEffect transition="in" filter="strips(downLeft)">
                                      <p:cBhvr>
                                        <p:cTn id="191" dur="500"/>
                                        <p:tgtEl>
                                          <p:spTgt spid="267"/>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grpId="0" nodeType="clickEffect">
                                  <p:stCondLst>
                                    <p:cond delay="0"/>
                                  </p:stCondLst>
                                  <p:childTnLst>
                                    <p:set>
                                      <p:cBhvr>
                                        <p:cTn id="195" dur="1" fill="hold">
                                          <p:stCondLst>
                                            <p:cond delay="0"/>
                                          </p:stCondLst>
                                        </p:cTn>
                                        <p:tgtEl>
                                          <p:spTgt spid="294"/>
                                        </p:tgtEl>
                                        <p:attrNameLst>
                                          <p:attrName>style.visibility</p:attrName>
                                        </p:attrNameLst>
                                      </p:cBhvr>
                                      <p:to>
                                        <p:strVal val="visible"/>
                                      </p:to>
                                    </p:set>
                                    <p:animEffect transition="in" filter="blinds(horizontal)">
                                      <p:cBhvr>
                                        <p:cTn id="196" dur="500"/>
                                        <p:tgtEl>
                                          <p:spTgt spid="294"/>
                                        </p:tgtEl>
                                      </p:cBhvr>
                                    </p:animEffect>
                                  </p:childTnLst>
                                  <p:subTnLst>
                                    <p:set>
                                      <p:cBhvr override="childStyle">
                                        <p:cTn dur="1" fill="hold" display="0" masterRel="nextClick" afterEffect="1"/>
                                        <p:tgtEl>
                                          <p:spTgt spid="294"/>
                                        </p:tgtEl>
                                        <p:attrNameLst>
                                          <p:attrName>style.visibility</p:attrName>
                                        </p:attrNameLst>
                                      </p:cBhvr>
                                      <p:to>
                                        <p:strVal val="hidden"/>
                                      </p:to>
                                    </p:set>
                                  </p:subTnLst>
                                </p:cTn>
                              </p:par>
                            </p:childTnLst>
                          </p:cTn>
                        </p:par>
                      </p:childTnLst>
                    </p:cTn>
                  </p:par>
                  <p:par>
                    <p:cTn id="197" fill="hold">
                      <p:stCondLst>
                        <p:cond delay="indefinite"/>
                      </p:stCondLst>
                      <p:childTnLst>
                        <p:par>
                          <p:cTn id="198" fill="hold">
                            <p:stCondLst>
                              <p:cond delay="0"/>
                            </p:stCondLst>
                            <p:childTnLst>
                              <p:par>
                                <p:cTn id="199" presetID="3" presetClass="entr" presetSubtype="10" fill="hold" grpId="0" nodeType="clickEffect">
                                  <p:stCondLst>
                                    <p:cond delay="0"/>
                                  </p:stCondLst>
                                  <p:childTnLst>
                                    <p:set>
                                      <p:cBhvr>
                                        <p:cTn id="200" dur="1" fill="hold">
                                          <p:stCondLst>
                                            <p:cond delay="0"/>
                                          </p:stCondLst>
                                        </p:cTn>
                                        <p:tgtEl>
                                          <p:spTgt spid="204"/>
                                        </p:tgtEl>
                                        <p:attrNameLst>
                                          <p:attrName>style.visibility</p:attrName>
                                        </p:attrNameLst>
                                      </p:cBhvr>
                                      <p:to>
                                        <p:strVal val="visible"/>
                                      </p:to>
                                    </p:set>
                                    <p:animEffect transition="in" filter="blinds(horizontal)">
                                      <p:cBhvr>
                                        <p:cTn id="201" dur="500"/>
                                        <p:tgtEl>
                                          <p:spTgt spid="204"/>
                                        </p:tgtEl>
                                      </p:cBhvr>
                                    </p:animEffect>
                                  </p:childTnLst>
                                </p:cTn>
                              </p:par>
                            </p:childTnLst>
                          </p:cTn>
                        </p:par>
                      </p:childTnLst>
                    </p:cTn>
                  </p:par>
                  <p:par>
                    <p:cTn id="202" fill="hold">
                      <p:stCondLst>
                        <p:cond delay="indefinite"/>
                      </p:stCondLst>
                      <p:childTnLst>
                        <p:par>
                          <p:cTn id="203" fill="hold">
                            <p:stCondLst>
                              <p:cond delay="0"/>
                            </p:stCondLst>
                            <p:childTnLst>
                              <p:par>
                                <p:cTn id="204" presetID="3" presetClass="entr" presetSubtype="10" fill="hold" grpId="0" nodeType="clickEffect">
                                  <p:stCondLst>
                                    <p:cond delay="0"/>
                                  </p:stCondLst>
                                  <p:childTnLst>
                                    <p:set>
                                      <p:cBhvr>
                                        <p:cTn id="205" dur="1" fill="hold">
                                          <p:stCondLst>
                                            <p:cond delay="0"/>
                                          </p:stCondLst>
                                        </p:cTn>
                                        <p:tgtEl>
                                          <p:spTgt spid="281"/>
                                        </p:tgtEl>
                                        <p:attrNameLst>
                                          <p:attrName>style.visibility</p:attrName>
                                        </p:attrNameLst>
                                      </p:cBhvr>
                                      <p:to>
                                        <p:strVal val="visible"/>
                                      </p:to>
                                    </p:set>
                                    <p:animEffect transition="in" filter="blinds(horizontal)">
                                      <p:cBhvr>
                                        <p:cTn id="206"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utoUpdateAnimBg="0"/>
      <p:bldP spid="203" grpId="0" autoUpdateAnimBg="0"/>
      <p:bldP spid="204" grpId="0" autoUpdateAnimBg="0"/>
      <p:bldP spid="226" grpId="0" animBg="1"/>
      <p:bldP spid="231" grpId="0" animBg="1"/>
      <p:bldP spid="236" grpId="0" animBg="1"/>
      <p:bldP spid="240" grpId="0" animBg="1"/>
      <p:bldP spid="241" grpId="0" animBg="1"/>
      <p:bldP spid="261" grpId="0" animBg="1"/>
      <p:bldP spid="268" grpId="0" animBg="1"/>
      <p:bldP spid="272" grpId="0" animBg="1"/>
      <p:bldP spid="280" grpId="0" autoUpdateAnimBg="0"/>
      <p:bldP spid="281" grpId="0" autoUpdateAnimBg="0"/>
      <p:bldP spid="285" grpId="0" animBg="1"/>
      <p:bldP spid="286" grpId="0" animBg="1"/>
      <p:bldP spid="292" grpId="0" autoUpdateAnimBg="0"/>
      <p:bldP spid="293" grpId="0" animBg="1" autoUpdateAnimBg="0"/>
      <p:bldP spid="294"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9089" y="144463"/>
            <a:ext cx="11072384"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①</a:t>
            </a:r>
            <a:r>
              <a:rPr lang="zh-CN" altLang="en-US" sz="3100" b="1" dirty="0">
                <a:latin typeface="Times New Roman" panose="02020603050405020304" pitchFamily="18" charset="0"/>
                <a:sym typeface="+mn-ea"/>
              </a:rPr>
              <a:t>三管动态</a:t>
            </a:r>
            <a:r>
              <a:rPr lang="en-US" altLang="zh-CN" sz="3100" b="1" dirty="0">
                <a:latin typeface="Times New Roman" panose="02020603050405020304" pitchFamily="18" charset="0"/>
                <a:sym typeface="+mn-ea"/>
              </a:rPr>
              <a:t>RAM</a:t>
            </a:r>
            <a:r>
              <a:rPr lang="zh-CN" altLang="en-US" sz="3100" b="1" dirty="0">
                <a:latin typeface="Times New Roman" panose="02020603050405020304" pitchFamily="18" charset="0"/>
                <a:sym typeface="+mn-ea"/>
              </a:rPr>
              <a:t>芯片 (</a:t>
            </a:r>
            <a:r>
              <a:rPr lang="en-US" altLang="zh-CN" sz="3100" b="1" dirty="0">
                <a:latin typeface="Times New Roman" panose="02020603050405020304" pitchFamily="18" charset="0"/>
                <a:sym typeface="+mn-ea"/>
              </a:rPr>
              <a:t>Intel 1103) </a:t>
            </a:r>
            <a:r>
              <a:rPr lang="zh-CN" altLang="en-US" sz="3100" b="1" dirty="0">
                <a:solidFill>
                  <a:schemeClr val="folHlink"/>
                </a:solidFill>
                <a:latin typeface="Times New Roman" panose="02020603050405020304" pitchFamily="18" charset="0"/>
                <a:sym typeface="+mn-ea"/>
              </a:rPr>
              <a:t>读</a:t>
            </a:r>
            <a:endParaRPr lang="en-US" altLang="zh-CN" b="1" dirty="0">
              <a:solidFill>
                <a:schemeClr val="folHlink"/>
              </a:solidFill>
              <a:latin typeface="Times New Roman" panose="02020603050405020304" pitchFamily="18" charset="0"/>
              <a:sym typeface="+mn-ea"/>
            </a:endParaRPr>
          </a:p>
        </p:txBody>
      </p:sp>
      <p:sp>
        <p:nvSpPr>
          <p:cNvPr id="18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45</a:t>
            </a:fld>
            <a:endParaRPr lang="zh-CN" altLang="en-US" dirty="0"/>
          </a:p>
        </p:txBody>
      </p:sp>
      <p:grpSp>
        <p:nvGrpSpPr>
          <p:cNvPr id="183" name="Group 2"/>
          <p:cNvGrpSpPr/>
          <p:nvPr/>
        </p:nvGrpSpPr>
        <p:grpSpPr bwMode="auto">
          <a:xfrm>
            <a:off x="1447800" y="1179512"/>
            <a:ext cx="9151938" cy="5438775"/>
            <a:chOff x="0" y="882"/>
            <a:chExt cx="5765" cy="3426"/>
          </a:xfrm>
        </p:grpSpPr>
        <p:grpSp>
          <p:nvGrpSpPr>
            <p:cNvPr id="184" name="Group 3"/>
            <p:cNvGrpSpPr/>
            <p:nvPr/>
          </p:nvGrpSpPr>
          <p:grpSpPr bwMode="auto">
            <a:xfrm>
              <a:off x="3296" y="1995"/>
              <a:ext cx="438" cy="429"/>
              <a:chOff x="3296" y="1995"/>
              <a:chExt cx="438" cy="429"/>
            </a:xfrm>
          </p:grpSpPr>
          <p:sp>
            <p:nvSpPr>
              <p:cNvPr id="321" name="Text Box 4"/>
              <p:cNvSpPr txBox="1">
                <a:spLocks noChangeArrowheads="1"/>
              </p:cNvSpPr>
              <p:nvPr/>
            </p:nvSpPr>
            <p:spPr bwMode="auto">
              <a:xfrm>
                <a:off x="3296" y="1995"/>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单元</a:t>
                </a:r>
              </a:p>
            </p:txBody>
          </p:sp>
          <p:sp>
            <p:nvSpPr>
              <p:cNvPr id="322" name="Text Box 5"/>
              <p:cNvSpPr txBox="1">
                <a:spLocks noChangeArrowheads="1"/>
              </p:cNvSpPr>
              <p:nvPr/>
            </p:nvSpPr>
            <p:spPr bwMode="auto">
              <a:xfrm>
                <a:off x="3296" y="217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电路</a:t>
                </a:r>
              </a:p>
            </p:txBody>
          </p:sp>
        </p:grpSp>
        <p:grpSp>
          <p:nvGrpSpPr>
            <p:cNvPr id="185" name="Group 6"/>
            <p:cNvGrpSpPr/>
            <p:nvPr/>
          </p:nvGrpSpPr>
          <p:grpSpPr bwMode="auto">
            <a:xfrm>
              <a:off x="0" y="882"/>
              <a:ext cx="5765" cy="3426"/>
              <a:chOff x="0" y="882"/>
              <a:chExt cx="5765" cy="3426"/>
            </a:xfrm>
          </p:grpSpPr>
          <p:sp>
            <p:nvSpPr>
              <p:cNvPr id="186" name="Rectangle 7"/>
              <p:cNvSpPr>
                <a:spLocks noChangeArrowheads="1"/>
              </p:cNvSpPr>
              <p:nvPr/>
            </p:nvSpPr>
            <p:spPr bwMode="auto">
              <a:xfrm>
                <a:off x="462" y="882"/>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Freeform 8"/>
              <p:cNvSpPr/>
              <p:nvPr/>
            </p:nvSpPr>
            <p:spPr bwMode="auto">
              <a:xfrm>
                <a:off x="1155" y="1057"/>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8" name="Rectangle 9"/>
              <p:cNvSpPr>
                <a:spLocks noChangeArrowheads="1"/>
              </p:cNvSpPr>
              <p:nvPr/>
            </p:nvSpPr>
            <p:spPr bwMode="auto">
              <a:xfrm>
                <a:off x="1615" y="1144"/>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10"/>
              <p:cNvSpPr/>
              <p:nvPr/>
            </p:nvSpPr>
            <p:spPr bwMode="auto">
              <a:xfrm>
                <a:off x="4351" y="1057"/>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11"/>
              <p:cNvSpPr/>
              <p:nvPr/>
            </p:nvSpPr>
            <p:spPr bwMode="auto">
              <a:xfrm>
                <a:off x="1155" y="1361"/>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12"/>
              <p:cNvSpPr/>
              <p:nvPr/>
            </p:nvSpPr>
            <p:spPr bwMode="auto">
              <a:xfrm>
                <a:off x="2727" y="1053"/>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Freeform 13"/>
              <p:cNvSpPr/>
              <p:nvPr/>
            </p:nvSpPr>
            <p:spPr bwMode="auto">
              <a:xfrm>
                <a:off x="1791" y="1051"/>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14"/>
              <p:cNvSpPr/>
              <p:nvPr/>
            </p:nvSpPr>
            <p:spPr bwMode="auto">
              <a:xfrm>
                <a:off x="1788" y="1278"/>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15"/>
              <p:cNvSpPr/>
              <p:nvPr/>
            </p:nvSpPr>
            <p:spPr bwMode="auto">
              <a:xfrm>
                <a:off x="2736" y="1266"/>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Line 16"/>
              <p:cNvSpPr>
                <a:spLocks noChangeShapeType="1"/>
              </p:cNvSpPr>
              <p:nvPr/>
            </p:nvSpPr>
            <p:spPr bwMode="auto">
              <a:xfrm rot="10800000">
                <a:off x="4351" y="12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6" name="Freeform 17"/>
              <p:cNvSpPr/>
              <p:nvPr/>
            </p:nvSpPr>
            <p:spPr bwMode="auto">
              <a:xfrm>
                <a:off x="1155" y="1625"/>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Line 18"/>
              <p:cNvSpPr>
                <a:spLocks noChangeShapeType="1"/>
              </p:cNvSpPr>
              <p:nvPr/>
            </p:nvSpPr>
            <p:spPr bwMode="auto">
              <a:xfrm>
                <a:off x="4351" y="1625"/>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8" name="Freeform 19"/>
              <p:cNvSpPr/>
              <p:nvPr/>
            </p:nvSpPr>
            <p:spPr bwMode="auto">
              <a:xfrm>
                <a:off x="1155" y="1929"/>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Line 20"/>
              <p:cNvSpPr>
                <a:spLocks noChangeShapeType="1"/>
              </p:cNvSpPr>
              <p:nvPr/>
            </p:nvSpPr>
            <p:spPr bwMode="auto">
              <a:xfrm>
                <a:off x="2725" y="1625"/>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 name="Line 21"/>
              <p:cNvSpPr>
                <a:spLocks noChangeShapeType="1"/>
              </p:cNvSpPr>
              <p:nvPr/>
            </p:nvSpPr>
            <p:spPr bwMode="auto">
              <a:xfrm>
                <a:off x="1788" y="1625"/>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Line 22"/>
              <p:cNvSpPr>
                <a:spLocks noChangeShapeType="1"/>
              </p:cNvSpPr>
              <p:nvPr/>
            </p:nvSpPr>
            <p:spPr bwMode="auto">
              <a:xfrm rot="10800000">
                <a:off x="1788" y="1844"/>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 name="Line 23"/>
              <p:cNvSpPr>
                <a:spLocks noChangeShapeType="1"/>
              </p:cNvSpPr>
              <p:nvPr/>
            </p:nvSpPr>
            <p:spPr bwMode="auto">
              <a:xfrm rot="10800000">
                <a:off x="2725" y="1846"/>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3" name="Line 24"/>
              <p:cNvSpPr>
                <a:spLocks noChangeShapeType="1"/>
              </p:cNvSpPr>
              <p:nvPr/>
            </p:nvSpPr>
            <p:spPr bwMode="auto">
              <a:xfrm rot="10800000">
                <a:off x="4351" y="1846"/>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4" name="Freeform 25"/>
              <p:cNvSpPr/>
              <p:nvPr/>
            </p:nvSpPr>
            <p:spPr bwMode="auto">
              <a:xfrm>
                <a:off x="1155" y="2498"/>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Line 26"/>
              <p:cNvSpPr>
                <a:spLocks noChangeShapeType="1"/>
              </p:cNvSpPr>
              <p:nvPr/>
            </p:nvSpPr>
            <p:spPr bwMode="auto">
              <a:xfrm>
                <a:off x="4351" y="249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6" name="Freeform 27"/>
              <p:cNvSpPr/>
              <p:nvPr/>
            </p:nvSpPr>
            <p:spPr bwMode="auto">
              <a:xfrm>
                <a:off x="1155" y="2802"/>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Line 28"/>
              <p:cNvSpPr>
                <a:spLocks noChangeShapeType="1"/>
              </p:cNvSpPr>
              <p:nvPr/>
            </p:nvSpPr>
            <p:spPr bwMode="auto">
              <a:xfrm>
                <a:off x="2725" y="249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8" name="Line 29"/>
              <p:cNvSpPr>
                <a:spLocks noChangeShapeType="1"/>
              </p:cNvSpPr>
              <p:nvPr/>
            </p:nvSpPr>
            <p:spPr bwMode="auto">
              <a:xfrm>
                <a:off x="1788" y="249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9" name="Line 30"/>
              <p:cNvSpPr>
                <a:spLocks noChangeShapeType="1"/>
              </p:cNvSpPr>
              <p:nvPr/>
            </p:nvSpPr>
            <p:spPr bwMode="auto">
              <a:xfrm rot="10800000">
                <a:off x="1788" y="2718"/>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0" name="Line 31"/>
              <p:cNvSpPr>
                <a:spLocks noChangeShapeType="1"/>
              </p:cNvSpPr>
              <p:nvPr/>
            </p:nvSpPr>
            <p:spPr bwMode="auto">
              <a:xfrm rot="10800000">
                <a:off x="2725" y="272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1" name="Line 32"/>
              <p:cNvSpPr>
                <a:spLocks noChangeShapeType="1"/>
              </p:cNvSpPr>
              <p:nvPr/>
            </p:nvSpPr>
            <p:spPr bwMode="auto">
              <a:xfrm rot="10800000">
                <a:off x="4351" y="272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2" name="AutoShape 33"/>
              <p:cNvSpPr>
                <a:spLocks noChangeArrowheads="1"/>
              </p:cNvSpPr>
              <p:nvPr/>
            </p:nvSpPr>
            <p:spPr bwMode="auto">
              <a:xfrm rot="-5400000">
                <a:off x="1700" y="2850"/>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34"/>
              <p:cNvSpPr/>
              <p:nvPr/>
            </p:nvSpPr>
            <p:spPr bwMode="auto">
              <a:xfrm>
                <a:off x="1416" y="1214"/>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Freeform 35"/>
              <p:cNvSpPr/>
              <p:nvPr/>
            </p:nvSpPr>
            <p:spPr bwMode="auto">
              <a:xfrm>
                <a:off x="1419"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 name="Freeform 36"/>
              <p:cNvSpPr/>
              <p:nvPr/>
            </p:nvSpPr>
            <p:spPr bwMode="auto">
              <a:xfrm>
                <a:off x="1422" y="2651"/>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Line 37"/>
              <p:cNvSpPr>
                <a:spLocks noChangeShapeType="1"/>
              </p:cNvSpPr>
              <p:nvPr/>
            </p:nvSpPr>
            <p:spPr bwMode="auto">
              <a:xfrm>
                <a:off x="1419" y="3023"/>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7" name="Freeform 38"/>
              <p:cNvSpPr/>
              <p:nvPr/>
            </p:nvSpPr>
            <p:spPr bwMode="auto">
              <a:xfrm>
                <a:off x="3979" y="1214"/>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Freeform 39"/>
              <p:cNvSpPr/>
              <p:nvPr/>
            </p:nvSpPr>
            <p:spPr bwMode="auto">
              <a:xfrm>
                <a:off x="3982"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Freeform 40"/>
              <p:cNvSpPr/>
              <p:nvPr/>
            </p:nvSpPr>
            <p:spPr bwMode="auto">
              <a:xfrm>
                <a:off x="3985" y="2651"/>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Line 41"/>
              <p:cNvSpPr>
                <a:spLocks noChangeShapeType="1"/>
              </p:cNvSpPr>
              <p:nvPr/>
            </p:nvSpPr>
            <p:spPr bwMode="auto">
              <a:xfrm>
                <a:off x="3982" y="3023"/>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1" name="Freeform 42"/>
              <p:cNvSpPr/>
              <p:nvPr/>
            </p:nvSpPr>
            <p:spPr bwMode="auto">
              <a:xfrm>
                <a:off x="2347" y="1214"/>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43"/>
              <p:cNvSpPr/>
              <p:nvPr/>
            </p:nvSpPr>
            <p:spPr bwMode="auto">
              <a:xfrm>
                <a:off x="2350"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Freeform 44"/>
              <p:cNvSpPr/>
              <p:nvPr/>
            </p:nvSpPr>
            <p:spPr bwMode="auto">
              <a:xfrm>
                <a:off x="2353" y="2651"/>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Line 45"/>
              <p:cNvSpPr>
                <a:spLocks noChangeShapeType="1"/>
              </p:cNvSpPr>
              <p:nvPr/>
            </p:nvSpPr>
            <p:spPr bwMode="auto">
              <a:xfrm>
                <a:off x="2350" y="3023"/>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5" name="Freeform 46"/>
              <p:cNvSpPr/>
              <p:nvPr/>
            </p:nvSpPr>
            <p:spPr bwMode="auto">
              <a:xfrm>
                <a:off x="1964" y="1201"/>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Freeform 47"/>
              <p:cNvSpPr/>
              <p:nvPr/>
            </p:nvSpPr>
            <p:spPr bwMode="auto">
              <a:xfrm rot="10800000">
                <a:off x="1959"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Freeform 48"/>
              <p:cNvSpPr/>
              <p:nvPr/>
            </p:nvSpPr>
            <p:spPr bwMode="auto">
              <a:xfrm rot="10800000">
                <a:off x="1959" y="265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Freeform 49"/>
              <p:cNvSpPr/>
              <p:nvPr/>
            </p:nvSpPr>
            <p:spPr bwMode="auto">
              <a:xfrm>
                <a:off x="1958" y="3023"/>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9" name="Freeform 50"/>
              <p:cNvSpPr/>
              <p:nvPr/>
            </p:nvSpPr>
            <p:spPr bwMode="auto">
              <a:xfrm>
                <a:off x="2893" y="1201"/>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Freeform 51"/>
              <p:cNvSpPr/>
              <p:nvPr/>
            </p:nvSpPr>
            <p:spPr bwMode="auto">
              <a:xfrm rot="10800000">
                <a:off x="2890"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Freeform 52"/>
              <p:cNvSpPr/>
              <p:nvPr/>
            </p:nvSpPr>
            <p:spPr bwMode="auto">
              <a:xfrm rot="10800000">
                <a:off x="2890" y="265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Freeform 53"/>
              <p:cNvSpPr/>
              <p:nvPr/>
            </p:nvSpPr>
            <p:spPr bwMode="auto">
              <a:xfrm>
                <a:off x="2895" y="3023"/>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3" name="Freeform 54"/>
              <p:cNvSpPr/>
              <p:nvPr/>
            </p:nvSpPr>
            <p:spPr bwMode="auto">
              <a:xfrm>
                <a:off x="4531" y="1201"/>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4" name="Freeform 55"/>
              <p:cNvSpPr/>
              <p:nvPr/>
            </p:nvSpPr>
            <p:spPr bwMode="auto">
              <a:xfrm rot="10800000">
                <a:off x="4528"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Freeform 56"/>
              <p:cNvSpPr/>
              <p:nvPr/>
            </p:nvSpPr>
            <p:spPr bwMode="auto">
              <a:xfrm rot="10800000">
                <a:off x="4528" y="265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6" name="Freeform 57"/>
              <p:cNvSpPr/>
              <p:nvPr/>
            </p:nvSpPr>
            <p:spPr bwMode="auto">
              <a:xfrm rot="10800000">
                <a:off x="4524" y="302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7" name="Rectangle 58"/>
              <p:cNvSpPr>
                <a:spLocks noChangeArrowheads="1"/>
              </p:cNvSpPr>
              <p:nvPr/>
            </p:nvSpPr>
            <p:spPr bwMode="auto">
              <a:xfrm>
                <a:off x="1204" y="3242"/>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tIns="360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读  写  控  制  电  路</a:t>
                </a:r>
              </a:p>
            </p:txBody>
          </p:sp>
          <p:sp>
            <p:nvSpPr>
              <p:cNvPr id="238" name="Rectangle 59"/>
              <p:cNvSpPr>
                <a:spLocks noChangeArrowheads="1"/>
              </p:cNvSpPr>
              <p:nvPr/>
            </p:nvSpPr>
            <p:spPr bwMode="auto">
              <a:xfrm>
                <a:off x="1204" y="3722"/>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39" name="Text Box 60"/>
              <p:cNvSpPr txBox="1">
                <a:spLocks noChangeArrowheads="1"/>
              </p:cNvSpPr>
              <p:nvPr/>
            </p:nvSpPr>
            <p:spPr bwMode="auto">
              <a:xfrm rot="5400000">
                <a:off x="1689"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40" name="Text Box 61"/>
              <p:cNvSpPr txBox="1">
                <a:spLocks noChangeArrowheads="1"/>
              </p:cNvSpPr>
              <p:nvPr/>
            </p:nvSpPr>
            <p:spPr bwMode="auto">
              <a:xfrm rot="5400000">
                <a:off x="2620"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41" name="Text Box 62"/>
              <p:cNvSpPr txBox="1">
                <a:spLocks noChangeArrowheads="1"/>
              </p:cNvSpPr>
              <p:nvPr/>
            </p:nvSpPr>
            <p:spPr bwMode="auto">
              <a:xfrm rot="5400000">
                <a:off x="4252"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42" name="Rectangle 63"/>
              <p:cNvSpPr>
                <a:spLocks noChangeArrowheads="1"/>
              </p:cNvSpPr>
              <p:nvPr/>
            </p:nvSpPr>
            <p:spPr bwMode="auto">
              <a:xfrm>
                <a:off x="1615" y="1709"/>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3" name="Rectangle 64"/>
              <p:cNvSpPr>
                <a:spLocks noChangeArrowheads="1"/>
              </p:cNvSpPr>
              <p:nvPr/>
            </p:nvSpPr>
            <p:spPr bwMode="auto">
              <a:xfrm>
                <a:off x="1615" y="258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4" name="Rectangle 65"/>
              <p:cNvSpPr>
                <a:spLocks noChangeArrowheads="1"/>
              </p:cNvSpPr>
              <p:nvPr/>
            </p:nvSpPr>
            <p:spPr bwMode="auto">
              <a:xfrm>
                <a:off x="2546" y="1144"/>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 name="Rectangle 66"/>
              <p:cNvSpPr>
                <a:spLocks noChangeArrowheads="1"/>
              </p:cNvSpPr>
              <p:nvPr/>
            </p:nvSpPr>
            <p:spPr bwMode="auto">
              <a:xfrm>
                <a:off x="2546" y="1709"/>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 name="Rectangle 67"/>
              <p:cNvSpPr>
                <a:spLocks noChangeArrowheads="1"/>
              </p:cNvSpPr>
              <p:nvPr/>
            </p:nvSpPr>
            <p:spPr bwMode="auto">
              <a:xfrm>
                <a:off x="2546" y="258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7" name="Rectangle 68"/>
              <p:cNvSpPr>
                <a:spLocks noChangeArrowheads="1"/>
              </p:cNvSpPr>
              <p:nvPr/>
            </p:nvSpPr>
            <p:spPr bwMode="auto">
              <a:xfrm>
                <a:off x="4178" y="1144"/>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8" name="Rectangle 69"/>
              <p:cNvSpPr>
                <a:spLocks noChangeArrowheads="1"/>
              </p:cNvSpPr>
              <p:nvPr/>
            </p:nvSpPr>
            <p:spPr bwMode="auto">
              <a:xfrm>
                <a:off x="4178" y="1709"/>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9" name="Rectangle 70"/>
              <p:cNvSpPr>
                <a:spLocks noChangeArrowheads="1"/>
              </p:cNvSpPr>
              <p:nvPr/>
            </p:nvSpPr>
            <p:spPr bwMode="auto">
              <a:xfrm>
                <a:off x="4178" y="258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0" name="AutoShape 71"/>
              <p:cNvSpPr>
                <a:spLocks noChangeArrowheads="1"/>
              </p:cNvSpPr>
              <p:nvPr/>
            </p:nvSpPr>
            <p:spPr bwMode="auto">
              <a:xfrm rot="-5400000">
                <a:off x="2631" y="2850"/>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AutoShape 72"/>
              <p:cNvSpPr>
                <a:spLocks noChangeArrowheads="1"/>
              </p:cNvSpPr>
              <p:nvPr/>
            </p:nvSpPr>
            <p:spPr bwMode="auto">
              <a:xfrm rot="-5400000">
                <a:off x="4263" y="2850"/>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2" name="Text Box 73"/>
              <p:cNvSpPr txBox="1">
                <a:spLocks noChangeArrowheads="1"/>
              </p:cNvSpPr>
              <p:nvPr/>
            </p:nvSpPr>
            <p:spPr bwMode="auto">
              <a:xfrm>
                <a:off x="4796" y="92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53" name="Text Box 74"/>
              <p:cNvSpPr txBox="1">
                <a:spLocks noChangeArrowheads="1"/>
              </p:cNvSpPr>
              <p:nvPr/>
            </p:nvSpPr>
            <p:spPr bwMode="auto">
              <a:xfrm>
                <a:off x="4806" y="121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写选择线</a:t>
                </a:r>
              </a:p>
            </p:txBody>
          </p:sp>
          <p:sp>
            <p:nvSpPr>
              <p:cNvPr id="254" name="Line 75"/>
              <p:cNvSpPr>
                <a:spLocks noChangeShapeType="1"/>
              </p:cNvSpPr>
              <p:nvPr/>
            </p:nvSpPr>
            <p:spPr bwMode="auto">
              <a:xfrm>
                <a:off x="4817" y="3372"/>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5" name="Text Box 76"/>
              <p:cNvSpPr txBox="1">
                <a:spLocks noChangeArrowheads="1"/>
              </p:cNvSpPr>
              <p:nvPr/>
            </p:nvSpPr>
            <p:spPr bwMode="auto">
              <a:xfrm>
                <a:off x="4906" y="309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56" name="Text Box 77"/>
              <p:cNvSpPr txBox="1">
                <a:spLocks noChangeArrowheads="1"/>
              </p:cNvSpPr>
              <p:nvPr/>
            </p:nvSpPr>
            <p:spPr bwMode="auto">
              <a:xfrm>
                <a:off x="503" y="1002"/>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57" name="Text Box 78"/>
              <p:cNvSpPr txBox="1">
                <a:spLocks noChangeArrowheads="1"/>
              </p:cNvSpPr>
              <p:nvPr/>
            </p:nvSpPr>
            <p:spPr bwMode="auto">
              <a:xfrm>
                <a:off x="907" y="9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58" name="Text Box 79"/>
              <p:cNvSpPr txBox="1">
                <a:spLocks noChangeArrowheads="1"/>
              </p:cNvSpPr>
              <p:nvPr/>
            </p:nvSpPr>
            <p:spPr bwMode="auto">
              <a:xfrm>
                <a:off x="907" y="121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59" name="Text Box 80"/>
              <p:cNvSpPr txBox="1">
                <a:spLocks noChangeArrowheads="1"/>
              </p:cNvSpPr>
              <p:nvPr/>
            </p:nvSpPr>
            <p:spPr bwMode="auto">
              <a:xfrm>
                <a:off x="907" y="15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60" name="Text Box 81"/>
              <p:cNvSpPr txBox="1">
                <a:spLocks noChangeArrowheads="1"/>
              </p:cNvSpPr>
              <p:nvPr/>
            </p:nvSpPr>
            <p:spPr bwMode="auto">
              <a:xfrm>
                <a:off x="907" y="182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61" name="Text Box 82"/>
              <p:cNvSpPr txBox="1">
                <a:spLocks noChangeArrowheads="1"/>
              </p:cNvSpPr>
              <p:nvPr/>
            </p:nvSpPr>
            <p:spPr bwMode="auto">
              <a:xfrm>
                <a:off x="854" y="23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62" name="Text Box 83"/>
              <p:cNvSpPr txBox="1">
                <a:spLocks noChangeArrowheads="1"/>
              </p:cNvSpPr>
              <p:nvPr/>
            </p:nvSpPr>
            <p:spPr bwMode="auto">
              <a:xfrm>
                <a:off x="858" y="265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63" name="Line 84"/>
              <p:cNvSpPr>
                <a:spLocks noChangeShapeType="1"/>
              </p:cNvSpPr>
              <p:nvPr/>
            </p:nvSpPr>
            <p:spPr bwMode="auto">
              <a:xfrm>
                <a:off x="1887" y="3515"/>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4" name="Line 85"/>
              <p:cNvSpPr>
                <a:spLocks noChangeShapeType="1"/>
              </p:cNvSpPr>
              <p:nvPr/>
            </p:nvSpPr>
            <p:spPr bwMode="auto">
              <a:xfrm>
                <a:off x="2832" y="3515"/>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5" name="Text Box 86"/>
              <p:cNvSpPr txBox="1">
                <a:spLocks noChangeArrowheads="1"/>
              </p:cNvSpPr>
              <p:nvPr/>
            </p:nvSpPr>
            <p:spPr bwMode="auto">
              <a:xfrm>
                <a:off x="2613" y="348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grpSp>
            <p:nvGrpSpPr>
              <p:cNvPr id="266" name="Group 87"/>
              <p:cNvGrpSpPr/>
              <p:nvPr/>
            </p:nvGrpSpPr>
            <p:grpSpPr bwMode="auto">
              <a:xfrm>
                <a:off x="0" y="1160"/>
                <a:ext cx="462" cy="250"/>
                <a:chOff x="0" y="933"/>
                <a:chExt cx="462" cy="250"/>
              </a:xfrm>
            </p:grpSpPr>
            <p:sp>
              <p:nvSpPr>
                <p:cNvPr id="319" name="Line 88"/>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0" name="Text Box 89"/>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267" name="Group 90"/>
              <p:cNvGrpSpPr/>
              <p:nvPr/>
            </p:nvGrpSpPr>
            <p:grpSpPr bwMode="auto">
              <a:xfrm>
                <a:off x="16" y="1606"/>
                <a:ext cx="446" cy="250"/>
                <a:chOff x="16" y="1371"/>
                <a:chExt cx="446" cy="250"/>
              </a:xfrm>
            </p:grpSpPr>
            <p:sp>
              <p:nvSpPr>
                <p:cNvPr id="317" name="Line 91"/>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 name="Text Box 92"/>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268" name="Group 93"/>
              <p:cNvGrpSpPr/>
              <p:nvPr/>
            </p:nvGrpSpPr>
            <p:grpSpPr bwMode="auto">
              <a:xfrm>
                <a:off x="16" y="2053"/>
                <a:ext cx="446" cy="250"/>
                <a:chOff x="16" y="1809"/>
                <a:chExt cx="446" cy="250"/>
              </a:xfrm>
            </p:grpSpPr>
            <p:sp>
              <p:nvSpPr>
                <p:cNvPr id="315" name="Line 94"/>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6" name="Text Box 95"/>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269" name="Group 96"/>
              <p:cNvGrpSpPr/>
              <p:nvPr/>
            </p:nvGrpSpPr>
            <p:grpSpPr bwMode="auto">
              <a:xfrm>
                <a:off x="16" y="2499"/>
                <a:ext cx="446" cy="250"/>
                <a:chOff x="16" y="2276"/>
                <a:chExt cx="446" cy="250"/>
              </a:xfrm>
            </p:grpSpPr>
            <p:sp>
              <p:nvSpPr>
                <p:cNvPr id="313" name="Line 97"/>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4" name="Text Box 98"/>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270" name="Group 99"/>
              <p:cNvGrpSpPr/>
              <p:nvPr/>
            </p:nvGrpSpPr>
            <p:grpSpPr bwMode="auto">
              <a:xfrm>
                <a:off x="16" y="2946"/>
                <a:ext cx="446" cy="250"/>
                <a:chOff x="16" y="2725"/>
                <a:chExt cx="446" cy="250"/>
              </a:xfrm>
            </p:grpSpPr>
            <p:sp>
              <p:nvSpPr>
                <p:cNvPr id="311" name="Line 100"/>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2" name="Text Box 101"/>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sp>
            <p:nvSpPr>
              <p:cNvPr id="271" name="Line 102"/>
              <p:cNvSpPr>
                <a:spLocks noChangeShapeType="1"/>
              </p:cNvSpPr>
              <p:nvPr/>
            </p:nvSpPr>
            <p:spPr bwMode="auto">
              <a:xfrm>
                <a:off x="4473" y="3515"/>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2" name="Text Box 103"/>
              <p:cNvSpPr txBox="1">
                <a:spLocks noChangeArrowheads="1"/>
              </p:cNvSpPr>
              <p:nvPr/>
            </p:nvSpPr>
            <p:spPr bwMode="auto">
              <a:xfrm>
                <a:off x="4176" y="348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73" name="Group 104"/>
              <p:cNvGrpSpPr/>
              <p:nvPr/>
            </p:nvGrpSpPr>
            <p:grpSpPr bwMode="auto">
              <a:xfrm>
                <a:off x="1492" y="3984"/>
                <a:ext cx="284" cy="323"/>
                <a:chOff x="1584" y="3918"/>
                <a:chExt cx="284" cy="323"/>
              </a:xfrm>
            </p:grpSpPr>
            <p:sp>
              <p:nvSpPr>
                <p:cNvPr id="309" name="Line 105"/>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0" name="Text Box 106"/>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74" name="Group 107"/>
              <p:cNvGrpSpPr/>
              <p:nvPr/>
            </p:nvGrpSpPr>
            <p:grpSpPr bwMode="auto">
              <a:xfrm>
                <a:off x="2234" y="3984"/>
                <a:ext cx="285" cy="324"/>
                <a:chOff x="2355" y="3918"/>
                <a:chExt cx="285" cy="324"/>
              </a:xfrm>
            </p:grpSpPr>
            <p:sp>
              <p:nvSpPr>
                <p:cNvPr id="307" name="Line 108"/>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8" name="Text Box 109"/>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75" name="Group 110"/>
              <p:cNvGrpSpPr/>
              <p:nvPr/>
            </p:nvGrpSpPr>
            <p:grpSpPr bwMode="auto">
              <a:xfrm>
                <a:off x="2978" y="3984"/>
                <a:ext cx="284" cy="324"/>
                <a:chOff x="3102" y="3918"/>
                <a:chExt cx="284" cy="324"/>
              </a:xfrm>
            </p:grpSpPr>
            <p:sp>
              <p:nvSpPr>
                <p:cNvPr id="305" name="Line 111"/>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6" name="Text Box 112"/>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76" name="Group 113"/>
              <p:cNvGrpSpPr/>
              <p:nvPr/>
            </p:nvGrpSpPr>
            <p:grpSpPr bwMode="auto">
              <a:xfrm>
                <a:off x="3721" y="3984"/>
                <a:ext cx="284" cy="324"/>
                <a:chOff x="3844" y="3918"/>
                <a:chExt cx="284" cy="324"/>
              </a:xfrm>
            </p:grpSpPr>
            <p:sp>
              <p:nvSpPr>
                <p:cNvPr id="303" name="Line 114"/>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4" name="Text Box 115"/>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77" name="Group 116"/>
              <p:cNvGrpSpPr/>
              <p:nvPr/>
            </p:nvGrpSpPr>
            <p:grpSpPr bwMode="auto">
              <a:xfrm>
                <a:off x="4464" y="3984"/>
                <a:ext cx="284" cy="323"/>
                <a:chOff x="4603" y="3918"/>
                <a:chExt cx="284" cy="323"/>
              </a:xfrm>
            </p:grpSpPr>
            <p:sp>
              <p:nvSpPr>
                <p:cNvPr id="301" name="Line 117"/>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2" name="Text Box 118"/>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78" name="Line 119"/>
              <p:cNvSpPr>
                <a:spLocks noChangeShapeType="1"/>
              </p:cNvSpPr>
              <p:nvPr/>
            </p:nvSpPr>
            <p:spPr bwMode="auto">
              <a:xfrm>
                <a:off x="2689" y="1756"/>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Line 120"/>
              <p:cNvSpPr>
                <a:spLocks noChangeShapeType="1"/>
              </p:cNvSpPr>
              <p:nvPr/>
            </p:nvSpPr>
            <p:spPr bwMode="auto">
              <a:xfrm>
                <a:off x="3976" y="2105"/>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0" name="Line 121"/>
              <p:cNvSpPr>
                <a:spLocks noChangeShapeType="1"/>
              </p:cNvSpPr>
              <p:nvPr/>
            </p:nvSpPr>
            <p:spPr bwMode="auto">
              <a:xfrm>
                <a:off x="4718" y="1450"/>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22"/>
              <p:cNvSpPr txBox="1">
                <a:spLocks noChangeArrowheads="1"/>
              </p:cNvSpPr>
              <p:nvPr/>
            </p:nvSpPr>
            <p:spPr bwMode="auto">
              <a:xfrm>
                <a:off x="4844" y="2794"/>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82" name="Line 123"/>
              <p:cNvSpPr>
                <a:spLocks noChangeShapeType="1"/>
              </p:cNvSpPr>
              <p:nvPr/>
            </p:nvSpPr>
            <p:spPr bwMode="auto">
              <a:xfrm flipV="1">
                <a:off x="4520" y="3023"/>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83" name="Group 124"/>
              <p:cNvGrpSpPr/>
              <p:nvPr/>
            </p:nvGrpSpPr>
            <p:grpSpPr bwMode="auto">
              <a:xfrm>
                <a:off x="4916" y="1792"/>
                <a:ext cx="277" cy="893"/>
                <a:chOff x="4920" y="1790"/>
                <a:chExt cx="277" cy="893"/>
              </a:xfrm>
            </p:grpSpPr>
            <p:sp>
              <p:nvSpPr>
                <p:cNvPr id="297" name="Text Box 125"/>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98" name="Text Box 126"/>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99" name="Text Box 127"/>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300" name="Text Box 128"/>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84" name="Group 129"/>
              <p:cNvGrpSpPr/>
              <p:nvPr/>
            </p:nvGrpSpPr>
            <p:grpSpPr bwMode="auto">
              <a:xfrm>
                <a:off x="5372" y="1571"/>
                <a:ext cx="277" cy="879"/>
                <a:chOff x="5394" y="1612"/>
                <a:chExt cx="277" cy="879"/>
              </a:xfrm>
            </p:grpSpPr>
            <p:sp>
              <p:nvSpPr>
                <p:cNvPr id="293" name="Text Box 130"/>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94" name="Text Box 131"/>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95" name="Text Box 132"/>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96" name="Text Box 133"/>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85" name="Group 134"/>
              <p:cNvGrpSpPr/>
              <p:nvPr/>
            </p:nvGrpSpPr>
            <p:grpSpPr bwMode="auto">
              <a:xfrm>
                <a:off x="3320" y="981"/>
                <a:ext cx="372" cy="2170"/>
                <a:chOff x="3324" y="979"/>
                <a:chExt cx="372" cy="2170"/>
              </a:xfrm>
            </p:grpSpPr>
            <p:sp>
              <p:nvSpPr>
                <p:cNvPr id="289" name="Text Box 135"/>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90" name="Text Box 136"/>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91" name="Text Box 137"/>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92" name="Text Box 138"/>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86" name="Text Box 139"/>
              <p:cNvSpPr txBox="1">
                <a:spLocks noChangeArrowheads="1"/>
              </p:cNvSpPr>
              <p:nvPr/>
            </p:nvSpPr>
            <p:spPr bwMode="auto">
              <a:xfrm rot="5400000">
                <a:off x="916" y="204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87" name="Text Box 140"/>
              <p:cNvSpPr txBox="1">
                <a:spLocks noChangeArrowheads="1"/>
              </p:cNvSpPr>
              <p:nvPr/>
            </p:nvSpPr>
            <p:spPr bwMode="auto">
              <a:xfrm>
                <a:off x="1678" y="348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88" name="Text Box 141"/>
              <p:cNvSpPr txBox="1">
                <a:spLocks noChangeArrowheads="1"/>
              </p:cNvSpPr>
              <p:nvPr/>
            </p:nvSpPr>
            <p:spPr bwMode="auto">
              <a:xfrm>
                <a:off x="3350" y="337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grpSp>
        <p:nvGrpSpPr>
          <p:cNvPr id="324" name="Group 144"/>
          <p:cNvGrpSpPr/>
          <p:nvPr/>
        </p:nvGrpSpPr>
        <p:grpSpPr bwMode="auto">
          <a:xfrm>
            <a:off x="1808163" y="1674812"/>
            <a:ext cx="361950" cy="3362325"/>
            <a:chOff x="300" y="720"/>
            <a:chExt cx="221" cy="2327"/>
          </a:xfrm>
        </p:grpSpPr>
        <p:sp>
          <p:nvSpPr>
            <p:cNvPr id="325" name="Text Box 145"/>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26" name="Text Box 146"/>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27" name="Text Box 147"/>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28" name="Text Box 148"/>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endParaRPr lang="en-US" altLang="zh-CN" sz="2800" b="1">
                <a:solidFill>
                  <a:schemeClr val="folHlink"/>
                </a:solidFill>
              </a:endParaRPr>
            </a:p>
          </p:txBody>
        </p:sp>
        <p:sp>
          <p:nvSpPr>
            <p:cNvPr id="329" name="Text Box 149"/>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grpSp>
      <p:grpSp>
        <p:nvGrpSpPr>
          <p:cNvPr id="330" name="Group 150"/>
          <p:cNvGrpSpPr/>
          <p:nvPr/>
        </p:nvGrpSpPr>
        <p:grpSpPr bwMode="auto">
          <a:xfrm>
            <a:off x="3429000" y="6030912"/>
            <a:ext cx="5154613" cy="519113"/>
            <a:chOff x="1452" y="3984"/>
            <a:chExt cx="3149" cy="359"/>
          </a:xfrm>
        </p:grpSpPr>
        <p:sp>
          <p:nvSpPr>
            <p:cNvPr id="331" name="Text Box 151"/>
            <p:cNvSpPr txBox="1">
              <a:spLocks noChangeArrowheads="1"/>
            </p:cNvSpPr>
            <p:nvPr/>
          </p:nvSpPr>
          <p:spPr bwMode="auto">
            <a:xfrm>
              <a:off x="1452"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2" name="Text Box 152"/>
            <p:cNvSpPr txBox="1">
              <a:spLocks noChangeArrowheads="1"/>
            </p:cNvSpPr>
            <p:nvPr/>
          </p:nvSpPr>
          <p:spPr bwMode="auto">
            <a:xfrm>
              <a:off x="4380"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3" name="Text Box 153"/>
            <p:cNvSpPr txBox="1">
              <a:spLocks noChangeArrowheads="1"/>
            </p:cNvSpPr>
            <p:nvPr/>
          </p:nvSpPr>
          <p:spPr bwMode="auto">
            <a:xfrm>
              <a:off x="3648"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4" name="Text Box 154"/>
            <p:cNvSpPr txBox="1">
              <a:spLocks noChangeArrowheads="1"/>
            </p:cNvSpPr>
            <p:nvPr/>
          </p:nvSpPr>
          <p:spPr bwMode="auto">
            <a:xfrm>
              <a:off x="2917"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5" name="Text Box 155"/>
            <p:cNvSpPr txBox="1">
              <a:spLocks noChangeArrowheads="1"/>
            </p:cNvSpPr>
            <p:nvPr/>
          </p:nvSpPr>
          <p:spPr bwMode="auto">
            <a:xfrm>
              <a:off x="2186"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grpSp>
      <p:grpSp>
        <p:nvGrpSpPr>
          <p:cNvPr id="336" name="Group 156"/>
          <p:cNvGrpSpPr/>
          <p:nvPr/>
        </p:nvGrpSpPr>
        <p:grpSpPr bwMode="auto">
          <a:xfrm>
            <a:off x="4102100" y="5280025"/>
            <a:ext cx="336550" cy="457200"/>
            <a:chOff x="1233" y="3465"/>
            <a:chExt cx="212" cy="288"/>
          </a:xfrm>
        </p:grpSpPr>
        <p:sp>
          <p:nvSpPr>
            <p:cNvPr id="337" name="Text Box 157"/>
            <p:cNvSpPr txBox="1">
              <a:spLocks noChangeArrowheads="1"/>
            </p:cNvSpPr>
            <p:nvPr/>
          </p:nvSpPr>
          <p:spPr bwMode="auto">
            <a:xfrm>
              <a:off x="1233" y="34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0</a:t>
              </a:r>
            </a:p>
          </p:txBody>
        </p:sp>
        <p:sp>
          <p:nvSpPr>
            <p:cNvPr id="338" name="Freeform 158"/>
            <p:cNvSpPr/>
            <p:nvPr/>
          </p:nvSpPr>
          <p:spPr bwMode="auto">
            <a:xfrm>
              <a:off x="1436" y="3512"/>
              <a:ext cx="1" cy="208"/>
            </a:xfrm>
            <a:custGeom>
              <a:avLst/>
              <a:gdLst>
                <a:gd name="T0" fmla="*/ 0 w 1"/>
                <a:gd name="T1" fmla="*/ 0 h 208"/>
                <a:gd name="T2" fmla="*/ 0 w 1"/>
                <a:gd name="T3" fmla="*/ 208 h 208"/>
                <a:gd name="T4" fmla="*/ 0 60000 65536"/>
                <a:gd name="T5" fmla="*/ 0 60000 65536"/>
                <a:gd name="T6" fmla="*/ 0 w 1"/>
                <a:gd name="T7" fmla="*/ 0 h 208"/>
                <a:gd name="T8" fmla="*/ 1 w 1"/>
                <a:gd name="T9" fmla="*/ 208 h 208"/>
              </a:gdLst>
              <a:ahLst/>
              <a:cxnLst>
                <a:cxn ang="T4">
                  <a:pos x="T0" y="T1"/>
                </a:cxn>
                <a:cxn ang="T5">
                  <a:pos x="T2" y="T3"/>
                </a:cxn>
              </a:cxnLst>
              <a:rect l="T6" t="T7" r="T8" b="T9"/>
              <a:pathLst>
                <a:path w="1" h="208">
                  <a:moveTo>
                    <a:pt x="0" y="0"/>
                  </a:moveTo>
                  <a:lnTo>
                    <a:pt x="0" y="20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39" name="Freeform 159"/>
          <p:cNvSpPr/>
          <p:nvPr/>
        </p:nvSpPr>
        <p:spPr bwMode="auto">
          <a:xfrm>
            <a:off x="4556125" y="1682750"/>
            <a:ext cx="314325" cy="3230562"/>
          </a:xfrm>
          <a:custGeom>
            <a:avLst/>
            <a:gdLst>
              <a:gd name="T0" fmla="*/ 0 w 192"/>
              <a:gd name="T1" fmla="*/ 0 h 2236"/>
              <a:gd name="T2" fmla="*/ 2147483647 w 192"/>
              <a:gd name="T3" fmla="*/ 0 h 2236"/>
              <a:gd name="T4" fmla="*/ 2147483647 w 192"/>
              <a:gd name="T5" fmla="*/ 2147483647 h 2236"/>
              <a:gd name="T6" fmla="*/ 0 60000 65536"/>
              <a:gd name="T7" fmla="*/ 0 60000 65536"/>
              <a:gd name="T8" fmla="*/ 0 60000 65536"/>
              <a:gd name="T9" fmla="*/ 0 w 192"/>
              <a:gd name="T10" fmla="*/ 0 h 2236"/>
              <a:gd name="T11" fmla="*/ 192 w 192"/>
              <a:gd name="T12" fmla="*/ 2236 h 2236"/>
            </a:gdLst>
            <a:ahLst/>
            <a:cxnLst>
              <a:cxn ang="T6">
                <a:pos x="T0" y="T1"/>
              </a:cxn>
              <a:cxn ang="T7">
                <a:pos x="T2" y="T3"/>
              </a:cxn>
              <a:cxn ang="T8">
                <a:pos x="T4" y="T5"/>
              </a:cxn>
            </a:cxnLst>
            <a:rect l="T9" t="T10" r="T11" b="T12"/>
            <a:pathLst>
              <a:path w="192" h="2236">
                <a:moveTo>
                  <a:pt x="0" y="0"/>
                </a:moveTo>
                <a:lnTo>
                  <a:pt x="192" y="0"/>
                </a:lnTo>
                <a:lnTo>
                  <a:pt x="189" y="2236"/>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40" name="Group 160"/>
          <p:cNvGrpSpPr/>
          <p:nvPr/>
        </p:nvGrpSpPr>
        <p:grpSpPr bwMode="auto">
          <a:xfrm>
            <a:off x="9094788" y="4681537"/>
            <a:ext cx="628650" cy="457200"/>
            <a:chOff x="4775" y="2954"/>
            <a:chExt cx="384" cy="316"/>
          </a:xfrm>
        </p:grpSpPr>
        <p:sp>
          <p:nvSpPr>
            <p:cNvPr id="341" name="Line 161"/>
            <p:cNvSpPr>
              <a:spLocks noChangeShapeType="1"/>
            </p:cNvSpPr>
            <p:nvPr/>
          </p:nvSpPr>
          <p:spPr bwMode="auto">
            <a:xfrm>
              <a:off x="4775" y="3264"/>
              <a:ext cx="384" cy="0"/>
            </a:xfrm>
            <a:prstGeom prst="line">
              <a:avLst/>
            </a:prstGeom>
            <a:noFill/>
            <a:ln w="5715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2" name="Text Box 162"/>
            <p:cNvSpPr txBox="1">
              <a:spLocks noChangeArrowheads="1"/>
            </p:cNvSpPr>
            <p:nvPr/>
          </p:nvSpPr>
          <p:spPr bwMode="auto">
            <a:xfrm>
              <a:off x="4861" y="2954"/>
              <a:ext cx="24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D</a:t>
              </a:r>
            </a:p>
          </p:txBody>
        </p:sp>
      </p:grpSp>
      <p:grpSp>
        <p:nvGrpSpPr>
          <p:cNvPr id="343" name="Group 163"/>
          <p:cNvGrpSpPr/>
          <p:nvPr/>
        </p:nvGrpSpPr>
        <p:grpSpPr bwMode="auto">
          <a:xfrm>
            <a:off x="3275013" y="1333500"/>
            <a:ext cx="5775325" cy="579437"/>
            <a:chOff x="1159" y="979"/>
            <a:chExt cx="3638" cy="365"/>
          </a:xfrm>
        </p:grpSpPr>
        <p:grpSp>
          <p:nvGrpSpPr>
            <p:cNvPr id="344" name="Group 164"/>
            <p:cNvGrpSpPr/>
            <p:nvPr/>
          </p:nvGrpSpPr>
          <p:grpSpPr bwMode="auto">
            <a:xfrm>
              <a:off x="1159" y="1049"/>
              <a:ext cx="3638" cy="227"/>
              <a:chOff x="1159" y="1049"/>
              <a:chExt cx="3638" cy="227"/>
            </a:xfrm>
          </p:grpSpPr>
          <p:sp>
            <p:nvSpPr>
              <p:cNvPr id="346" name="Freeform 165"/>
              <p:cNvSpPr/>
              <p:nvPr/>
            </p:nvSpPr>
            <p:spPr bwMode="auto">
              <a:xfrm>
                <a:off x="1159" y="1054"/>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7" name="Rectangle 166"/>
              <p:cNvSpPr>
                <a:spLocks noChangeArrowheads="1"/>
              </p:cNvSpPr>
              <p:nvPr/>
            </p:nvSpPr>
            <p:spPr bwMode="auto">
              <a:xfrm>
                <a:off x="1619" y="1142"/>
                <a:ext cx="346"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 name="Freeform 167"/>
              <p:cNvSpPr/>
              <p:nvPr/>
            </p:nvSpPr>
            <p:spPr bwMode="auto">
              <a:xfrm>
                <a:off x="4356" y="1054"/>
                <a:ext cx="1" cy="85"/>
              </a:xfrm>
              <a:custGeom>
                <a:avLst/>
                <a:gdLst>
                  <a:gd name="T0" fmla="*/ 0 w 1"/>
                  <a:gd name="T1" fmla="*/ 0 h 85"/>
                  <a:gd name="T2" fmla="*/ 0 w 1"/>
                  <a:gd name="T3" fmla="*/ 85 h 85"/>
                  <a:gd name="T4" fmla="*/ 0 60000 65536"/>
                  <a:gd name="T5" fmla="*/ 0 60000 65536"/>
                  <a:gd name="T6" fmla="*/ 0 w 1"/>
                  <a:gd name="T7" fmla="*/ 0 h 85"/>
                  <a:gd name="T8" fmla="*/ 1 w 1"/>
                  <a:gd name="T9" fmla="*/ 85 h 85"/>
                </a:gdLst>
                <a:ahLst/>
                <a:cxnLst>
                  <a:cxn ang="T4">
                    <a:pos x="T0" y="T1"/>
                  </a:cxn>
                  <a:cxn ang="T5">
                    <a:pos x="T2" y="T3"/>
                  </a:cxn>
                </a:cxnLst>
                <a:rect l="T6" t="T7" r="T8" b="T9"/>
                <a:pathLst>
                  <a:path w="1" h="85">
                    <a:moveTo>
                      <a:pt x="0" y="0"/>
                    </a:moveTo>
                    <a:lnTo>
                      <a:pt x="0" y="85"/>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9" name="Freeform 168"/>
              <p:cNvSpPr/>
              <p:nvPr/>
            </p:nvSpPr>
            <p:spPr bwMode="auto">
              <a:xfrm>
                <a:off x="2733" y="1053"/>
                <a:ext cx="1" cy="84"/>
              </a:xfrm>
              <a:custGeom>
                <a:avLst/>
                <a:gdLst>
                  <a:gd name="T0" fmla="*/ 0 w 1"/>
                  <a:gd name="T1" fmla="*/ 0 h 84"/>
                  <a:gd name="T2" fmla="*/ 0 w 1"/>
                  <a:gd name="T3" fmla="*/ 84 h 84"/>
                  <a:gd name="T4" fmla="*/ 0 60000 65536"/>
                  <a:gd name="T5" fmla="*/ 0 60000 65536"/>
                  <a:gd name="T6" fmla="*/ 0 w 1"/>
                  <a:gd name="T7" fmla="*/ 0 h 84"/>
                  <a:gd name="T8" fmla="*/ 1 w 1"/>
                  <a:gd name="T9" fmla="*/ 84 h 84"/>
                </a:gdLst>
                <a:ahLst/>
                <a:cxnLst>
                  <a:cxn ang="T4">
                    <a:pos x="T0" y="T1"/>
                  </a:cxn>
                  <a:cxn ang="T5">
                    <a:pos x="T2" y="T3"/>
                  </a:cxn>
                </a:cxnLst>
                <a:rect l="T6" t="T7" r="T8" b="T9"/>
                <a:pathLst>
                  <a:path w="1" h="84">
                    <a:moveTo>
                      <a:pt x="0" y="0"/>
                    </a:moveTo>
                    <a:lnTo>
                      <a:pt x="0" y="84"/>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0" name="Freeform 169"/>
              <p:cNvSpPr/>
              <p:nvPr/>
            </p:nvSpPr>
            <p:spPr bwMode="auto">
              <a:xfrm>
                <a:off x="1792" y="1049"/>
                <a:ext cx="3" cy="93"/>
              </a:xfrm>
              <a:custGeom>
                <a:avLst/>
                <a:gdLst>
                  <a:gd name="T0" fmla="*/ 3 w 3"/>
                  <a:gd name="T1" fmla="*/ 0 h 102"/>
                  <a:gd name="T2" fmla="*/ 0 w 3"/>
                  <a:gd name="T3" fmla="*/ 59 h 102"/>
                  <a:gd name="T4" fmla="*/ 0 60000 65536"/>
                  <a:gd name="T5" fmla="*/ 0 60000 65536"/>
                  <a:gd name="T6" fmla="*/ 0 w 3"/>
                  <a:gd name="T7" fmla="*/ 0 h 102"/>
                  <a:gd name="T8" fmla="*/ 3 w 3"/>
                  <a:gd name="T9" fmla="*/ 102 h 102"/>
                </a:gdLst>
                <a:ahLst/>
                <a:cxnLst>
                  <a:cxn ang="T4">
                    <a:pos x="T0" y="T1"/>
                  </a:cxn>
                  <a:cxn ang="T5">
                    <a:pos x="T2" y="T3"/>
                  </a:cxn>
                </a:cxnLst>
                <a:rect l="T6" t="T7" r="T8" b="T9"/>
                <a:pathLst>
                  <a:path w="3" h="102">
                    <a:moveTo>
                      <a:pt x="3" y="0"/>
                    </a:moveTo>
                    <a:lnTo>
                      <a:pt x="0" y="102"/>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1" name="Rectangle 170"/>
              <p:cNvSpPr>
                <a:spLocks noChangeArrowheads="1"/>
              </p:cNvSpPr>
              <p:nvPr/>
            </p:nvSpPr>
            <p:spPr bwMode="auto">
              <a:xfrm>
                <a:off x="2550" y="1142"/>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2" name="Rectangle 171"/>
              <p:cNvSpPr>
                <a:spLocks noChangeArrowheads="1"/>
              </p:cNvSpPr>
              <p:nvPr/>
            </p:nvSpPr>
            <p:spPr bwMode="auto">
              <a:xfrm>
                <a:off x="4182" y="1142"/>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5" name="Text Box 17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grpSp>
        <p:nvGrpSpPr>
          <p:cNvPr id="353" name="Group 173"/>
          <p:cNvGrpSpPr/>
          <p:nvPr/>
        </p:nvGrpSpPr>
        <p:grpSpPr bwMode="auto">
          <a:xfrm>
            <a:off x="4094163" y="5284787"/>
            <a:ext cx="336550" cy="457200"/>
            <a:chOff x="768" y="3561"/>
            <a:chExt cx="212" cy="288"/>
          </a:xfrm>
        </p:grpSpPr>
        <p:sp>
          <p:nvSpPr>
            <p:cNvPr id="354" name="Text Box 174"/>
            <p:cNvSpPr txBox="1">
              <a:spLocks noChangeArrowheads="1"/>
            </p:cNvSpPr>
            <p:nvPr/>
          </p:nvSpPr>
          <p:spPr bwMode="auto">
            <a:xfrm>
              <a:off x="768" y="35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C28F00"/>
                  </a:solidFill>
                </a:rPr>
                <a:t>0</a:t>
              </a:r>
            </a:p>
          </p:txBody>
        </p:sp>
        <p:sp>
          <p:nvSpPr>
            <p:cNvPr id="355" name="Freeform 175"/>
            <p:cNvSpPr/>
            <p:nvPr/>
          </p:nvSpPr>
          <p:spPr bwMode="auto">
            <a:xfrm>
              <a:off x="971" y="3608"/>
              <a:ext cx="1" cy="208"/>
            </a:xfrm>
            <a:custGeom>
              <a:avLst/>
              <a:gdLst>
                <a:gd name="T0" fmla="*/ 0 w 1"/>
                <a:gd name="T1" fmla="*/ 0 h 208"/>
                <a:gd name="T2" fmla="*/ 0 w 1"/>
                <a:gd name="T3" fmla="*/ 208 h 208"/>
                <a:gd name="T4" fmla="*/ 0 60000 65536"/>
                <a:gd name="T5" fmla="*/ 0 60000 65536"/>
                <a:gd name="T6" fmla="*/ 0 w 1"/>
                <a:gd name="T7" fmla="*/ 0 h 208"/>
                <a:gd name="T8" fmla="*/ 1 w 1"/>
                <a:gd name="T9" fmla="*/ 208 h 208"/>
              </a:gdLst>
              <a:ahLst/>
              <a:cxnLst>
                <a:cxn ang="T4">
                  <a:pos x="T0" y="T1"/>
                </a:cxn>
                <a:cxn ang="T5">
                  <a:pos x="T2" y="T3"/>
                </a:cxn>
              </a:cxnLst>
              <a:rect l="T6" t="T7" r="T8" b="T9"/>
              <a:pathLst>
                <a:path w="1" h="208">
                  <a:moveTo>
                    <a:pt x="0" y="0"/>
                  </a:moveTo>
                  <a:lnTo>
                    <a:pt x="0" y="208"/>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56" name="Group 176"/>
          <p:cNvGrpSpPr/>
          <p:nvPr/>
        </p:nvGrpSpPr>
        <p:grpSpPr bwMode="auto">
          <a:xfrm>
            <a:off x="4098925" y="5284787"/>
            <a:ext cx="336550" cy="457200"/>
            <a:chOff x="1233" y="3465"/>
            <a:chExt cx="212" cy="288"/>
          </a:xfrm>
        </p:grpSpPr>
        <p:sp>
          <p:nvSpPr>
            <p:cNvPr id="357" name="Text Box 177"/>
            <p:cNvSpPr txBox="1">
              <a:spLocks noChangeArrowheads="1"/>
            </p:cNvSpPr>
            <p:nvPr/>
          </p:nvSpPr>
          <p:spPr bwMode="auto">
            <a:xfrm>
              <a:off x="1233" y="34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0</a:t>
              </a:r>
            </a:p>
          </p:txBody>
        </p:sp>
        <p:sp>
          <p:nvSpPr>
            <p:cNvPr id="358" name="Freeform 178"/>
            <p:cNvSpPr/>
            <p:nvPr/>
          </p:nvSpPr>
          <p:spPr bwMode="auto">
            <a:xfrm>
              <a:off x="1436" y="3512"/>
              <a:ext cx="1" cy="208"/>
            </a:xfrm>
            <a:custGeom>
              <a:avLst/>
              <a:gdLst>
                <a:gd name="T0" fmla="*/ 0 w 1"/>
                <a:gd name="T1" fmla="*/ 0 h 208"/>
                <a:gd name="T2" fmla="*/ 0 w 1"/>
                <a:gd name="T3" fmla="*/ 208 h 208"/>
                <a:gd name="T4" fmla="*/ 0 60000 65536"/>
                <a:gd name="T5" fmla="*/ 0 60000 65536"/>
                <a:gd name="T6" fmla="*/ 0 w 1"/>
                <a:gd name="T7" fmla="*/ 0 h 208"/>
                <a:gd name="T8" fmla="*/ 1 w 1"/>
                <a:gd name="T9" fmla="*/ 208 h 208"/>
              </a:gdLst>
              <a:ahLst/>
              <a:cxnLst>
                <a:cxn ang="T4">
                  <a:pos x="T0" y="T1"/>
                </a:cxn>
                <a:cxn ang="T5">
                  <a:pos x="T2" y="T3"/>
                </a:cxn>
              </a:cxnLst>
              <a:rect l="T6" t="T7" r="T8" b="T9"/>
              <a:pathLst>
                <a:path w="1" h="208">
                  <a:moveTo>
                    <a:pt x="0" y="0"/>
                  </a:moveTo>
                  <a:lnTo>
                    <a:pt x="0" y="20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59" name="Group 180"/>
          <p:cNvGrpSpPr/>
          <p:nvPr/>
        </p:nvGrpSpPr>
        <p:grpSpPr bwMode="auto">
          <a:xfrm>
            <a:off x="6680200" y="2946400"/>
            <a:ext cx="695325" cy="681037"/>
            <a:chOff x="3296" y="1995"/>
            <a:chExt cx="438" cy="429"/>
          </a:xfrm>
        </p:grpSpPr>
        <p:sp>
          <p:nvSpPr>
            <p:cNvPr id="360" name="Text Box 181"/>
            <p:cNvSpPr txBox="1">
              <a:spLocks noChangeArrowheads="1"/>
            </p:cNvSpPr>
            <p:nvPr/>
          </p:nvSpPr>
          <p:spPr bwMode="auto">
            <a:xfrm>
              <a:off x="3296" y="1995"/>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361" name="Text Box 182"/>
            <p:cNvSpPr txBox="1">
              <a:spLocks noChangeArrowheads="1"/>
            </p:cNvSpPr>
            <p:nvPr/>
          </p:nvSpPr>
          <p:spPr bwMode="auto">
            <a:xfrm>
              <a:off x="3296" y="217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grpSp>
      <p:sp>
        <p:nvSpPr>
          <p:cNvPr id="362" name="Rectangle 183"/>
          <p:cNvSpPr>
            <a:spLocks noChangeArrowheads="1"/>
          </p:cNvSpPr>
          <p:nvPr/>
        </p:nvSpPr>
        <p:spPr bwMode="auto">
          <a:xfrm>
            <a:off x="3359150" y="4921250"/>
            <a:ext cx="5735638" cy="415925"/>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solidFill>
                  <a:schemeClr val="bg2"/>
                </a:solidFill>
              </a:rPr>
              <a:t>读  写  控  制  电  路</a:t>
            </a:r>
          </a:p>
        </p:txBody>
      </p:sp>
      <p:sp>
        <p:nvSpPr>
          <p:cNvPr id="363" name="Rectangle 184"/>
          <p:cNvSpPr>
            <a:spLocks noChangeArrowheads="1"/>
          </p:cNvSpPr>
          <p:nvPr/>
        </p:nvSpPr>
        <p:spPr bwMode="auto">
          <a:xfrm>
            <a:off x="4011613" y="1592262"/>
            <a:ext cx="549275" cy="212725"/>
          </a:xfrm>
          <a:prstGeom prst="rect">
            <a:avLst/>
          </a:prstGeom>
          <a:solidFill>
            <a:srgbClr val="C28F00"/>
          </a:solidFill>
          <a:ln w="38100">
            <a:solidFill>
              <a:srgbClr val="C28F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nvGrpSpPr>
          <p:cNvPr id="364" name="Group 185"/>
          <p:cNvGrpSpPr/>
          <p:nvPr/>
        </p:nvGrpSpPr>
        <p:grpSpPr bwMode="auto">
          <a:xfrm>
            <a:off x="4003675" y="2490787"/>
            <a:ext cx="793750" cy="1597025"/>
            <a:chOff x="1610" y="1708"/>
            <a:chExt cx="500" cy="1006"/>
          </a:xfrm>
        </p:grpSpPr>
        <p:sp>
          <p:nvSpPr>
            <p:cNvPr id="365" name="Rectangle 186"/>
            <p:cNvSpPr>
              <a:spLocks noChangeArrowheads="1"/>
            </p:cNvSpPr>
            <p:nvPr/>
          </p:nvSpPr>
          <p:spPr bwMode="auto">
            <a:xfrm>
              <a:off x="1610" y="2580"/>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6" name="Rectangle 187"/>
            <p:cNvSpPr>
              <a:spLocks noChangeArrowheads="1"/>
            </p:cNvSpPr>
            <p:nvPr/>
          </p:nvSpPr>
          <p:spPr bwMode="auto">
            <a:xfrm>
              <a:off x="1610" y="1708"/>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7" name="Text Box 188"/>
            <p:cNvSpPr txBox="1">
              <a:spLocks noChangeArrowheads="1"/>
            </p:cNvSpPr>
            <p:nvPr/>
          </p:nvSpPr>
          <p:spPr bwMode="auto">
            <a:xfrm>
              <a:off x="1648" y="2044"/>
              <a:ext cx="46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a:solidFill>
                    <a:schemeClr val="folHlink"/>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barn(outVertical)">
                                      <p:cBhvr>
                                        <p:cTn id="7" dur="5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blinds(horizontal)">
                                      <p:cBhvr>
                                        <p:cTn id="12" dur="500"/>
                                        <p:tgtEl>
                                          <p:spTgt spid="35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24"/>
                                        </p:tgtEl>
                                        <p:attrNameLst>
                                          <p:attrName>style.visibility</p:attrName>
                                        </p:attrNameLst>
                                      </p:cBhvr>
                                      <p:to>
                                        <p:strVal val="visible"/>
                                      </p:to>
                                    </p:set>
                                    <p:animEffect transition="in" filter="slide(fromLeft)">
                                      <p:cBhvr>
                                        <p:cTn id="17" dur="500"/>
                                        <p:tgtEl>
                                          <p:spTgt spid="32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43"/>
                                        </p:tgtEl>
                                        <p:attrNameLst>
                                          <p:attrName>style.visibility</p:attrName>
                                        </p:attrNameLst>
                                      </p:cBhvr>
                                      <p:to>
                                        <p:strVal val="visible"/>
                                      </p:to>
                                    </p:set>
                                    <p:animEffect transition="in" filter="strips(downRight)">
                                      <p:cBhvr>
                                        <p:cTn id="22" dur="500"/>
                                        <p:tgtEl>
                                          <p:spTgt spid="34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30"/>
                                        </p:tgtEl>
                                        <p:attrNameLst>
                                          <p:attrName>style.visibility</p:attrName>
                                        </p:attrNameLst>
                                      </p:cBhvr>
                                      <p:to>
                                        <p:strVal val="visible"/>
                                      </p:to>
                                    </p:set>
                                    <p:animEffect transition="in" filter="slide(fromBottom)">
                                      <p:cBhvr>
                                        <p:cTn id="27" dur="500"/>
                                        <p:tgtEl>
                                          <p:spTgt spid="3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6"/>
                                        </p:tgtEl>
                                        <p:attrNameLst>
                                          <p:attrName>style.visibility</p:attrName>
                                        </p:attrNameLst>
                                      </p:cBhvr>
                                      <p:to>
                                        <p:strVal val="visible"/>
                                      </p:to>
                                    </p:set>
                                    <p:animEffect transition="in" filter="blinds(horizontal)">
                                      <p:cBhvr>
                                        <p:cTn id="32" dur="500"/>
                                        <p:tgtEl>
                                          <p:spTgt spid="336"/>
                                        </p:tgtEl>
                                      </p:cBhvr>
                                    </p:animEffect>
                                  </p:childTnLst>
                                </p:cTn>
                              </p:par>
                            </p:childTnLst>
                          </p:cTn>
                        </p:par>
                        <p:par>
                          <p:cTn id="33" fill="hold">
                            <p:stCondLst>
                              <p:cond delay="500"/>
                            </p:stCondLst>
                            <p:childTnLst>
                              <p:par>
                                <p:cTn id="34" presetID="3" presetClass="entr" presetSubtype="10" fill="hold" nodeType="afterEffect">
                                  <p:stCondLst>
                                    <p:cond delay="1000"/>
                                  </p:stCondLst>
                                  <p:childTnLst>
                                    <p:set>
                                      <p:cBhvr>
                                        <p:cTn id="35" dur="1" fill="hold">
                                          <p:stCondLst>
                                            <p:cond delay="0"/>
                                          </p:stCondLst>
                                        </p:cTn>
                                        <p:tgtEl>
                                          <p:spTgt spid="353"/>
                                        </p:tgtEl>
                                        <p:attrNameLst>
                                          <p:attrName>style.visibility</p:attrName>
                                        </p:attrNameLst>
                                      </p:cBhvr>
                                      <p:to>
                                        <p:strVal val="visible"/>
                                      </p:to>
                                    </p:set>
                                    <p:animEffect transition="in" filter="blinds(horizontal)">
                                      <p:cBhvr>
                                        <p:cTn id="36" dur="500"/>
                                        <p:tgtEl>
                                          <p:spTgt spid="353"/>
                                        </p:tgtEl>
                                      </p:cBhvr>
                                    </p:animEffect>
                                  </p:childTnLst>
                                </p:cTn>
                              </p:par>
                            </p:childTnLst>
                          </p:cTn>
                        </p:par>
                        <p:par>
                          <p:cTn id="37" fill="hold">
                            <p:stCondLst>
                              <p:cond delay="2000"/>
                            </p:stCondLst>
                            <p:childTnLst>
                              <p:par>
                                <p:cTn id="38" presetID="3" presetClass="entr" presetSubtype="10" fill="hold" nodeType="afterEffect">
                                  <p:stCondLst>
                                    <p:cond delay="1000"/>
                                  </p:stCondLst>
                                  <p:childTnLst>
                                    <p:set>
                                      <p:cBhvr>
                                        <p:cTn id="39" dur="1" fill="hold">
                                          <p:stCondLst>
                                            <p:cond delay="0"/>
                                          </p:stCondLst>
                                        </p:cTn>
                                        <p:tgtEl>
                                          <p:spTgt spid="356"/>
                                        </p:tgtEl>
                                        <p:attrNameLst>
                                          <p:attrName>style.visibility</p:attrName>
                                        </p:attrNameLst>
                                      </p:cBhvr>
                                      <p:to>
                                        <p:strVal val="visible"/>
                                      </p:to>
                                    </p:set>
                                    <p:animEffect transition="in" filter="blinds(horizontal)">
                                      <p:cBhvr>
                                        <p:cTn id="40" dur="500"/>
                                        <p:tgtEl>
                                          <p:spTgt spid="356"/>
                                        </p:tgtEl>
                                      </p:cBhvr>
                                    </p:animEffect>
                                  </p:childTnLst>
                                </p:cTn>
                              </p:par>
                            </p:childTnLst>
                          </p:cTn>
                        </p:par>
                        <p:par>
                          <p:cTn id="41" fill="hold">
                            <p:stCondLst>
                              <p:cond delay="3500"/>
                            </p:stCondLst>
                            <p:childTnLst>
                              <p:par>
                                <p:cTn id="42" presetID="16" presetClass="entr" presetSubtype="37" fill="hold" nodeType="afterEffect">
                                  <p:stCondLst>
                                    <p:cond delay="0"/>
                                  </p:stCondLst>
                                  <p:childTnLst>
                                    <p:set>
                                      <p:cBhvr>
                                        <p:cTn id="43" dur="1" fill="hold">
                                          <p:stCondLst>
                                            <p:cond delay="0"/>
                                          </p:stCondLst>
                                        </p:cTn>
                                        <p:tgtEl>
                                          <p:spTgt spid="364"/>
                                        </p:tgtEl>
                                        <p:attrNameLst>
                                          <p:attrName>style.visibility</p:attrName>
                                        </p:attrNameLst>
                                      </p:cBhvr>
                                      <p:to>
                                        <p:strVal val="visible"/>
                                      </p:to>
                                    </p:set>
                                    <p:animEffect transition="in" filter="barn(outVertical)">
                                      <p:cBhvr>
                                        <p:cTn id="44" dur="500"/>
                                        <p:tgtEl>
                                          <p:spTgt spid="36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63"/>
                                        </p:tgtEl>
                                        <p:attrNameLst>
                                          <p:attrName>style.visibility</p:attrName>
                                        </p:attrNameLst>
                                      </p:cBhvr>
                                      <p:to>
                                        <p:strVal val="visible"/>
                                      </p:to>
                                    </p:set>
                                    <p:animEffect transition="in" filter="blinds(horizontal)">
                                      <p:cBhvr>
                                        <p:cTn id="49" dur="500"/>
                                        <p:tgtEl>
                                          <p:spTgt spid="363"/>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339"/>
                                        </p:tgtEl>
                                        <p:attrNameLst>
                                          <p:attrName>style.visibility</p:attrName>
                                        </p:attrNameLst>
                                      </p:cBhvr>
                                      <p:to>
                                        <p:strVal val="visible"/>
                                      </p:to>
                                    </p:set>
                                    <p:animEffect transition="in" filter="strips(downRight)">
                                      <p:cBhvr>
                                        <p:cTn id="54" dur="500"/>
                                        <p:tgtEl>
                                          <p:spTgt spid="33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2"/>
                                        </p:tgtEl>
                                        <p:attrNameLst>
                                          <p:attrName>style.visibility</p:attrName>
                                        </p:attrNameLst>
                                      </p:cBhvr>
                                      <p:to>
                                        <p:strVal val="visible"/>
                                      </p:to>
                                    </p:set>
                                    <p:animEffect transition="in" filter="blinds(horizontal)">
                                      <p:cBhvr>
                                        <p:cTn id="59" dur="500"/>
                                        <p:tgtEl>
                                          <p:spTgt spid="362"/>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340"/>
                                        </p:tgtEl>
                                        <p:attrNameLst>
                                          <p:attrName>style.visibility</p:attrName>
                                        </p:attrNameLst>
                                      </p:cBhvr>
                                      <p:to>
                                        <p:strVal val="visible"/>
                                      </p:to>
                                    </p:set>
                                    <p:animEffect transition="in" filter="strips(downRight)">
                                      <p:cBhvr>
                                        <p:cTn id="64"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P spid="362" grpId="0" animBg="1" autoUpdateAnimBg="0"/>
      <p:bldP spid="36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
        <p:nvSpPr>
          <p:cNvPr id="14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46</a:t>
            </a:fld>
            <a:endParaRPr lang="zh-CN" altLang="en-US" dirty="0"/>
          </a:p>
        </p:txBody>
      </p:sp>
      <p:grpSp>
        <p:nvGrpSpPr>
          <p:cNvPr id="143" name="Group 2"/>
          <p:cNvGrpSpPr/>
          <p:nvPr/>
        </p:nvGrpSpPr>
        <p:grpSpPr bwMode="auto">
          <a:xfrm>
            <a:off x="1409700" y="1171575"/>
            <a:ext cx="9151938" cy="5438775"/>
            <a:chOff x="0" y="816"/>
            <a:chExt cx="5765" cy="3426"/>
          </a:xfrm>
        </p:grpSpPr>
        <p:grpSp>
          <p:nvGrpSpPr>
            <p:cNvPr id="144" name="Group 3"/>
            <p:cNvGrpSpPr/>
            <p:nvPr/>
          </p:nvGrpSpPr>
          <p:grpSpPr bwMode="auto">
            <a:xfrm>
              <a:off x="0" y="1094"/>
              <a:ext cx="462" cy="250"/>
              <a:chOff x="0" y="933"/>
              <a:chExt cx="462" cy="250"/>
            </a:xfrm>
          </p:grpSpPr>
          <p:sp>
            <p:nvSpPr>
              <p:cNvPr id="280" name="Line 4"/>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5"/>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45" name="Group 6"/>
            <p:cNvGrpSpPr/>
            <p:nvPr/>
          </p:nvGrpSpPr>
          <p:grpSpPr bwMode="auto">
            <a:xfrm>
              <a:off x="16" y="1540"/>
              <a:ext cx="446" cy="250"/>
              <a:chOff x="16" y="1371"/>
              <a:chExt cx="446" cy="250"/>
            </a:xfrm>
          </p:grpSpPr>
          <p:sp>
            <p:nvSpPr>
              <p:cNvPr id="278" name="Line 7"/>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8"/>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46" name="Group 9"/>
            <p:cNvGrpSpPr/>
            <p:nvPr/>
          </p:nvGrpSpPr>
          <p:grpSpPr bwMode="auto">
            <a:xfrm>
              <a:off x="16" y="1987"/>
              <a:ext cx="446" cy="250"/>
              <a:chOff x="16" y="1809"/>
              <a:chExt cx="446" cy="250"/>
            </a:xfrm>
          </p:grpSpPr>
          <p:sp>
            <p:nvSpPr>
              <p:cNvPr id="276" name="Line 10"/>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1"/>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47" name="Group 12"/>
            <p:cNvGrpSpPr/>
            <p:nvPr/>
          </p:nvGrpSpPr>
          <p:grpSpPr bwMode="auto">
            <a:xfrm>
              <a:off x="16" y="2433"/>
              <a:ext cx="446" cy="250"/>
              <a:chOff x="16" y="2276"/>
              <a:chExt cx="446" cy="250"/>
            </a:xfrm>
          </p:grpSpPr>
          <p:sp>
            <p:nvSpPr>
              <p:cNvPr id="274" name="Line 13"/>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4"/>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48" name="Group 15"/>
            <p:cNvGrpSpPr/>
            <p:nvPr/>
          </p:nvGrpSpPr>
          <p:grpSpPr bwMode="auto">
            <a:xfrm>
              <a:off x="16" y="2880"/>
              <a:ext cx="446" cy="250"/>
              <a:chOff x="16" y="2725"/>
              <a:chExt cx="446" cy="250"/>
            </a:xfrm>
          </p:grpSpPr>
          <p:sp>
            <p:nvSpPr>
              <p:cNvPr id="272" name="Line 16"/>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3" name="Text Box 17"/>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49" name="Group 18"/>
            <p:cNvGrpSpPr/>
            <p:nvPr/>
          </p:nvGrpSpPr>
          <p:grpSpPr bwMode="auto">
            <a:xfrm>
              <a:off x="462" y="816"/>
              <a:ext cx="5303" cy="3426"/>
              <a:chOff x="462" y="816"/>
              <a:chExt cx="5303" cy="3426"/>
            </a:xfrm>
          </p:grpSpPr>
          <p:sp>
            <p:nvSpPr>
              <p:cNvPr id="150" name="Rectangle 19"/>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Freeform 20"/>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Rectangle 21"/>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Freeform 22"/>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Freeform 23"/>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Freeform 24"/>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Freeform 25"/>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Freeform 26"/>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Freeform 27"/>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Line 28"/>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0" name="Freeform 29"/>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Line 30"/>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2" name="Freeform 31"/>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Line 32"/>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33"/>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34"/>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35"/>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7" name="Line 36"/>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8" name="Freeform 37"/>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Line 38"/>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0" name="Freeform 39"/>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40"/>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Line 41"/>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3" name="Line 42"/>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Line 43"/>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5" name="Line 44"/>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AutoShape 45"/>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Freeform 46"/>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Freeform 47"/>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9" name="Freeform 48"/>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Line 49"/>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1" name="Freeform 50"/>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Freeform 51"/>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Freeform 52"/>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Line 53"/>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Freeform 54"/>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6" name="Freeform 55"/>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Freeform 56"/>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8" name="Line 57"/>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9" name="Freeform 58"/>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9"/>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60"/>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Freeform 61"/>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62"/>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63"/>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4"/>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Freeform 65"/>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Freeform 66"/>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7"/>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8"/>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Freeform 69"/>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Rectangle 70"/>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读  写  控  制  电  路</a:t>
                </a:r>
              </a:p>
            </p:txBody>
          </p:sp>
          <p:sp>
            <p:nvSpPr>
              <p:cNvPr id="202" name="Rectangle 71"/>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03" name="Text Box 72"/>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04" name="Text Box 73"/>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05" name="Text Box 74"/>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06" name="Rectangle 75"/>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Rectangle 76"/>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Rectangle 77"/>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Rectangle 78"/>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Rectangle 79"/>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Rectangle 80"/>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Rectangle 81"/>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82"/>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AutoShape 83"/>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 name="AutoShape 84"/>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Text Box 85"/>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17" name="Text Box 86"/>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写选择线</a:t>
                </a:r>
              </a:p>
            </p:txBody>
          </p:sp>
          <p:sp>
            <p:nvSpPr>
              <p:cNvPr id="218" name="Line 87"/>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9" name="Text Box 88"/>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20" name="Text Box 89"/>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21" name="Text Box 90"/>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22" name="Text Box 91"/>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23" name="Text Box 92"/>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24" name="Text Box 93"/>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25" name="Text Box 94"/>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26" name="Text Box 95"/>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27" name="Text Box 96"/>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28" name="Text Box 97"/>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29" name="Line 98"/>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0" name="Line 99"/>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100"/>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2" name="Line 101"/>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3" name="Text Box 102"/>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34" name="Group 103"/>
              <p:cNvGrpSpPr/>
              <p:nvPr/>
            </p:nvGrpSpPr>
            <p:grpSpPr bwMode="auto">
              <a:xfrm>
                <a:off x="1492" y="3918"/>
                <a:ext cx="284" cy="323"/>
                <a:chOff x="1584" y="3918"/>
                <a:chExt cx="284" cy="323"/>
              </a:xfrm>
            </p:grpSpPr>
            <p:sp>
              <p:nvSpPr>
                <p:cNvPr id="270" name="Line 104"/>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1" name="Text Box 105"/>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35" name="Group 106"/>
              <p:cNvGrpSpPr/>
              <p:nvPr/>
            </p:nvGrpSpPr>
            <p:grpSpPr bwMode="auto">
              <a:xfrm>
                <a:off x="2234" y="3918"/>
                <a:ext cx="285" cy="324"/>
                <a:chOff x="2355" y="3918"/>
                <a:chExt cx="285" cy="324"/>
              </a:xfrm>
            </p:grpSpPr>
            <p:sp>
              <p:nvSpPr>
                <p:cNvPr id="268" name="Line 107"/>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9" name="Text Box 108"/>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36" name="Group 109"/>
              <p:cNvGrpSpPr/>
              <p:nvPr/>
            </p:nvGrpSpPr>
            <p:grpSpPr bwMode="auto">
              <a:xfrm>
                <a:off x="2978" y="3918"/>
                <a:ext cx="284" cy="324"/>
                <a:chOff x="3102" y="3918"/>
                <a:chExt cx="284" cy="324"/>
              </a:xfrm>
            </p:grpSpPr>
            <p:sp>
              <p:nvSpPr>
                <p:cNvPr id="266" name="Line 110"/>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7" name="Text Box 111"/>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37" name="Group 112"/>
              <p:cNvGrpSpPr/>
              <p:nvPr/>
            </p:nvGrpSpPr>
            <p:grpSpPr bwMode="auto">
              <a:xfrm>
                <a:off x="3721" y="3918"/>
                <a:ext cx="284" cy="324"/>
                <a:chOff x="3844" y="3918"/>
                <a:chExt cx="284" cy="324"/>
              </a:xfrm>
            </p:grpSpPr>
            <p:sp>
              <p:nvSpPr>
                <p:cNvPr id="264" name="Line 113"/>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5" name="Text Box 114"/>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38" name="Group 115"/>
              <p:cNvGrpSpPr/>
              <p:nvPr/>
            </p:nvGrpSpPr>
            <p:grpSpPr bwMode="auto">
              <a:xfrm>
                <a:off x="4464" y="3918"/>
                <a:ext cx="284" cy="323"/>
                <a:chOff x="4603" y="3918"/>
                <a:chExt cx="284" cy="323"/>
              </a:xfrm>
            </p:grpSpPr>
            <p:sp>
              <p:nvSpPr>
                <p:cNvPr id="262" name="Line 116"/>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3" name="Text Box 117"/>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39" name="Line 118"/>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0" name="Line 119"/>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1" name="Line 120"/>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Text Box 121"/>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43" name="Line 122"/>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44" name="Group 123"/>
              <p:cNvGrpSpPr/>
              <p:nvPr/>
            </p:nvGrpSpPr>
            <p:grpSpPr bwMode="auto">
              <a:xfrm>
                <a:off x="4916" y="1726"/>
                <a:ext cx="277" cy="893"/>
                <a:chOff x="4920" y="1790"/>
                <a:chExt cx="277" cy="893"/>
              </a:xfrm>
            </p:grpSpPr>
            <p:sp>
              <p:nvSpPr>
                <p:cNvPr id="258" name="Text Box 124"/>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59" name="Text Box 125"/>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0" name="Text Box 126"/>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1" name="Text Box 127"/>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45" name="Group 128"/>
              <p:cNvGrpSpPr/>
              <p:nvPr/>
            </p:nvGrpSpPr>
            <p:grpSpPr bwMode="auto">
              <a:xfrm>
                <a:off x="5372" y="1505"/>
                <a:ext cx="277" cy="879"/>
                <a:chOff x="5394" y="1612"/>
                <a:chExt cx="277" cy="879"/>
              </a:xfrm>
            </p:grpSpPr>
            <p:sp>
              <p:nvSpPr>
                <p:cNvPr id="254" name="Text Box 129"/>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55" name="Text Box 130"/>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56" name="Text Box 131"/>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57" name="Text Box 132"/>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46" name="Group 133"/>
              <p:cNvGrpSpPr/>
              <p:nvPr/>
            </p:nvGrpSpPr>
            <p:grpSpPr bwMode="auto">
              <a:xfrm>
                <a:off x="3320" y="915"/>
                <a:ext cx="372" cy="2170"/>
                <a:chOff x="3324" y="979"/>
                <a:chExt cx="372" cy="2170"/>
              </a:xfrm>
            </p:grpSpPr>
            <p:sp>
              <p:nvSpPr>
                <p:cNvPr id="250" name="Text Box 134"/>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51" name="Text Box 135"/>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52" name="Text Box 136"/>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53" name="Text Box 137"/>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47" name="Text Box 138"/>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48" name="Text Box 139"/>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49" name="Text Box 140"/>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barn(outVertical)">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47</a:t>
            </a:fld>
            <a:endParaRPr lang="zh-CN" altLang="en-US" dirty="0"/>
          </a:p>
        </p:txBody>
      </p:sp>
      <p:grpSp>
        <p:nvGrpSpPr>
          <p:cNvPr id="149" name="Group 2"/>
          <p:cNvGrpSpPr/>
          <p:nvPr/>
        </p:nvGrpSpPr>
        <p:grpSpPr bwMode="auto">
          <a:xfrm>
            <a:off x="2122488" y="1695450"/>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endParaRPr lang="en-US" altLang="zh-CN" sz="2800" b="1">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grpSp>
      <p:grpSp>
        <p:nvGrpSpPr>
          <p:cNvPr id="155" name="Group 10"/>
          <p:cNvGrpSpPr/>
          <p:nvPr/>
        </p:nvGrpSpPr>
        <p:grpSpPr bwMode="auto">
          <a:xfrm>
            <a:off x="1781175" y="1171575"/>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4" name="标题 3"/>
          <p:cNvSpPr>
            <a:spLocks noGrp="1"/>
          </p:cNvSpPr>
          <p:nvPr>
            <p:ph type="title"/>
          </p:nvPr>
        </p:nvSpPr>
        <p:spPr/>
        <p:txBody>
          <a:bodyPr/>
          <a:lstStyle/>
          <a:p>
            <a:endParaRPr lang="zh-CN" altLang="en-US" dirty="0"/>
          </a:p>
        </p:txBody>
      </p:sp>
      <p:sp>
        <p:nvSpPr>
          <p:cNvPr id="296" name="标题 4"/>
          <p:cNvSpPr txBox="1"/>
          <p:nvPr/>
        </p:nvSpPr>
        <p:spPr>
          <a:xfrm>
            <a:off x="840423" y="167213"/>
            <a:ext cx="10515600" cy="751156"/>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2800" b="1">
                <a:ea typeface="楷体_GB2312" pitchFamily="49" charset="-122"/>
              </a:rPr>
              <a:t>②</a:t>
            </a:r>
            <a:r>
              <a:rPr lang="zh-CN" altLang="en-US" sz="2800" b="1">
                <a:latin typeface="Times New Roman" panose="02020603050405020304" pitchFamily="18" charset="0"/>
                <a:sym typeface="+mn-ea"/>
              </a:rPr>
              <a:t>三管动态</a:t>
            </a:r>
            <a:r>
              <a:rPr lang="en-US" altLang="zh-CN" sz="2800" b="1">
                <a:latin typeface="Times New Roman" panose="02020603050405020304" pitchFamily="18" charset="0"/>
                <a:sym typeface="+mn-ea"/>
              </a:rPr>
              <a:t>RAM</a:t>
            </a:r>
            <a:r>
              <a:rPr lang="zh-CN" altLang="en-US" sz="2800" b="1">
                <a:latin typeface="Times New Roman" panose="02020603050405020304" pitchFamily="18" charset="0"/>
                <a:sym typeface="+mn-ea"/>
              </a:rPr>
              <a:t>芯片 (</a:t>
            </a:r>
            <a:r>
              <a:rPr lang="en-US" altLang="zh-CN" sz="2800" b="1">
                <a:latin typeface="Times New Roman" panose="02020603050405020304" pitchFamily="18" charset="0"/>
                <a:sym typeface="+mn-ea"/>
              </a:rPr>
              <a:t>Intel 1103) </a:t>
            </a:r>
            <a:r>
              <a:rPr lang="zh-CN" altLang="en-US" sz="2800" b="1">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slide(fromLeft)">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p:cNvGrpSpPr/>
          <p:nvPr/>
        </p:nvGrpSpPr>
        <p:grpSpPr>
          <a:xfrm>
            <a:off x="1426210" y="1209675"/>
            <a:ext cx="9151938" cy="5441951"/>
            <a:chOff x="0" y="816"/>
            <a:chExt cx="5765" cy="3428"/>
          </a:xfrm>
        </p:grpSpPr>
        <p:grpSp>
          <p:nvGrpSpPr>
            <p:cNvPr id="56340" name="Group 3"/>
            <p:cNvGrpSpPr/>
            <p:nvPr/>
          </p:nvGrpSpPr>
          <p:grpSpPr>
            <a:xfrm>
              <a:off x="0" y="1094"/>
              <a:ext cx="462" cy="252"/>
              <a:chOff x="0" y="933"/>
              <a:chExt cx="462" cy="252"/>
            </a:xfrm>
          </p:grpSpPr>
          <p:sp>
            <p:nvSpPr>
              <p:cNvPr id="56476"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56477"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56341" name="Group 6"/>
            <p:cNvGrpSpPr/>
            <p:nvPr/>
          </p:nvGrpSpPr>
          <p:grpSpPr>
            <a:xfrm>
              <a:off x="16" y="1540"/>
              <a:ext cx="446" cy="252"/>
              <a:chOff x="16" y="1371"/>
              <a:chExt cx="446" cy="252"/>
            </a:xfrm>
          </p:grpSpPr>
          <p:sp>
            <p:nvSpPr>
              <p:cNvPr id="56474"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56475"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56342" name="Group 9"/>
            <p:cNvGrpSpPr/>
            <p:nvPr/>
          </p:nvGrpSpPr>
          <p:grpSpPr>
            <a:xfrm>
              <a:off x="16" y="1987"/>
              <a:ext cx="446" cy="252"/>
              <a:chOff x="16" y="1809"/>
              <a:chExt cx="446" cy="252"/>
            </a:xfrm>
          </p:grpSpPr>
          <p:sp>
            <p:nvSpPr>
              <p:cNvPr id="56472"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56473"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56343" name="Group 12"/>
            <p:cNvGrpSpPr/>
            <p:nvPr/>
          </p:nvGrpSpPr>
          <p:grpSpPr>
            <a:xfrm>
              <a:off x="16" y="2433"/>
              <a:ext cx="446" cy="252"/>
              <a:chOff x="16" y="2276"/>
              <a:chExt cx="446" cy="252"/>
            </a:xfrm>
          </p:grpSpPr>
          <p:sp>
            <p:nvSpPr>
              <p:cNvPr id="56470"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56471"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56344" name="Group 15"/>
            <p:cNvGrpSpPr/>
            <p:nvPr/>
          </p:nvGrpSpPr>
          <p:grpSpPr>
            <a:xfrm>
              <a:off x="16" y="2880"/>
              <a:ext cx="446" cy="252"/>
              <a:chOff x="16" y="2725"/>
              <a:chExt cx="446" cy="252"/>
            </a:xfrm>
          </p:grpSpPr>
          <p:sp>
            <p:nvSpPr>
              <p:cNvPr id="56468"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56469"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56345" name="Group 18"/>
            <p:cNvGrpSpPr/>
            <p:nvPr/>
          </p:nvGrpSpPr>
          <p:grpSpPr>
            <a:xfrm>
              <a:off x="462" y="816"/>
              <a:ext cx="5303" cy="3428"/>
              <a:chOff x="462" y="816"/>
              <a:chExt cx="5303" cy="3428"/>
            </a:xfrm>
          </p:grpSpPr>
          <p:sp>
            <p:nvSpPr>
              <p:cNvPr id="56346"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347"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48"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349"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0"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1"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2"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3"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4"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5"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56356"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7"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56358"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59"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56360"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56361"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56362"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56363"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56364"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65"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56366"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67"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56368"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56369"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56370"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56371"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56372"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373"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74"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75"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76"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56377"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78"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79"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0"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56381"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2"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3"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4"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56385"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6"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7"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8"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89"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0"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1"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2"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3"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4"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5"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6"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97"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读  写  控  制  电  路</a:t>
                </a:r>
              </a:p>
            </p:txBody>
          </p:sp>
          <p:sp>
            <p:nvSpPr>
              <p:cNvPr id="56398"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56399"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6400"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6401"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6402"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3"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4"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5"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6"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7"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8"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09"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10"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11"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412"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56413"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56414"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56415"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56416"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56417"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56418"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56419"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6420"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6421"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6422"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6423"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6424"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6425"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56426"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56427"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6428"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56429"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56430" name="Group 103"/>
              <p:cNvGrpSpPr/>
              <p:nvPr/>
            </p:nvGrpSpPr>
            <p:grpSpPr>
              <a:xfrm>
                <a:off x="1492" y="3918"/>
                <a:ext cx="253" cy="325"/>
                <a:chOff x="1584" y="3918"/>
                <a:chExt cx="253" cy="325"/>
              </a:xfrm>
            </p:grpSpPr>
            <p:sp>
              <p:nvSpPr>
                <p:cNvPr id="56466"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56467"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56431" name="Group 106"/>
              <p:cNvGrpSpPr/>
              <p:nvPr/>
            </p:nvGrpSpPr>
            <p:grpSpPr>
              <a:xfrm>
                <a:off x="2234" y="3918"/>
                <a:ext cx="254" cy="326"/>
                <a:chOff x="2355" y="3918"/>
                <a:chExt cx="254" cy="326"/>
              </a:xfrm>
            </p:grpSpPr>
            <p:sp>
              <p:nvSpPr>
                <p:cNvPr id="56464"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56465"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56432" name="Group 109"/>
              <p:cNvGrpSpPr/>
              <p:nvPr/>
            </p:nvGrpSpPr>
            <p:grpSpPr>
              <a:xfrm>
                <a:off x="2978" y="3918"/>
                <a:ext cx="253" cy="326"/>
                <a:chOff x="3102" y="3918"/>
                <a:chExt cx="253" cy="326"/>
              </a:xfrm>
            </p:grpSpPr>
            <p:sp>
              <p:nvSpPr>
                <p:cNvPr id="56462"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56463"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56433" name="Group 112"/>
              <p:cNvGrpSpPr/>
              <p:nvPr/>
            </p:nvGrpSpPr>
            <p:grpSpPr>
              <a:xfrm>
                <a:off x="3721" y="3918"/>
                <a:ext cx="253" cy="326"/>
                <a:chOff x="3844" y="3918"/>
                <a:chExt cx="253" cy="326"/>
              </a:xfrm>
            </p:grpSpPr>
            <p:sp>
              <p:nvSpPr>
                <p:cNvPr id="56460"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56461"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56434" name="Group 115"/>
              <p:cNvGrpSpPr/>
              <p:nvPr/>
            </p:nvGrpSpPr>
            <p:grpSpPr>
              <a:xfrm>
                <a:off x="4464" y="3918"/>
                <a:ext cx="253" cy="325"/>
                <a:chOff x="4603" y="3918"/>
                <a:chExt cx="253" cy="325"/>
              </a:xfrm>
            </p:grpSpPr>
            <p:sp>
              <p:nvSpPr>
                <p:cNvPr id="56458"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56459"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56435"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56436"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56437"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56438"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56439"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56440" name="Group 123"/>
              <p:cNvGrpSpPr/>
              <p:nvPr/>
            </p:nvGrpSpPr>
            <p:grpSpPr>
              <a:xfrm>
                <a:off x="4916" y="1726"/>
                <a:ext cx="277" cy="893"/>
                <a:chOff x="4920" y="1790"/>
                <a:chExt cx="277" cy="893"/>
              </a:xfrm>
            </p:grpSpPr>
            <p:sp>
              <p:nvSpPr>
                <p:cNvPr id="56454"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56455"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6456"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6457"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6441" name="Group 128"/>
              <p:cNvGrpSpPr/>
              <p:nvPr/>
            </p:nvGrpSpPr>
            <p:grpSpPr>
              <a:xfrm>
                <a:off x="5372" y="1505"/>
                <a:ext cx="277" cy="879"/>
                <a:chOff x="5394" y="1612"/>
                <a:chExt cx="277" cy="879"/>
              </a:xfrm>
            </p:grpSpPr>
            <p:sp>
              <p:nvSpPr>
                <p:cNvPr id="56450"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56451"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6452"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6453"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6442" name="Group 133"/>
              <p:cNvGrpSpPr/>
              <p:nvPr/>
            </p:nvGrpSpPr>
            <p:grpSpPr>
              <a:xfrm>
                <a:off x="3320" y="915"/>
                <a:ext cx="376" cy="2173"/>
                <a:chOff x="3324" y="979"/>
                <a:chExt cx="376" cy="2173"/>
              </a:xfrm>
            </p:grpSpPr>
            <p:sp>
              <p:nvSpPr>
                <p:cNvPr id="56446"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6447"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6448"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6449"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56443"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56444"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6445"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56323" name="Group 141"/>
          <p:cNvGrpSpPr/>
          <p:nvPr/>
        </p:nvGrpSpPr>
        <p:grpSpPr>
          <a:xfrm>
            <a:off x="1767524" y="1733550"/>
            <a:ext cx="365226" cy="3366660"/>
            <a:chOff x="300" y="720"/>
            <a:chExt cx="223" cy="2330"/>
          </a:xfrm>
        </p:grpSpPr>
        <p:sp>
          <p:nvSpPr>
            <p:cNvPr id="56335" name="Text Box 142"/>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6336" name="Text Box 143"/>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6337" name="Text Box 144"/>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6338" name="Text Box 145"/>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56339" name="Text Box 146"/>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grpSp>
        <p:nvGrpSpPr>
          <p:cNvPr id="18" name="Group 147"/>
          <p:cNvGrpSpPr/>
          <p:nvPr/>
        </p:nvGrpSpPr>
        <p:grpSpPr>
          <a:xfrm>
            <a:off x="3259773" y="3625850"/>
            <a:ext cx="5791200" cy="646113"/>
            <a:chOff x="1155" y="2338"/>
            <a:chExt cx="3648" cy="407"/>
          </a:xfrm>
        </p:grpSpPr>
        <p:sp>
          <p:nvSpPr>
            <p:cNvPr id="56327"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28"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56329"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56330"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6331"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332"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333"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6334" name="Text Box 155"/>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sp>
        <p:nvSpPr>
          <p:cNvPr id="157"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48</a:t>
            </a:fld>
            <a:endParaRPr lang="zh-CN" altLang="en-US" dirty="0">
              <a:latin typeface="宋体" panose="02010600030101010101" pitchFamily="2" charset="-122"/>
              <a:ea typeface="宋体" panose="02010600030101010101" pitchFamily="2" charset="-122"/>
            </a:endParaRPr>
          </a:p>
        </p:txBody>
      </p:sp>
      <p:sp>
        <p:nvSpPr>
          <p:cNvPr id="160"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p:nvPr/>
        </p:nvGrpSpPr>
        <p:grpSpPr>
          <a:xfrm>
            <a:off x="1343660" y="1171575"/>
            <a:ext cx="9151938" cy="5441951"/>
            <a:chOff x="0" y="816"/>
            <a:chExt cx="5765" cy="3428"/>
          </a:xfrm>
        </p:grpSpPr>
        <p:grpSp>
          <p:nvGrpSpPr>
            <p:cNvPr id="57370" name="Group 3"/>
            <p:cNvGrpSpPr/>
            <p:nvPr/>
          </p:nvGrpSpPr>
          <p:grpSpPr>
            <a:xfrm>
              <a:off x="0" y="1094"/>
              <a:ext cx="462" cy="252"/>
              <a:chOff x="0" y="933"/>
              <a:chExt cx="462" cy="252"/>
            </a:xfrm>
          </p:grpSpPr>
          <p:sp>
            <p:nvSpPr>
              <p:cNvPr id="57506"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57507"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57371" name="Group 6"/>
            <p:cNvGrpSpPr/>
            <p:nvPr/>
          </p:nvGrpSpPr>
          <p:grpSpPr>
            <a:xfrm>
              <a:off x="16" y="1540"/>
              <a:ext cx="446" cy="252"/>
              <a:chOff x="16" y="1371"/>
              <a:chExt cx="446" cy="252"/>
            </a:xfrm>
          </p:grpSpPr>
          <p:sp>
            <p:nvSpPr>
              <p:cNvPr id="57504"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57505"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57372" name="Group 9"/>
            <p:cNvGrpSpPr/>
            <p:nvPr/>
          </p:nvGrpSpPr>
          <p:grpSpPr>
            <a:xfrm>
              <a:off x="16" y="1987"/>
              <a:ext cx="446" cy="252"/>
              <a:chOff x="16" y="1809"/>
              <a:chExt cx="446" cy="252"/>
            </a:xfrm>
          </p:grpSpPr>
          <p:sp>
            <p:nvSpPr>
              <p:cNvPr id="57502"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57503"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57373" name="Group 12"/>
            <p:cNvGrpSpPr/>
            <p:nvPr/>
          </p:nvGrpSpPr>
          <p:grpSpPr>
            <a:xfrm>
              <a:off x="16" y="2433"/>
              <a:ext cx="446" cy="252"/>
              <a:chOff x="16" y="2276"/>
              <a:chExt cx="446" cy="252"/>
            </a:xfrm>
          </p:grpSpPr>
          <p:sp>
            <p:nvSpPr>
              <p:cNvPr id="57500"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57501"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57374" name="Group 15"/>
            <p:cNvGrpSpPr/>
            <p:nvPr/>
          </p:nvGrpSpPr>
          <p:grpSpPr>
            <a:xfrm>
              <a:off x="16" y="2880"/>
              <a:ext cx="446" cy="252"/>
              <a:chOff x="16" y="2725"/>
              <a:chExt cx="446" cy="252"/>
            </a:xfrm>
          </p:grpSpPr>
          <p:sp>
            <p:nvSpPr>
              <p:cNvPr id="57498"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57499"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57375" name="Group 18"/>
            <p:cNvGrpSpPr/>
            <p:nvPr/>
          </p:nvGrpSpPr>
          <p:grpSpPr>
            <a:xfrm>
              <a:off x="462" y="816"/>
              <a:ext cx="5303" cy="3428"/>
              <a:chOff x="462" y="816"/>
              <a:chExt cx="5303" cy="3428"/>
            </a:xfrm>
          </p:grpSpPr>
          <p:sp>
            <p:nvSpPr>
              <p:cNvPr id="57376"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377"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78"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379"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0"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1"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2"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3"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4"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5"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57386"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7"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57388"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89"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57390"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57391"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57392"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57393"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57394"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95"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57396"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97"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57398"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57399"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57400"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57401"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57402"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03"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04"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05"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06"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57407"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08"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09"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0"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57411"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2"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3"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4"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57415"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6"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7"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8"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19"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0"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1"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2"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3"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4"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5"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6"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427"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读  写  控  制  电  路</a:t>
                </a:r>
              </a:p>
            </p:txBody>
          </p:sp>
          <p:sp>
            <p:nvSpPr>
              <p:cNvPr id="57428"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57429"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7430"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7431"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7432"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3"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4"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5"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6"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7"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8"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39"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40"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41"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442"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57443"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57444"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57445"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57446"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57447"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57448"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57449"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7450"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7451"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7452"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7453"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7454"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7455"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57456"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57457"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7458"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57459"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57460" name="Group 103"/>
              <p:cNvGrpSpPr/>
              <p:nvPr/>
            </p:nvGrpSpPr>
            <p:grpSpPr>
              <a:xfrm>
                <a:off x="1492" y="3918"/>
                <a:ext cx="253" cy="325"/>
                <a:chOff x="1584" y="3918"/>
                <a:chExt cx="253" cy="325"/>
              </a:xfrm>
            </p:grpSpPr>
            <p:sp>
              <p:nvSpPr>
                <p:cNvPr id="57496"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57497"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57461" name="Group 106"/>
              <p:cNvGrpSpPr/>
              <p:nvPr/>
            </p:nvGrpSpPr>
            <p:grpSpPr>
              <a:xfrm>
                <a:off x="2234" y="3918"/>
                <a:ext cx="254" cy="326"/>
                <a:chOff x="2355" y="3918"/>
                <a:chExt cx="254" cy="326"/>
              </a:xfrm>
            </p:grpSpPr>
            <p:sp>
              <p:nvSpPr>
                <p:cNvPr id="57494"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57495"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57462" name="Group 109"/>
              <p:cNvGrpSpPr/>
              <p:nvPr/>
            </p:nvGrpSpPr>
            <p:grpSpPr>
              <a:xfrm>
                <a:off x="2978" y="3918"/>
                <a:ext cx="253" cy="326"/>
                <a:chOff x="3102" y="3918"/>
                <a:chExt cx="253" cy="326"/>
              </a:xfrm>
            </p:grpSpPr>
            <p:sp>
              <p:nvSpPr>
                <p:cNvPr id="57492"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57493"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57463" name="Group 112"/>
              <p:cNvGrpSpPr/>
              <p:nvPr/>
            </p:nvGrpSpPr>
            <p:grpSpPr>
              <a:xfrm>
                <a:off x="3721" y="3918"/>
                <a:ext cx="253" cy="326"/>
                <a:chOff x="3844" y="3918"/>
                <a:chExt cx="253" cy="326"/>
              </a:xfrm>
            </p:grpSpPr>
            <p:sp>
              <p:nvSpPr>
                <p:cNvPr id="57490"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57491"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57464" name="Group 115"/>
              <p:cNvGrpSpPr/>
              <p:nvPr/>
            </p:nvGrpSpPr>
            <p:grpSpPr>
              <a:xfrm>
                <a:off x="4464" y="3918"/>
                <a:ext cx="253" cy="325"/>
                <a:chOff x="4603" y="3918"/>
                <a:chExt cx="253" cy="325"/>
              </a:xfrm>
            </p:grpSpPr>
            <p:sp>
              <p:nvSpPr>
                <p:cNvPr id="57488"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57489"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57465"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57466"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57467"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57468"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57469"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57470" name="Group 123"/>
              <p:cNvGrpSpPr/>
              <p:nvPr/>
            </p:nvGrpSpPr>
            <p:grpSpPr>
              <a:xfrm>
                <a:off x="4916" y="1726"/>
                <a:ext cx="277" cy="893"/>
                <a:chOff x="4920" y="1790"/>
                <a:chExt cx="277" cy="893"/>
              </a:xfrm>
            </p:grpSpPr>
            <p:sp>
              <p:nvSpPr>
                <p:cNvPr id="57484"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57485"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7486"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7487"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7471" name="Group 128"/>
              <p:cNvGrpSpPr/>
              <p:nvPr/>
            </p:nvGrpSpPr>
            <p:grpSpPr>
              <a:xfrm>
                <a:off x="5372" y="1505"/>
                <a:ext cx="277" cy="879"/>
                <a:chOff x="5394" y="1612"/>
                <a:chExt cx="277" cy="879"/>
              </a:xfrm>
            </p:grpSpPr>
            <p:sp>
              <p:nvSpPr>
                <p:cNvPr id="57480"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57481"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7482"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7483"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7472" name="Group 133"/>
              <p:cNvGrpSpPr/>
              <p:nvPr/>
            </p:nvGrpSpPr>
            <p:grpSpPr>
              <a:xfrm>
                <a:off x="3320" y="915"/>
                <a:ext cx="376" cy="2173"/>
                <a:chOff x="3324" y="979"/>
                <a:chExt cx="376" cy="2173"/>
              </a:xfrm>
            </p:grpSpPr>
            <p:sp>
              <p:nvSpPr>
                <p:cNvPr id="57476"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7477"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7478"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7479"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57473"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57474"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7475"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57347" name="Group 141"/>
          <p:cNvGrpSpPr/>
          <p:nvPr/>
        </p:nvGrpSpPr>
        <p:grpSpPr>
          <a:xfrm>
            <a:off x="3177223" y="3587750"/>
            <a:ext cx="5791200" cy="646113"/>
            <a:chOff x="1155" y="2338"/>
            <a:chExt cx="3648" cy="407"/>
          </a:xfrm>
        </p:grpSpPr>
        <p:sp>
          <p:nvSpPr>
            <p:cNvPr id="57362" name="Freeform 142"/>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63" name="Line 143"/>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57364" name="Line 144"/>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57365" name="Freeform 145"/>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7366" name="Rectangle 146"/>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367" name="Rectangle 147"/>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368" name="Rectangle 148"/>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7369" name="Text Box 149"/>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2" name="Group 150"/>
          <p:cNvGrpSpPr/>
          <p:nvPr/>
        </p:nvGrpSpPr>
        <p:grpSpPr>
          <a:xfrm>
            <a:off x="3324860" y="6015038"/>
            <a:ext cx="5157887" cy="523450"/>
            <a:chOff x="1452" y="3984"/>
            <a:chExt cx="3151" cy="362"/>
          </a:xfrm>
        </p:grpSpPr>
        <p:sp>
          <p:nvSpPr>
            <p:cNvPr id="57357"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7358"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7359"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7360"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7361"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grpSp>
      <p:grpSp>
        <p:nvGrpSpPr>
          <p:cNvPr id="57349" name="Group 156"/>
          <p:cNvGrpSpPr/>
          <p:nvPr/>
        </p:nvGrpSpPr>
        <p:grpSpPr>
          <a:xfrm>
            <a:off x="1684974" y="1695450"/>
            <a:ext cx="365226" cy="3366660"/>
            <a:chOff x="300" y="720"/>
            <a:chExt cx="223" cy="2330"/>
          </a:xfrm>
        </p:grpSpPr>
        <p:sp>
          <p:nvSpPr>
            <p:cNvPr id="57352" name="Text Box 157"/>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7353" name="Text Box 158"/>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7354" name="Text Box 159"/>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7355" name="Text Box 160"/>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57356" name="Text Box 161"/>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sp>
        <p:nvSpPr>
          <p:cNvPr id="163"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49</a:t>
            </a:fld>
            <a:endParaRPr lang="zh-CN" altLang="en-US" dirty="0">
              <a:latin typeface="宋体" panose="02010600030101010101" pitchFamily="2" charset="-122"/>
              <a:ea typeface="宋体" panose="02010600030101010101" pitchFamily="2" charset="-122"/>
            </a:endParaRPr>
          </a:p>
        </p:txBody>
      </p:sp>
      <p:sp>
        <p:nvSpPr>
          <p:cNvPr id="166" name="标题 4"/>
          <p:cNvSpPr txBox="1"/>
          <p:nvPr/>
        </p:nvSpPr>
        <p:spPr>
          <a:xfrm>
            <a:off x="840423" y="167213"/>
            <a:ext cx="10515600" cy="751156"/>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2800" b="1">
                <a:ea typeface="楷体_GB2312" pitchFamily="49" charset="-122"/>
              </a:rPr>
              <a:t>②</a:t>
            </a:r>
            <a:r>
              <a:rPr lang="zh-CN" altLang="en-US" sz="2800" b="1">
                <a:latin typeface="Times New Roman" panose="02020603050405020304" pitchFamily="18" charset="0"/>
                <a:sym typeface="+mn-ea"/>
              </a:rPr>
              <a:t>三管动态</a:t>
            </a:r>
            <a:r>
              <a:rPr lang="en-US" altLang="zh-CN" sz="2800" b="1">
                <a:latin typeface="Times New Roman" panose="02020603050405020304" pitchFamily="18" charset="0"/>
                <a:sym typeface="+mn-ea"/>
              </a:rPr>
              <a:t>RAM</a:t>
            </a:r>
            <a:r>
              <a:rPr lang="zh-CN" altLang="en-US" sz="2800" b="1">
                <a:latin typeface="Times New Roman" panose="02020603050405020304" pitchFamily="18" charset="0"/>
                <a:sym typeface="+mn-ea"/>
              </a:rPr>
              <a:t>芯片 (</a:t>
            </a:r>
            <a:r>
              <a:rPr lang="en-US" altLang="zh-CN" sz="2800" b="1">
                <a:latin typeface="Times New Roman" panose="02020603050405020304" pitchFamily="18" charset="0"/>
                <a:sym typeface="+mn-ea"/>
              </a:rPr>
              <a:t>Intel 1103) </a:t>
            </a:r>
            <a:r>
              <a:rPr lang="zh-CN" altLang="en-US" sz="2800" b="1">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ext Box 2"/>
          <p:cNvSpPr txBox="1"/>
          <p:nvPr/>
        </p:nvSpPr>
        <p:spPr>
          <a:xfrm>
            <a:off x="5657850" y="5897564"/>
            <a:ext cx="3562350" cy="579437"/>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磁盘、磁带、光盘 </a:t>
            </a:r>
          </a:p>
        </p:txBody>
      </p:sp>
      <p:sp>
        <p:nvSpPr>
          <p:cNvPr id="317443" name="Text Box 3"/>
          <p:cNvSpPr txBox="1"/>
          <p:nvPr/>
        </p:nvSpPr>
        <p:spPr>
          <a:xfrm>
            <a:off x="3100388" y="4983164"/>
            <a:ext cx="5662612" cy="579437"/>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高速缓冲存储器（</a:t>
            </a:r>
            <a:r>
              <a:rPr lang="en-US" altLang="zh-CN" sz="3200" b="1" dirty="0">
                <a:latin typeface="宋体" panose="02010600030101010101" pitchFamily="2" charset="-122"/>
                <a:ea typeface="宋体" panose="02010600030101010101" pitchFamily="2" charset="-122"/>
              </a:rPr>
              <a:t>Cache）</a:t>
            </a:r>
          </a:p>
        </p:txBody>
      </p:sp>
      <p:sp>
        <p:nvSpPr>
          <p:cNvPr id="317444" name="Text Box 4"/>
          <p:cNvSpPr txBox="1"/>
          <p:nvPr/>
        </p:nvSpPr>
        <p:spPr>
          <a:xfrm>
            <a:off x="3100388" y="4090989"/>
            <a:ext cx="3757612" cy="579437"/>
          </a:xfrm>
          <a:prstGeom prst="rect">
            <a:avLst/>
          </a:prstGeom>
          <a:noFill/>
          <a:ln w="9525">
            <a:noFill/>
          </a:ln>
        </p:spPr>
        <p:txBody>
          <a:bodyPr>
            <a:spAutoFit/>
          </a:bodyPr>
          <a:lstStyle/>
          <a:p>
            <a:r>
              <a:rPr lang="en-US" altLang="zh-CN" sz="3200" b="1" dirty="0">
                <a:latin typeface="宋体" panose="02010600030101010101" pitchFamily="2" charset="-122"/>
                <a:ea typeface="宋体" panose="02010600030101010101" pitchFamily="2" charset="-122"/>
              </a:rPr>
              <a:t>Flash  Memory</a:t>
            </a:r>
          </a:p>
        </p:txBody>
      </p:sp>
      <p:sp>
        <p:nvSpPr>
          <p:cNvPr id="317445" name="Text Box 5"/>
          <p:cNvSpPr txBox="1"/>
          <p:nvPr/>
        </p:nvSpPr>
        <p:spPr>
          <a:xfrm>
            <a:off x="1873251" y="3500438"/>
            <a:ext cx="595035" cy="1569660"/>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存</a:t>
            </a:r>
          </a:p>
          <a:p>
            <a:r>
              <a:rPr lang="zh-CN" altLang="en-US" sz="3200" b="1" dirty="0">
                <a:latin typeface="宋体" panose="02010600030101010101" pitchFamily="2" charset="-122"/>
                <a:ea typeface="宋体" panose="02010600030101010101" pitchFamily="2" charset="-122"/>
              </a:rPr>
              <a:t>储</a:t>
            </a:r>
          </a:p>
          <a:p>
            <a:r>
              <a:rPr lang="zh-CN" altLang="en-US" sz="3200" b="1" dirty="0">
                <a:latin typeface="宋体" panose="02010600030101010101" pitchFamily="2" charset="-122"/>
                <a:ea typeface="宋体" panose="02010600030101010101" pitchFamily="2" charset="-122"/>
              </a:rPr>
              <a:t>器</a:t>
            </a:r>
          </a:p>
        </p:txBody>
      </p:sp>
      <p:grpSp>
        <p:nvGrpSpPr>
          <p:cNvPr id="2" name="Group 6"/>
          <p:cNvGrpSpPr/>
          <p:nvPr/>
        </p:nvGrpSpPr>
        <p:grpSpPr>
          <a:xfrm>
            <a:off x="3100388" y="2195514"/>
            <a:ext cx="2244725" cy="4286249"/>
            <a:chOff x="993" y="1383"/>
            <a:chExt cx="1414" cy="2700"/>
          </a:xfrm>
        </p:grpSpPr>
        <p:sp>
          <p:nvSpPr>
            <p:cNvPr id="14360" name="Text Box 7"/>
            <p:cNvSpPr txBox="1"/>
            <p:nvPr/>
          </p:nvSpPr>
          <p:spPr>
            <a:xfrm>
              <a:off x="993" y="1383"/>
              <a:ext cx="1156" cy="365"/>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主存储器</a:t>
              </a:r>
            </a:p>
          </p:txBody>
        </p:sp>
        <p:sp>
          <p:nvSpPr>
            <p:cNvPr id="14361" name="Text Box 8"/>
            <p:cNvSpPr txBox="1"/>
            <p:nvPr/>
          </p:nvSpPr>
          <p:spPr>
            <a:xfrm>
              <a:off x="993" y="3715"/>
              <a:ext cx="1414"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辅助存储器</a:t>
              </a:r>
            </a:p>
          </p:txBody>
        </p:sp>
      </p:grpSp>
      <p:sp>
        <p:nvSpPr>
          <p:cNvPr id="317449" name="AutoShape 9"/>
          <p:cNvSpPr/>
          <p:nvPr/>
        </p:nvSpPr>
        <p:spPr>
          <a:xfrm>
            <a:off x="2616200" y="2460626"/>
            <a:ext cx="431800" cy="3833813"/>
          </a:xfrm>
          <a:prstGeom prst="leftBrace">
            <a:avLst>
              <a:gd name="adj1" fmla="val 73988"/>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nvGrpSpPr>
          <p:cNvPr id="3" name="Group 10"/>
          <p:cNvGrpSpPr/>
          <p:nvPr/>
        </p:nvGrpSpPr>
        <p:grpSpPr>
          <a:xfrm>
            <a:off x="6339740" y="2436811"/>
            <a:ext cx="3455988" cy="1984377"/>
            <a:chOff x="3350" y="1499"/>
            <a:chExt cx="2177" cy="1250"/>
          </a:xfrm>
        </p:grpSpPr>
        <p:sp>
          <p:nvSpPr>
            <p:cNvPr id="14356" name="Text Box 11"/>
            <p:cNvSpPr txBox="1"/>
            <p:nvPr/>
          </p:nvSpPr>
          <p:spPr>
            <a:xfrm>
              <a:off x="3350" y="1499"/>
              <a:ext cx="1210" cy="330"/>
            </a:xfrm>
            <a:prstGeom prst="rect">
              <a:avLst/>
            </a:prstGeom>
            <a:noFill/>
            <a:ln w="9525">
              <a:noFill/>
            </a:ln>
          </p:spPr>
          <p:txBody>
            <a:bodyPr>
              <a:spAutoFit/>
            </a:bodyPr>
            <a:lstStyle/>
            <a:p>
              <a:r>
                <a:rPr lang="en-US" altLang="zh-CN" sz="2800" b="1" dirty="0">
                  <a:latin typeface="宋体" panose="02010600030101010101" pitchFamily="2" charset="-122"/>
                  <a:ea typeface="宋体" panose="02010600030101010101" pitchFamily="2" charset="-122"/>
                </a:rPr>
                <a:t>MROM</a:t>
              </a:r>
            </a:p>
          </p:txBody>
        </p:sp>
        <p:sp>
          <p:nvSpPr>
            <p:cNvPr id="14357" name="Text Box 12"/>
            <p:cNvSpPr txBox="1"/>
            <p:nvPr/>
          </p:nvSpPr>
          <p:spPr>
            <a:xfrm>
              <a:off x="3350" y="1805"/>
              <a:ext cx="1109" cy="330"/>
            </a:xfrm>
            <a:prstGeom prst="rect">
              <a:avLst/>
            </a:prstGeom>
            <a:noFill/>
            <a:ln w="9525">
              <a:noFill/>
            </a:ln>
          </p:spPr>
          <p:txBody>
            <a:bodyPr>
              <a:spAutoFit/>
            </a:bodyPr>
            <a:lstStyle/>
            <a:p>
              <a:r>
                <a:rPr lang="en-US" altLang="zh-CN" sz="2800" b="1" dirty="0">
                  <a:latin typeface="宋体" panose="02010600030101010101" pitchFamily="2" charset="-122"/>
                  <a:ea typeface="宋体" panose="02010600030101010101" pitchFamily="2" charset="-122"/>
                </a:rPr>
                <a:t>PROM</a:t>
              </a:r>
            </a:p>
          </p:txBody>
        </p:sp>
        <p:sp>
          <p:nvSpPr>
            <p:cNvPr id="14358" name="Text Box 13"/>
            <p:cNvSpPr txBox="1"/>
            <p:nvPr/>
          </p:nvSpPr>
          <p:spPr>
            <a:xfrm>
              <a:off x="3350" y="2112"/>
              <a:ext cx="1311" cy="330"/>
            </a:xfrm>
            <a:prstGeom prst="rect">
              <a:avLst/>
            </a:prstGeom>
            <a:noFill/>
            <a:ln w="9525">
              <a:noFill/>
            </a:ln>
          </p:spPr>
          <p:txBody>
            <a:bodyPr>
              <a:spAutoFit/>
            </a:bodyPr>
            <a:lstStyle/>
            <a:p>
              <a:r>
                <a:rPr lang="en-US" altLang="zh-CN" sz="2800" b="1" dirty="0">
                  <a:latin typeface="宋体" panose="02010600030101010101" pitchFamily="2" charset="-122"/>
                  <a:ea typeface="宋体" panose="02010600030101010101" pitchFamily="2" charset="-122"/>
                </a:rPr>
                <a:t>EPROM</a:t>
              </a:r>
            </a:p>
          </p:txBody>
        </p:sp>
        <p:sp>
          <p:nvSpPr>
            <p:cNvPr id="14359" name="Text Box 14"/>
            <p:cNvSpPr txBox="1"/>
            <p:nvPr/>
          </p:nvSpPr>
          <p:spPr>
            <a:xfrm>
              <a:off x="3350" y="2419"/>
              <a:ext cx="2177" cy="330"/>
            </a:xfrm>
            <a:prstGeom prst="rect">
              <a:avLst/>
            </a:prstGeom>
            <a:noFill/>
            <a:ln w="9525">
              <a:noFill/>
            </a:ln>
          </p:spPr>
          <p:txBody>
            <a:bodyPr>
              <a:spAutoFit/>
            </a:bodyPr>
            <a:lstStyle/>
            <a:p>
              <a:r>
                <a:rPr lang="en-US" altLang="zh-CN" sz="2800" b="1" dirty="0">
                  <a:latin typeface="宋体" panose="02010600030101010101" pitchFamily="2" charset="-122"/>
                  <a:ea typeface="宋体" panose="02010600030101010101" pitchFamily="2" charset="-122"/>
                </a:rPr>
                <a:t>EEPROM</a:t>
              </a:r>
            </a:p>
          </p:txBody>
        </p:sp>
      </p:grpSp>
      <p:sp>
        <p:nvSpPr>
          <p:cNvPr id="317455" name="AutoShape 15"/>
          <p:cNvSpPr/>
          <p:nvPr/>
        </p:nvSpPr>
        <p:spPr>
          <a:xfrm>
            <a:off x="6029324" y="2659787"/>
            <a:ext cx="292100" cy="1574937"/>
          </a:xfrm>
          <a:prstGeom prst="leftBrace">
            <a:avLst>
              <a:gd name="adj1" fmla="val 42346"/>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sz="2800" b="1" dirty="0">
              <a:latin typeface="宋体" panose="02010600030101010101" pitchFamily="2" charset="-122"/>
              <a:ea typeface="宋体" panose="02010600030101010101" pitchFamily="2" charset="-122"/>
            </a:endParaRPr>
          </a:p>
        </p:txBody>
      </p:sp>
      <p:grpSp>
        <p:nvGrpSpPr>
          <p:cNvPr id="4" name="Group 16"/>
          <p:cNvGrpSpPr/>
          <p:nvPr/>
        </p:nvGrpSpPr>
        <p:grpSpPr>
          <a:xfrm>
            <a:off x="5300662" y="1296988"/>
            <a:ext cx="728662" cy="2352674"/>
            <a:chOff x="2379" y="817"/>
            <a:chExt cx="459" cy="1482"/>
          </a:xfrm>
        </p:grpSpPr>
        <p:sp>
          <p:nvSpPr>
            <p:cNvPr id="14354" name="Text Box 17"/>
            <p:cNvSpPr txBox="1"/>
            <p:nvPr/>
          </p:nvSpPr>
          <p:spPr>
            <a:xfrm>
              <a:off x="2379" y="817"/>
              <a:ext cx="459" cy="330"/>
            </a:xfrm>
            <a:prstGeom prst="rect">
              <a:avLst/>
            </a:prstGeom>
            <a:noFill/>
            <a:ln w="9525">
              <a:noFill/>
            </a:ln>
          </p:spPr>
          <p:txBody>
            <a:bodyPr wrap="none">
              <a:spAutoFit/>
            </a:bodyPr>
            <a:lstStyle/>
            <a:p>
              <a:r>
                <a:rPr lang="en-US" altLang="zh-CN" sz="2800" b="1" dirty="0">
                  <a:latin typeface="宋体" panose="02010600030101010101" pitchFamily="2" charset="-122"/>
                  <a:ea typeface="宋体" panose="02010600030101010101" pitchFamily="2" charset="-122"/>
                </a:rPr>
                <a:t>RAM</a:t>
              </a:r>
            </a:p>
          </p:txBody>
        </p:sp>
        <p:sp>
          <p:nvSpPr>
            <p:cNvPr id="14355" name="Text Box 18"/>
            <p:cNvSpPr txBox="1"/>
            <p:nvPr/>
          </p:nvSpPr>
          <p:spPr>
            <a:xfrm>
              <a:off x="2379" y="1969"/>
              <a:ext cx="459" cy="330"/>
            </a:xfrm>
            <a:prstGeom prst="rect">
              <a:avLst/>
            </a:prstGeom>
            <a:noFill/>
            <a:ln w="9525">
              <a:noFill/>
            </a:ln>
          </p:spPr>
          <p:txBody>
            <a:bodyPr wrap="none">
              <a:spAutoFit/>
            </a:bodyPr>
            <a:lstStyle/>
            <a:p>
              <a:r>
                <a:rPr lang="en-US" altLang="zh-CN" sz="2800" b="1" dirty="0">
                  <a:latin typeface="宋体" panose="02010600030101010101" pitchFamily="2" charset="-122"/>
                  <a:ea typeface="宋体" panose="02010600030101010101" pitchFamily="2" charset="-122"/>
                </a:rPr>
                <a:t>ROM</a:t>
              </a:r>
            </a:p>
          </p:txBody>
        </p:sp>
      </p:grpSp>
      <p:sp>
        <p:nvSpPr>
          <p:cNvPr id="317459" name="AutoShape 19"/>
          <p:cNvSpPr/>
          <p:nvPr/>
        </p:nvSpPr>
        <p:spPr>
          <a:xfrm>
            <a:off x="4986338" y="1535114"/>
            <a:ext cx="271462" cy="1893887"/>
          </a:xfrm>
          <a:prstGeom prst="leftBrace">
            <a:avLst>
              <a:gd name="adj1" fmla="val 58138"/>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nvGrpSpPr>
          <p:cNvPr id="5" name="Group 20"/>
          <p:cNvGrpSpPr/>
          <p:nvPr/>
        </p:nvGrpSpPr>
        <p:grpSpPr>
          <a:xfrm>
            <a:off x="6242295" y="999393"/>
            <a:ext cx="2311400" cy="1185864"/>
            <a:chOff x="3310" y="624"/>
            <a:chExt cx="1456" cy="747"/>
          </a:xfrm>
        </p:grpSpPr>
        <p:sp>
          <p:nvSpPr>
            <p:cNvPr id="14352" name="Text Box 21"/>
            <p:cNvSpPr txBox="1"/>
            <p:nvPr/>
          </p:nvSpPr>
          <p:spPr>
            <a:xfrm>
              <a:off x="3310" y="624"/>
              <a:ext cx="1456" cy="330"/>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静态 </a:t>
              </a:r>
              <a:r>
                <a:rPr lang="en-US" altLang="zh-CN" sz="2800" b="1" dirty="0">
                  <a:latin typeface="宋体" panose="02010600030101010101" pitchFamily="2" charset="-122"/>
                  <a:ea typeface="宋体" panose="02010600030101010101" pitchFamily="2" charset="-122"/>
                </a:rPr>
                <a:t>RAM</a:t>
              </a:r>
            </a:p>
          </p:txBody>
        </p:sp>
        <p:sp>
          <p:nvSpPr>
            <p:cNvPr id="14353" name="Text Box 22"/>
            <p:cNvSpPr txBox="1"/>
            <p:nvPr/>
          </p:nvSpPr>
          <p:spPr>
            <a:xfrm>
              <a:off x="3310" y="1041"/>
              <a:ext cx="1027"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动态 </a:t>
              </a:r>
              <a:r>
                <a:rPr lang="en-US" altLang="zh-CN" sz="2800" b="1" dirty="0">
                  <a:latin typeface="宋体" panose="02010600030101010101" pitchFamily="2" charset="-122"/>
                  <a:ea typeface="宋体" panose="02010600030101010101" pitchFamily="2" charset="-122"/>
                </a:rPr>
                <a:t>RAM</a:t>
              </a:r>
            </a:p>
          </p:txBody>
        </p:sp>
      </p:grpSp>
      <p:sp>
        <p:nvSpPr>
          <p:cNvPr id="317463" name="AutoShape 23"/>
          <p:cNvSpPr/>
          <p:nvPr/>
        </p:nvSpPr>
        <p:spPr>
          <a:xfrm>
            <a:off x="6055947" y="1213337"/>
            <a:ext cx="207963" cy="784225"/>
          </a:xfrm>
          <a:prstGeom prst="leftBrace">
            <a:avLst>
              <a:gd name="adj1" fmla="val 31424"/>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sz="2800" b="1" dirty="0">
              <a:latin typeface="宋体" panose="02010600030101010101" pitchFamily="2" charset="-122"/>
              <a:ea typeface="宋体" panose="02010600030101010101" pitchFamily="2" charset="-122"/>
            </a:endParaRPr>
          </a:p>
        </p:txBody>
      </p:sp>
      <p:sp>
        <p:nvSpPr>
          <p:cNvPr id="14350" name="Text Box 24"/>
          <p:cNvSpPr txBox="1"/>
          <p:nvPr/>
        </p:nvSpPr>
        <p:spPr>
          <a:xfrm>
            <a:off x="1893888" y="273050"/>
            <a:ext cx="6210354" cy="646331"/>
          </a:xfrm>
          <a:prstGeom prst="rect">
            <a:avLst/>
          </a:prstGeom>
          <a:noFill/>
          <a:ln w="9525">
            <a:noFill/>
          </a:ln>
        </p:spPr>
        <p:txBody>
          <a:bodyPr wrap="none">
            <a:spAutoFit/>
          </a:bodyPr>
          <a:lstStyle/>
          <a:p>
            <a:r>
              <a:rPr lang="zh-CN" altLang="en-US" sz="3600" b="1" dirty="0">
                <a:latin typeface="宋体" panose="02010600030101010101" pitchFamily="2" charset="-122"/>
                <a:ea typeface="宋体" panose="02010600030101010101" pitchFamily="2" charset="-122"/>
              </a:rPr>
              <a:t>3. 按在计算机中的作用分类</a:t>
            </a:r>
          </a:p>
        </p:txBody>
      </p:sp>
      <p:sp>
        <p:nvSpPr>
          <p:cNvPr id="2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b="1" smtClean="0">
                <a:latin typeface="宋体" panose="02010600030101010101" pitchFamily="2" charset="-122"/>
                <a:ea typeface="宋体" panose="02010600030101010101" pitchFamily="2" charset="-122"/>
              </a:rPr>
              <a:t>5</a:t>
            </a:fld>
            <a:endParaRPr lang="zh-CN" altLang="en-US"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45"/>
                                        </p:tgtEl>
                                        <p:attrNameLst>
                                          <p:attrName>style.visibility</p:attrName>
                                        </p:attrNameLst>
                                      </p:cBhvr>
                                      <p:to>
                                        <p:strVal val="visible"/>
                                      </p:to>
                                    </p:set>
                                    <p:animEffect transition="in" filter="blinds(horizontal)">
                                      <p:cBhvr>
                                        <p:cTn id="7" dur="500"/>
                                        <p:tgtEl>
                                          <p:spTgt spid="317445"/>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317449"/>
                                        </p:tgtEl>
                                        <p:attrNameLst>
                                          <p:attrName>style.visibility</p:attrName>
                                        </p:attrNameLst>
                                      </p:cBhvr>
                                      <p:to>
                                        <p:strVal val="visible"/>
                                      </p:to>
                                    </p:set>
                                    <p:animEffect transition="in" filter="barn(outHorizontal)">
                                      <p:cBhvr>
                                        <p:cTn id="11" dur="500"/>
                                        <p:tgtEl>
                                          <p:spTgt spid="31744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grpId="0" nodeType="clickEffect">
                                  <p:stCondLst>
                                    <p:cond delay="0"/>
                                  </p:stCondLst>
                                  <p:childTnLst>
                                    <p:set>
                                      <p:cBhvr>
                                        <p:cTn id="20" dur="1" fill="hold">
                                          <p:stCondLst>
                                            <p:cond delay="0"/>
                                          </p:stCondLst>
                                        </p:cTn>
                                        <p:tgtEl>
                                          <p:spTgt spid="317459"/>
                                        </p:tgtEl>
                                        <p:attrNameLst>
                                          <p:attrName>style.visibility</p:attrName>
                                        </p:attrNameLst>
                                      </p:cBhvr>
                                      <p:to>
                                        <p:strVal val="visible"/>
                                      </p:to>
                                    </p:set>
                                    <p:animEffect transition="in" filter="barn(outHorizontal)">
                                      <p:cBhvr>
                                        <p:cTn id="21" dur="500"/>
                                        <p:tgtEl>
                                          <p:spTgt spid="31745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42" fill="hold" grpId="0" nodeType="clickEffect">
                                  <p:stCondLst>
                                    <p:cond delay="0"/>
                                  </p:stCondLst>
                                  <p:childTnLst>
                                    <p:set>
                                      <p:cBhvr>
                                        <p:cTn id="30" dur="1" fill="hold">
                                          <p:stCondLst>
                                            <p:cond delay="0"/>
                                          </p:stCondLst>
                                        </p:cTn>
                                        <p:tgtEl>
                                          <p:spTgt spid="317463"/>
                                        </p:tgtEl>
                                        <p:attrNameLst>
                                          <p:attrName>style.visibility</p:attrName>
                                        </p:attrNameLst>
                                      </p:cBhvr>
                                      <p:to>
                                        <p:strVal val="visible"/>
                                      </p:to>
                                    </p:set>
                                    <p:animEffect transition="in" filter="barn(outHorizontal)">
                                      <p:cBhvr>
                                        <p:cTn id="31" dur="500"/>
                                        <p:tgtEl>
                                          <p:spTgt spid="31746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42" fill="hold" grpId="0" nodeType="clickEffect">
                                  <p:stCondLst>
                                    <p:cond delay="0"/>
                                  </p:stCondLst>
                                  <p:childTnLst>
                                    <p:set>
                                      <p:cBhvr>
                                        <p:cTn id="40" dur="1" fill="hold">
                                          <p:stCondLst>
                                            <p:cond delay="0"/>
                                          </p:stCondLst>
                                        </p:cTn>
                                        <p:tgtEl>
                                          <p:spTgt spid="317455"/>
                                        </p:tgtEl>
                                        <p:attrNameLst>
                                          <p:attrName>style.visibility</p:attrName>
                                        </p:attrNameLst>
                                      </p:cBhvr>
                                      <p:to>
                                        <p:strVal val="visible"/>
                                      </p:to>
                                    </p:set>
                                    <p:animEffect transition="in" filter="barn(outHorizontal)">
                                      <p:cBhvr>
                                        <p:cTn id="41" dur="500"/>
                                        <p:tgtEl>
                                          <p:spTgt spid="31745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17444"/>
                                        </p:tgtEl>
                                        <p:attrNameLst>
                                          <p:attrName>style.visibility</p:attrName>
                                        </p:attrNameLst>
                                      </p:cBhvr>
                                      <p:to>
                                        <p:strVal val="visible"/>
                                      </p:to>
                                    </p:set>
                                    <p:animEffect transition="in" filter="blinds(horizontal)">
                                      <p:cBhvr>
                                        <p:cTn id="51" dur="500"/>
                                        <p:tgtEl>
                                          <p:spTgt spid="31744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17443"/>
                                        </p:tgtEl>
                                        <p:attrNameLst>
                                          <p:attrName>style.visibility</p:attrName>
                                        </p:attrNameLst>
                                      </p:cBhvr>
                                      <p:to>
                                        <p:strVal val="visible"/>
                                      </p:to>
                                    </p:set>
                                    <p:animEffect transition="in" filter="blinds(horizontal)">
                                      <p:cBhvr>
                                        <p:cTn id="56" dur="500"/>
                                        <p:tgtEl>
                                          <p:spTgt spid="31744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17442"/>
                                        </p:tgtEl>
                                        <p:attrNameLst>
                                          <p:attrName>style.visibility</p:attrName>
                                        </p:attrNameLst>
                                      </p:cBhvr>
                                      <p:to>
                                        <p:strVal val="visible"/>
                                      </p:to>
                                    </p:set>
                                    <p:animEffect transition="in" filter="blinds(horizontal)">
                                      <p:cBhvr>
                                        <p:cTn id="61" dur="500"/>
                                        <p:tgtEl>
                                          <p:spTgt spid="317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2" grpId="0"/>
      <p:bldP spid="317443" grpId="0"/>
      <p:bldP spid="317444" grpId="0"/>
      <p:bldP spid="317445" grpId="0"/>
      <p:bldP spid="317449" grpId="0" animBg="1"/>
      <p:bldP spid="317455" grpId="0" animBg="1"/>
      <p:bldP spid="317459" grpId="0" animBg="1"/>
      <p:bldP spid="31746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p:nvPr/>
        </p:nvGrpSpPr>
        <p:grpSpPr>
          <a:xfrm>
            <a:off x="1422400" y="1295400"/>
            <a:ext cx="9151938" cy="5441951"/>
            <a:chOff x="0" y="816"/>
            <a:chExt cx="5765" cy="3428"/>
          </a:xfrm>
        </p:grpSpPr>
        <p:grpSp>
          <p:nvGrpSpPr>
            <p:cNvPr id="58407" name="Group 3"/>
            <p:cNvGrpSpPr/>
            <p:nvPr/>
          </p:nvGrpSpPr>
          <p:grpSpPr>
            <a:xfrm>
              <a:off x="0" y="1094"/>
              <a:ext cx="462" cy="252"/>
              <a:chOff x="0" y="933"/>
              <a:chExt cx="462" cy="252"/>
            </a:xfrm>
          </p:grpSpPr>
          <p:sp>
            <p:nvSpPr>
              <p:cNvPr id="58543"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58544"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58408" name="Group 6"/>
            <p:cNvGrpSpPr/>
            <p:nvPr/>
          </p:nvGrpSpPr>
          <p:grpSpPr>
            <a:xfrm>
              <a:off x="16" y="1540"/>
              <a:ext cx="446" cy="252"/>
              <a:chOff x="16" y="1371"/>
              <a:chExt cx="446" cy="252"/>
            </a:xfrm>
          </p:grpSpPr>
          <p:sp>
            <p:nvSpPr>
              <p:cNvPr id="58541"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58542"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58409" name="Group 9"/>
            <p:cNvGrpSpPr/>
            <p:nvPr/>
          </p:nvGrpSpPr>
          <p:grpSpPr>
            <a:xfrm>
              <a:off x="16" y="1987"/>
              <a:ext cx="446" cy="252"/>
              <a:chOff x="16" y="1809"/>
              <a:chExt cx="446" cy="252"/>
            </a:xfrm>
          </p:grpSpPr>
          <p:sp>
            <p:nvSpPr>
              <p:cNvPr id="58539"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58540"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58410" name="Group 12"/>
            <p:cNvGrpSpPr/>
            <p:nvPr/>
          </p:nvGrpSpPr>
          <p:grpSpPr>
            <a:xfrm>
              <a:off x="16" y="2433"/>
              <a:ext cx="446" cy="252"/>
              <a:chOff x="16" y="2276"/>
              <a:chExt cx="446" cy="252"/>
            </a:xfrm>
          </p:grpSpPr>
          <p:sp>
            <p:nvSpPr>
              <p:cNvPr id="58537"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58538"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58411" name="Group 15"/>
            <p:cNvGrpSpPr/>
            <p:nvPr/>
          </p:nvGrpSpPr>
          <p:grpSpPr>
            <a:xfrm>
              <a:off x="16" y="2880"/>
              <a:ext cx="446" cy="252"/>
              <a:chOff x="16" y="2725"/>
              <a:chExt cx="446" cy="252"/>
            </a:xfrm>
          </p:grpSpPr>
          <p:sp>
            <p:nvSpPr>
              <p:cNvPr id="58535"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58536"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58412" name="Group 18"/>
            <p:cNvGrpSpPr/>
            <p:nvPr/>
          </p:nvGrpSpPr>
          <p:grpSpPr>
            <a:xfrm>
              <a:off x="462" y="816"/>
              <a:ext cx="5303" cy="3428"/>
              <a:chOff x="462" y="816"/>
              <a:chExt cx="5303" cy="3428"/>
            </a:xfrm>
          </p:grpSpPr>
          <p:sp>
            <p:nvSpPr>
              <p:cNvPr id="58413"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14"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15"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16"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17"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18"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19"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20"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21"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22"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58423"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24"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58425"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26"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58427"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58428"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58429"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58430"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58431"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32"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58433"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34"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58435"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58436"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58437"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58438"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58439"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40"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1"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2"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3"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58444"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5"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6"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7"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58448"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49"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0"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1"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58452"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3"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4"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5"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6"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7"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8"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59"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60"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61"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62"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63"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64"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读  写  控  制  电  路</a:t>
                </a:r>
              </a:p>
            </p:txBody>
          </p:sp>
          <p:sp>
            <p:nvSpPr>
              <p:cNvPr id="58465"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58466"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8467"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8468"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8469"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0"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1"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2"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3"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4"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5"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6"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7"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8"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79"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58480"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58481"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58482"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58483"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58484"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58485"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58486"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8487"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8488"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8489"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8490"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8491"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8492"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58493"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58494"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8495"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58496"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58497" name="Group 103"/>
              <p:cNvGrpSpPr/>
              <p:nvPr/>
            </p:nvGrpSpPr>
            <p:grpSpPr>
              <a:xfrm>
                <a:off x="1492" y="3918"/>
                <a:ext cx="253" cy="325"/>
                <a:chOff x="1584" y="3918"/>
                <a:chExt cx="253" cy="325"/>
              </a:xfrm>
            </p:grpSpPr>
            <p:sp>
              <p:nvSpPr>
                <p:cNvPr id="58533"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58534"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58498" name="Group 106"/>
              <p:cNvGrpSpPr/>
              <p:nvPr/>
            </p:nvGrpSpPr>
            <p:grpSpPr>
              <a:xfrm>
                <a:off x="2234" y="3918"/>
                <a:ext cx="254" cy="326"/>
                <a:chOff x="2355" y="3918"/>
                <a:chExt cx="254" cy="326"/>
              </a:xfrm>
            </p:grpSpPr>
            <p:sp>
              <p:nvSpPr>
                <p:cNvPr id="58531"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58532"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58499" name="Group 109"/>
              <p:cNvGrpSpPr/>
              <p:nvPr/>
            </p:nvGrpSpPr>
            <p:grpSpPr>
              <a:xfrm>
                <a:off x="2978" y="3918"/>
                <a:ext cx="253" cy="326"/>
                <a:chOff x="3102" y="3918"/>
                <a:chExt cx="253" cy="326"/>
              </a:xfrm>
            </p:grpSpPr>
            <p:sp>
              <p:nvSpPr>
                <p:cNvPr id="58529"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58530"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58500" name="Group 112"/>
              <p:cNvGrpSpPr/>
              <p:nvPr/>
            </p:nvGrpSpPr>
            <p:grpSpPr>
              <a:xfrm>
                <a:off x="3721" y="3918"/>
                <a:ext cx="253" cy="326"/>
                <a:chOff x="3844" y="3918"/>
                <a:chExt cx="253" cy="326"/>
              </a:xfrm>
            </p:grpSpPr>
            <p:sp>
              <p:nvSpPr>
                <p:cNvPr id="58527"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58528"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58501" name="Group 115"/>
              <p:cNvGrpSpPr/>
              <p:nvPr/>
            </p:nvGrpSpPr>
            <p:grpSpPr>
              <a:xfrm>
                <a:off x="4464" y="3918"/>
                <a:ext cx="253" cy="325"/>
                <a:chOff x="4603" y="3918"/>
                <a:chExt cx="253" cy="325"/>
              </a:xfrm>
            </p:grpSpPr>
            <p:sp>
              <p:nvSpPr>
                <p:cNvPr id="58525"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58526"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58502"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58503"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58504"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58505"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58506"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58507" name="Group 123"/>
              <p:cNvGrpSpPr/>
              <p:nvPr/>
            </p:nvGrpSpPr>
            <p:grpSpPr>
              <a:xfrm>
                <a:off x="4916" y="1726"/>
                <a:ext cx="277" cy="893"/>
                <a:chOff x="4920" y="1790"/>
                <a:chExt cx="277" cy="893"/>
              </a:xfrm>
            </p:grpSpPr>
            <p:sp>
              <p:nvSpPr>
                <p:cNvPr id="58521"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58522"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8523"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8524"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8508" name="Group 128"/>
              <p:cNvGrpSpPr/>
              <p:nvPr/>
            </p:nvGrpSpPr>
            <p:grpSpPr>
              <a:xfrm>
                <a:off x="5372" y="1505"/>
                <a:ext cx="277" cy="879"/>
                <a:chOff x="5394" y="1612"/>
                <a:chExt cx="277" cy="879"/>
              </a:xfrm>
            </p:grpSpPr>
            <p:sp>
              <p:nvSpPr>
                <p:cNvPr id="58517"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58518"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8519"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8520"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8509" name="Group 133"/>
              <p:cNvGrpSpPr/>
              <p:nvPr/>
            </p:nvGrpSpPr>
            <p:grpSpPr>
              <a:xfrm>
                <a:off x="3320" y="915"/>
                <a:ext cx="376" cy="2173"/>
                <a:chOff x="3324" y="979"/>
                <a:chExt cx="376" cy="2173"/>
              </a:xfrm>
            </p:grpSpPr>
            <p:sp>
              <p:nvSpPr>
                <p:cNvPr id="58513"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8514"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8515"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8516"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58510"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58511"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8512"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58371" name="Group 141"/>
          <p:cNvGrpSpPr/>
          <p:nvPr/>
        </p:nvGrpSpPr>
        <p:grpSpPr>
          <a:xfrm>
            <a:off x="3255963" y="3711575"/>
            <a:ext cx="5791200" cy="646113"/>
            <a:chOff x="1155" y="2338"/>
            <a:chExt cx="3648" cy="407"/>
          </a:xfrm>
        </p:grpSpPr>
        <p:sp>
          <p:nvSpPr>
            <p:cNvPr id="58399" name="Freeform 142"/>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00" name="Line 143"/>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58401" name="Line 144"/>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58402" name="Freeform 145"/>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8403" name="Rectangle 146"/>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04" name="Rectangle 147"/>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05" name="Rectangle 148"/>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406" name="Text Box 149"/>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58372" name="Group 150"/>
          <p:cNvGrpSpPr/>
          <p:nvPr/>
        </p:nvGrpSpPr>
        <p:grpSpPr>
          <a:xfrm>
            <a:off x="5567363" y="5437188"/>
            <a:ext cx="344487" cy="400050"/>
            <a:chOff x="2611" y="3425"/>
            <a:chExt cx="217" cy="252"/>
          </a:xfrm>
        </p:grpSpPr>
        <p:sp>
          <p:nvSpPr>
            <p:cNvPr id="58397" name="Text Box 151"/>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58398" name="Freeform 152"/>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58373" name="Group 153"/>
          <p:cNvGrpSpPr/>
          <p:nvPr/>
        </p:nvGrpSpPr>
        <p:grpSpPr>
          <a:xfrm>
            <a:off x="1763714" y="1819275"/>
            <a:ext cx="365226" cy="3366660"/>
            <a:chOff x="300" y="720"/>
            <a:chExt cx="223" cy="2330"/>
          </a:xfrm>
        </p:grpSpPr>
        <p:sp>
          <p:nvSpPr>
            <p:cNvPr id="58392" name="Text Box 154"/>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8393" name="Text Box 155"/>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8394" name="Text Box 156"/>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8395" name="Text Box 157"/>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58396" name="Text Box 158"/>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grpSp>
        <p:nvGrpSpPr>
          <p:cNvPr id="58374" name="Group 159"/>
          <p:cNvGrpSpPr/>
          <p:nvPr/>
        </p:nvGrpSpPr>
        <p:grpSpPr>
          <a:xfrm>
            <a:off x="3403600" y="6138863"/>
            <a:ext cx="5157887" cy="523450"/>
            <a:chOff x="1452" y="3984"/>
            <a:chExt cx="3151" cy="362"/>
          </a:xfrm>
        </p:grpSpPr>
        <p:sp>
          <p:nvSpPr>
            <p:cNvPr id="58387" name="Text Box 160"/>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8388" name="Text Box 161"/>
            <p:cNvSpPr txBox="1"/>
            <p:nvPr/>
          </p:nvSpPr>
          <p:spPr>
            <a:xfrm>
              <a:off x="4380"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8389" name="Text Box 162"/>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8390" name="Text Box 163"/>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8391" name="Text Box 164"/>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grpSp>
      <p:grpSp>
        <p:nvGrpSpPr>
          <p:cNvPr id="21" name="Group 165"/>
          <p:cNvGrpSpPr/>
          <p:nvPr/>
        </p:nvGrpSpPr>
        <p:grpSpPr>
          <a:xfrm>
            <a:off x="5575300" y="5429250"/>
            <a:ext cx="344488" cy="400050"/>
            <a:chOff x="2855" y="3408"/>
            <a:chExt cx="217" cy="252"/>
          </a:xfrm>
        </p:grpSpPr>
        <p:sp>
          <p:nvSpPr>
            <p:cNvPr id="58385" name="Text Box 166"/>
            <p:cNvSpPr txBox="1"/>
            <p:nvPr/>
          </p:nvSpPr>
          <p:spPr>
            <a:xfrm>
              <a:off x="2855" y="3408"/>
              <a:ext cx="198" cy="252"/>
            </a:xfrm>
            <a:prstGeom prst="rect">
              <a:avLst/>
            </a:prstGeom>
            <a:noFill/>
            <a:ln w="9525">
              <a:noFill/>
            </a:ln>
          </p:spPr>
          <p:txBody>
            <a:bodyPr wrap="none">
              <a:spAutoFit/>
            </a:bodyPr>
            <a:lstStyle/>
            <a:p>
              <a:pPr>
                <a:spcBef>
                  <a:spcPct val="50000"/>
                </a:spcBef>
              </a:pPr>
              <a:r>
                <a:rPr lang="zh-CN" altLang="en-US" sz="2000" b="1" dirty="0">
                  <a:solidFill>
                    <a:srgbClr val="C28F00"/>
                  </a:solidFill>
                  <a:latin typeface="宋体" panose="02010600030101010101" pitchFamily="2" charset="-122"/>
                  <a:ea typeface="宋体" panose="02010600030101010101" pitchFamily="2" charset="-122"/>
                </a:rPr>
                <a:t>1</a:t>
              </a:r>
            </a:p>
          </p:txBody>
        </p:sp>
        <p:sp>
          <p:nvSpPr>
            <p:cNvPr id="58386" name="Freeform 167"/>
            <p:cNvSpPr/>
            <p:nvPr/>
          </p:nvSpPr>
          <p:spPr>
            <a:xfrm>
              <a:off x="3071" y="3413"/>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rgbClr val="C28F00"/>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22" name="Group 168"/>
          <p:cNvGrpSpPr/>
          <p:nvPr/>
        </p:nvGrpSpPr>
        <p:grpSpPr>
          <a:xfrm>
            <a:off x="5573713" y="5429250"/>
            <a:ext cx="344487" cy="400050"/>
            <a:chOff x="2611" y="3425"/>
            <a:chExt cx="217" cy="252"/>
          </a:xfrm>
        </p:grpSpPr>
        <p:sp>
          <p:nvSpPr>
            <p:cNvPr id="58383" name="Text Box 169"/>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58384" name="Freeform 170"/>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23" name="Group 173"/>
          <p:cNvGrpSpPr/>
          <p:nvPr/>
        </p:nvGrpSpPr>
        <p:grpSpPr>
          <a:xfrm>
            <a:off x="5454650" y="1719263"/>
            <a:ext cx="750888" cy="2058987"/>
            <a:chOff x="2540" y="1083"/>
            <a:chExt cx="473" cy="1297"/>
          </a:xfrm>
        </p:grpSpPr>
        <p:sp>
          <p:nvSpPr>
            <p:cNvPr id="58380" name="Rectangle 174"/>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381" name="Rectangle 175"/>
            <p:cNvSpPr/>
            <p:nvPr/>
          </p:nvSpPr>
          <p:spPr>
            <a:xfrm>
              <a:off x="2540" y="1636"/>
              <a:ext cx="358" cy="138"/>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8382" name="Text Box 176"/>
            <p:cNvSpPr txBox="1"/>
            <p:nvPr/>
          </p:nvSpPr>
          <p:spPr>
            <a:xfrm>
              <a:off x="2548" y="1972"/>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17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50</a:t>
            </a:fld>
            <a:endParaRPr lang="zh-CN" altLang="en-US" dirty="0">
              <a:latin typeface="宋体" panose="02010600030101010101" pitchFamily="2" charset="-122"/>
              <a:ea typeface="宋体" panose="02010600030101010101" pitchFamily="2" charset="-122"/>
            </a:endParaRPr>
          </a:p>
        </p:txBody>
      </p:sp>
      <p:sp>
        <p:nvSpPr>
          <p:cNvPr id="179"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Vertical)">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p:nvPr/>
        </p:nvGrpSpPr>
        <p:grpSpPr>
          <a:xfrm>
            <a:off x="1377950" y="1295400"/>
            <a:ext cx="9151938" cy="5441951"/>
            <a:chOff x="0" y="816"/>
            <a:chExt cx="5765" cy="3428"/>
          </a:xfrm>
        </p:grpSpPr>
        <p:grpSp>
          <p:nvGrpSpPr>
            <p:cNvPr id="59428" name="Group 3"/>
            <p:cNvGrpSpPr/>
            <p:nvPr/>
          </p:nvGrpSpPr>
          <p:grpSpPr>
            <a:xfrm>
              <a:off x="0" y="1094"/>
              <a:ext cx="462" cy="252"/>
              <a:chOff x="0" y="933"/>
              <a:chExt cx="462" cy="252"/>
            </a:xfrm>
          </p:grpSpPr>
          <p:sp>
            <p:nvSpPr>
              <p:cNvPr id="59564"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59565"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59429" name="Group 6"/>
            <p:cNvGrpSpPr/>
            <p:nvPr/>
          </p:nvGrpSpPr>
          <p:grpSpPr>
            <a:xfrm>
              <a:off x="16" y="1540"/>
              <a:ext cx="446" cy="252"/>
              <a:chOff x="16" y="1371"/>
              <a:chExt cx="446" cy="252"/>
            </a:xfrm>
          </p:grpSpPr>
          <p:sp>
            <p:nvSpPr>
              <p:cNvPr id="59562"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59563"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59430" name="Group 9"/>
            <p:cNvGrpSpPr/>
            <p:nvPr/>
          </p:nvGrpSpPr>
          <p:grpSpPr>
            <a:xfrm>
              <a:off x="16" y="1987"/>
              <a:ext cx="446" cy="252"/>
              <a:chOff x="16" y="1809"/>
              <a:chExt cx="446" cy="252"/>
            </a:xfrm>
          </p:grpSpPr>
          <p:sp>
            <p:nvSpPr>
              <p:cNvPr id="59560"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59561"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59431" name="Group 12"/>
            <p:cNvGrpSpPr/>
            <p:nvPr/>
          </p:nvGrpSpPr>
          <p:grpSpPr>
            <a:xfrm>
              <a:off x="16" y="2433"/>
              <a:ext cx="446" cy="252"/>
              <a:chOff x="16" y="2276"/>
              <a:chExt cx="446" cy="252"/>
            </a:xfrm>
          </p:grpSpPr>
          <p:sp>
            <p:nvSpPr>
              <p:cNvPr id="59558"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59559"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59432" name="Group 15"/>
            <p:cNvGrpSpPr/>
            <p:nvPr/>
          </p:nvGrpSpPr>
          <p:grpSpPr>
            <a:xfrm>
              <a:off x="16" y="2880"/>
              <a:ext cx="446" cy="252"/>
              <a:chOff x="16" y="2725"/>
              <a:chExt cx="446" cy="252"/>
            </a:xfrm>
          </p:grpSpPr>
          <p:sp>
            <p:nvSpPr>
              <p:cNvPr id="59556"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59557"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59433" name="Group 18"/>
            <p:cNvGrpSpPr/>
            <p:nvPr/>
          </p:nvGrpSpPr>
          <p:grpSpPr>
            <a:xfrm>
              <a:off x="462" y="816"/>
              <a:ext cx="5303" cy="3428"/>
              <a:chOff x="462" y="816"/>
              <a:chExt cx="5303" cy="3428"/>
            </a:xfrm>
          </p:grpSpPr>
          <p:sp>
            <p:nvSpPr>
              <p:cNvPr id="59434"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35"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36"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37"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38"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39"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40"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41"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42"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43"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59444"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45"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59446"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47"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59448"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59449"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59450"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59451"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59452"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53"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59454"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55"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59456"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59457"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59458"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59459"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59460"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61"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62"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63"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64"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59465"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66"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67"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68"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59469"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0"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1"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2"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59473"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4"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5"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6"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7"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8"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79"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80"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81"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82"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83"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84"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85"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读  写  控  制  电  路</a:t>
                </a:r>
              </a:p>
            </p:txBody>
          </p:sp>
          <p:sp>
            <p:nvSpPr>
              <p:cNvPr id="59486"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59487"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9488"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9489"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59490"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1"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2"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3"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4"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5"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6"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7"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8"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99"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500"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59501"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59502"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59503"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59504"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59505"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59506"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59507"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9508"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9509"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9510"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9511"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9512"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59513"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59514"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59515"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59516"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59517"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59518" name="Group 103"/>
              <p:cNvGrpSpPr/>
              <p:nvPr/>
            </p:nvGrpSpPr>
            <p:grpSpPr>
              <a:xfrm>
                <a:off x="1492" y="3918"/>
                <a:ext cx="253" cy="325"/>
                <a:chOff x="1584" y="3918"/>
                <a:chExt cx="253" cy="325"/>
              </a:xfrm>
            </p:grpSpPr>
            <p:sp>
              <p:nvSpPr>
                <p:cNvPr id="59554"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59555"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59519" name="Group 106"/>
              <p:cNvGrpSpPr/>
              <p:nvPr/>
            </p:nvGrpSpPr>
            <p:grpSpPr>
              <a:xfrm>
                <a:off x="2234" y="3918"/>
                <a:ext cx="254" cy="326"/>
                <a:chOff x="2355" y="3918"/>
                <a:chExt cx="254" cy="326"/>
              </a:xfrm>
            </p:grpSpPr>
            <p:sp>
              <p:nvSpPr>
                <p:cNvPr id="59552"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59553"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59520" name="Group 109"/>
              <p:cNvGrpSpPr/>
              <p:nvPr/>
            </p:nvGrpSpPr>
            <p:grpSpPr>
              <a:xfrm>
                <a:off x="2978" y="3918"/>
                <a:ext cx="253" cy="326"/>
                <a:chOff x="3102" y="3918"/>
                <a:chExt cx="253" cy="326"/>
              </a:xfrm>
            </p:grpSpPr>
            <p:sp>
              <p:nvSpPr>
                <p:cNvPr id="59550"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59551"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59521" name="Group 112"/>
              <p:cNvGrpSpPr/>
              <p:nvPr/>
            </p:nvGrpSpPr>
            <p:grpSpPr>
              <a:xfrm>
                <a:off x="3721" y="3918"/>
                <a:ext cx="253" cy="326"/>
                <a:chOff x="3844" y="3918"/>
                <a:chExt cx="253" cy="326"/>
              </a:xfrm>
            </p:grpSpPr>
            <p:sp>
              <p:nvSpPr>
                <p:cNvPr id="59548"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59549"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59522" name="Group 115"/>
              <p:cNvGrpSpPr/>
              <p:nvPr/>
            </p:nvGrpSpPr>
            <p:grpSpPr>
              <a:xfrm>
                <a:off x="4464" y="3918"/>
                <a:ext cx="253" cy="325"/>
                <a:chOff x="4603" y="3918"/>
                <a:chExt cx="253" cy="325"/>
              </a:xfrm>
            </p:grpSpPr>
            <p:sp>
              <p:nvSpPr>
                <p:cNvPr id="59546"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59547"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59523"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59524"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59525"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59526"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59527"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59528" name="Group 123"/>
              <p:cNvGrpSpPr/>
              <p:nvPr/>
            </p:nvGrpSpPr>
            <p:grpSpPr>
              <a:xfrm>
                <a:off x="4916" y="1726"/>
                <a:ext cx="277" cy="893"/>
                <a:chOff x="4920" y="1790"/>
                <a:chExt cx="277" cy="893"/>
              </a:xfrm>
            </p:grpSpPr>
            <p:sp>
              <p:nvSpPr>
                <p:cNvPr id="59542"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59543"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9544"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9545"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9529" name="Group 128"/>
              <p:cNvGrpSpPr/>
              <p:nvPr/>
            </p:nvGrpSpPr>
            <p:grpSpPr>
              <a:xfrm>
                <a:off x="5372" y="1505"/>
                <a:ext cx="277" cy="879"/>
                <a:chOff x="5394" y="1612"/>
                <a:chExt cx="277" cy="879"/>
              </a:xfrm>
            </p:grpSpPr>
            <p:sp>
              <p:nvSpPr>
                <p:cNvPr id="59538"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59539"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59540"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59541"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59530" name="Group 133"/>
              <p:cNvGrpSpPr/>
              <p:nvPr/>
            </p:nvGrpSpPr>
            <p:grpSpPr>
              <a:xfrm>
                <a:off x="3320" y="915"/>
                <a:ext cx="376" cy="2173"/>
                <a:chOff x="3324" y="979"/>
                <a:chExt cx="376" cy="2173"/>
              </a:xfrm>
            </p:grpSpPr>
            <p:sp>
              <p:nvSpPr>
                <p:cNvPr id="59534"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9535"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9536"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59537"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59531"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59532"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59533"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59395" name="Group 141"/>
          <p:cNvGrpSpPr/>
          <p:nvPr/>
        </p:nvGrpSpPr>
        <p:grpSpPr>
          <a:xfrm>
            <a:off x="3211513" y="3711575"/>
            <a:ext cx="5791200" cy="646113"/>
            <a:chOff x="1155" y="2338"/>
            <a:chExt cx="3648" cy="407"/>
          </a:xfrm>
        </p:grpSpPr>
        <p:sp>
          <p:nvSpPr>
            <p:cNvPr id="59420" name="Freeform 142"/>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21" name="Line 143"/>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59422" name="Line 144"/>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59423" name="Freeform 145"/>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59424" name="Rectangle 146"/>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25" name="Rectangle 147"/>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26" name="Rectangle 148"/>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27" name="Text Box 149"/>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18" name="Group 150"/>
          <p:cNvGrpSpPr/>
          <p:nvPr/>
        </p:nvGrpSpPr>
        <p:grpSpPr>
          <a:xfrm>
            <a:off x="9024938" y="4808538"/>
            <a:ext cx="628650" cy="448519"/>
            <a:chOff x="4775" y="2954"/>
            <a:chExt cx="384" cy="310"/>
          </a:xfrm>
        </p:grpSpPr>
        <p:sp>
          <p:nvSpPr>
            <p:cNvPr id="59418"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sp>
        <p:sp>
          <p:nvSpPr>
            <p:cNvPr id="59419" name="Text Box 152"/>
            <p:cNvSpPr txBox="1"/>
            <p:nvPr/>
          </p:nvSpPr>
          <p:spPr>
            <a:xfrm>
              <a:off x="4861" y="2954"/>
              <a:ext cx="184" cy="255"/>
            </a:xfrm>
            <a:prstGeom prst="rect">
              <a:avLst/>
            </a:prstGeom>
            <a:noFill/>
            <a:ln w="9525">
              <a:noFill/>
            </a:ln>
          </p:spPr>
          <p:txBody>
            <a:bodyPr wrap="none">
              <a:spAutoFit/>
            </a:bodyPr>
            <a:lstStyle/>
            <a:p>
              <a:pPr>
                <a:spcBef>
                  <a:spcPct val="50000"/>
                </a:spcBef>
              </a:pPr>
              <a:r>
                <a:rPr lang="en-US" altLang="zh-CN" b="1" dirty="0">
                  <a:solidFill>
                    <a:schemeClr val="folHlink"/>
                  </a:solidFill>
                  <a:latin typeface="宋体" panose="02010600030101010101" pitchFamily="2" charset="-122"/>
                  <a:ea typeface="宋体" panose="02010600030101010101" pitchFamily="2" charset="-122"/>
                </a:rPr>
                <a:t>D</a:t>
              </a:r>
            </a:p>
          </p:txBody>
        </p:sp>
      </p:grpSp>
      <p:grpSp>
        <p:nvGrpSpPr>
          <p:cNvPr id="59397" name="Group 153"/>
          <p:cNvGrpSpPr/>
          <p:nvPr/>
        </p:nvGrpSpPr>
        <p:grpSpPr>
          <a:xfrm>
            <a:off x="1719264" y="1819275"/>
            <a:ext cx="365226" cy="3366660"/>
            <a:chOff x="300" y="720"/>
            <a:chExt cx="223" cy="2330"/>
          </a:xfrm>
        </p:grpSpPr>
        <p:sp>
          <p:nvSpPr>
            <p:cNvPr id="59413" name="Text Box 154"/>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9414" name="Text Box 155"/>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9415" name="Text Box 156"/>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9416" name="Text Box 157"/>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59417" name="Text Box 158"/>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grpSp>
        <p:nvGrpSpPr>
          <p:cNvPr id="59398" name="Group 159"/>
          <p:cNvGrpSpPr/>
          <p:nvPr/>
        </p:nvGrpSpPr>
        <p:grpSpPr>
          <a:xfrm>
            <a:off x="3359150" y="6138863"/>
            <a:ext cx="5157887" cy="523450"/>
            <a:chOff x="1452" y="3984"/>
            <a:chExt cx="3151" cy="362"/>
          </a:xfrm>
        </p:grpSpPr>
        <p:sp>
          <p:nvSpPr>
            <p:cNvPr id="59408" name="Text Box 160"/>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9409" name="Text Box 161"/>
            <p:cNvSpPr txBox="1"/>
            <p:nvPr/>
          </p:nvSpPr>
          <p:spPr>
            <a:xfrm>
              <a:off x="4380"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59410" name="Text Box 162"/>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9411" name="Text Box 163"/>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59412" name="Text Box 164"/>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grpSp>
      <p:grpSp>
        <p:nvGrpSpPr>
          <p:cNvPr id="59399" name="Group 165"/>
          <p:cNvGrpSpPr/>
          <p:nvPr/>
        </p:nvGrpSpPr>
        <p:grpSpPr>
          <a:xfrm>
            <a:off x="5529263" y="5429250"/>
            <a:ext cx="344487" cy="400050"/>
            <a:chOff x="2611" y="3425"/>
            <a:chExt cx="217" cy="252"/>
          </a:xfrm>
        </p:grpSpPr>
        <p:sp>
          <p:nvSpPr>
            <p:cNvPr id="59406" name="Text Box 166"/>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59407" name="Freeform 167"/>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59402" name="Group 170"/>
          <p:cNvGrpSpPr/>
          <p:nvPr/>
        </p:nvGrpSpPr>
        <p:grpSpPr>
          <a:xfrm>
            <a:off x="5422903" y="1719263"/>
            <a:ext cx="738188" cy="2058987"/>
            <a:chOff x="2548" y="1083"/>
            <a:chExt cx="465" cy="1297"/>
          </a:xfrm>
        </p:grpSpPr>
        <p:sp>
          <p:nvSpPr>
            <p:cNvPr id="59403" name="Rectangle 171"/>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04" name="Rectangle 172"/>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59405" name="Text Box 173"/>
            <p:cNvSpPr txBox="1"/>
            <p:nvPr/>
          </p:nvSpPr>
          <p:spPr>
            <a:xfrm>
              <a:off x="2548" y="1972"/>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173"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51</a:t>
            </a:fld>
            <a:endParaRPr lang="zh-CN" altLang="en-US" dirty="0">
              <a:latin typeface="宋体" panose="02010600030101010101" pitchFamily="2" charset="-122"/>
              <a:ea typeface="宋体" panose="02010600030101010101" pitchFamily="2" charset="-122"/>
            </a:endParaRPr>
          </a:p>
        </p:txBody>
      </p:sp>
      <p:sp>
        <p:nvSpPr>
          <p:cNvPr id="176"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p:nvPr/>
        </p:nvGrpSpPr>
        <p:grpSpPr>
          <a:xfrm>
            <a:off x="1395730" y="1295400"/>
            <a:ext cx="9151938" cy="5441951"/>
            <a:chOff x="0" y="816"/>
            <a:chExt cx="5765" cy="3428"/>
          </a:xfrm>
        </p:grpSpPr>
        <p:grpSp>
          <p:nvGrpSpPr>
            <p:cNvPr id="60453" name="Group 3"/>
            <p:cNvGrpSpPr/>
            <p:nvPr/>
          </p:nvGrpSpPr>
          <p:grpSpPr>
            <a:xfrm>
              <a:off x="0" y="1094"/>
              <a:ext cx="462" cy="252"/>
              <a:chOff x="0" y="933"/>
              <a:chExt cx="462" cy="252"/>
            </a:xfrm>
          </p:grpSpPr>
          <p:sp>
            <p:nvSpPr>
              <p:cNvPr id="60589"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60590"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60454" name="Group 6"/>
            <p:cNvGrpSpPr/>
            <p:nvPr/>
          </p:nvGrpSpPr>
          <p:grpSpPr>
            <a:xfrm>
              <a:off x="16" y="1540"/>
              <a:ext cx="446" cy="252"/>
              <a:chOff x="16" y="1371"/>
              <a:chExt cx="446" cy="252"/>
            </a:xfrm>
          </p:grpSpPr>
          <p:sp>
            <p:nvSpPr>
              <p:cNvPr id="60587"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60588"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60455" name="Group 9"/>
            <p:cNvGrpSpPr/>
            <p:nvPr/>
          </p:nvGrpSpPr>
          <p:grpSpPr>
            <a:xfrm>
              <a:off x="16" y="1987"/>
              <a:ext cx="446" cy="252"/>
              <a:chOff x="16" y="1809"/>
              <a:chExt cx="446" cy="252"/>
            </a:xfrm>
          </p:grpSpPr>
          <p:sp>
            <p:nvSpPr>
              <p:cNvPr id="60585"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60586"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60456" name="Group 12"/>
            <p:cNvGrpSpPr/>
            <p:nvPr/>
          </p:nvGrpSpPr>
          <p:grpSpPr>
            <a:xfrm>
              <a:off x="16" y="2433"/>
              <a:ext cx="446" cy="252"/>
              <a:chOff x="16" y="2276"/>
              <a:chExt cx="446" cy="252"/>
            </a:xfrm>
          </p:grpSpPr>
          <p:sp>
            <p:nvSpPr>
              <p:cNvPr id="60583"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60584"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60457" name="Group 15"/>
            <p:cNvGrpSpPr/>
            <p:nvPr/>
          </p:nvGrpSpPr>
          <p:grpSpPr>
            <a:xfrm>
              <a:off x="16" y="2880"/>
              <a:ext cx="446" cy="252"/>
              <a:chOff x="16" y="2725"/>
              <a:chExt cx="446" cy="252"/>
            </a:xfrm>
          </p:grpSpPr>
          <p:sp>
            <p:nvSpPr>
              <p:cNvPr id="60581"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60582"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60458" name="Group 18"/>
            <p:cNvGrpSpPr/>
            <p:nvPr/>
          </p:nvGrpSpPr>
          <p:grpSpPr>
            <a:xfrm>
              <a:off x="462" y="816"/>
              <a:ext cx="5303" cy="3428"/>
              <a:chOff x="462" y="816"/>
              <a:chExt cx="5303" cy="3428"/>
            </a:xfrm>
          </p:grpSpPr>
          <p:sp>
            <p:nvSpPr>
              <p:cNvPr id="60459"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60"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1"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62"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3"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4"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5"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6"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7"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68"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60469"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70"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60471"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72"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60473"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60474"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60475"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60476"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60477"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78"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60479"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80"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60481"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60482"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60483"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60484"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60485"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86"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87"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88"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89"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60490"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1"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2"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3"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60494"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5"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6"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7"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60498"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99"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0"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1"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2"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3"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4"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5"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6"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7"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8"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09"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510"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b="1" dirty="0">
                    <a:latin typeface="宋体" panose="02010600030101010101" pitchFamily="2" charset="-122"/>
                    <a:ea typeface="宋体" panose="02010600030101010101" pitchFamily="2" charset="-122"/>
                  </a:rPr>
                  <a:t>读  写  控  制  电  路</a:t>
                </a:r>
              </a:p>
            </p:txBody>
          </p:sp>
          <p:sp>
            <p:nvSpPr>
              <p:cNvPr id="60511"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60512"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0513"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0514"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0515"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16"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17"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18"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19"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20"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21"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22"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23"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24"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525"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60526"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60527"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60528"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60529"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60530"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60531"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60532"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0533"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0534"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0535"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0536"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60537"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60538"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60539"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60540"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0541"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60542"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60543" name="Group 103"/>
              <p:cNvGrpSpPr/>
              <p:nvPr/>
            </p:nvGrpSpPr>
            <p:grpSpPr>
              <a:xfrm>
                <a:off x="1492" y="3918"/>
                <a:ext cx="253" cy="325"/>
                <a:chOff x="1584" y="3918"/>
                <a:chExt cx="253" cy="325"/>
              </a:xfrm>
            </p:grpSpPr>
            <p:sp>
              <p:nvSpPr>
                <p:cNvPr id="60579"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60580"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60544" name="Group 106"/>
              <p:cNvGrpSpPr/>
              <p:nvPr/>
            </p:nvGrpSpPr>
            <p:grpSpPr>
              <a:xfrm>
                <a:off x="2234" y="3918"/>
                <a:ext cx="254" cy="326"/>
                <a:chOff x="2355" y="3918"/>
                <a:chExt cx="254" cy="326"/>
              </a:xfrm>
            </p:grpSpPr>
            <p:sp>
              <p:nvSpPr>
                <p:cNvPr id="60577"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60578"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60545" name="Group 109"/>
              <p:cNvGrpSpPr/>
              <p:nvPr/>
            </p:nvGrpSpPr>
            <p:grpSpPr>
              <a:xfrm>
                <a:off x="2978" y="3918"/>
                <a:ext cx="253" cy="326"/>
                <a:chOff x="3102" y="3918"/>
                <a:chExt cx="253" cy="326"/>
              </a:xfrm>
            </p:grpSpPr>
            <p:sp>
              <p:nvSpPr>
                <p:cNvPr id="60575"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60576"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60546" name="Group 112"/>
              <p:cNvGrpSpPr/>
              <p:nvPr/>
            </p:nvGrpSpPr>
            <p:grpSpPr>
              <a:xfrm>
                <a:off x="3721" y="3918"/>
                <a:ext cx="253" cy="326"/>
                <a:chOff x="3844" y="3918"/>
                <a:chExt cx="253" cy="326"/>
              </a:xfrm>
            </p:grpSpPr>
            <p:sp>
              <p:nvSpPr>
                <p:cNvPr id="60573"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60574"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60547" name="Group 115"/>
              <p:cNvGrpSpPr/>
              <p:nvPr/>
            </p:nvGrpSpPr>
            <p:grpSpPr>
              <a:xfrm>
                <a:off x="4464" y="3918"/>
                <a:ext cx="253" cy="325"/>
                <a:chOff x="4603" y="3918"/>
                <a:chExt cx="253" cy="325"/>
              </a:xfrm>
            </p:grpSpPr>
            <p:sp>
              <p:nvSpPr>
                <p:cNvPr id="60571"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60572"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60548"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60549"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60550"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60551"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60552"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60553" name="Group 123"/>
              <p:cNvGrpSpPr/>
              <p:nvPr/>
            </p:nvGrpSpPr>
            <p:grpSpPr>
              <a:xfrm>
                <a:off x="4916" y="1726"/>
                <a:ext cx="277" cy="893"/>
                <a:chOff x="4920" y="1790"/>
                <a:chExt cx="277" cy="893"/>
              </a:xfrm>
            </p:grpSpPr>
            <p:sp>
              <p:nvSpPr>
                <p:cNvPr id="60567"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60568"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60569"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60570"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60554" name="Group 128"/>
              <p:cNvGrpSpPr/>
              <p:nvPr/>
            </p:nvGrpSpPr>
            <p:grpSpPr>
              <a:xfrm>
                <a:off x="5372" y="1505"/>
                <a:ext cx="277" cy="879"/>
                <a:chOff x="5394" y="1612"/>
                <a:chExt cx="277" cy="879"/>
              </a:xfrm>
            </p:grpSpPr>
            <p:sp>
              <p:nvSpPr>
                <p:cNvPr id="60563"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60564"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60565"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60566"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60555" name="Group 133"/>
              <p:cNvGrpSpPr/>
              <p:nvPr/>
            </p:nvGrpSpPr>
            <p:grpSpPr>
              <a:xfrm>
                <a:off x="3320" y="915"/>
                <a:ext cx="376" cy="2173"/>
                <a:chOff x="3324" y="979"/>
                <a:chExt cx="376" cy="2173"/>
              </a:xfrm>
            </p:grpSpPr>
            <p:sp>
              <p:nvSpPr>
                <p:cNvPr id="60559"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0560"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0561"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0562"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60556"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60557"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0558"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60419" name="Group 141"/>
          <p:cNvGrpSpPr/>
          <p:nvPr/>
        </p:nvGrpSpPr>
        <p:grpSpPr>
          <a:xfrm>
            <a:off x="3229293" y="3711575"/>
            <a:ext cx="5791200" cy="646113"/>
            <a:chOff x="1155" y="2338"/>
            <a:chExt cx="3648" cy="407"/>
          </a:xfrm>
        </p:grpSpPr>
        <p:sp>
          <p:nvSpPr>
            <p:cNvPr id="60445" name="Freeform 142"/>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46" name="Line 143"/>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60447" name="Line 144"/>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60448" name="Freeform 145"/>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0449" name="Rectangle 146"/>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50" name="Rectangle 147"/>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51" name="Rectangle 148"/>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52" name="Text Box 149"/>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60420" name="Group 150"/>
          <p:cNvGrpSpPr/>
          <p:nvPr/>
        </p:nvGrpSpPr>
        <p:grpSpPr>
          <a:xfrm>
            <a:off x="9042718" y="4808538"/>
            <a:ext cx="628650" cy="448519"/>
            <a:chOff x="4775" y="2954"/>
            <a:chExt cx="384" cy="310"/>
          </a:xfrm>
        </p:grpSpPr>
        <p:sp>
          <p:nvSpPr>
            <p:cNvPr id="60443"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sp>
        <p:sp>
          <p:nvSpPr>
            <p:cNvPr id="60444" name="Text Box 152"/>
            <p:cNvSpPr txBox="1"/>
            <p:nvPr/>
          </p:nvSpPr>
          <p:spPr>
            <a:xfrm>
              <a:off x="4861" y="2954"/>
              <a:ext cx="184" cy="255"/>
            </a:xfrm>
            <a:prstGeom prst="rect">
              <a:avLst/>
            </a:prstGeom>
            <a:noFill/>
            <a:ln w="9525">
              <a:noFill/>
            </a:ln>
          </p:spPr>
          <p:txBody>
            <a:bodyPr wrap="none">
              <a:spAutoFit/>
            </a:bodyPr>
            <a:lstStyle/>
            <a:p>
              <a:pPr>
                <a:spcBef>
                  <a:spcPct val="50000"/>
                </a:spcBef>
              </a:pPr>
              <a:r>
                <a:rPr lang="en-US" altLang="zh-CN" b="1" dirty="0">
                  <a:solidFill>
                    <a:schemeClr val="folHlink"/>
                  </a:solidFill>
                  <a:latin typeface="宋体" panose="02010600030101010101" pitchFamily="2" charset="-122"/>
                  <a:ea typeface="宋体" panose="02010600030101010101" pitchFamily="2" charset="-122"/>
                </a:rPr>
                <a:t>D</a:t>
              </a:r>
            </a:p>
          </p:txBody>
        </p:sp>
      </p:grpSp>
      <p:grpSp>
        <p:nvGrpSpPr>
          <p:cNvPr id="60421" name="Group 153"/>
          <p:cNvGrpSpPr/>
          <p:nvPr/>
        </p:nvGrpSpPr>
        <p:grpSpPr>
          <a:xfrm>
            <a:off x="1737044" y="1819275"/>
            <a:ext cx="365226" cy="3366660"/>
            <a:chOff x="300" y="720"/>
            <a:chExt cx="223" cy="2330"/>
          </a:xfrm>
        </p:grpSpPr>
        <p:sp>
          <p:nvSpPr>
            <p:cNvPr id="60438" name="Text Box 154"/>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0439" name="Text Box 155"/>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0440" name="Text Box 156"/>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0441" name="Text Box 157"/>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60442" name="Text Box 158"/>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grpSp>
        <p:nvGrpSpPr>
          <p:cNvPr id="60422" name="Group 159"/>
          <p:cNvGrpSpPr/>
          <p:nvPr/>
        </p:nvGrpSpPr>
        <p:grpSpPr>
          <a:xfrm>
            <a:off x="3376930" y="6138863"/>
            <a:ext cx="5157887" cy="523450"/>
            <a:chOff x="1452" y="3984"/>
            <a:chExt cx="3151" cy="362"/>
          </a:xfrm>
        </p:grpSpPr>
        <p:sp>
          <p:nvSpPr>
            <p:cNvPr id="60433" name="Text Box 160"/>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0434" name="Text Box 161"/>
            <p:cNvSpPr txBox="1"/>
            <p:nvPr/>
          </p:nvSpPr>
          <p:spPr>
            <a:xfrm>
              <a:off x="4380"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0435" name="Text Box 162"/>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0436" name="Text Box 163"/>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0437" name="Text Box 164"/>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grpSp>
      <p:grpSp>
        <p:nvGrpSpPr>
          <p:cNvPr id="60423" name="Group 165"/>
          <p:cNvGrpSpPr/>
          <p:nvPr/>
        </p:nvGrpSpPr>
        <p:grpSpPr>
          <a:xfrm>
            <a:off x="5547043" y="5429250"/>
            <a:ext cx="344487" cy="400050"/>
            <a:chOff x="2611" y="3425"/>
            <a:chExt cx="217" cy="252"/>
          </a:xfrm>
        </p:grpSpPr>
        <p:sp>
          <p:nvSpPr>
            <p:cNvPr id="60431" name="Text Box 166"/>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60432" name="Freeform 167"/>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sp>
        <p:nvSpPr>
          <p:cNvPr id="392362" name="Rectangle 170"/>
          <p:cNvSpPr/>
          <p:nvPr/>
        </p:nvSpPr>
        <p:spPr>
          <a:xfrm>
            <a:off x="3307080" y="5029200"/>
            <a:ext cx="5735638" cy="415925"/>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pPr algn="ctr">
              <a:spcBef>
                <a:spcPct val="50000"/>
              </a:spcBef>
            </a:pPr>
            <a:r>
              <a:rPr lang="zh-CN" altLang="en-US" sz="2000" b="1" dirty="0">
                <a:solidFill>
                  <a:schemeClr val="bg2"/>
                </a:solidFill>
                <a:latin typeface="宋体" panose="02010600030101010101" pitchFamily="2" charset="-122"/>
                <a:ea typeface="宋体" panose="02010600030101010101" pitchFamily="2" charset="-122"/>
              </a:rPr>
              <a:t>读  写  控  制  电  路</a:t>
            </a:r>
          </a:p>
        </p:txBody>
      </p:sp>
      <p:grpSp>
        <p:nvGrpSpPr>
          <p:cNvPr id="60427" name="Group 171"/>
          <p:cNvGrpSpPr/>
          <p:nvPr/>
        </p:nvGrpSpPr>
        <p:grpSpPr>
          <a:xfrm>
            <a:off x="5440683" y="1719263"/>
            <a:ext cx="738188" cy="2058987"/>
            <a:chOff x="2548" y="1083"/>
            <a:chExt cx="465" cy="1297"/>
          </a:xfrm>
        </p:grpSpPr>
        <p:sp>
          <p:nvSpPr>
            <p:cNvPr id="60428" name="Rectangle 172"/>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29" name="Rectangle 173"/>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0430" name="Text Box 174"/>
            <p:cNvSpPr txBox="1"/>
            <p:nvPr/>
          </p:nvSpPr>
          <p:spPr>
            <a:xfrm>
              <a:off x="2548" y="1972"/>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17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52</a:t>
            </a:fld>
            <a:endParaRPr lang="zh-CN" altLang="en-US" dirty="0">
              <a:latin typeface="宋体" panose="02010600030101010101" pitchFamily="2" charset="-122"/>
              <a:ea typeface="宋体" panose="02010600030101010101" pitchFamily="2" charset="-122"/>
            </a:endParaRPr>
          </a:p>
        </p:txBody>
      </p:sp>
      <p:sp>
        <p:nvSpPr>
          <p:cNvPr id="177"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2362"/>
                                        </p:tgtEl>
                                        <p:attrNameLst>
                                          <p:attrName>style.visibility</p:attrName>
                                        </p:attrNameLst>
                                      </p:cBhvr>
                                      <p:to>
                                        <p:strVal val="visible"/>
                                      </p:to>
                                    </p:set>
                                    <p:animEffect transition="in" filter="blinds(horizontal)">
                                      <p:cBhvr>
                                        <p:cTn id="7" dur="500"/>
                                        <p:tgtEl>
                                          <p:spTgt spid="39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36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p:nvPr/>
        </p:nvGrpSpPr>
        <p:grpSpPr>
          <a:xfrm>
            <a:off x="1342390" y="1295400"/>
            <a:ext cx="9151938" cy="5441951"/>
            <a:chOff x="0" y="816"/>
            <a:chExt cx="5765" cy="3428"/>
          </a:xfrm>
        </p:grpSpPr>
        <p:grpSp>
          <p:nvGrpSpPr>
            <p:cNvPr id="61479" name="Group 3"/>
            <p:cNvGrpSpPr/>
            <p:nvPr/>
          </p:nvGrpSpPr>
          <p:grpSpPr>
            <a:xfrm>
              <a:off x="0" y="1094"/>
              <a:ext cx="462" cy="252"/>
              <a:chOff x="0" y="933"/>
              <a:chExt cx="462" cy="252"/>
            </a:xfrm>
          </p:grpSpPr>
          <p:sp>
            <p:nvSpPr>
              <p:cNvPr id="61615"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61616"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61480" name="Group 6"/>
            <p:cNvGrpSpPr/>
            <p:nvPr/>
          </p:nvGrpSpPr>
          <p:grpSpPr>
            <a:xfrm>
              <a:off x="16" y="1540"/>
              <a:ext cx="446" cy="252"/>
              <a:chOff x="16" y="1371"/>
              <a:chExt cx="446" cy="252"/>
            </a:xfrm>
          </p:grpSpPr>
          <p:sp>
            <p:nvSpPr>
              <p:cNvPr id="61613"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61614"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61481" name="Group 9"/>
            <p:cNvGrpSpPr/>
            <p:nvPr/>
          </p:nvGrpSpPr>
          <p:grpSpPr>
            <a:xfrm>
              <a:off x="16" y="1987"/>
              <a:ext cx="446" cy="252"/>
              <a:chOff x="16" y="1809"/>
              <a:chExt cx="446" cy="252"/>
            </a:xfrm>
          </p:grpSpPr>
          <p:sp>
            <p:nvSpPr>
              <p:cNvPr id="61611"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61612"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61482" name="Group 12"/>
            <p:cNvGrpSpPr/>
            <p:nvPr/>
          </p:nvGrpSpPr>
          <p:grpSpPr>
            <a:xfrm>
              <a:off x="16" y="2433"/>
              <a:ext cx="446" cy="252"/>
              <a:chOff x="16" y="2276"/>
              <a:chExt cx="446" cy="252"/>
            </a:xfrm>
          </p:grpSpPr>
          <p:sp>
            <p:nvSpPr>
              <p:cNvPr id="61609"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61610"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61483" name="Group 15"/>
            <p:cNvGrpSpPr/>
            <p:nvPr/>
          </p:nvGrpSpPr>
          <p:grpSpPr>
            <a:xfrm>
              <a:off x="16" y="2880"/>
              <a:ext cx="446" cy="252"/>
              <a:chOff x="16" y="2725"/>
              <a:chExt cx="446" cy="252"/>
            </a:xfrm>
          </p:grpSpPr>
          <p:sp>
            <p:nvSpPr>
              <p:cNvPr id="61607"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61608"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61484" name="Group 18"/>
            <p:cNvGrpSpPr/>
            <p:nvPr/>
          </p:nvGrpSpPr>
          <p:grpSpPr>
            <a:xfrm>
              <a:off x="462" y="816"/>
              <a:ext cx="5303" cy="3428"/>
              <a:chOff x="462" y="816"/>
              <a:chExt cx="5303" cy="3428"/>
            </a:xfrm>
          </p:grpSpPr>
          <p:sp>
            <p:nvSpPr>
              <p:cNvPr id="61485"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86"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87"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88"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89"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0"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1"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2"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3"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4"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61495"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6"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61497"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98"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61499"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61500"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61501"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61502"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61503"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04"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61505"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06"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61507"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61508"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61509"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61510"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61511"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12"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13"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14"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15"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61516"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17"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18"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19"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61520"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1"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2"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3"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61524"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5"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6"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7"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8"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29"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0"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1"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2"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3"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4"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5"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536"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b="1" dirty="0">
                    <a:latin typeface="宋体" panose="02010600030101010101" pitchFamily="2" charset="-122"/>
                    <a:ea typeface="宋体" panose="02010600030101010101" pitchFamily="2" charset="-122"/>
                  </a:rPr>
                  <a:t>读  写  控  制  电  路</a:t>
                </a:r>
              </a:p>
            </p:txBody>
          </p:sp>
          <p:sp>
            <p:nvSpPr>
              <p:cNvPr id="61537"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61538"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1539"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1540"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1541"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2"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3"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4"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5"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6"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7"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8"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49"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50"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551"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61552"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61553"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61554"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61555"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61556"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61557"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61558"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1559"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1560"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1561"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1562"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61563"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61564"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61565"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61566"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1567"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61568"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61569" name="Group 103"/>
              <p:cNvGrpSpPr/>
              <p:nvPr/>
            </p:nvGrpSpPr>
            <p:grpSpPr>
              <a:xfrm>
                <a:off x="1492" y="3918"/>
                <a:ext cx="253" cy="325"/>
                <a:chOff x="1584" y="3918"/>
                <a:chExt cx="253" cy="325"/>
              </a:xfrm>
            </p:grpSpPr>
            <p:sp>
              <p:nvSpPr>
                <p:cNvPr id="61605"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61606"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61570" name="Group 106"/>
              <p:cNvGrpSpPr/>
              <p:nvPr/>
            </p:nvGrpSpPr>
            <p:grpSpPr>
              <a:xfrm>
                <a:off x="2234" y="3918"/>
                <a:ext cx="254" cy="326"/>
                <a:chOff x="2355" y="3918"/>
                <a:chExt cx="254" cy="326"/>
              </a:xfrm>
            </p:grpSpPr>
            <p:sp>
              <p:nvSpPr>
                <p:cNvPr id="61603"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61604"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61571" name="Group 109"/>
              <p:cNvGrpSpPr/>
              <p:nvPr/>
            </p:nvGrpSpPr>
            <p:grpSpPr>
              <a:xfrm>
                <a:off x="2978" y="3918"/>
                <a:ext cx="253" cy="326"/>
                <a:chOff x="3102" y="3918"/>
                <a:chExt cx="253" cy="326"/>
              </a:xfrm>
            </p:grpSpPr>
            <p:sp>
              <p:nvSpPr>
                <p:cNvPr id="61601"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61602"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61572" name="Group 112"/>
              <p:cNvGrpSpPr/>
              <p:nvPr/>
            </p:nvGrpSpPr>
            <p:grpSpPr>
              <a:xfrm>
                <a:off x="3721" y="3918"/>
                <a:ext cx="253" cy="326"/>
                <a:chOff x="3844" y="3918"/>
                <a:chExt cx="253" cy="326"/>
              </a:xfrm>
            </p:grpSpPr>
            <p:sp>
              <p:nvSpPr>
                <p:cNvPr id="61599"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61600"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61573" name="Group 115"/>
              <p:cNvGrpSpPr/>
              <p:nvPr/>
            </p:nvGrpSpPr>
            <p:grpSpPr>
              <a:xfrm>
                <a:off x="4464" y="3918"/>
                <a:ext cx="253" cy="325"/>
                <a:chOff x="4603" y="3918"/>
                <a:chExt cx="253" cy="325"/>
              </a:xfrm>
            </p:grpSpPr>
            <p:sp>
              <p:nvSpPr>
                <p:cNvPr id="61597"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61598"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61574"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61575"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61576"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61577"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61578"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61579" name="Group 123"/>
              <p:cNvGrpSpPr/>
              <p:nvPr/>
            </p:nvGrpSpPr>
            <p:grpSpPr>
              <a:xfrm>
                <a:off x="4916" y="1726"/>
                <a:ext cx="277" cy="893"/>
                <a:chOff x="4920" y="1790"/>
                <a:chExt cx="277" cy="893"/>
              </a:xfrm>
            </p:grpSpPr>
            <p:sp>
              <p:nvSpPr>
                <p:cNvPr id="61593"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61594"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61595"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61596"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61580" name="Group 128"/>
              <p:cNvGrpSpPr/>
              <p:nvPr/>
            </p:nvGrpSpPr>
            <p:grpSpPr>
              <a:xfrm>
                <a:off x="5372" y="1505"/>
                <a:ext cx="277" cy="879"/>
                <a:chOff x="5394" y="1612"/>
                <a:chExt cx="277" cy="879"/>
              </a:xfrm>
            </p:grpSpPr>
            <p:sp>
              <p:nvSpPr>
                <p:cNvPr id="61589"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61590"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61591"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61592"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61581" name="Group 133"/>
              <p:cNvGrpSpPr/>
              <p:nvPr/>
            </p:nvGrpSpPr>
            <p:grpSpPr>
              <a:xfrm>
                <a:off x="3320" y="915"/>
                <a:ext cx="376" cy="2173"/>
                <a:chOff x="3324" y="979"/>
                <a:chExt cx="376" cy="2173"/>
              </a:xfrm>
            </p:grpSpPr>
            <p:sp>
              <p:nvSpPr>
                <p:cNvPr id="61585"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1586"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1587"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1588"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61582"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61583"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1584"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61443" name="Group 141"/>
          <p:cNvGrpSpPr/>
          <p:nvPr/>
        </p:nvGrpSpPr>
        <p:grpSpPr>
          <a:xfrm>
            <a:off x="3175953" y="3711575"/>
            <a:ext cx="5791200" cy="646113"/>
            <a:chOff x="1155" y="2338"/>
            <a:chExt cx="3648" cy="407"/>
          </a:xfrm>
        </p:grpSpPr>
        <p:sp>
          <p:nvSpPr>
            <p:cNvPr id="61471" name="Freeform 142"/>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72" name="Line 143"/>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61473" name="Line 144"/>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61474" name="Freeform 145"/>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75" name="Rectangle 146"/>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76" name="Rectangle 147"/>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77" name="Rectangle 148"/>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78" name="Text Box 149"/>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61444" name="Group 150"/>
          <p:cNvGrpSpPr/>
          <p:nvPr/>
        </p:nvGrpSpPr>
        <p:grpSpPr>
          <a:xfrm>
            <a:off x="8989378" y="4808538"/>
            <a:ext cx="628650" cy="448519"/>
            <a:chOff x="4775" y="2954"/>
            <a:chExt cx="384" cy="310"/>
          </a:xfrm>
        </p:grpSpPr>
        <p:sp>
          <p:nvSpPr>
            <p:cNvPr id="61469"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sp>
        <p:sp>
          <p:nvSpPr>
            <p:cNvPr id="61470" name="Text Box 152"/>
            <p:cNvSpPr txBox="1"/>
            <p:nvPr/>
          </p:nvSpPr>
          <p:spPr>
            <a:xfrm>
              <a:off x="4861" y="2954"/>
              <a:ext cx="184" cy="255"/>
            </a:xfrm>
            <a:prstGeom prst="rect">
              <a:avLst/>
            </a:prstGeom>
            <a:noFill/>
            <a:ln w="9525">
              <a:noFill/>
            </a:ln>
          </p:spPr>
          <p:txBody>
            <a:bodyPr wrap="none">
              <a:spAutoFit/>
            </a:bodyPr>
            <a:lstStyle/>
            <a:p>
              <a:pPr>
                <a:spcBef>
                  <a:spcPct val="50000"/>
                </a:spcBef>
              </a:pPr>
              <a:r>
                <a:rPr lang="en-US" altLang="zh-CN" b="1" dirty="0">
                  <a:solidFill>
                    <a:schemeClr val="folHlink"/>
                  </a:solidFill>
                  <a:latin typeface="宋体" panose="02010600030101010101" pitchFamily="2" charset="-122"/>
                  <a:ea typeface="宋体" panose="02010600030101010101" pitchFamily="2" charset="-122"/>
                </a:rPr>
                <a:t>D</a:t>
              </a:r>
            </a:p>
          </p:txBody>
        </p:sp>
      </p:grpSp>
      <p:sp>
        <p:nvSpPr>
          <p:cNvPr id="61445" name="Freeform 153"/>
          <p:cNvSpPr/>
          <p:nvPr/>
        </p:nvSpPr>
        <p:spPr>
          <a:xfrm>
            <a:off x="5057140" y="1820863"/>
            <a:ext cx="14288" cy="3228975"/>
          </a:xfrm>
          <a:custGeom>
            <a:avLst/>
            <a:gdLst>
              <a:gd name="txL" fmla="*/ 0 w 9"/>
              <a:gd name="txT" fmla="*/ 0 h 2034"/>
              <a:gd name="txR" fmla="*/ 9 w 9"/>
              <a:gd name="txB" fmla="*/ 2034 h 2034"/>
            </a:gdLst>
            <a:ahLst/>
            <a:cxnLst>
              <a:cxn ang="0">
                <a:pos x="0" y="0"/>
              </a:cxn>
              <a:cxn ang="0">
                <a:pos x="2147483647" y="2147483647"/>
              </a:cxn>
              <a:cxn ang="0">
                <a:pos x="2147483647" y="2147483647"/>
              </a:cxn>
            </a:cxnLst>
            <a:rect l="txL" t="txT" r="txR" b="txB"/>
            <a:pathLst>
              <a:path w="9" h="2034">
                <a:moveTo>
                  <a:pt x="0" y="0"/>
                </a:moveTo>
                <a:lnTo>
                  <a:pt x="9" y="6"/>
                </a:lnTo>
                <a:lnTo>
                  <a:pt x="6" y="2034"/>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1446" name="Freeform 154"/>
          <p:cNvSpPr/>
          <p:nvPr/>
        </p:nvSpPr>
        <p:spPr>
          <a:xfrm>
            <a:off x="5071428" y="4084638"/>
            <a:ext cx="301625" cy="1587"/>
          </a:xfrm>
          <a:custGeom>
            <a:avLst/>
            <a:gdLst>
              <a:gd name="txL" fmla="*/ 0 w 190"/>
              <a:gd name="txT" fmla="*/ 0 h 1"/>
              <a:gd name="txR" fmla="*/ 190 w 190"/>
              <a:gd name="txB" fmla="*/ 1 h 1"/>
            </a:gdLst>
            <a:ahLst/>
            <a:cxnLst>
              <a:cxn ang="0">
                <a:pos x="0" y="0"/>
              </a:cxn>
              <a:cxn ang="0">
                <a:pos x="2147483647" y="2147483647"/>
              </a:cxn>
            </a:cxnLst>
            <a:rect l="txL" t="txT" r="txR" b="txB"/>
            <a:pathLst>
              <a:path w="190" h="1">
                <a:moveTo>
                  <a:pt x="0" y="0"/>
                </a:moveTo>
                <a:lnTo>
                  <a:pt x="190" y="1"/>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grpSp>
        <p:nvGrpSpPr>
          <p:cNvPr id="61447" name="Group 155"/>
          <p:cNvGrpSpPr/>
          <p:nvPr/>
        </p:nvGrpSpPr>
        <p:grpSpPr>
          <a:xfrm>
            <a:off x="1683704" y="1819275"/>
            <a:ext cx="365226" cy="3366660"/>
            <a:chOff x="300" y="720"/>
            <a:chExt cx="223" cy="2330"/>
          </a:xfrm>
        </p:grpSpPr>
        <p:sp>
          <p:nvSpPr>
            <p:cNvPr id="61464" name="Text Box 156"/>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1465" name="Text Box 157"/>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1466" name="Text Box 158"/>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1467" name="Text Box 159"/>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61468" name="Text Box 160"/>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grpSp>
        <p:nvGrpSpPr>
          <p:cNvPr id="61448" name="Group 161"/>
          <p:cNvGrpSpPr/>
          <p:nvPr/>
        </p:nvGrpSpPr>
        <p:grpSpPr>
          <a:xfrm>
            <a:off x="3323590" y="6138863"/>
            <a:ext cx="5157887" cy="523450"/>
            <a:chOff x="1452" y="3984"/>
            <a:chExt cx="3151" cy="362"/>
          </a:xfrm>
        </p:grpSpPr>
        <p:sp>
          <p:nvSpPr>
            <p:cNvPr id="61459" name="Text Box 162"/>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1460" name="Text Box 163"/>
            <p:cNvSpPr txBox="1"/>
            <p:nvPr/>
          </p:nvSpPr>
          <p:spPr>
            <a:xfrm>
              <a:off x="4380"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1461" name="Text Box 164"/>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1462" name="Text Box 165"/>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1463" name="Text Box 166"/>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grpSp>
      <p:grpSp>
        <p:nvGrpSpPr>
          <p:cNvPr id="61449" name="Group 167"/>
          <p:cNvGrpSpPr/>
          <p:nvPr/>
        </p:nvGrpSpPr>
        <p:grpSpPr>
          <a:xfrm>
            <a:off x="5493703" y="5429250"/>
            <a:ext cx="344487" cy="400050"/>
            <a:chOff x="2611" y="3425"/>
            <a:chExt cx="217" cy="252"/>
          </a:xfrm>
        </p:grpSpPr>
        <p:sp>
          <p:nvSpPr>
            <p:cNvPr id="61457" name="Text Box 168"/>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61458" name="Freeform 169"/>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sp>
        <p:nvSpPr>
          <p:cNvPr id="61452" name="Rectangle 172"/>
          <p:cNvSpPr/>
          <p:nvPr/>
        </p:nvSpPr>
        <p:spPr>
          <a:xfrm>
            <a:off x="3253740" y="5029200"/>
            <a:ext cx="5735638" cy="415925"/>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pPr algn="ctr">
              <a:spcBef>
                <a:spcPct val="50000"/>
              </a:spcBef>
            </a:pPr>
            <a:r>
              <a:rPr lang="zh-CN" altLang="en-US" sz="2000" b="1" dirty="0">
                <a:solidFill>
                  <a:schemeClr val="bg2"/>
                </a:solidFill>
                <a:latin typeface="宋体" panose="02010600030101010101" pitchFamily="2" charset="-122"/>
                <a:ea typeface="宋体" panose="02010600030101010101" pitchFamily="2" charset="-122"/>
              </a:rPr>
              <a:t>读  写  控  制  电  路</a:t>
            </a:r>
          </a:p>
        </p:txBody>
      </p:sp>
      <p:grpSp>
        <p:nvGrpSpPr>
          <p:cNvPr id="61453" name="Group 173"/>
          <p:cNvGrpSpPr/>
          <p:nvPr/>
        </p:nvGrpSpPr>
        <p:grpSpPr>
          <a:xfrm>
            <a:off x="5387343" y="1719263"/>
            <a:ext cx="738188" cy="2058987"/>
            <a:chOff x="2548" y="1083"/>
            <a:chExt cx="465" cy="1297"/>
          </a:xfrm>
        </p:grpSpPr>
        <p:sp>
          <p:nvSpPr>
            <p:cNvPr id="61454" name="Rectangle 174"/>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55" name="Rectangle 175"/>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1456" name="Text Box 176"/>
            <p:cNvSpPr txBox="1"/>
            <p:nvPr/>
          </p:nvSpPr>
          <p:spPr>
            <a:xfrm>
              <a:off x="2548" y="1972"/>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17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53</a:t>
            </a:fld>
            <a:endParaRPr lang="zh-CN" altLang="en-US" dirty="0">
              <a:latin typeface="宋体" panose="02010600030101010101" pitchFamily="2" charset="-122"/>
              <a:ea typeface="宋体" panose="02010600030101010101" pitchFamily="2" charset="-122"/>
            </a:endParaRPr>
          </a:p>
        </p:txBody>
      </p:sp>
      <p:sp>
        <p:nvSpPr>
          <p:cNvPr id="179"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2"/>
          <p:cNvGrpSpPr/>
          <p:nvPr/>
        </p:nvGrpSpPr>
        <p:grpSpPr>
          <a:xfrm>
            <a:off x="1297940" y="1295400"/>
            <a:ext cx="9151938" cy="5441951"/>
            <a:chOff x="0" y="816"/>
            <a:chExt cx="5765" cy="3428"/>
          </a:xfrm>
        </p:grpSpPr>
        <p:grpSp>
          <p:nvGrpSpPr>
            <p:cNvPr id="62505" name="Group 3"/>
            <p:cNvGrpSpPr/>
            <p:nvPr/>
          </p:nvGrpSpPr>
          <p:grpSpPr>
            <a:xfrm>
              <a:off x="0" y="1094"/>
              <a:ext cx="462" cy="252"/>
              <a:chOff x="0" y="933"/>
              <a:chExt cx="462" cy="252"/>
            </a:xfrm>
          </p:grpSpPr>
          <p:sp>
            <p:nvSpPr>
              <p:cNvPr id="62641" name="Line 4"/>
              <p:cNvSpPr/>
              <p:nvPr/>
            </p:nvSpPr>
            <p:spPr>
              <a:xfrm>
                <a:off x="214" y="991"/>
                <a:ext cx="248" cy="0"/>
              </a:xfrm>
              <a:prstGeom prst="line">
                <a:avLst/>
              </a:prstGeom>
              <a:ln w="38100" cap="flat" cmpd="sng">
                <a:solidFill>
                  <a:schemeClr val="tx1"/>
                </a:solidFill>
                <a:prstDash val="solid"/>
                <a:headEnd type="none" w="med" len="med"/>
                <a:tailEnd type="stealth" w="med" len="med"/>
              </a:ln>
            </p:spPr>
          </p:sp>
          <p:sp>
            <p:nvSpPr>
              <p:cNvPr id="62642" name="Text Box 5"/>
              <p:cNvSpPr txBox="1"/>
              <p:nvPr/>
            </p:nvSpPr>
            <p:spPr>
              <a:xfrm>
                <a:off x="0" y="933"/>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9</a:t>
                </a:r>
              </a:p>
            </p:txBody>
          </p:sp>
        </p:grpSp>
        <p:grpSp>
          <p:nvGrpSpPr>
            <p:cNvPr id="62506" name="Group 6"/>
            <p:cNvGrpSpPr/>
            <p:nvPr/>
          </p:nvGrpSpPr>
          <p:grpSpPr>
            <a:xfrm>
              <a:off x="16" y="1540"/>
              <a:ext cx="446" cy="252"/>
              <a:chOff x="16" y="1371"/>
              <a:chExt cx="446" cy="252"/>
            </a:xfrm>
          </p:grpSpPr>
          <p:sp>
            <p:nvSpPr>
              <p:cNvPr id="62639" name="Line 7"/>
              <p:cNvSpPr/>
              <p:nvPr/>
            </p:nvSpPr>
            <p:spPr>
              <a:xfrm>
                <a:off x="214" y="1439"/>
                <a:ext cx="248" cy="0"/>
              </a:xfrm>
              <a:prstGeom prst="line">
                <a:avLst/>
              </a:prstGeom>
              <a:ln w="38100" cap="flat" cmpd="sng">
                <a:solidFill>
                  <a:schemeClr val="tx1"/>
                </a:solidFill>
                <a:prstDash val="solid"/>
                <a:headEnd type="none" w="med" len="med"/>
                <a:tailEnd type="stealth" w="med" len="med"/>
              </a:ln>
            </p:spPr>
          </p:sp>
          <p:sp>
            <p:nvSpPr>
              <p:cNvPr id="62640" name="Text Box 8"/>
              <p:cNvSpPr txBox="1"/>
              <p:nvPr/>
            </p:nvSpPr>
            <p:spPr>
              <a:xfrm>
                <a:off x="16" y="137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8</a:t>
                </a:r>
              </a:p>
            </p:txBody>
          </p:sp>
        </p:grpSp>
        <p:grpSp>
          <p:nvGrpSpPr>
            <p:cNvPr id="62507" name="Group 9"/>
            <p:cNvGrpSpPr/>
            <p:nvPr/>
          </p:nvGrpSpPr>
          <p:grpSpPr>
            <a:xfrm>
              <a:off x="16" y="1987"/>
              <a:ext cx="446" cy="252"/>
              <a:chOff x="16" y="1809"/>
              <a:chExt cx="446" cy="252"/>
            </a:xfrm>
          </p:grpSpPr>
          <p:sp>
            <p:nvSpPr>
              <p:cNvPr id="62637" name="Line 10"/>
              <p:cNvSpPr/>
              <p:nvPr/>
            </p:nvSpPr>
            <p:spPr>
              <a:xfrm>
                <a:off x="214" y="1886"/>
                <a:ext cx="248" cy="0"/>
              </a:xfrm>
              <a:prstGeom prst="line">
                <a:avLst/>
              </a:prstGeom>
              <a:ln w="38100" cap="flat" cmpd="sng">
                <a:solidFill>
                  <a:schemeClr val="tx1"/>
                </a:solidFill>
                <a:prstDash val="solid"/>
                <a:headEnd type="none" w="med" len="med"/>
                <a:tailEnd type="stealth" w="med" len="med"/>
              </a:ln>
            </p:spPr>
          </p:sp>
          <p:sp>
            <p:nvSpPr>
              <p:cNvPr id="62638" name="Text Box 11"/>
              <p:cNvSpPr txBox="1"/>
              <p:nvPr/>
            </p:nvSpPr>
            <p:spPr>
              <a:xfrm>
                <a:off x="16" y="1809"/>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7</a:t>
                </a:r>
              </a:p>
            </p:txBody>
          </p:sp>
        </p:grpSp>
        <p:grpSp>
          <p:nvGrpSpPr>
            <p:cNvPr id="62508" name="Group 12"/>
            <p:cNvGrpSpPr/>
            <p:nvPr/>
          </p:nvGrpSpPr>
          <p:grpSpPr>
            <a:xfrm>
              <a:off x="16" y="2433"/>
              <a:ext cx="446" cy="252"/>
              <a:chOff x="16" y="2276"/>
              <a:chExt cx="446" cy="252"/>
            </a:xfrm>
          </p:grpSpPr>
          <p:sp>
            <p:nvSpPr>
              <p:cNvPr id="62635" name="Line 13"/>
              <p:cNvSpPr/>
              <p:nvPr/>
            </p:nvSpPr>
            <p:spPr>
              <a:xfrm>
                <a:off x="214" y="2334"/>
                <a:ext cx="248" cy="0"/>
              </a:xfrm>
              <a:prstGeom prst="line">
                <a:avLst/>
              </a:prstGeom>
              <a:ln w="38100" cap="flat" cmpd="sng">
                <a:solidFill>
                  <a:schemeClr val="tx1"/>
                </a:solidFill>
                <a:prstDash val="solid"/>
                <a:headEnd type="none" w="med" len="med"/>
                <a:tailEnd type="stealth" w="med" len="med"/>
              </a:ln>
            </p:spPr>
          </p:sp>
          <p:sp>
            <p:nvSpPr>
              <p:cNvPr id="62636" name="Text Box 14"/>
              <p:cNvSpPr txBox="1"/>
              <p:nvPr/>
            </p:nvSpPr>
            <p:spPr>
              <a:xfrm>
                <a:off x="16" y="2276"/>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6</a:t>
                </a:r>
              </a:p>
            </p:txBody>
          </p:sp>
        </p:grpSp>
        <p:grpSp>
          <p:nvGrpSpPr>
            <p:cNvPr id="62509" name="Group 15"/>
            <p:cNvGrpSpPr/>
            <p:nvPr/>
          </p:nvGrpSpPr>
          <p:grpSpPr>
            <a:xfrm>
              <a:off x="16" y="2880"/>
              <a:ext cx="446" cy="252"/>
              <a:chOff x="16" y="2725"/>
              <a:chExt cx="446" cy="252"/>
            </a:xfrm>
          </p:grpSpPr>
          <p:sp>
            <p:nvSpPr>
              <p:cNvPr id="62633" name="Line 16"/>
              <p:cNvSpPr/>
              <p:nvPr/>
            </p:nvSpPr>
            <p:spPr>
              <a:xfrm>
                <a:off x="214" y="2782"/>
                <a:ext cx="248" cy="0"/>
              </a:xfrm>
              <a:prstGeom prst="line">
                <a:avLst/>
              </a:prstGeom>
              <a:ln w="38100" cap="flat" cmpd="sng">
                <a:solidFill>
                  <a:schemeClr val="tx1"/>
                </a:solidFill>
                <a:prstDash val="solid"/>
                <a:headEnd type="none" w="med" len="med"/>
                <a:tailEnd type="stealth" w="med" len="med"/>
              </a:ln>
            </p:spPr>
          </p:sp>
          <p:sp>
            <p:nvSpPr>
              <p:cNvPr id="62634" name="Text Box 17"/>
              <p:cNvSpPr txBox="1"/>
              <p:nvPr/>
            </p:nvSpPr>
            <p:spPr>
              <a:xfrm>
                <a:off x="16" y="2725"/>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5</a:t>
                </a:r>
              </a:p>
            </p:txBody>
          </p:sp>
        </p:grpSp>
        <p:grpSp>
          <p:nvGrpSpPr>
            <p:cNvPr id="62510" name="Group 18"/>
            <p:cNvGrpSpPr/>
            <p:nvPr/>
          </p:nvGrpSpPr>
          <p:grpSpPr>
            <a:xfrm>
              <a:off x="462" y="816"/>
              <a:ext cx="5303" cy="3428"/>
              <a:chOff x="462" y="816"/>
              <a:chExt cx="5303" cy="3428"/>
            </a:xfrm>
          </p:grpSpPr>
          <p:sp>
            <p:nvSpPr>
              <p:cNvPr id="62511" name="Rectangle 19"/>
              <p:cNvSpPr/>
              <p:nvPr/>
            </p:nvSpPr>
            <p:spPr>
              <a:xfrm>
                <a:off x="462" y="816"/>
                <a:ext cx="693" cy="2480"/>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12" name="Freeform 20"/>
              <p:cNvSpPr/>
              <p:nvPr/>
            </p:nvSpPr>
            <p:spPr>
              <a:xfrm>
                <a:off x="1155" y="991"/>
                <a:ext cx="3638" cy="1"/>
              </a:xfrm>
              <a:custGeom>
                <a:avLst/>
                <a:gdLst>
                  <a:gd name="txL" fmla="*/ 0 w 3528"/>
                  <a:gd name="txT" fmla="*/ 0 h 1"/>
                  <a:gd name="txR" fmla="*/ 3528 w 3528"/>
                  <a:gd name="txB" fmla="*/ 1 h 1"/>
                </a:gdLst>
                <a:ahLst/>
                <a:cxnLst>
                  <a:cxn ang="0">
                    <a:pos x="0" y="0"/>
                  </a:cxn>
                  <a:cxn ang="0">
                    <a:pos x="4241" y="0"/>
                  </a:cxn>
                </a:cxnLst>
                <a:rect l="txL" t="txT" r="txR" b="txB"/>
                <a:pathLst>
                  <a:path w="3528" h="1">
                    <a:moveTo>
                      <a:pt x="0" y="0"/>
                    </a:moveTo>
                    <a:lnTo>
                      <a:pt x="3528"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13" name="Rectangle 21"/>
              <p:cNvSpPr/>
              <p:nvPr/>
            </p:nvSpPr>
            <p:spPr>
              <a:xfrm>
                <a:off x="1615"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14" name="Freeform 22"/>
              <p:cNvSpPr/>
              <p:nvPr/>
            </p:nvSpPr>
            <p:spPr>
              <a:xfrm>
                <a:off x="4351" y="991"/>
                <a:ext cx="1" cy="79"/>
              </a:xfrm>
              <a:custGeom>
                <a:avLst/>
                <a:gdLst>
                  <a:gd name="txL" fmla="*/ 0 w 1"/>
                  <a:gd name="txT" fmla="*/ 0 h 87"/>
                  <a:gd name="txR" fmla="*/ 1 w 1"/>
                  <a:gd name="txB" fmla="*/ 87 h 87"/>
                </a:gdLst>
                <a:ahLst/>
                <a:cxnLst>
                  <a:cxn ang="0">
                    <a:pos x="0" y="0"/>
                  </a:cxn>
                  <a:cxn ang="0">
                    <a:pos x="0" y="49"/>
                  </a:cxn>
                </a:cxnLst>
                <a:rect l="txL" t="txT" r="txR" b="txB"/>
                <a:pathLst>
                  <a:path w="1" h="87">
                    <a:moveTo>
                      <a:pt x="0" y="0"/>
                    </a:moveTo>
                    <a:lnTo>
                      <a:pt x="0" y="87"/>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15" name="Freeform 23"/>
              <p:cNvSpPr/>
              <p:nvPr/>
            </p:nvSpPr>
            <p:spPr>
              <a:xfrm>
                <a:off x="1155" y="1295"/>
                <a:ext cx="3659" cy="3"/>
              </a:xfrm>
              <a:custGeom>
                <a:avLst/>
                <a:gdLst>
                  <a:gd name="txL" fmla="*/ 0 w 3659"/>
                  <a:gd name="txT" fmla="*/ 0 h 3"/>
                  <a:gd name="txR" fmla="*/ 3659 w 3659"/>
                  <a:gd name="txB" fmla="*/ 3 h 3"/>
                </a:gdLst>
                <a:ahLst/>
                <a:cxnLst>
                  <a:cxn ang="0">
                    <a:pos x="0" y="0"/>
                  </a:cxn>
                  <a:cxn ang="0">
                    <a:pos x="3659" y="3"/>
                  </a:cxn>
                </a:cxnLst>
                <a:rect l="txL" t="txT" r="txR" b="txB"/>
                <a:pathLst>
                  <a:path w="3659" h="3">
                    <a:moveTo>
                      <a:pt x="0" y="0"/>
                    </a:moveTo>
                    <a:lnTo>
                      <a:pt x="3659"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16" name="Freeform 24"/>
              <p:cNvSpPr/>
              <p:nvPr/>
            </p:nvSpPr>
            <p:spPr>
              <a:xfrm>
                <a:off x="2727" y="987"/>
                <a:ext cx="1" cy="86"/>
              </a:xfrm>
              <a:custGeom>
                <a:avLst/>
                <a:gdLst>
                  <a:gd name="txL" fmla="*/ 0 w 1"/>
                  <a:gd name="txT" fmla="*/ 0 h 86"/>
                  <a:gd name="txR" fmla="*/ 1 w 1"/>
                  <a:gd name="txB" fmla="*/ 86 h 86"/>
                </a:gdLst>
                <a:ahLst/>
                <a:cxnLst>
                  <a:cxn ang="0">
                    <a:pos x="0" y="0"/>
                  </a:cxn>
                  <a:cxn ang="0">
                    <a:pos x="1" y="86"/>
                  </a:cxn>
                </a:cxnLst>
                <a:rect l="txL" t="txT" r="txR" b="txB"/>
                <a:pathLst>
                  <a:path w="1" h="86">
                    <a:moveTo>
                      <a:pt x="0" y="0"/>
                    </a:moveTo>
                    <a:lnTo>
                      <a:pt x="1" y="86"/>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17" name="Freeform 25"/>
              <p:cNvSpPr/>
              <p:nvPr/>
            </p:nvSpPr>
            <p:spPr>
              <a:xfrm>
                <a:off x="1791" y="985"/>
                <a:ext cx="1" cy="92"/>
              </a:xfrm>
              <a:custGeom>
                <a:avLst/>
                <a:gdLst>
                  <a:gd name="txL" fmla="*/ 0 w 1"/>
                  <a:gd name="txT" fmla="*/ 0 h 92"/>
                  <a:gd name="txR" fmla="*/ 1 w 1"/>
                  <a:gd name="txB" fmla="*/ 92 h 92"/>
                </a:gdLst>
                <a:ahLst/>
                <a:cxnLst>
                  <a:cxn ang="0">
                    <a:pos x="0" y="0"/>
                  </a:cxn>
                  <a:cxn ang="0">
                    <a:pos x="0" y="92"/>
                  </a:cxn>
                </a:cxnLst>
                <a:rect l="txL" t="txT" r="txR" b="txB"/>
                <a:pathLst>
                  <a:path w="1" h="92">
                    <a:moveTo>
                      <a:pt x="0" y="0"/>
                    </a:moveTo>
                    <a:lnTo>
                      <a:pt x="0" y="92"/>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18" name="Freeform 26"/>
              <p:cNvSpPr/>
              <p:nvPr/>
            </p:nvSpPr>
            <p:spPr>
              <a:xfrm>
                <a:off x="1788" y="1212"/>
                <a:ext cx="1" cy="85"/>
              </a:xfrm>
              <a:custGeom>
                <a:avLst/>
                <a:gdLst>
                  <a:gd name="txL" fmla="*/ 0 w 1"/>
                  <a:gd name="txT" fmla="*/ 0 h 93"/>
                  <a:gd name="txR" fmla="*/ 1 w 1"/>
                  <a:gd name="txB" fmla="*/ 93 h 93"/>
                </a:gdLst>
                <a:ahLst/>
                <a:cxnLst>
                  <a:cxn ang="0">
                    <a:pos x="0" y="54"/>
                  </a:cxn>
                  <a:cxn ang="0">
                    <a:pos x="0" y="0"/>
                  </a:cxn>
                </a:cxnLst>
                <a:rect l="txL" t="txT" r="txR" b="txB"/>
                <a:pathLst>
                  <a:path w="1" h="93">
                    <a:moveTo>
                      <a:pt x="0" y="93"/>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19" name="Freeform 27"/>
              <p:cNvSpPr/>
              <p:nvPr/>
            </p:nvSpPr>
            <p:spPr>
              <a:xfrm>
                <a:off x="2736" y="1200"/>
                <a:ext cx="3" cy="95"/>
              </a:xfrm>
              <a:custGeom>
                <a:avLst/>
                <a:gdLst>
                  <a:gd name="txL" fmla="*/ 0 w 3"/>
                  <a:gd name="txT" fmla="*/ 0 h 105"/>
                  <a:gd name="txR" fmla="*/ 3 w 3"/>
                  <a:gd name="txB" fmla="*/ 105 h 105"/>
                </a:gdLst>
                <a:ahLst/>
                <a:cxnLst>
                  <a:cxn ang="0">
                    <a:pos x="0" y="58"/>
                  </a:cxn>
                  <a:cxn ang="0">
                    <a:pos x="3" y="0"/>
                  </a:cxn>
                </a:cxnLst>
                <a:rect l="txL" t="txT" r="txR" b="txB"/>
                <a:pathLst>
                  <a:path w="3" h="105">
                    <a:moveTo>
                      <a:pt x="0" y="105"/>
                    </a:moveTo>
                    <a:lnTo>
                      <a:pt x="3"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20" name="Line 28"/>
              <p:cNvSpPr/>
              <p:nvPr/>
            </p:nvSpPr>
            <p:spPr>
              <a:xfrm rot="10800000">
                <a:off x="4351" y="1212"/>
                <a:ext cx="0" cy="85"/>
              </a:xfrm>
              <a:prstGeom prst="line">
                <a:avLst/>
              </a:prstGeom>
              <a:ln w="38100" cap="flat" cmpd="sng">
                <a:solidFill>
                  <a:schemeClr val="tx1"/>
                </a:solidFill>
                <a:prstDash val="solid"/>
                <a:headEnd type="oval" w="sm" len="sm"/>
                <a:tailEnd type="none" w="med" len="med"/>
              </a:ln>
            </p:spPr>
          </p:sp>
          <p:sp>
            <p:nvSpPr>
              <p:cNvPr id="62521" name="Freeform 29"/>
              <p:cNvSpPr/>
              <p:nvPr/>
            </p:nvSpPr>
            <p:spPr>
              <a:xfrm>
                <a:off x="1155" y="1559"/>
                <a:ext cx="3653" cy="1"/>
              </a:xfrm>
              <a:custGeom>
                <a:avLst/>
                <a:gdLst>
                  <a:gd name="txL" fmla="*/ 0 w 3543"/>
                  <a:gd name="txT" fmla="*/ 0 h 1"/>
                  <a:gd name="txR" fmla="*/ 3543 w 3543"/>
                  <a:gd name="txB" fmla="*/ 1 h 1"/>
                </a:gdLst>
                <a:ahLst/>
                <a:cxnLst>
                  <a:cxn ang="0">
                    <a:pos x="0" y="0"/>
                  </a:cxn>
                  <a:cxn ang="0">
                    <a:pos x="4256" y="0"/>
                  </a:cxn>
                </a:cxnLst>
                <a:rect l="txL" t="txT" r="txR" b="txB"/>
                <a:pathLst>
                  <a:path w="3543" h="1">
                    <a:moveTo>
                      <a:pt x="0" y="0"/>
                    </a:moveTo>
                    <a:lnTo>
                      <a:pt x="3543"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22" name="Line 30"/>
              <p:cNvSpPr/>
              <p:nvPr/>
            </p:nvSpPr>
            <p:spPr>
              <a:xfrm>
                <a:off x="4351" y="1559"/>
                <a:ext cx="0" cy="84"/>
              </a:xfrm>
              <a:prstGeom prst="line">
                <a:avLst/>
              </a:prstGeom>
              <a:ln w="38100" cap="flat" cmpd="sng">
                <a:solidFill>
                  <a:schemeClr val="tx1"/>
                </a:solidFill>
                <a:prstDash val="solid"/>
                <a:headEnd type="oval" w="sm" len="sm"/>
                <a:tailEnd type="none" w="med" len="med"/>
              </a:ln>
            </p:spPr>
          </p:sp>
          <p:sp>
            <p:nvSpPr>
              <p:cNvPr id="62523" name="Freeform 31"/>
              <p:cNvSpPr/>
              <p:nvPr/>
            </p:nvSpPr>
            <p:spPr>
              <a:xfrm>
                <a:off x="1155" y="1863"/>
                <a:ext cx="3656" cy="1"/>
              </a:xfrm>
              <a:custGeom>
                <a:avLst/>
                <a:gdLst>
                  <a:gd name="txL" fmla="*/ 0 w 3546"/>
                  <a:gd name="txT" fmla="*/ 0 h 2"/>
                  <a:gd name="txR" fmla="*/ 3546 w 3546"/>
                  <a:gd name="txB" fmla="*/ 2 h 2"/>
                </a:gdLst>
                <a:ahLst/>
                <a:cxnLst>
                  <a:cxn ang="0">
                    <a:pos x="0" y="0"/>
                  </a:cxn>
                  <a:cxn ang="0">
                    <a:pos x="4259" y="1"/>
                  </a:cxn>
                </a:cxnLst>
                <a:rect l="txL" t="txT" r="txR" b="txB"/>
                <a:pathLst>
                  <a:path w="3546" h="2">
                    <a:moveTo>
                      <a:pt x="0" y="0"/>
                    </a:moveTo>
                    <a:lnTo>
                      <a:pt x="3546" y="2"/>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24" name="Line 32"/>
              <p:cNvSpPr/>
              <p:nvPr/>
            </p:nvSpPr>
            <p:spPr>
              <a:xfrm>
                <a:off x="2725" y="1559"/>
                <a:ext cx="0" cy="84"/>
              </a:xfrm>
              <a:prstGeom prst="line">
                <a:avLst/>
              </a:prstGeom>
              <a:ln w="38100" cap="flat" cmpd="sng">
                <a:solidFill>
                  <a:schemeClr val="tx1"/>
                </a:solidFill>
                <a:prstDash val="solid"/>
                <a:headEnd type="oval" w="sm" len="sm"/>
                <a:tailEnd type="none" w="med" len="med"/>
              </a:ln>
            </p:spPr>
          </p:sp>
          <p:sp>
            <p:nvSpPr>
              <p:cNvPr id="62525" name="Line 33"/>
              <p:cNvSpPr/>
              <p:nvPr/>
            </p:nvSpPr>
            <p:spPr>
              <a:xfrm>
                <a:off x="1788" y="1559"/>
                <a:ext cx="0" cy="84"/>
              </a:xfrm>
              <a:prstGeom prst="line">
                <a:avLst/>
              </a:prstGeom>
              <a:ln w="38100" cap="flat" cmpd="sng">
                <a:solidFill>
                  <a:schemeClr val="tx1"/>
                </a:solidFill>
                <a:prstDash val="solid"/>
                <a:headEnd type="oval" w="sm" len="sm"/>
                <a:tailEnd type="none" w="med" len="med"/>
              </a:ln>
            </p:spPr>
          </p:sp>
          <p:sp>
            <p:nvSpPr>
              <p:cNvPr id="62526" name="Line 34"/>
              <p:cNvSpPr/>
              <p:nvPr/>
            </p:nvSpPr>
            <p:spPr>
              <a:xfrm rot="10800000">
                <a:off x="1788" y="1778"/>
                <a:ext cx="0" cy="85"/>
              </a:xfrm>
              <a:prstGeom prst="line">
                <a:avLst/>
              </a:prstGeom>
              <a:ln w="38100" cap="flat" cmpd="sng">
                <a:solidFill>
                  <a:schemeClr val="tx1"/>
                </a:solidFill>
                <a:prstDash val="solid"/>
                <a:headEnd type="oval" w="sm" len="sm"/>
                <a:tailEnd type="none" w="med" len="med"/>
              </a:ln>
            </p:spPr>
          </p:sp>
          <p:sp>
            <p:nvSpPr>
              <p:cNvPr id="62527" name="Line 35"/>
              <p:cNvSpPr/>
              <p:nvPr/>
            </p:nvSpPr>
            <p:spPr>
              <a:xfrm rot="10800000">
                <a:off x="2725" y="1780"/>
                <a:ext cx="0" cy="84"/>
              </a:xfrm>
              <a:prstGeom prst="line">
                <a:avLst/>
              </a:prstGeom>
              <a:ln w="38100" cap="flat" cmpd="sng">
                <a:solidFill>
                  <a:schemeClr val="tx1"/>
                </a:solidFill>
                <a:prstDash val="solid"/>
                <a:headEnd type="oval" w="sm" len="sm"/>
                <a:tailEnd type="none" w="med" len="med"/>
              </a:ln>
            </p:spPr>
          </p:sp>
          <p:sp>
            <p:nvSpPr>
              <p:cNvPr id="62528" name="Line 36"/>
              <p:cNvSpPr/>
              <p:nvPr/>
            </p:nvSpPr>
            <p:spPr>
              <a:xfrm rot="10800000">
                <a:off x="4351" y="1780"/>
                <a:ext cx="0" cy="84"/>
              </a:xfrm>
              <a:prstGeom prst="line">
                <a:avLst/>
              </a:prstGeom>
              <a:ln w="38100" cap="flat" cmpd="sng">
                <a:solidFill>
                  <a:schemeClr val="tx1"/>
                </a:solidFill>
                <a:prstDash val="solid"/>
                <a:headEnd type="oval" w="sm" len="sm"/>
                <a:tailEnd type="none" w="med" len="med"/>
              </a:ln>
            </p:spPr>
          </p:sp>
          <p:sp>
            <p:nvSpPr>
              <p:cNvPr id="62529" name="Freeform 37"/>
              <p:cNvSpPr/>
              <p:nvPr/>
            </p:nvSpPr>
            <p:spPr>
              <a:xfrm>
                <a:off x="1155" y="2432"/>
                <a:ext cx="3675" cy="1"/>
              </a:xfrm>
              <a:custGeom>
                <a:avLst/>
                <a:gdLst>
                  <a:gd name="txL" fmla="*/ 0 w 3564"/>
                  <a:gd name="txT" fmla="*/ 0 h 1"/>
                  <a:gd name="txR" fmla="*/ 3564 w 3564"/>
                  <a:gd name="txB" fmla="*/ 1 h 1"/>
                </a:gdLst>
                <a:ahLst/>
                <a:cxnLst>
                  <a:cxn ang="0">
                    <a:pos x="0" y="0"/>
                  </a:cxn>
                  <a:cxn ang="0">
                    <a:pos x="4283" y="0"/>
                  </a:cxn>
                </a:cxnLst>
                <a:rect l="txL" t="txT" r="txR" b="txB"/>
                <a:pathLst>
                  <a:path w="3564" h="1">
                    <a:moveTo>
                      <a:pt x="0" y="0"/>
                    </a:moveTo>
                    <a:lnTo>
                      <a:pt x="35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30" name="Line 38"/>
              <p:cNvSpPr/>
              <p:nvPr/>
            </p:nvSpPr>
            <p:spPr>
              <a:xfrm>
                <a:off x="4351" y="2432"/>
                <a:ext cx="0" cy="85"/>
              </a:xfrm>
              <a:prstGeom prst="line">
                <a:avLst/>
              </a:prstGeom>
              <a:ln w="38100" cap="flat" cmpd="sng">
                <a:solidFill>
                  <a:schemeClr val="tx1"/>
                </a:solidFill>
                <a:prstDash val="solid"/>
                <a:headEnd type="oval" w="sm" len="sm"/>
                <a:tailEnd type="none" w="med" len="med"/>
              </a:ln>
            </p:spPr>
          </p:sp>
          <p:sp>
            <p:nvSpPr>
              <p:cNvPr id="62531" name="Freeform 39"/>
              <p:cNvSpPr/>
              <p:nvPr/>
            </p:nvSpPr>
            <p:spPr>
              <a:xfrm>
                <a:off x="1155" y="2736"/>
                <a:ext cx="3647" cy="1"/>
              </a:xfrm>
              <a:custGeom>
                <a:avLst/>
                <a:gdLst>
                  <a:gd name="txL" fmla="*/ 0 w 3647"/>
                  <a:gd name="txT" fmla="*/ 0 h 1"/>
                  <a:gd name="txR" fmla="*/ 3647 w 3647"/>
                  <a:gd name="txB" fmla="*/ 1 h 1"/>
                </a:gdLst>
                <a:ahLst/>
                <a:cxnLst>
                  <a:cxn ang="0">
                    <a:pos x="0" y="0"/>
                  </a:cxn>
                  <a:cxn ang="0">
                    <a:pos x="3647" y="1"/>
                  </a:cxn>
                </a:cxnLst>
                <a:rect l="txL" t="txT" r="txR" b="txB"/>
                <a:pathLst>
                  <a:path w="3647" h="1">
                    <a:moveTo>
                      <a:pt x="0" y="0"/>
                    </a:moveTo>
                    <a:lnTo>
                      <a:pt x="3647" y="1"/>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32" name="Line 40"/>
              <p:cNvSpPr/>
              <p:nvPr/>
            </p:nvSpPr>
            <p:spPr>
              <a:xfrm>
                <a:off x="2725" y="2432"/>
                <a:ext cx="0" cy="85"/>
              </a:xfrm>
              <a:prstGeom prst="line">
                <a:avLst/>
              </a:prstGeom>
              <a:ln w="38100" cap="flat" cmpd="sng">
                <a:solidFill>
                  <a:schemeClr val="tx1"/>
                </a:solidFill>
                <a:prstDash val="solid"/>
                <a:headEnd type="oval" w="sm" len="sm"/>
                <a:tailEnd type="none" w="med" len="med"/>
              </a:ln>
            </p:spPr>
          </p:sp>
          <p:sp>
            <p:nvSpPr>
              <p:cNvPr id="62533" name="Line 41"/>
              <p:cNvSpPr/>
              <p:nvPr/>
            </p:nvSpPr>
            <p:spPr>
              <a:xfrm>
                <a:off x="1788" y="2432"/>
                <a:ext cx="0" cy="85"/>
              </a:xfrm>
              <a:prstGeom prst="line">
                <a:avLst/>
              </a:prstGeom>
              <a:ln w="38100" cap="flat" cmpd="sng">
                <a:solidFill>
                  <a:schemeClr val="tx1"/>
                </a:solidFill>
                <a:prstDash val="solid"/>
                <a:headEnd type="oval" w="sm" len="sm"/>
                <a:tailEnd type="none" w="med" len="med"/>
              </a:ln>
            </p:spPr>
          </p:sp>
          <p:sp>
            <p:nvSpPr>
              <p:cNvPr id="62534" name="Line 42"/>
              <p:cNvSpPr/>
              <p:nvPr/>
            </p:nvSpPr>
            <p:spPr>
              <a:xfrm rot="10800000">
                <a:off x="1788" y="2652"/>
                <a:ext cx="0" cy="84"/>
              </a:xfrm>
              <a:prstGeom prst="line">
                <a:avLst/>
              </a:prstGeom>
              <a:ln w="38100" cap="flat" cmpd="sng">
                <a:solidFill>
                  <a:schemeClr val="tx1"/>
                </a:solidFill>
                <a:prstDash val="solid"/>
                <a:headEnd type="oval" w="sm" len="sm"/>
                <a:tailEnd type="none" w="med" len="med"/>
              </a:ln>
            </p:spPr>
          </p:sp>
          <p:sp>
            <p:nvSpPr>
              <p:cNvPr id="62535" name="Line 43"/>
              <p:cNvSpPr/>
              <p:nvPr/>
            </p:nvSpPr>
            <p:spPr>
              <a:xfrm rot="10800000">
                <a:off x="2725" y="2654"/>
                <a:ext cx="0" cy="84"/>
              </a:xfrm>
              <a:prstGeom prst="line">
                <a:avLst/>
              </a:prstGeom>
              <a:ln w="38100" cap="flat" cmpd="sng">
                <a:solidFill>
                  <a:schemeClr val="tx1"/>
                </a:solidFill>
                <a:prstDash val="solid"/>
                <a:headEnd type="oval" w="sm" len="sm"/>
                <a:tailEnd type="none" w="med" len="med"/>
              </a:ln>
            </p:spPr>
          </p:sp>
          <p:sp>
            <p:nvSpPr>
              <p:cNvPr id="62536" name="Line 44"/>
              <p:cNvSpPr/>
              <p:nvPr/>
            </p:nvSpPr>
            <p:spPr>
              <a:xfrm rot="10800000">
                <a:off x="4351" y="2654"/>
                <a:ext cx="0" cy="84"/>
              </a:xfrm>
              <a:prstGeom prst="line">
                <a:avLst/>
              </a:prstGeom>
              <a:ln w="38100" cap="flat" cmpd="sng">
                <a:solidFill>
                  <a:schemeClr val="tx1"/>
                </a:solidFill>
                <a:prstDash val="solid"/>
                <a:headEnd type="oval" w="sm" len="sm"/>
                <a:tailEnd type="none" w="med" len="med"/>
              </a:ln>
            </p:spPr>
          </p:sp>
          <p:sp>
            <p:nvSpPr>
              <p:cNvPr id="62537" name="AutoShape 45"/>
              <p:cNvSpPr/>
              <p:nvPr/>
            </p:nvSpPr>
            <p:spPr>
              <a:xfrm rot="-5400000">
                <a:off x="1700"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38" name="Freeform 46"/>
              <p:cNvSpPr/>
              <p:nvPr/>
            </p:nvSpPr>
            <p:spPr>
              <a:xfrm>
                <a:off x="1416" y="1148"/>
                <a:ext cx="198" cy="2026"/>
              </a:xfrm>
              <a:custGeom>
                <a:avLst/>
                <a:gdLst>
                  <a:gd name="txL" fmla="*/ 0 w 198"/>
                  <a:gd name="txT" fmla="*/ 0 h 2026"/>
                  <a:gd name="txR" fmla="*/ 198 w 198"/>
                  <a:gd name="txB" fmla="*/ 2026 h 2026"/>
                </a:gdLst>
                <a:ahLst/>
                <a:cxnLst>
                  <a:cxn ang="0">
                    <a:pos x="198" y="0"/>
                  </a:cxn>
                  <a:cxn ang="0">
                    <a:pos x="0" y="0"/>
                  </a:cxn>
                  <a:cxn ang="0">
                    <a:pos x="6" y="2026"/>
                  </a:cxn>
                </a:cxnLst>
                <a:rect l="txL" t="txT" r="txR" b="txB"/>
                <a:pathLst>
                  <a:path w="198" h="2026">
                    <a:moveTo>
                      <a:pt x="198" y="0"/>
                    </a:moveTo>
                    <a:lnTo>
                      <a:pt x="0" y="0"/>
                    </a:lnTo>
                    <a:lnTo>
                      <a:pt x="6" y="2026"/>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39" name="Freeform 47"/>
              <p:cNvSpPr/>
              <p:nvPr/>
            </p:nvSpPr>
            <p:spPr>
              <a:xfrm>
                <a:off x="141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0" name="Freeform 48"/>
              <p:cNvSpPr/>
              <p:nvPr/>
            </p:nvSpPr>
            <p:spPr>
              <a:xfrm>
                <a:off x="1422"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1" name="Line 49"/>
              <p:cNvSpPr/>
              <p:nvPr/>
            </p:nvSpPr>
            <p:spPr>
              <a:xfrm>
                <a:off x="1419" y="2957"/>
                <a:ext cx="245" cy="0"/>
              </a:xfrm>
              <a:prstGeom prst="line">
                <a:avLst/>
              </a:prstGeom>
              <a:ln w="38100" cap="flat" cmpd="sng">
                <a:solidFill>
                  <a:schemeClr val="tx1"/>
                </a:solidFill>
                <a:prstDash val="solid"/>
                <a:headEnd type="oval" w="sm" len="sm"/>
                <a:tailEnd type="none" w="med" len="med"/>
              </a:ln>
            </p:spPr>
          </p:sp>
          <p:sp>
            <p:nvSpPr>
              <p:cNvPr id="62542" name="Freeform 50"/>
              <p:cNvSpPr/>
              <p:nvPr/>
            </p:nvSpPr>
            <p:spPr>
              <a:xfrm>
                <a:off x="3979" y="1148"/>
                <a:ext cx="198" cy="2023"/>
              </a:xfrm>
              <a:custGeom>
                <a:avLst/>
                <a:gdLst>
                  <a:gd name="txL" fmla="*/ 0 w 198"/>
                  <a:gd name="txT" fmla="*/ 0 h 2023"/>
                  <a:gd name="txR" fmla="*/ 198 w 198"/>
                  <a:gd name="txB" fmla="*/ 2023 h 2023"/>
                </a:gdLst>
                <a:ahLst/>
                <a:cxnLst>
                  <a:cxn ang="0">
                    <a:pos x="198" y="0"/>
                  </a:cxn>
                  <a:cxn ang="0">
                    <a:pos x="0" y="0"/>
                  </a:cxn>
                  <a:cxn ang="0">
                    <a:pos x="2" y="2023"/>
                  </a:cxn>
                </a:cxnLst>
                <a:rect l="txL" t="txT" r="txR" b="txB"/>
                <a:pathLst>
                  <a:path w="198" h="2023">
                    <a:moveTo>
                      <a:pt x="198" y="0"/>
                    </a:moveTo>
                    <a:lnTo>
                      <a:pt x="0" y="0"/>
                    </a:lnTo>
                    <a:lnTo>
                      <a:pt x="2" y="202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3" name="Freeform 51"/>
              <p:cNvSpPr/>
              <p:nvPr/>
            </p:nvSpPr>
            <p:spPr>
              <a:xfrm>
                <a:off x="3982"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4" name="Freeform 52"/>
              <p:cNvSpPr/>
              <p:nvPr/>
            </p:nvSpPr>
            <p:spPr>
              <a:xfrm>
                <a:off x="3985"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5" name="Line 53"/>
              <p:cNvSpPr/>
              <p:nvPr/>
            </p:nvSpPr>
            <p:spPr>
              <a:xfrm>
                <a:off x="3982" y="2957"/>
                <a:ext cx="245" cy="0"/>
              </a:xfrm>
              <a:prstGeom prst="line">
                <a:avLst/>
              </a:prstGeom>
              <a:ln w="38100" cap="flat" cmpd="sng">
                <a:solidFill>
                  <a:schemeClr val="tx1"/>
                </a:solidFill>
                <a:prstDash val="solid"/>
                <a:headEnd type="oval" w="sm" len="sm"/>
                <a:tailEnd type="none" w="med" len="med"/>
              </a:ln>
            </p:spPr>
          </p:sp>
          <p:sp>
            <p:nvSpPr>
              <p:cNvPr id="62546" name="Freeform 54"/>
              <p:cNvSpPr/>
              <p:nvPr/>
            </p:nvSpPr>
            <p:spPr>
              <a:xfrm>
                <a:off x="2347" y="1148"/>
                <a:ext cx="198" cy="2024"/>
              </a:xfrm>
              <a:custGeom>
                <a:avLst/>
                <a:gdLst>
                  <a:gd name="txL" fmla="*/ 0 w 192"/>
                  <a:gd name="txT" fmla="*/ 0 h 2224"/>
                  <a:gd name="txR" fmla="*/ 192 w 192"/>
                  <a:gd name="txB" fmla="*/ 2224 h 2224"/>
                </a:gdLst>
                <a:ahLst/>
                <a:cxnLst>
                  <a:cxn ang="0">
                    <a:pos x="231" y="0"/>
                  </a:cxn>
                  <a:cxn ang="0">
                    <a:pos x="0" y="0"/>
                  </a:cxn>
                  <a:cxn ang="0">
                    <a:pos x="2" y="1263"/>
                  </a:cxn>
                </a:cxnLst>
                <a:rect l="txL" t="txT" r="txR" b="txB"/>
                <a:pathLst>
                  <a:path w="192" h="2224">
                    <a:moveTo>
                      <a:pt x="192" y="0"/>
                    </a:moveTo>
                    <a:lnTo>
                      <a:pt x="0" y="0"/>
                    </a:lnTo>
                    <a:lnTo>
                      <a:pt x="2" y="2224"/>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7" name="Freeform 55"/>
              <p:cNvSpPr/>
              <p:nvPr/>
            </p:nvSpPr>
            <p:spPr>
              <a:xfrm>
                <a:off x="235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8" name="Freeform 56"/>
              <p:cNvSpPr/>
              <p:nvPr/>
            </p:nvSpPr>
            <p:spPr>
              <a:xfrm>
                <a:off x="2353" y="2585"/>
                <a:ext cx="198" cy="1"/>
              </a:xfrm>
              <a:custGeom>
                <a:avLst/>
                <a:gdLst>
                  <a:gd name="txL" fmla="*/ 0 w 192"/>
                  <a:gd name="txT" fmla="*/ 0 h 1"/>
                  <a:gd name="txR" fmla="*/ 192 w 192"/>
                  <a:gd name="txB" fmla="*/ 1 h 1"/>
                </a:gdLst>
                <a:ahLst/>
                <a:cxnLst>
                  <a:cxn ang="0">
                    <a:pos x="0" y="0"/>
                  </a:cxn>
                  <a:cxn ang="0">
                    <a:pos x="231" y="0"/>
                  </a:cxn>
                </a:cxnLst>
                <a:rect l="txL" t="txT" r="txR" b="txB"/>
                <a:pathLst>
                  <a:path w="192" h="1">
                    <a:moveTo>
                      <a:pt x="0" y="0"/>
                    </a:moveTo>
                    <a:lnTo>
                      <a:pt x="192"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49" name="Line 57"/>
              <p:cNvSpPr/>
              <p:nvPr/>
            </p:nvSpPr>
            <p:spPr>
              <a:xfrm>
                <a:off x="2350" y="2957"/>
                <a:ext cx="245" cy="0"/>
              </a:xfrm>
              <a:prstGeom prst="line">
                <a:avLst/>
              </a:prstGeom>
              <a:ln w="38100" cap="flat" cmpd="sng">
                <a:solidFill>
                  <a:schemeClr val="tx1"/>
                </a:solidFill>
                <a:prstDash val="solid"/>
                <a:headEnd type="oval" w="sm" len="sm"/>
                <a:tailEnd type="none" w="med" len="med"/>
              </a:ln>
            </p:spPr>
          </p:sp>
          <p:sp>
            <p:nvSpPr>
              <p:cNvPr id="62550" name="Freeform 58"/>
              <p:cNvSpPr/>
              <p:nvPr/>
            </p:nvSpPr>
            <p:spPr>
              <a:xfrm>
                <a:off x="1964" y="1135"/>
                <a:ext cx="198" cy="2030"/>
              </a:xfrm>
              <a:custGeom>
                <a:avLst/>
                <a:gdLst>
                  <a:gd name="txL" fmla="*/ 0 w 198"/>
                  <a:gd name="txT" fmla="*/ 0 h 2030"/>
                  <a:gd name="txR" fmla="*/ 198 w 198"/>
                  <a:gd name="txB" fmla="*/ 2030 h 2030"/>
                </a:gdLst>
                <a:ahLst/>
                <a:cxnLst>
                  <a:cxn ang="0">
                    <a:pos x="0" y="0"/>
                  </a:cxn>
                  <a:cxn ang="0">
                    <a:pos x="198" y="0"/>
                  </a:cxn>
                  <a:cxn ang="0">
                    <a:pos x="193" y="2030"/>
                  </a:cxn>
                </a:cxnLst>
                <a:rect l="txL" t="txT" r="txR" b="txB"/>
                <a:pathLst>
                  <a:path w="198" h="2030">
                    <a:moveTo>
                      <a:pt x="0" y="0"/>
                    </a:moveTo>
                    <a:lnTo>
                      <a:pt x="198" y="0"/>
                    </a:lnTo>
                    <a:lnTo>
                      <a:pt x="193" y="203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1" name="Freeform 59"/>
              <p:cNvSpPr/>
              <p:nvPr/>
            </p:nvSpPr>
            <p:spPr>
              <a:xfrm rot="10800000">
                <a:off x="1959"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2" name="Freeform 60"/>
              <p:cNvSpPr/>
              <p:nvPr/>
            </p:nvSpPr>
            <p:spPr>
              <a:xfrm rot="10800000">
                <a:off x="1959"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3" name="Freeform 61"/>
              <p:cNvSpPr/>
              <p:nvPr/>
            </p:nvSpPr>
            <p:spPr>
              <a:xfrm>
                <a:off x="1958" y="2957"/>
                <a:ext cx="200" cy="1"/>
              </a:xfrm>
              <a:custGeom>
                <a:avLst/>
                <a:gdLst>
                  <a:gd name="txL" fmla="*/ 0 w 194"/>
                  <a:gd name="txT" fmla="*/ 0 h 1"/>
                  <a:gd name="txR" fmla="*/ 194 w 194"/>
                  <a:gd name="txB" fmla="*/ 1 h 1"/>
                </a:gdLst>
                <a:ahLst/>
                <a:cxnLst>
                  <a:cxn ang="0">
                    <a:pos x="233" y="0"/>
                  </a:cxn>
                  <a:cxn ang="0">
                    <a:pos x="0" y="0"/>
                  </a:cxn>
                </a:cxnLst>
                <a:rect l="txL" t="txT" r="txR" b="txB"/>
                <a:pathLst>
                  <a:path w="194" h="1">
                    <a:moveTo>
                      <a:pt x="194"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4" name="Freeform 62"/>
              <p:cNvSpPr/>
              <p:nvPr/>
            </p:nvSpPr>
            <p:spPr>
              <a:xfrm>
                <a:off x="2893" y="1135"/>
                <a:ext cx="199" cy="2047"/>
              </a:xfrm>
              <a:custGeom>
                <a:avLst/>
                <a:gdLst>
                  <a:gd name="txL" fmla="*/ 0 w 193"/>
                  <a:gd name="txT" fmla="*/ 0 h 2250"/>
                  <a:gd name="txR" fmla="*/ 193 w 193"/>
                  <a:gd name="txB" fmla="*/ 2250 h 2250"/>
                </a:gdLst>
                <a:ahLst/>
                <a:cxnLst>
                  <a:cxn ang="0">
                    <a:pos x="0" y="0"/>
                  </a:cxn>
                  <a:cxn ang="0">
                    <a:pos x="231" y="0"/>
                  </a:cxn>
                  <a:cxn ang="0">
                    <a:pos x="232" y="1276"/>
                  </a:cxn>
                </a:cxnLst>
                <a:rect l="txL" t="txT" r="txR" b="txB"/>
                <a:pathLst>
                  <a:path w="193" h="2250">
                    <a:moveTo>
                      <a:pt x="0" y="0"/>
                    </a:moveTo>
                    <a:lnTo>
                      <a:pt x="192" y="0"/>
                    </a:lnTo>
                    <a:lnTo>
                      <a:pt x="193" y="225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5" name="Freeform 63"/>
              <p:cNvSpPr/>
              <p:nvPr/>
            </p:nvSpPr>
            <p:spPr>
              <a:xfrm rot="10800000">
                <a:off x="2890"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6" name="Freeform 64"/>
              <p:cNvSpPr/>
              <p:nvPr/>
            </p:nvSpPr>
            <p:spPr>
              <a:xfrm rot="10800000">
                <a:off x="2890"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7" name="Freeform 65"/>
              <p:cNvSpPr/>
              <p:nvPr/>
            </p:nvSpPr>
            <p:spPr>
              <a:xfrm>
                <a:off x="2895" y="2957"/>
                <a:ext cx="194" cy="1"/>
              </a:xfrm>
              <a:custGeom>
                <a:avLst/>
                <a:gdLst>
                  <a:gd name="txL" fmla="*/ 0 w 188"/>
                  <a:gd name="txT" fmla="*/ 0 h 1"/>
                  <a:gd name="txR" fmla="*/ 188 w 188"/>
                  <a:gd name="txB" fmla="*/ 1 h 1"/>
                </a:gdLst>
                <a:ahLst/>
                <a:cxnLst>
                  <a:cxn ang="0">
                    <a:pos x="227" y="0"/>
                  </a:cxn>
                  <a:cxn ang="0">
                    <a:pos x="0" y="0"/>
                  </a:cxn>
                </a:cxnLst>
                <a:rect l="txL" t="txT" r="txR" b="txB"/>
                <a:pathLst>
                  <a:path w="188" h="1">
                    <a:moveTo>
                      <a:pt x="188" y="0"/>
                    </a:moveTo>
                    <a:lnTo>
                      <a:pt x="0"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8" name="Freeform 66"/>
              <p:cNvSpPr/>
              <p:nvPr/>
            </p:nvSpPr>
            <p:spPr>
              <a:xfrm>
                <a:off x="4531" y="1135"/>
                <a:ext cx="203" cy="2027"/>
              </a:xfrm>
              <a:custGeom>
                <a:avLst/>
                <a:gdLst>
                  <a:gd name="txL" fmla="*/ 0 w 203"/>
                  <a:gd name="txT" fmla="*/ 0 h 2027"/>
                  <a:gd name="txR" fmla="*/ 203 w 203"/>
                  <a:gd name="txB" fmla="*/ 2027 h 2027"/>
                </a:gdLst>
                <a:ahLst/>
                <a:cxnLst>
                  <a:cxn ang="0">
                    <a:pos x="0" y="0"/>
                  </a:cxn>
                  <a:cxn ang="0">
                    <a:pos x="198" y="0"/>
                  </a:cxn>
                  <a:cxn ang="0">
                    <a:pos x="203" y="2027"/>
                  </a:cxn>
                </a:cxnLst>
                <a:rect l="txL" t="txT" r="txR" b="txB"/>
                <a:pathLst>
                  <a:path w="203" h="2027">
                    <a:moveTo>
                      <a:pt x="0" y="0"/>
                    </a:moveTo>
                    <a:lnTo>
                      <a:pt x="198" y="0"/>
                    </a:lnTo>
                    <a:lnTo>
                      <a:pt x="203" y="2027"/>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59" name="Freeform 67"/>
              <p:cNvSpPr/>
              <p:nvPr/>
            </p:nvSpPr>
            <p:spPr>
              <a:xfrm rot="10800000">
                <a:off x="4528" y="1704"/>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60" name="Freeform 68"/>
              <p:cNvSpPr/>
              <p:nvPr/>
            </p:nvSpPr>
            <p:spPr>
              <a:xfrm rot="10800000">
                <a:off x="4528" y="258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61" name="Freeform 69"/>
              <p:cNvSpPr/>
              <p:nvPr/>
            </p:nvSpPr>
            <p:spPr>
              <a:xfrm rot="10800000">
                <a:off x="4524" y="2955"/>
                <a:ext cx="201" cy="1"/>
              </a:xfrm>
              <a:custGeom>
                <a:avLst/>
                <a:gdLst>
                  <a:gd name="txL" fmla="*/ 0 w 195"/>
                  <a:gd name="txT" fmla="*/ 0 h 1"/>
                  <a:gd name="txR" fmla="*/ 195 w 195"/>
                  <a:gd name="txB" fmla="*/ 1 h 1"/>
                </a:gdLst>
                <a:ahLst/>
                <a:cxnLst>
                  <a:cxn ang="0">
                    <a:pos x="0" y="0"/>
                  </a:cxn>
                  <a:cxn ang="0">
                    <a:pos x="234" y="0"/>
                  </a:cxn>
                </a:cxnLst>
                <a:rect l="txL" t="txT" r="txR" b="txB"/>
                <a:pathLst>
                  <a:path w="195" h="1">
                    <a:moveTo>
                      <a:pt x="0" y="0"/>
                    </a:moveTo>
                    <a:lnTo>
                      <a:pt x="195" y="0"/>
                    </a:lnTo>
                  </a:path>
                </a:pathLst>
              </a:custGeom>
              <a:noFill/>
              <a:ln w="38100" cap="flat" cmpd="sng">
                <a:solidFill>
                  <a:schemeClr val="tx1"/>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62" name="Rectangle 70"/>
              <p:cNvSpPr/>
              <p:nvPr/>
            </p:nvSpPr>
            <p:spPr>
              <a:xfrm>
                <a:off x="1204" y="3175"/>
                <a:ext cx="3613"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pPr algn="ctr">
                  <a:spcBef>
                    <a:spcPct val="50000"/>
                  </a:spcBef>
                </a:pPr>
                <a:r>
                  <a:rPr lang="zh-CN" altLang="en-US" b="1" dirty="0">
                    <a:latin typeface="宋体" panose="02010600030101010101" pitchFamily="2" charset="-122"/>
                    <a:ea typeface="宋体" panose="02010600030101010101" pitchFamily="2" charset="-122"/>
                  </a:rPr>
                  <a:t>读  写  控  制  电  路</a:t>
                </a:r>
              </a:p>
            </p:txBody>
          </p:sp>
          <p:sp>
            <p:nvSpPr>
              <p:cNvPr id="62563" name="Rectangle 71"/>
              <p:cNvSpPr/>
              <p:nvPr/>
            </p:nvSpPr>
            <p:spPr>
              <a:xfrm>
                <a:off x="1204" y="3656"/>
                <a:ext cx="3613" cy="262"/>
              </a:xfrm>
              <a:prstGeom prst="rect">
                <a:avLst/>
              </a:prstGeom>
              <a:noFill/>
              <a:ln w="38100" cap="flat" cmpd="sng">
                <a:solidFill>
                  <a:schemeClr val="tx1"/>
                </a:solidFill>
                <a:prstDash val="solid"/>
                <a:miter/>
                <a:headEnd type="none" w="med" len="med"/>
                <a:tailEnd type="none" w="med" len="med"/>
              </a:ln>
            </p:spPr>
            <p:txBody>
              <a:bodyPr wrap="none" bIns="0" anchor="ctr" anchorCtr="0"/>
              <a:lstStyle/>
              <a:p>
                <a:pPr algn="ctr">
                  <a:spcBef>
                    <a:spcPct val="50000"/>
                  </a:spcBef>
                </a:pPr>
                <a:r>
                  <a:rPr lang="zh-CN" altLang="en-US" sz="2000" b="1" dirty="0">
                    <a:latin typeface="宋体" panose="02010600030101010101" pitchFamily="2" charset="-122"/>
                    <a:ea typeface="宋体" panose="02010600030101010101" pitchFamily="2" charset="-122"/>
                  </a:rPr>
                  <a:t>列  地  址  译  码  器</a:t>
                </a:r>
              </a:p>
            </p:txBody>
          </p:sp>
          <p:sp>
            <p:nvSpPr>
              <p:cNvPr id="62564" name="Text Box 72"/>
              <p:cNvSpPr txBox="1"/>
              <p:nvPr/>
            </p:nvSpPr>
            <p:spPr>
              <a:xfrm rot="5400000">
                <a:off x="1686"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2565" name="Text Box 73"/>
              <p:cNvSpPr txBox="1"/>
              <p:nvPr/>
            </p:nvSpPr>
            <p:spPr>
              <a:xfrm rot="5400000">
                <a:off x="2617"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2566" name="Text Box 74"/>
              <p:cNvSpPr txBox="1"/>
              <p:nvPr/>
            </p:nvSpPr>
            <p:spPr>
              <a:xfrm rot="5400000">
                <a:off x="4249" y="1963"/>
                <a:ext cx="376" cy="368"/>
              </a:xfrm>
              <a:prstGeom prst="rect">
                <a:avLst/>
              </a:prstGeom>
              <a:noFill/>
              <a:ln w="9525">
                <a:noFill/>
              </a:ln>
            </p:spPr>
            <p:txBody>
              <a:bodyPr wrap="none">
                <a:spAutoFit/>
              </a:bodyPr>
              <a:lstStyle/>
              <a:p>
                <a:pPr>
                  <a:spcBef>
                    <a:spcPct val="50000"/>
                  </a:spcBef>
                </a:pPr>
                <a:r>
                  <a:rPr lang="zh-CN" altLang="en-US" sz="3200" b="1" dirty="0">
                    <a:latin typeface="宋体" panose="02010600030101010101" pitchFamily="2" charset="-122"/>
                    <a:ea typeface="宋体" panose="02010600030101010101" pitchFamily="2" charset="-122"/>
                  </a:rPr>
                  <a:t>…</a:t>
                </a:r>
              </a:p>
            </p:txBody>
          </p:sp>
          <p:sp>
            <p:nvSpPr>
              <p:cNvPr id="62567" name="Rectangle 75"/>
              <p:cNvSpPr/>
              <p:nvPr/>
            </p:nvSpPr>
            <p:spPr>
              <a:xfrm>
                <a:off x="1615"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68" name="Rectangle 76"/>
              <p:cNvSpPr/>
              <p:nvPr/>
            </p:nvSpPr>
            <p:spPr>
              <a:xfrm>
                <a:off x="1615"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69" name="Rectangle 77"/>
              <p:cNvSpPr/>
              <p:nvPr/>
            </p:nvSpPr>
            <p:spPr>
              <a:xfrm>
                <a:off x="2546"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0" name="Rectangle 78"/>
              <p:cNvSpPr/>
              <p:nvPr/>
            </p:nvSpPr>
            <p:spPr>
              <a:xfrm>
                <a:off x="2546"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1" name="Rectangle 79"/>
              <p:cNvSpPr/>
              <p:nvPr/>
            </p:nvSpPr>
            <p:spPr>
              <a:xfrm>
                <a:off x="2546"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2" name="Rectangle 80"/>
              <p:cNvSpPr/>
              <p:nvPr/>
            </p:nvSpPr>
            <p:spPr>
              <a:xfrm>
                <a:off x="4178" y="1078"/>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3" name="Rectangle 81"/>
              <p:cNvSpPr/>
              <p:nvPr/>
            </p:nvSpPr>
            <p:spPr>
              <a:xfrm>
                <a:off x="4178" y="1643"/>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4" name="Rectangle 82"/>
              <p:cNvSpPr/>
              <p:nvPr/>
            </p:nvSpPr>
            <p:spPr>
              <a:xfrm>
                <a:off x="4178" y="2517"/>
                <a:ext cx="346" cy="134"/>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5" name="AutoShape 83"/>
              <p:cNvSpPr/>
              <p:nvPr/>
            </p:nvSpPr>
            <p:spPr>
              <a:xfrm rot="-5400000">
                <a:off x="2631"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6" name="AutoShape 84"/>
              <p:cNvSpPr/>
              <p:nvPr/>
            </p:nvSpPr>
            <p:spPr>
              <a:xfrm rot="-5400000">
                <a:off x="4263" y="2783"/>
                <a:ext cx="175" cy="346"/>
              </a:xfrm>
              <a:prstGeom prst="triangle">
                <a:avLst>
                  <a:gd name="adj" fmla="val 56245"/>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77" name="Text Box 85"/>
              <p:cNvSpPr txBox="1"/>
              <p:nvPr/>
            </p:nvSpPr>
            <p:spPr>
              <a:xfrm>
                <a:off x="4796" y="861"/>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读选择线</a:t>
                </a:r>
              </a:p>
            </p:txBody>
          </p:sp>
          <p:sp>
            <p:nvSpPr>
              <p:cNvPr id="62578" name="Text Box 86"/>
              <p:cNvSpPr txBox="1"/>
              <p:nvPr/>
            </p:nvSpPr>
            <p:spPr>
              <a:xfrm>
                <a:off x="4806" y="1150"/>
                <a:ext cx="760"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写选择线</a:t>
                </a:r>
              </a:p>
            </p:txBody>
          </p:sp>
          <p:sp>
            <p:nvSpPr>
              <p:cNvPr id="62579" name="Line 87"/>
              <p:cNvSpPr/>
              <p:nvPr/>
            </p:nvSpPr>
            <p:spPr>
              <a:xfrm>
                <a:off x="4817" y="3306"/>
                <a:ext cx="396" cy="0"/>
              </a:xfrm>
              <a:prstGeom prst="line">
                <a:avLst/>
              </a:prstGeom>
              <a:ln w="38100" cap="flat" cmpd="sng">
                <a:solidFill>
                  <a:schemeClr val="tx1"/>
                </a:solidFill>
                <a:prstDash val="solid"/>
                <a:headEnd type="stealth" w="med" len="med"/>
                <a:tailEnd type="stealth" w="med" len="med"/>
              </a:ln>
            </p:spPr>
          </p:sp>
          <p:sp>
            <p:nvSpPr>
              <p:cNvPr id="62580" name="Text Box 88"/>
              <p:cNvSpPr txBox="1"/>
              <p:nvPr/>
            </p:nvSpPr>
            <p:spPr>
              <a:xfrm>
                <a:off x="4906" y="3024"/>
                <a:ext cx="190" cy="233"/>
              </a:xfrm>
              <a:prstGeom prst="rect">
                <a:avLst/>
              </a:prstGeom>
              <a:noFill/>
              <a:ln w="9525">
                <a:noFill/>
              </a:ln>
            </p:spPr>
            <p:txBody>
              <a:bodyPr wrap="none">
                <a:spAutoFit/>
              </a:bodyPr>
              <a:lstStyle/>
              <a:p>
                <a:pPr>
                  <a:spcBef>
                    <a:spcPct val="50000"/>
                  </a:spcBef>
                </a:pPr>
                <a:r>
                  <a:rPr lang="en-US" altLang="zh-CN" b="1" dirty="0">
                    <a:latin typeface="宋体" panose="02010600030101010101" pitchFamily="2" charset="-122"/>
                    <a:ea typeface="宋体" panose="02010600030101010101" pitchFamily="2" charset="-122"/>
                  </a:rPr>
                  <a:t>D</a:t>
                </a:r>
              </a:p>
            </p:txBody>
          </p:sp>
          <p:sp>
            <p:nvSpPr>
              <p:cNvPr id="62581" name="Text Box 89"/>
              <p:cNvSpPr txBox="1"/>
              <p:nvPr/>
            </p:nvSpPr>
            <p:spPr>
              <a:xfrm>
                <a:off x="3296" y="1929"/>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单元</a:t>
                </a:r>
              </a:p>
            </p:txBody>
          </p:sp>
          <p:sp>
            <p:nvSpPr>
              <p:cNvPr id="62582" name="Text Box 90"/>
              <p:cNvSpPr txBox="1"/>
              <p:nvPr/>
            </p:nvSpPr>
            <p:spPr>
              <a:xfrm>
                <a:off x="3296" y="2108"/>
                <a:ext cx="438" cy="250"/>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电路</a:t>
                </a:r>
              </a:p>
            </p:txBody>
          </p:sp>
          <p:sp>
            <p:nvSpPr>
              <p:cNvPr id="62583" name="Text Box 91"/>
              <p:cNvSpPr txBox="1"/>
              <p:nvPr/>
            </p:nvSpPr>
            <p:spPr>
              <a:xfrm>
                <a:off x="503" y="936"/>
                <a:ext cx="311" cy="2036"/>
              </a:xfrm>
              <a:prstGeom prst="rect">
                <a:avLst/>
              </a:prstGeom>
              <a:noFill/>
              <a:ln w="9525">
                <a:noFill/>
              </a:ln>
            </p:spPr>
            <p:txBody>
              <a:bodyPr wrap="none">
                <a:spAutoFit/>
              </a:bodyPr>
              <a:lstStyle/>
              <a:p>
                <a:pPr>
                  <a:spcBef>
                    <a:spcPct val="50000"/>
                  </a:spcBef>
                </a:pPr>
                <a:r>
                  <a:rPr lang="zh-CN" altLang="en-US" sz="2400" b="1" dirty="0">
                    <a:latin typeface="宋体" panose="02010600030101010101" pitchFamily="2" charset="-122"/>
                    <a:ea typeface="宋体" panose="02010600030101010101" pitchFamily="2" charset="-122"/>
                  </a:rPr>
                  <a:t>行</a:t>
                </a:r>
              </a:p>
              <a:p>
                <a:pPr>
                  <a:spcBef>
                    <a:spcPct val="50000"/>
                  </a:spcBef>
                </a:pPr>
                <a:r>
                  <a:rPr lang="zh-CN" altLang="en-US" sz="2400" b="1" dirty="0">
                    <a:latin typeface="宋体" panose="02010600030101010101" pitchFamily="2" charset="-122"/>
                    <a:ea typeface="宋体" panose="02010600030101010101" pitchFamily="2" charset="-122"/>
                  </a:rPr>
                  <a:t>地</a:t>
                </a:r>
              </a:p>
              <a:p>
                <a:pPr>
                  <a:spcBef>
                    <a:spcPct val="50000"/>
                  </a:spcBef>
                </a:pPr>
                <a:r>
                  <a:rPr lang="zh-CN" altLang="en-US" sz="2400" b="1" dirty="0">
                    <a:latin typeface="宋体" panose="02010600030101010101" pitchFamily="2" charset="-122"/>
                    <a:ea typeface="宋体" panose="02010600030101010101" pitchFamily="2" charset="-122"/>
                  </a:rPr>
                  <a:t>址</a:t>
                </a:r>
              </a:p>
              <a:p>
                <a:pPr>
                  <a:spcBef>
                    <a:spcPct val="50000"/>
                  </a:spcBef>
                </a:pPr>
                <a:r>
                  <a:rPr lang="zh-CN" altLang="en-US" sz="2400" b="1" dirty="0">
                    <a:latin typeface="宋体" panose="02010600030101010101" pitchFamily="2" charset="-122"/>
                    <a:ea typeface="宋体" panose="02010600030101010101" pitchFamily="2" charset="-122"/>
                  </a:rPr>
                  <a:t>译</a:t>
                </a:r>
              </a:p>
              <a:p>
                <a:pPr>
                  <a:spcBef>
                    <a:spcPct val="50000"/>
                  </a:spcBef>
                </a:pPr>
                <a:r>
                  <a:rPr lang="zh-CN" altLang="en-US" sz="2400" b="1" dirty="0">
                    <a:latin typeface="宋体" panose="02010600030101010101" pitchFamily="2" charset="-122"/>
                    <a:ea typeface="宋体" panose="02010600030101010101" pitchFamily="2" charset="-122"/>
                  </a:rPr>
                  <a:t>码</a:t>
                </a:r>
              </a:p>
              <a:p>
                <a:pPr>
                  <a:spcBef>
                    <a:spcPct val="50000"/>
                  </a:spcBef>
                </a:pPr>
                <a:r>
                  <a:rPr lang="zh-CN" altLang="en-US" sz="2400" b="1" dirty="0">
                    <a:latin typeface="宋体" panose="02010600030101010101" pitchFamily="2" charset="-122"/>
                    <a:ea typeface="宋体" panose="02010600030101010101" pitchFamily="2" charset="-122"/>
                  </a:rPr>
                  <a:t>器</a:t>
                </a:r>
              </a:p>
            </p:txBody>
          </p:sp>
          <p:sp>
            <p:nvSpPr>
              <p:cNvPr id="62584" name="Text Box 92"/>
              <p:cNvSpPr txBox="1"/>
              <p:nvPr/>
            </p:nvSpPr>
            <p:spPr>
              <a:xfrm>
                <a:off x="907" y="864"/>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2585" name="Text Box 93"/>
              <p:cNvSpPr txBox="1"/>
              <p:nvPr/>
            </p:nvSpPr>
            <p:spPr>
              <a:xfrm>
                <a:off x="907" y="1152"/>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2586" name="Text Box 94"/>
              <p:cNvSpPr txBox="1"/>
              <p:nvPr/>
            </p:nvSpPr>
            <p:spPr>
              <a:xfrm>
                <a:off x="907" y="1455"/>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2587" name="Text Box 95"/>
              <p:cNvSpPr txBox="1"/>
              <p:nvPr/>
            </p:nvSpPr>
            <p:spPr>
              <a:xfrm>
                <a:off x="907" y="1761"/>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2588" name="Text Box 96"/>
              <p:cNvSpPr txBox="1"/>
              <p:nvPr/>
            </p:nvSpPr>
            <p:spPr>
              <a:xfrm>
                <a:off x="854" y="2294"/>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62589" name="Text Box 97"/>
              <p:cNvSpPr txBox="1"/>
              <p:nvPr/>
            </p:nvSpPr>
            <p:spPr>
              <a:xfrm>
                <a:off x="858" y="2592"/>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p>
            </p:txBody>
          </p:sp>
          <p:sp>
            <p:nvSpPr>
              <p:cNvPr id="62590" name="Line 98"/>
              <p:cNvSpPr/>
              <p:nvPr/>
            </p:nvSpPr>
            <p:spPr>
              <a:xfrm>
                <a:off x="1887" y="3449"/>
                <a:ext cx="0" cy="219"/>
              </a:xfrm>
              <a:prstGeom prst="line">
                <a:avLst/>
              </a:prstGeom>
              <a:ln w="38100" cap="flat" cmpd="sng">
                <a:solidFill>
                  <a:schemeClr val="tx1"/>
                </a:solidFill>
                <a:prstDash val="solid"/>
                <a:headEnd type="none" w="med" len="med"/>
                <a:tailEnd type="none" w="med" len="med"/>
              </a:ln>
            </p:spPr>
          </p:sp>
          <p:sp>
            <p:nvSpPr>
              <p:cNvPr id="62591" name="Line 99"/>
              <p:cNvSpPr/>
              <p:nvPr/>
            </p:nvSpPr>
            <p:spPr>
              <a:xfrm>
                <a:off x="2832" y="3449"/>
                <a:ext cx="0" cy="219"/>
              </a:xfrm>
              <a:prstGeom prst="line">
                <a:avLst/>
              </a:prstGeom>
              <a:ln w="38100" cap="flat" cmpd="sng">
                <a:solidFill>
                  <a:schemeClr val="tx1"/>
                </a:solidFill>
                <a:prstDash val="solid"/>
                <a:headEnd type="none" w="med" len="med"/>
                <a:tailEnd type="none" w="med" len="med"/>
              </a:ln>
            </p:spPr>
          </p:sp>
          <p:sp>
            <p:nvSpPr>
              <p:cNvPr id="62592" name="Text Box 100"/>
              <p:cNvSpPr txBox="1"/>
              <p:nvPr/>
            </p:nvSpPr>
            <p:spPr>
              <a:xfrm>
                <a:off x="2613"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1</a:t>
                </a:r>
              </a:p>
            </p:txBody>
          </p:sp>
          <p:sp>
            <p:nvSpPr>
              <p:cNvPr id="62593" name="Line 101"/>
              <p:cNvSpPr/>
              <p:nvPr/>
            </p:nvSpPr>
            <p:spPr>
              <a:xfrm>
                <a:off x="4473" y="3449"/>
                <a:ext cx="0" cy="219"/>
              </a:xfrm>
              <a:prstGeom prst="line">
                <a:avLst/>
              </a:prstGeom>
              <a:ln w="38100" cap="flat" cmpd="sng">
                <a:solidFill>
                  <a:schemeClr val="tx1"/>
                </a:solidFill>
                <a:prstDash val="solid"/>
                <a:headEnd type="none" w="med" len="med"/>
                <a:tailEnd type="none" w="med" len="med"/>
              </a:ln>
            </p:spPr>
          </p:sp>
          <p:sp>
            <p:nvSpPr>
              <p:cNvPr id="62594" name="Text Box 102"/>
              <p:cNvSpPr txBox="1"/>
              <p:nvPr/>
            </p:nvSpPr>
            <p:spPr>
              <a:xfrm>
                <a:off x="4176" y="3420"/>
                <a:ext cx="280"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31</a:t>
                </a:r>
                <a:endParaRPr lang="en-US" altLang="zh-CN" sz="2000" b="1" dirty="0">
                  <a:latin typeface="宋体" panose="02010600030101010101" pitchFamily="2" charset="-122"/>
                  <a:ea typeface="宋体" panose="02010600030101010101" pitchFamily="2" charset="-122"/>
                </a:endParaRPr>
              </a:p>
            </p:txBody>
          </p:sp>
          <p:grpSp>
            <p:nvGrpSpPr>
              <p:cNvPr id="62595" name="Group 103"/>
              <p:cNvGrpSpPr/>
              <p:nvPr/>
            </p:nvGrpSpPr>
            <p:grpSpPr>
              <a:xfrm>
                <a:off x="1492" y="3918"/>
                <a:ext cx="253" cy="325"/>
                <a:chOff x="1584" y="3918"/>
                <a:chExt cx="253" cy="325"/>
              </a:xfrm>
            </p:grpSpPr>
            <p:sp>
              <p:nvSpPr>
                <p:cNvPr id="62631" name="Line 104"/>
                <p:cNvSpPr/>
                <p:nvPr/>
              </p:nvSpPr>
              <p:spPr>
                <a:xfrm rot="-5400000">
                  <a:off x="1491" y="4027"/>
                  <a:ext cx="218" cy="0"/>
                </a:xfrm>
                <a:prstGeom prst="line">
                  <a:avLst/>
                </a:prstGeom>
                <a:ln w="38100" cap="flat" cmpd="sng">
                  <a:solidFill>
                    <a:schemeClr val="tx1"/>
                  </a:solidFill>
                  <a:prstDash val="solid"/>
                  <a:headEnd type="none" w="med" len="med"/>
                  <a:tailEnd type="stealth" w="med" len="med"/>
                </a:ln>
              </p:spPr>
            </p:sp>
            <p:sp>
              <p:nvSpPr>
                <p:cNvPr id="62632" name="Text Box 105"/>
                <p:cNvSpPr txBox="1"/>
                <p:nvPr/>
              </p:nvSpPr>
              <p:spPr>
                <a:xfrm>
                  <a:off x="1584"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4</a:t>
                  </a:r>
                </a:p>
              </p:txBody>
            </p:sp>
          </p:grpSp>
          <p:grpSp>
            <p:nvGrpSpPr>
              <p:cNvPr id="62596" name="Group 106"/>
              <p:cNvGrpSpPr/>
              <p:nvPr/>
            </p:nvGrpSpPr>
            <p:grpSpPr>
              <a:xfrm>
                <a:off x="2234" y="3918"/>
                <a:ext cx="254" cy="326"/>
                <a:chOff x="2355" y="3918"/>
                <a:chExt cx="254" cy="326"/>
              </a:xfrm>
            </p:grpSpPr>
            <p:sp>
              <p:nvSpPr>
                <p:cNvPr id="62629" name="Line 107"/>
                <p:cNvSpPr/>
                <p:nvPr/>
              </p:nvSpPr>
              <p:spPr>
                <a:xfrm rot="-5400000">
                  <a:off x="2246" y="4027"/>
                  <a:ext cx="218" cy="0"/>
                </a:xfrm>
                <a:prstGeom prst="line">
                  <a:avLst/>
                </a:prstGeom>
                <a:ln w="38100" cap="flat" cmpd="sng">
                  <a:solidFill>
                    <a:schemeClr val="tx1"/>
                  </a:solidFill>
                  <a:prstDash val="solid"/>
                  <a:headEnd type="none" w="med" len="med"/>
                  <a:tailEnd type="stealth" w="med" len="med"/>
                </a:ln>
              </p:spPr>
            </p:sp>
            <p:sp>
              <p:nvSpPr>
                <p:cNvPr id="62630" name="Text Box 108"/>
                <p:cNvSpPr txBox="1"/>
                <p:nvPr/>
              </p:nvSpPr>
              <p:spPr>
                <a:xfrm>
                  <a:off x="2356"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3</a:t>
                  </a:r>
                </a:p>
              </p:txBody>
            </p:sp>
          </p:grpSp>
          <p:grpSp>
            <p:nvGrpSpPr>
              <p:cNvPr id="62597" name="Group 109"/>
              <p:cNvGrpSpPr/>
              <p:nvPr/>
            </p:nvGrpSpPr>
            <p:grpSpPr>
              <a:xfrm>
                <a:off x="2978" y="3918"/>
                <a:ext cx="253" cy="326"/>
                <a:chOff x="3102" y="3918"/>
                <a:chExt cx="253" cy="326"/>
              </a:xfrm>
            </p:grpSpPr>
            <p:sp>
              <p:nvSpPr>
                <p:cNvPr id="62627" name="Line 110"/>
                <p:cNvSpPr/>
                <p:nvPr/>
              </p:nvSpPr>
              <p:spPr>
                <a:xfrm rot="-5400000">
                  <a:off x="3001" y="4027"/>
                  <a:ext cx="218" cy="0"/>
                </a:xfrm>
                <a:prstGeom prst="line">
                  <a:avLst/>
                </a:prstGeom>
                <a:ln w="38100" cap="flat" cmpd="sng">
                  <a:solidFill>
                    <a:schemeClr val="tx1"/>
                  </a:solidFill>
                  <a:prstDash val="solid"/>
                  <a:headEnd type="none" w="med" len="med"/>
                  <a:tailEnd type="stealth" w="med" len="med"/>
                </a:ln>
              </p:spPr>
            </p:sp>
            <p:sp>
              <p:nvSpPr>
                <p:cNvPr id="62628" name="Text Box 111"/>
                <p:cNvSpPr txBox="1"/>
                <p:nvPr/>
              </p:nvSpPr>
              <p:spPr>
                <a:xfrm>
                  <a:off x="3102"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2</a:t>
                  </a:r>
                </a:p>
              </p:txBody>
            </p:sp>
          </p:grpSp>
          <p:grpSp>
            <p:nvGrpSpPr>
              <p:cNvPr id="62598" name="Group 112"/>
              <p:cNvGrpSpPr/>
              <p:nvPr/>
            </p:nvGrpSpPr>
            <p:grpSpPr>
              <a:xfrm>
                <a:off x="3721" y="3918"/>
                <a:ext cx="253" cy="326"/>
                <a:chOff x="3844" y="3918"/>
                <a:chExt cx="253" cy="326"/>
              </a:xfrm>
            </p:grpSpPr>
            <p:sp>
              <p:nvSpPr>
                <p:cNvPr id="62625" name="Line 113"/>
                <p:cNvSpPr/>
                <p:nvPr/>
              </p:nvSpPr>
              <p:spPr>
                <a:xfrm rot="-5400000">
                  <a:off x="3756" y="4027"/>
                  <a:ext cx="218" cy="0"/>
                </a:xfrm>
                <a:prstGeom prst="line">
                  <a:avLst/>
                </a:prstGeom>
                <a:ln w="38100" cap="flat" cmpd="sng">
                  <a:solidFill>
                    <a:schemeClr val="tx1"/>
                  </a:solidFill>
                  <a:prstDash val="solid"/>
                  <a:headEnd type="none" w="med" len="med"/>
                  <a:tailEnd type="stealth" w="med" len="med"/>
                </a:ln>
              </p:spPr>
            </p:sp>
            <p:sp>
              <p:nvSpPr>
                <p:cNvPr id="62626" name="Text Box 114"/>
                <p:cNvSpPr txBox="1"/>
                <p:nvPr/>
              </p:nvSpPr>
              <p:spPr>
                <a:xfrm>
                  <a:off x="3844" y="3992"/>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1</a:t>
                  </a:r>
                </a:p>
              </p:txBody>
            </p:sp>
          </p:grpSp>
          <p:grpSp>
            <p:nvGrpSpPr>
              <p:cNvPr id="62599" name="Group 115"/>
              <p:cNvGrpSpPr/>
              <p:nvPr/>
            </p:nvGrpSpPr>
            <p:grpSpPr>
              <a:xfrm>
                <a:off x="4464" y="3918"/>
                <a:ext cx="253" cy="325"/>
                <a:chOff x="4603" y="3918"/>
                <a:chExt cx="253" cy="325"/>
              </a:xfrm>
            </p:grpSpPr>
            <p:sp>
              <p:nvSpPr>
                <p:cNvPr id="62623" name="Line 116"/>
                <p:cNvSpPr/>
                <p:nvPr/>
              </p:nvSpPr>
              <p:spPr>
                <a:xfrm rot="-5400000">
                  <a:off x="4510" y="4027"/>
                  <a:ext cx="218" cy="0"/>
                </a:xfrm>
                <a:prstGeom prst="line">
                  <a:avLst/>
                </a:prstGeom>
                <a:ln w="38100" cap="flat" cmpd="sng">
                  <a:solidFill>
                    <a:schemeClr val="tx1"/>
                  </a:solidFill>
                  <a:prstDash val="solid"/>
                  <a:headEnd type="none" w="med" len="med"/>
                  <a:tailEnd type="stealth" w="med" len="med"/>
                </a:ln>
              </p:spPr>
            </p:sp>
            <p:sp>
              <p:nvSpPr>
                <p:cNvPr id="62624" name="Text Box 117"/>
                <p:cNvSpPr txBox="1"/>
                <p:nvPr/>
              </p:nvSpPr>
              <p:spPr>
                <a:xfrm>
                  <a:off x="4603" y="3991"/>
                  <a:ext cx="253"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A</a:t>
                  </a:r>
                  <a:r>
                    <a:rPr lang="en-US" altLang="zh-CN" sz="2000" b="1" baseline="-25000" dirty="0">
                      <a:latin typeface="宋体" panose="02010600030101010101" pitchFamily="2" charset="-122"/>
                      <a:ea typeface="宋体" panose="02010600030101010101" pitchFamily="2" charset="-122"/>
                    </a:rPr>
                    <a:t>0</a:t>
                  </a:r>
                </a:p>
              </p:txBody>
            </p:sp>
          </p:grpSp>
          <p:sp>
            <p:nvSpPr>
              <p:cNvPr id="62600" name="Line 118"/>
              <p:cNvSpPr/>
              <p:nvPr/>
            </p:nvSpPr>
            <p:spPr>
              <a:xfrm>
                <a:off x="2689" y="1690"/>
                <a:ext cx="643" cy="393"/>
              </a:xfrm>
              <a:prstGeom prst="line">
                <a:avLst/>
              </a:prstGeom>
              <a:ln w="9525" cap="flat" cmpd="sng">
                <a:solidFill>
                  <a:schemeClr val="tx1"/>
                </a:solidFill>
                <a:prstDash val="solid"/>
                <a:headEnd type="none" w="med" len="med"/>
                <a:tailEnd type="none" w="med" len="med"/>
              </a:ln>
            </p:spPr>
          </p:sp>
          <p:sp>
            <p:nvSpPr>
              <p:cNvPr id="62601" name="Line 119"/>
              <p:cNvSpPr/>
              <p:nvPr/>
            </p:nvSpPr>
            <p:spPr>
              <a:xfrm>
                <a:off x="3976" y="2039"/>
                <a:ext cx="990" cy="219"/>
              </a:xfrm>
              <a:prstGeom prst="line">
                <a:avLst/>
              </a:prstGeom>
              <a:ln w="9525" cap="flat" cmpd="sng">
                <a:solidFill>
                  <a:schemeClr val="tx1"/>
                </a:solidFill>
                <a:prstDash val="solid"/>
                <a:headEnd type="none" w="med" len="med"/>
                <a:tailEnd type="none" w="med" len="med"/>
              </a:ln>
            </p:spPr>
          </p:sp>
          <p:sp>
            <p:nvSpPr>
              <p:cNvPr id="62602" name="Line 120"/>
              <p:cNvSpPr/>
              <p:nvPr/>
            </p:nvSpPr>
            <p:spPr>
              <a:xfrm>
                <a:off x="4718" y="1384"/>
                <a:ext cx="693" cy="131"/>
              </a:xfrm>
              <a:prstGeom prst="line">
                <a:avLst/>
              </a:prstGeom>
              <a:ln w="9525" cap="flat" cmpd="sng">
                <a:solidFill>
                  <a:schemeClr val="tx1"/>
                </a:solidFill>
                <a:prstDash val="solid"/>
                <a:headEnd type="none" w="med" len="med"/>
                <a:tailEnd type="none" w="med" len="med"/>
              </a:ln>
            </p:spPr>
          </p:sp>
          <p:sp>
            <p:nvSpPr>
              <p:cNvPr id="62603" name="Text Box 121"/>
              <p:cNvSpPr txBox="1"/>
              <p:nvPr/>
            </p:nvSpPr>
            <p:spPr>
              <a:xfrm>
                <a:off x="4844" y="2728"/>
                <a:ext cx="921"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刷新放大器</a:t>
                </a:r>
              </a:p>
            </p:txBody>
          </p:sp>
          <p:sp>
            <p:nvSpPr>
              <p:cNvPr id="62604" name="Line 122"/>
              <p:cNvSpPr/>
              <p:nvPr/>
            </p:nvSpPr>
            <p:spPr>
              <a:xfrm flipV="1">
                <a:off x="4520" y="2957"/>
                <a:ext cx="495" cy="43"/>
              </a:xfrm>
              <a:prstGeom prst="line">
                <a:avLst/>
              </a:prstGeom>
              <a:ln w="9525" cap="flat" cmpd="sng">
                <a:solidFill>
                  <a:schemeClr val="tx1"/>
                </a:solidFill>
                <a:prstDash val="solid"/>
                <a:headEnd type="none" w="med" len="med"/>
                <a:tailEnd type="none" w="med" len="med"/>
              </a:ln>
            </p:spPr>
          </p:sp>
          <p:grpSp>
            <p:nvGrpSpPr>
              <p:cNvPr id="62605" name="Group 123"/>
              <p:cNvGrpSpPr/>
              <p:nvPr/>
            </p:nvGrpSpPr>
            <p:grpSpPr>
              <a:xfrm>
                <a:off x="4916" y="1726"/>
                <a:ext cx="277" cy="893"/>
                <a:chOff x="4920" y="1790"/>
                <a:chExt cx="277" cy="893"/>
              </a:xfrm>
            </p:grpSpPr>
            <p:sp>
              <p:nvSpPr>
                <p:cNvPr id="62619" name="Text Box 124"/>
                <p:cNvSpPr txBox="1"/>
                <p:nvPr/>
              </p:nvSpPr>
              <p:spPr>
                <a:xfrm>
                  <a:off x="4920" y="1790"/>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写</a:t>
                  </a:r>
                </a:p>
              </p:txBody>
            </p:sp>
            <p:sp>
              <p:nvSpPr>
                <p:cNvPr id="62620" name="Text Box 125"/>
                <p:cNvSpPr txBox="1"/>
                <p:nvPr/>
              </p:nvSpPr>
              <p:spPr>
                <a:xfrm>
                  <a:off x="4920" y="2005"/>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62621" name="Text Box 126"/>
                <p:cNvSpPr txBox="1"/>
                <p:nvPr/>
              </p:nvSpPr>
              <p:spPr>
                <a:xfrm>
                  <a:off x="4920" y="2219"/>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62622" name="Text Box 127"/>
                <p:cNvSpPr txBox="1"/>
                <p:nvPr/>
              </p:nvSpPr>
              <p:spPr>
                <a:xfrm>
                  <a:off x="4920" y="2433"/>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62606" name="Group 128"/>
              <p:cNvGrpSpPr/>
              <p:nvPr/>
            </p:nvGrpSpPr>
            <p:grpSpPr>
              <a:xfrm>
                <a:off x="5372" y="1505"/>
                <a:ext cx="277" cy="879"/>
                <a:chOff x="5394" y="1612"/>
                <a:chExt cx="277" cy="879"/>
              </a:xfrm>
            </p:grpSpPr>
            <p:sp>
              <p:nvSpPr>
                <p:cNvPr id="62615" name="Text Box 129"/>
                <p:cNvSpPr txBox="1"/>
                <p:nvPr/>
              </p:nvSpPr>
              <p:spPr>
                <a:xfrm>
                  <a:off x="5394" y="161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读</a:t>
                  </a:r>
                </a:p>
              </p:txBody>
            </p:sp>
            <p:sp>
              <p:nvSpPr>
                <p:cNvPr id="62616" name="Text Box 130"/>
                <p:cNvSpPr txBox="1"/>
                <p:nvPr/>
              </p:nvSpPr>
              <p:spPr>
                <a:xfrm>
                  <a:off x="5394" y="182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数</a:t>
                  </a:r>
                </a:p>
              </p:txBody>
            </p:sp>
            <p:sp>
              <p:nvSpPr>
                <p:cNvPr id="62617" name="Text Box 131"/>
                <p:cNvSpPr txBox="1"/>
                <p:nvPr/>
              </p:nvSpPr>
              <p:spPr>
                <a:xfrm>
                  <a:off x="5394" y="2032"/>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据</a:t>
                  </a:r>
                  <a:endParaRPr lang="zh-CN" altLang="en-US" sz="2000" dirty="0">
                    <a:latin typeface="宋体" panose="02010600030101010101" pitchFamily="2" charset="-122"/>
                    <a:ea typeface="宋体" panose="02010600030101010101" pitchFamily="2" charset="-122"/>
                  </a:endParaRPr>
                </a:p>
              </p:txBody>
            </p:sp>
            <p:sp>
              <p:nvSpPr>
                <p:cNvPr id="62618" name="Text Box 132"/>
                <p:cNvSpPr txBox="1"/>
                <p:nvPr/>
              </p:nvSpPr>
              <p:spPr>
                <a:xfrm>
                  <a:off x="5394" y="2241"/>
                  <a:ext cx="277" cy="250"/>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线</a:t>
                  </a:r>
                </a:p>
              </p:txBody>
            </p:sp>
          </p:grpSp>
          <p:grpSp>
            <p:nvGrpSpPr>
              <p:cNvPr id="62607" name="Group 133"/>
              <p:cNvGrpSpPr/>
              <p:nvPr/>
            </p:nvGrpSpPr>
            <p:grpSpPr>
              <a:xfrm>
                <a:off x="3320" y="915"/>
                <a:ext cx="376" cy="2173"/>
                <a:chOff x="3324" y="979"/>
                <a:chExt cx="376" cy="2173"/>
              </a:xfrm>
            </p:grpSpPr>
            <p:sp>
              <p:nvSpPr>
                <p:cNvPr id="62611" name="Text Box 134"/>
                <p:cNvSpPr txBox="1"/>
                <p:nvPr/>
              </p:nvSpPr>
              <p:spPr>
                <a:xfrm>
                  <a:off x="3324" y="979"/>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2612" name="Text Box 135"/>
                <p:cNvSpPr txBox="1"/>
                <p:nvPr/>
              </p:nvSpPr>
              <p:spPr>
                <a:xfrm>
                  <a:off x="3324" y="1507"/>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2613" name="Text Box 136"/>
                <p:cNvSpPr txBox="1"/>
                <p:nvPr/>
              </p:nvSpPr>
              <p:spPr>
                <a:xfrm>
                  <a:off x="3324" y="2400"/>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sp>
              <p:nvSpPr>
                <p:cNvPr id="62614" name="Text Box 137"/>
                <p:cNvSpPr txBox="1"/>
                <p:nvPr/>
              </p:nvSpPr>
              <p:spPr>
                <a:xfrm>
                  <a:off x="3324" y="2784"/>
                  <a:ext cx="376"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a:t>
                  </a:r>
                </a:p>
              </p:txBody>
            </p:sp>
          </p:grpSp>
          <p:sp>
            <p:nvSpPr>
              <p:cNvPr id="62608" name="Text Box 138"/>
              <p:cNvSpPr txBox="1"/>
              <p:nvPr/>
            </p:nvSpPr>
            <p:spPr>
              <a:xfrm rot="5400000">
                <a:off x="915" y="1975"/>
                <a:ext cx="279"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a:t>
                </a:r>
              </a:p>
            </p:txBody>
          </p:sp>
          <p:sp>
            <p:nvSpPr>
              <p:cNvPr id="62609" name="Text Box 139"/>
              <p:cNvSpPr txBox="1"/>
              <p:nvPr/>
            </p:nvSpPr>
            <p:spPr>
              <a:xfrm>
                <a:off x="1656" y="3420"/>
                <a:ext cx="198" cy="252"/>
              </a:xfrm>
              <a:prstGeom prst="rect">
                <a:avLst/>
              </a:prstGeom>
              <a:noFill/>
              <a:ln w="9525">
                <a:noFill/>
              </a:ln>
            </p:spPr>
            <p:txBody>
              <a:bodyPr wrap="none">
                <a:spAutoFit/>
              </a:bodyPr>
              <a:lstStyle/>
              <a:p>
                <a:pPr>
                  <a:spcBef>
                    <a:spcPct val="50000"/>
                  </a:spcBef>
                </a:pPr>
                <a:r>
                  <a:rPr lang="zh-CN" altLang="en-US" sz="2000" b="1" dirty="0">
                    <a:latin typeface="宋体" panose="02010600030101010101" pitchFamily="2" charset="-122"/>
                    <a:ea typeface="宋体" panose="02010600030101010101" pitchFamily="2" charset="-122"/>
                  </a:rPr>
                  <a:t>0</a:t>
                </a:r>
              </a:p>
            </p:txBody>
          </p:sp>
          <p:sp>
            <p:nvSpPr>
              <p:cNvPr id="62610" name="Text Box 140"/>
              <p:cNvSpPr txBox="1"/>
              <p:nvPr/>
            </p:nvSpPr>
            <p:spPr>
              <a:xfrm>
                <a:off x="3350" y="3312"/>
                <a:ext cx="344"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a:t>
                </a:r>
              </a:p>
            </p:txBody>
          </p:sp>
        </p:grpSp>
      </p:grpSp>
      <p:grpSp>
        <p:nvGrpSpPr>
          <p:cNvPr id="62467" name="Group 141"/>
          <p:cNvGrpSpPr/>
          <p:nvPr/>
        </p:nvGrpSpPr>
        <p:grpSpPr>
          <a:xfrm>
            <a:off x="3131503" y="3711575"/>
            <a:ext cx="5791200" cy="646113"/>
            <a:chOff x="1155" y="2338"/>
            <a:chExt cx="3648" cy="407"/>
          </a:xfrm>
        </p:grpSpPr>
        <p:sp>
          <p:nvSpPr>
            <p:cNvPr id="62497" name="Freeform 142"/>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498" name="Line 143"/>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62499" name="Line 144"/>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62500" name="Freeform 145"/>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501" name="Rectangle 146"/>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02" name="Rectangle 147"/>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03" name="Rectangle 148"/>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504" name="Text Box 149"/>
            <p:cNvSpPr txBox="1"/>
            <p:nvPr/>
          </p:nvSpPr>
          <p:spPr>
            <a:xfrm>
              <a:off x="3320" y="2338"/>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62468" name="Group 150"/>
          <p:cNvGrpSpPr/>
          <p:nvPr/>
        </p:nvGrpSpPr>
        <p:grpSpPr>
          <a:xfrm>
            <a:off x="8944928" y="4808538"/>
            <a:ext cx="628650" cy="448519"/>
            <a:chOff x="4775" y="2954"/>
            <a:chExt cx="384" cy="310"/>
          </a:xfrm>
        </p:grpSpPr>
        <p:sp>
          <p:nvSpPr>
            <p:cNvPr id="62495"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sp>
        <p:sp>
          <p:nvSpPr>
            <p:cNvPr id="62496" name="Text Box 152"/>
            <p:cNvSpPr txBox="1"/>
            <p:nvPr/>
          </p:nvSpPr>
          <p:spPr>
            <a:xfrm>
              <a:off x="4861" y="2954"/>
              <a:ext cx="184" cy="255"/>
            </a:xfrm>
            <a:prstGeom prst="rect">
              <a:avLst/>
            </a:prstGeom>
            <a:noFill/>
            <a:ln w="9525">
              <a:noFill/>
            </a:ln>
          </p:spPr>
          <p:txBody>
            <a:bodyPr wrap="none">
              <a:spAutoFit/>
            </a:bodyPr>
            <a:lstStyle/>
            <a:p>
              <a:pPr>
                <a:spcBef>
                  <a:spcPct val="50000"/>
                </a:spcBef>
              </a:pPr>
              <a:r>
                <a:rPr lang="en-US" altLang="zh-CN" b="1" dirty="0">
                  <a:solidFill>
                    <a:schemeClr val="folHlink"/>
                  </a:solidFill>
                  <a:latin typeface="宋体" panose="02010600030101010101" pitchFamily="2" charset="-122"/>
                  <a:ea typeface="宋体" panose="02010600030101010101" pitchFamily="2" charset="-122"/>
                </a:rPr>
                <a:t>D</a:t>
              </a:r>
            </a:p>
          </p:txBody>
        </p:sp>
      </p:grpSp>
      <p:grpSp>
        <p:nvGrpSpPr>
          <p:cNvPr id="62469" name="Group 153"/>
          <p:cNvGrpSpPr/>
          <p:nvPr/>
        </p:nvGrpSpPr>
        <p:grpSpPr>
          <a:xfrm>
            <a:off x="5012690" y="1820863"/>
            <a:ext cx="315913" cy="3228975"/>
            <a:chOff x="2340" y="1128"/>
            <a:chExt cx="199" cy="2034"/>
          </a:xfrm>
        </p:grpSpPr>
        <p:sp>
          <p:nvSpPr>
            <p:cNvPr id="62493" name="Freeform 154"/>
            <p:cNvSpPr/>
            <p:nvPr/>
          </p:nvSpPr>
          <p:spPr>
            <a:xfrm>
              <a:off x="2340" y="1128"/>
              <a:ext cx="9" cy="2034"/>
            </a:xfrm>
            <a:custGeom>
              <a:avLst/>
              <a:gdLst>
                <a:gd name="txL" fmla="*/ 0 w 9"/>
                <a:gd name="txT" fmla="*/ 0 h 2034"/>
                <a:gd name="txR" fmla="*/ 9 w 9"/>
                <a:gd name="txB" fmla="*/ 2034 h 2034"/>
              </a:gdLst>
              <a:ahLst/>
              <a:cxnLst>
                <a:cxn ang="0">
                  <a:pos x="0" y="0"/>
                </a:cxn>
                <a:cxn ang="0">
                  <a:pos x="9" y="6"/>
                </a:cxn>
                <a:cxn ang="0">
                  <a:pos x="6" y="2034"/>
                </a:cxn>
              </a:cxnLst>
              <a:rect l="txL" t="txT" r="txR" b="txB"/>
              <a:pathLst>
                <a:path w="9" h="2034">
                  <a:moveTo>
                    <a:pt x="0" y="0"/>
                  </a:moveTo>
                  <a:lnTo>
                    <a:pt x="9" y="6"/>
                  </a:lnTo>
                  <a:lnTo>
                    <a:pt x="6" y="2034"/>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62494" name="Freeform 155"/>
            <p:cNvSpPr/>
            <p:nvPr/>
          </p:nvSpPr>
          <p:spPr>
            <a:xfrm>
              <a:off x="2349" y="2577"/>
              <a:ext cx="190" cy="1"/>
            </a:xfrm>
            <a:custGeom>
              <a:avLst/>
              <a:gdLst>
                <a:gd name="txL" fmla="*/ 0 w 190"/>
                <a:gd name="txT" fmla="*/ 0 h 1"/>
                <a:gd name="txR" fmla="*/ 190 w 190"/>
                <a:gd name="txB" fmla="*/ 1 h 1"/>
              </a:gdLst>
              <a:ahLst/>
              <a:cxnLst>
                <a:cxn ang="0">
                  <a:pos x="0" y="0"/>
                </a:cxn>
                <a:cxn ang="0">
                  <a:pos x="190" y="1"/>
                </a:cxn>
              </a:cxnLst>
              <a:rect l="txL" t="txT" r="txR" b="txB"/>
              <a:pathLst>
                <a:path w="190" h="1">
                  <a:moveTo>
                    <a:pt x="0" y="0"/>
                  </a:moveTo>
                  <a:lnTo>
                    <a:pt x="190" y="1"/>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grpSp>
      <p:sp>
        <p:nvSpPr>
          <p:cNvPr id="394396" name="Rectangle 156"/>
          <p:cNvSpPr/>
          <p:nvPr/>
        </p:nvSpPr>
        <p:spPr>
          <a:xfrm>
            <a:off x="5339715" y="3987800"/>
            <a:ext cx="549275" cy="227013"/>
          </a:xfrm>
          <a:prstGeom prst="rect">
            <a:avLst/>
          </a:prstGeom>
          <a:solidFill>
            <a:srgbClr val="CC9900"/>
          </a:solidFill>
          <a:ln w="38100" cap="flat" cmpd="sng">
            <a:solidFill>
              <a:srgbClr val="CC9900"/>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grpSp>
        <p:nvGrpSpPr>
          <p:cNvPr id="62471" name="Group 157"/>
          <p:cNvGrpSpPr/>
          <p:nvPr/>
        </p:nvGrpSpPr>
        <p:grpSpPr>
          <a:xfrm>
            <a:off x="1639254" y="1819275"/>
            <a:ext cx="365226" cy="3366660"/>
            <a:chOff x="300" y="720"/>
            <a:chExt cx="223" cy="2330"/>
          </a:xfrm>
        </p:grpSpPr>
        <p:sp>
          <p:nvSpPr>
            <p:cNvPr id="62488" name="Text Box 158"/>
            <p:cNvSpPr txBox="1"/>
            <p:nvPr/>
          </p:nvSpPr>
          <p:spPr>
            <a:xfrm>
              <a:off x="300" y="720"/>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2489" name="Text Box 159"/>
            <p:cNvSpPr txBox="1"/>
            <p:nvPr/>
          </p:nvSpPr>
          <p:spPr>
            <a:xfrm>
              <a:off x="300" y="1212"/>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2490" name="Text Box 160"/>
            <p:cNvSpPr txBox="1"/>
            <p:nvPr/>
          </p:nvSpPr>
          <p:spPr>
            <a:xfrm>
              <a:off x="300" y="1705"/>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2491" name="Text Box 161"/>
            <p:cNvSpPr txBox="1"/>
            <p:nvPr/>
          </p:nvSpPr>
          <p:spPr>
            <a:xfrm>
              <a:off x="300" y="2196"/>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endParaRPr lang="en-US" altLang="zh-CN" sz="2800" b="1" dirty="0">
                <a:solidFill>
                  <a:schemeClr val="folHlink"/>
                </a:solidFill>
                <a:latin typeface="宋体" panose="02010600030101010101" pitchFamily="2" charset="-122"/>
                <a:ea typeface="宋体" panose="02010600030101010101" pitchFamily="2" charset="-122"/>
              </a:endParaRPr>
            </a:p>
          </p:txBody>
        </p:sp>
        <p:sp>
          <p:nvSpPr>
            <p:cNvPr id="62492" name="Text Box 162"/>
            <p:cNvSpPr txBox="1"/>
            <p:nvPr/>
          </p:nvSpPr>
          <p:spPr>
            <a:xfrm>
              <a:off x="300" y="2688"/>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grpSp>
      <p:grpSp>
        <p:nvGrpSpPr>
          <p:cNvPr id="62472" name="Group 163"/>
          <p:cNvGrpSpPr/>
          <p:nvPr/>
        </p:nvGrpSpPr>
        <p:grpSpPr>
          <a:xfrm>
            <a:off x="3279140" y="6138863"/>
            <a:ext cx="5157887" cy="523450"/>
            <a:chOff x="1452" y="3984"/>
            <a:chExt cx="3151" cy="362"/>
          </a:xfrm>
        </p:grpSpPr>
        <p:sp>
          <p:nvSpPr>
            <p:cNvPr id="62483" name="Text Box 164"/>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2484" name="Text Box 165"/>
            <p:cNvSpPr txBox="1"/>
            <p:nvPr/>
          </p:nvSpPr>
          <p:spPr>
            <a:xfrm>
              <a:off x="4380"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1</a:t>
              </a:r>
            </a:p>
          </p:txBody>
        </p:sp>
        <p:sp>
          <p:nvSpPr>
            <p:cNvPr id="62485" name="Text Box 166"/>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2486" name="Text Box 167"/>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sp>
          <p:nvSpPr>
            <p:cNvPr id="62487" name="Text Box 168"/>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宋体" panose="02010600030101010101" pitchFamily="2" charset="-122"/>
                  <a:ea typeface="宋体" panose="02010600030101010101" pitchFamily="2" charset="-122"/>
                </a:rPr>
                <a:t>0</a:t>
              </a:r>
            </a:p>
          </p:txBody>
        </p:sp>
      </p:grpSp>
      <p:grpSp>
        <p:nvGrpSpPr>
          <p:cNvPr id="62473" name="Group 169"/>
          <p:cNvGrpSpPr/>
          <p:nvPr/>
        </p:nvGrpSpPr>
        <p:grpSpPr>
          <a:xfrm>
            <a:off x="5449253" y="5429250"/>
            <a:ext cx="344487" cy="400050"/>
            <a:chOff x="2611" y="3425"/>
            <a:chExt cx="217" cy="252"/>
          </a:xfrm>
        </p:grpSpPr>
        <p:sp>
          <p:nvSpPr>
            <p:cNvPr id="62481" name="Text Box 170"/>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62482" name="Freeform 171"/>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sp>
        <p:nvSpPr>
          <p:cNvPr id="62476" name="Rectangle 174"/>
          <p:cNvSpPr/>
          <p:nvPr/>
        </p:nvSpPr>
        <p:spPr>
          <a:xfrm>
            <a:off x="3209290" y="5029200"/>
            <a:ext cx="5735638" cy="415925"/>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pPr algn="ctr">
              <a:spcBef>
                <a:spcPct val="50000"/>
              </a:spcBef>
            </a:pPr>
            <a:r>
              <a:rPr lang="zh-CN" altLang="en-US" sz="2000" b="1" dirty="0">
                <a:solidFill>
                  <a:schemeClr val="bg2"/>
                </a:solidFill>
                <a:latin typeface="宋体" panose="02010600030101010101" pitchFamily="2" charset="-122"/>
                <a:ea typeface="宋体" panose="02010600030101010101" pitchFamily="2" charset="-122"/>
              </a:rPr>
              <a:t>读  写  控  制  电  路</a:t>
            </a:r>
          </a:p>
        </p:txBody>
      </p:sp>
      <p:grpSp>
        <p:nvGrpSpPr>
          <p:cNvPr id="62477" name="Group 175"/>
          <p:cNvGrpSpPr/>
          <p:nvPr/>
        </p:nvGrpSpPr>
        <p:grpSpPr>
          <a:xfrm>
            <a:off x="5342893" y="1719263"/>
            <a:ext cx="738188" cy="2058987"/>
            <a:chOff x="2548" y="1083"/>
            <a:chExt cx="465" cy="1297"/>
          </a:xfrm>
        </p:grpSpPr>
        <p:sp>
          <p:nvSpPr>
            <p:cNvPr id="62478" name="Rectangle 176"/>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479" name="Rectangle 177"/>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62480" name="Text Box 178"/>
            <p:cNvSpPr txBox="1"/>
            <p:nvPr/>
          </p:nvSpPr>
          <p:spPr>
            <a:xfrm>
              <a:off x="2548" y="1972"/>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17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54</a:t>
            </a:fld>
            <a:endParaRPr lang="zh-CN" altLang="en-US" dirty="0">
              <a:latin typeface="宋体" panose="02010600030101010101" pitchFamily="2" charset="-122"/>
              <a:ea typeface="宋体" panose="02010600030101010101" pitchFamily="2" charset="-122"/>
            </a:endParaRPr>
          </a:p>
        </p:txBody>
      </p:sp>
      <p:sp>
        <p:nvSpPr>
          <p:cNvPr id="181" name="标题 4"/>
          <p:cNvSpPr>
            <a:spLocks noGrp="1"/>
          </p:cNvSpPr>
          <p:nvPr>
            <p:ph type="title"/>
          </p:nvPr>
        </p:nvSpPr>
        <p:spPr>
          <a:xfrm>
            <a:off x="840423" y="167213"/>
            <a:ext cx="10515600"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②</a:t>
            </a:r>
            <a:r>
              <a:rPr lang="zh-CN" altLang="en-US" sz="2800" b="1" dirty="0">
                <a:latin typeface="Times New Roman" panose="02020603050405020304" pitchFamily="18" charset="0"/>
                <a:sym typeface="+mn-ea"/>
              </a:rPr>
              <a:t>三管动态</a:t>
            </a:r>
            <a:r>
              <a:rPr lang="en-US" altLang="zh-CN" sz="2800" b="1" dirty="0">
                <a:latin typeface="Times New Roman" panose="02020603050405020304" pitchFamily="18" charset="0"/>
                <a:sym typeface="+mn-ea"/>
              </a:rPr>
              <a:t>RAM</a:t>
            </a:r>
            <a:r>
              <a:rPr lang="zh-CN" altLang="en-US" sz="2800" b="1" dirty="0">
                <a:latin typeface="Times New Roman" panose="02020603050405020304" pitchFamily="18" charset="0"/>
                <a:sym typeface="+mn-ea"/>
              </a:rPr>
              <a:t>芯片 (</a:t>
            </a:r>
            <a:r>
              <a:rPr lang="en-US" altLang="zh-CN" sz="2800" b="1" dirty="0">
                <a:latin typeface="Times New Roman" panose="02020603050405020304" pitchFamily="18" charset="0"/>
                <a:sym typeface="+mn-ea"/>
              </a:rPr>
              <a:t>Intel 1103) </a:t>
            </a:r>
            <a:r>
              <a:rPr lang="zh-CN" altLang="en-US" sz="2800" b="1" dirty="0">
                <a:solidFill>
                  <a:schemeClr val="folHlink"/>
                </a:solidFill>
                <a:latin typeface="Times New Roman" panose="02020603050405020304" pitchFamily="18" charset="0"/>
                <a:sym typeface="+mn-ea"/>
              </a:rPr>
              <a:t>写</a:t>
            </a:r>
            <a:endParaRPr lang="en-US" altLang="zh-CN" sz="2800" b="1" dirty="0">
              <a:solidFill>
                <a:schemeClr val="folHlin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94396"/>
                                        </p:tgtEl>
                                        <p:attrNameLst>
                                          <p:attrName>style.visibility</p:attrName>
                                        </p:attrNameLst>
                                      </p:cBhvr>
                                      <p:to>
                                        <p:strVal val="visible"/>
                                      </p:to>
                                    </p:set>
                                    <p:animEffect transition="in" filter="blinds(horizontal)">
                                      <p:cBhvr>
                                        <p:cTn id="7" dur="500"/>
                                        <p:tgtEl>
                                          <p:spTgt spid="394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396"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934845" y="1192530"/>
            <a:ext cx="8626475" cy="5456238"/>
            <a:chOff x="278" y="756"/>
            <a:chExt cx="5434" cy="3437"/>
          </a:xfrm>
        </p:grpSpPr>
        <p:grpSp>
          <p:nvGrpSpPr>
            <p:cNvPr id="63507" name="Group 3"/>
            <p:cNvGrpSpPr/>
            <p:nvPr/>
          </p:nvGrpSpPr>
          <p:grpSpPr>
            <a:xfrm>
              <a:off x="278" y="756"/>
              <a:ext cx="5434" cy="3437"/>
              <a:chOff x="278" y="756"/>
              <a:chExt cx="5434" cy="3437"/>
            </a:xfrm>
          </p:grpSpPr>
          <p:sp>
            <p:nvSpPr>
              <p:cNvPr id="63510" name="Rectangle 4"/>
              <p:cNvSpPr/>
              <p:nvPr/>
            </p:nvSpPr>
            <p:spPr>
              <a:xfrm>
                <a:off x="1362" y="784"/>
                <a:ext cx="3015" cy="632"/>
              </a:xfrm>
              <a:prstGeom prst="rect">
                <a:avLst/>
              </a:prstGeom>
              <a:noFill/>
              <a:ln w="38100" cap="flat" cmpd="sng">
                <a:solidFill>
                  <a:schemeClr val="tx1"/>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11" name="Rectangle 5"/>
              <p:cNvSpPr/>
              <p:nvPr/>
            </p:nvSpPr>
            <p:spPr>
              <a:xfrm>
                <a:off x="2251" y="966"/>
                <a:ext cx="1238" cy="269"/>
              </a:xfrm>
              <a:prstGeom prst="rect">
                <a:avLst/>
              </a:prstGeom>
              <a:noFill/>
              <a:ln w="9525">
                <a:noFill/>
              </a:ln>
            </p:spPr>
            <p:txBody>
              <a:bodyPr wrap="none" lIns="0" tIns="0" rIns="0" bIns="0">
                <a:spAutoFit/>
              </a:bodyPr>
              <a:lstStyle/>
              <a:p>
                <a:r>
                  <a:rPr lang="zh-CN" altLang="en-US" sz="2800" b="1" dirty="0">
                    <a:latin typeface="宋体" panose="02010600030101010101" pitchFamily="2" charset="-122"/>
                  </a:rPr>
                  <a:t>时序与控制 </a:t>
                </a:r>
                <a:endParaRPr lang="zh-CN" altLang="en-US" sz="2800" b="1" dirty="0">
                  <a:latin typeface="Times New Roman" panose="02020603050405020304" pitchFamily="18" charset="0"/>
                </a:endParaRPr>
              </a:p>
            </p:txBody>
          </p:sp>
          <p:sp>
            <p:nvSpPr>
              <p:cNvPr id="63512" name="Rectangle 6"/>
              <p:cNvSpPr/>
              <p:nvPr/>
            </p:nvSpPr>
            <p:spPr>
              <a:xfrm>
                <a:off x="4728" y="766"/>
                <a:ext cx="483"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行时钟</a:t>
                </a:r>
                <a:endParaRPr lang="zh-CN" altLang="en-US" sz="2000" b="1" dirty="0">
                  <a:latin typeface="Times New Roman" panose="02020603050405020304" pitchFamily="18" charset="0"/>
                </a:endParaRPr>
              </a:p>
            </p:txBody>
          </p:sp>
          <p:sp>
            <p:nvSpPr>
              <p:cNvPr id="63513" name="Rectangle 7"/>
              <p:cNvSpPr/>
              <p:nvPr/>
            </p:nvSpPr>
            <p:spPr>
              <a:xfrm>
                <a:off x="4728" y="1004"/>
                <a:ext cx="483"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列时钟</a:t>
                </a:r>
                <a:endParaRPr lang="zh-CN" altLang="en-US" sz="2000" b="1" dirty="0">
                  <a:latin typeface="Times New Roman" panose="02020603050405020304" pitchFamily="18" charset="0"/>
                </a:endParaRPr>
              </a:p>
            </p:txBody>
          </p:sp>
          <p:sp>
            <p:nvSpPr>
              <p:cNvPr id="63514" name="Rectangle 8"/>
              <p:cNvSpPr/>
              <p:nvPr/>
            </p:nvSpPr>
            <p:spPr>
              <a:xfrm>
                <a:off x="4728" y="1242"/>
                <a:ext cx="483"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写时钟</a:t>
                </a:r>
                <a:endParaRPr lang="zh-CN" altLang="en-US" sz="2000" b="1" dirty="0">
                  <a:latin typeface="Times New Roman" panose="02020603050405020304" pitchFamily="18" charset="0"/>
                </a:endParaRPr>
              </a:p>
            </p:txBody>
          </p:sp>
          <p:sp>
            <p:nvSpPr>
              <p:cNvPr id="63515" name="Rectangle 9"/>
              <p:cNvSpPr/>
              <p:nvPr/>
            </p:nvSpPr>
            <p:spPr>
              <a:xfrm>
                <a:off x="640" y="1229"/>
                <a:ext cx="337" cy="211"/>
              </a:xfrm>
              <a:prstGeom prst="rect">
                <a:avLst/>
              </a:prstGeom>
              <a:noFill/>
              <a:ln w="9525">
                <a:noFill/>
              </a:ln>
            </p:spPr>
            <p:txBody>
              <a:bodyPr wrap="none" lIns="0" tIns="0" rIns="0" bIns="0">
                <a:spAutoFit/>
              </a:bodyPr>
              <a:lstStyle/>
              <a:p>
                <a:r>
                  <a:rPr lang="zh-CN" altLang="en-US" sz="2200" b="1" dirty="0">
                    <a:latin typeface="Times New Roman" panose="02020603050405020304" pitchFamily="18" charset="0"/>
                  </a:rPr>
                  <a:t> </a:t>
                </a:r>
                <a:r>
                  <a:rPr lang="en-US" altLang="zh-CN" sz="2200" b="1" dirty="0">
                    <a:latin typeface="Times New Roman" panose="02020603050405020304" pitchFamily="18" charset="0"/>
                  </a:rPr>
                  <a:t>WE</a:t>
                </a:r>
              </a:p>
            </p:txBody>
          </p:sp>
          <p:sp>
            <p:nvSpPr>
              <p:cNvPr id="63516" name="Line 10"/>
              <p:cNvSpPr/>
              <p:nvPr/>
            </p:nvSpPr>
            <p:spPr>
              <a:xfrm>
                <a:off x="648" y="1243"/>
                <a:ext cx="336" cy="0"/>
              </a:xfrm>
              <a:prstGeom prst="line">
                <a:avLst/>
              </a:prstGeom>
              <a:ln w="9525" cap="flat" cmpd="sng">
                <a:solidFill>
                  <a:schemeClr val="tx1"/>
                </a:solidFill>
                <a:prstDash val="solid"/>
                <a:headEnd type="none" w="med" len="med"/>
                <a:tailEnd type="none" w="med" len="med"/>
              </a:ln>
            </p:spPr>
          </p:sp>
          <p:sp>
            <p:nvSpPr>
              <p:cNvPr id="63517" name="Rectangle 11"/>
              <p:cNvSpPr/>
              <p:nvPr/>
            </p:nvSpPr>
            <p:spPr>
              <a:xfrm>
                <a:off x="651" y="756"/>
                <a:ext cx="352" cy="211"/>
              </a:xfrm>
              <a:prstGeom prst="rect">
                <a:avLst/>
              </a:prstGeom>
              <a:noFill/>
              <a:ln w="9525">
                <a:noFill/>
              </a:ln>
            </p:spPr>
            <p:txBody>
              <a:bodyPr wrap="none" lIns="0" tIns="0" rIns="0" bIns="0">
                <a:spAutoFit/>
              </a:bodyPr>
              <a:lstStyle/>
              <a:p>
                <a:r>
                  <a:rPr lang="en-US" altLang="zh-CN" sz="2200" b="1" dirty="0">
                    <a:latin typeface="Times New Roman" panose="02020603050405020304" pitchFamily="18" charset="0"/>
                  </a:rPr>
                  <a:t>RAS</a:t>
                </a:r>
              </a:p>
            </p:txBody>
          </p:sp>
          <p:sp>
            <p:nvSpPr>
              <p:cNvPr id="63518" name="Line 12"/>
              <p:cNvSpPr/>
              <p:nvPr/>
            </p:nvSpPr>
            <p:spPr>
              <a:xfrm>
                <a:off x="624" y="768"/>
                <a:ext cx="406" cy="0"/>
              </a:xfrm>
              <a:prstGeom prst="line">
                <a:avLst/>
              </a:prstGeom>
              <a:ln w="9525" cap="flat" cmpd="sng">
                <a:solidFill>
                  <a:schemeClr val="tx1"/>
                </a:solidFill>
                <a:prstDash val="solid"/>
                <a:headEnd type="none" w="med" len="med"/>
                <a:tailEnd type="none" w="med" len="med"/>
              </a:ln>
            </p:spPr>
          </p:sp>
          <p:sp>
            <p:nvSpPr>
              <p:cNvPr id="63519" name="Rectangle 13"/>
              <p:cNvSpPr/>
              <p:nvPr/>
            </p:nvSpPr>
            <p:spPr>
              <a:xfrm>
                <a:off x="651" y="992"/>
                <a:ext cx="352" cy="211"/>
              </a:xfrm>
              <a:prstGeom prst="rect">
                <a:avLst/>
              </a:prstGeom>
              <a:noFill/>
              <a:ln w="9525">
                <a:noFill/>
              </a:ln>
            </p:spPr>
            <p:txBody>
              <a:bodyPr wrap="none" lIns="0" tIns="0" rIns="0" bIns="0">
                <a:spAutoFit/>
              </a:bodyPr>
              <a:lstStyle/>
              <a:p>
                <a:r>
                  <a:rPr lang="en-US" altLang="zh-CN" sz="2200" b="1" dirty="0">
                    <a:latin typeface="Times New Roman" panose="02020603050405020304" pitchFamily="18" charset="0"/>
                  </a:rPr>
                  <a:t>CAS</a:t>
                </a:r>
              </a:p>
            </p:txBody>
          </p:sp>
          <p:sp>
            <p:nvSpPr>
              <p:cNvPr id="63520" name="Line 14"/>
              <p:cNvSpPr/>
              <p:nvPr/>
            </p:nvSpPr>
            <p:spPr>
              <a:xfrm>
                <a:off x="624" y="1004"/>
                <a:ext cx="406" cy="0"/>
              </a:xfrm>
              <a:prstGeom prst="line">
                <a:avLst/>
              </a:prstGeom>
              <a:ln w="9525" cap="flat" cmpd="sng">
                <a:solidFill>
                  <a:schemeClr val="tx1"/>
                </a:solidFill>
                <a:prstDash val="solid"/>
                <a:headEnd type="none" w="med" len="med"/>
                <a:tailEnd type="none" w="med" len="med"/>
              </a:ln>
            </p:spPr>
          </p:sp>
          <p:sp>
            <p:nvSpPr>
              <p:cNvPr id="63521" name="Rectangle 15"/>
              <p:cNvSpPr/>
              <p:nvPr/>
            </p:nvSpPr>
            <p:spPr>
              <a:xfrm>
                <a:off x="957" y="1618"/>
                <a:ext cx="525" cy="856"/>
              </a:xfrm>
              <a:prstGeom prst="rect">
                <a:avLst/>
              </a:prstGeom>
              <a:noFill/>
              <a:ln w="38100" cap="flat" cmpd="sng">
                <a:solidFill>
                  <a:schemeClr val="tx1"/>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22" name="Rectangle 16"/>
              <p:cNvSpPr/>
              <p:nvPr/>
            </p:nvSpPr>
            <p:spPr>
              <a:xfrm>
                <a:off x="957" y="3107"/>
                <a:ext cx="525" cy="857"/>
              </a:xfrm>
              <a:prstGeom prst="rect">
                <a:avLst/>
              </a:prstGeom>
              <a:noFill/>
              <a:ln w="38100" cap="flat" cmpd="sng">
                <a:solidFill>
                  <a:schemeClr val="tx1"/>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23" name="Rectangle 17"/>
              <p:cNvSpPr/>
              <p:nvPr/>
            </p:nvSpPr>
            <p:spPr>
              <a:xfrm rot="5400000">
                <a:off x="1785" y="2301"/>
                <a:ext cx="80" cy="192"/>
              </a:xfrm>
              <a:prstGeom prst="rect">
                <a:avLst/>
              </a:prstGeom>
              <a:noFill/>
              <a:ln w="9525">
                <a:noFill/>
              </a:ln>
            </p:spPr>
            <p:txBody>
              <a:bodyPr wrap="none" lIns="0" tIns="0" rIns="0" bIns="0">
                <a:spAutoFit/>
              </a:bodyPr>
              <a:lstStyle/>
              <a:p>
                <a:r>
                  <a:rPr lang="zh-CN" altLang="en-US" sz="2000" b="1" dirty="0">
                    <a:solidFill>
                      <a:srgbClr val="000000"/>
                    </a:solidFill>
                    <a:latin typeface="Times New Roman" panose="02020603050405020304" pitchFamily="18" charset="0"/>
                  </a:rPr>
                  <a:t>  </a:t>
                </a:r>
                <a:endParaRPr lang="zh-CN" altLang="en-US" sz="2000" b="1" dirty="0">
                  <a:latin typeface="Times New Roman" panose="02020603050405020304" pitchFamily="18" charset="0"/>
                </a:endParaRPr>
              </a:p>
            </p:txBody>
          </p:sp>
          <p:sp>
            <p:nvSpPr>
              <p:cNvPr id="63524" name="Rectangle 18"/>
              <p:cNvSpPr/>
              <p:nvPr/>
            </p:nvSpPr>
            <p:spPr>
              <a:xfrm>
                <a:off x="336" y="1714"/>
                <a:ext cx="287" cy="466"/>
              </a:xfrm>
              <a:prstGeom prst="rect">
                <a:avLst/>
              </a:prstGeom>
              <a:noFill/>
              <a:ln w="9525">
                <a:noFill/>
              </a:ln>
            </p:spPr>
            <p:txBody>
              <a:bodyPr/>
              <a:lstStyle/>
              <a:p>
                <a:endParaRPr lang="zh-CN" altLang="en-US" dirty="0">
                  <a:latin typeface="Times New Roman" panose="02020603050405020304" pitchFamily="18" charset="0"/>
                </a:endParaRPr>
              </a:p>
            </p:txBody>
          </p:sp>
          <p:sp>
            <p:nvSpPr>
              <p:cNvPr id="63525" name="Rectangle 19"/>
              <p:cNvSpPr/>
              <p:nvPr/>
            </p:nvSpPr>
            <p:spPr>
              <a:xfrm>
                <a:off x="336" y="1743"/>
                <a:ext cx="121" cy="202"/>
              </a:xfrm>
              <a:prstGeom prst="rect">
                <a:avLst/>
              </a:prstGeom>
              <a:noFill/>
              <a:ln w="9525">
                <a:noFill/>
              </a:ln>
            </p:spPr>
            <p:txBody>
              <a:bodyPr wrap="none" lIns="0" tIns="0" rIns="0" bIns="0">
                <a:spAutoFit/>
              </a:bodyPr>
              <a:lstStyle/>
              <a:p>
                <a:r>
                  <a:rPr lang="en-US" altLang="zh-CN" sz="2100" b="1" dirty="0">
                    <a:latin typeface="Times New Roman" panose="02020603050405020304" pitchFamily="18" charset="0"/>
                  </a:rPr>
                  <a:t>A</a:t>
                </a:r>
                <a:endParaRPr lang="en-US" altLang="zh-CN" b="1" dirty="0">
                  <a:latin typeface="Times New Roman" panose="02020603050405020304" pitchFamily="18" charset="0"/>
                </a:endParaRPr>
              </a:p>
            </p:txBody>
          </p:sp>
          <p:sp>
            <p:nvSpPr>
              <p:cNvPr id="63526" name="Rectangle 20"/>
              <p:cNvSpPr/>
              <p:nvPr/>
            </p:nvSpPr>
            <p:spPr>
              <a:xfrm>
                <a:off x="432" y="1718"/>
                <a:ext cx="36" cy="154"/>
              </a:xfrm>
              <a:prstGeom prst="rect">
                <a:avLst/>
              </a:prstGeom>
              <a:noFill/>
              <a:ln w="9525">
                <a:noFill/>
              </a:ln>
            </p:spPr>
            <p:txBody>
              <a:bodyPr wrap="none" lIns="0" tIns="0" rIns="0" bIns="0">
                <a:spAutoFit/>
              </a:bodyPr>
              <a:lstStyle/>
              <a:p>
                <a:r>
                  <a:rPr lang="zh-CN" altLang="en-US" sz="1600" b="1" dirty="0">
                    <a:latin typeface="Times New Roman" panose="02020603050405020304" pitchFamily="18" charset="0"/>
                  </a:rPr>
                  <a:t>'</a:t>
                </a:r>
                <a:endParaRPr lang="zh-CN" altLang="en-US" b="1" dirty="0">
                  <a:latin typeface="Times New Roman" panose="02020603050405020304" pitchFamily="18" charset="0"/>
                </a:endParaRPr>
              </a:p>
            </p:txBody>
          </p:sp>
          <p:sp>
            <p:nvSpPr>
              <p:cNvPr id="63527" name="Rectangle 21"/>
              <p:cNvSpPr/>
              <p:nvPr/>
            </p:nvSpPr>
            <p:spPr>
              <a:xfrm>
                <a:off x="468" y="1822"/>
                <a:ext cx="64" cy="154"/>
              </a:xfrm>
              <a:prstGeom prst="rect">
                <a:avLst/>
              </a:prstGeom>
              <a:noFill/>
              <a:ln w="9525">
                <a:noFill/>
              </a:ln>
            </p:spPr>
            <p:txBody>
              <a:bodyPr wrap="none" lIns="0" tIns="0" rIns="0" bIns="0">
                <a:spAutoFit/>
              </a:bodyPr>
              <a:lstStyle/>
              <a:p>
                <a:r>
                  <a:rPr lang="zh-CN" altLang="en-US" sz="1600" b="1" dirty="0">
                    <a:latin typeface="Times New Roman" panose="02020603050405020304" pitchFamily="18" charset="0"/>
                  </a:rPr>
                  <a:t>6</a:t>
                </a:r>
                <a:endParaRPr lang="zh-CN" altLang="en-US" b="1" dirty="0">
                  <a:latin typeface="Times New Roman" panose="02020603050405020304" pitchFamily="18" charset="0"/>
                </a:endParaRPr>
              </a:p>
            </p:txBody>
          </p:sp>
          <p:sp>
            <p:nvSpPr>
              <p:cNvPr id="63528" name="Rectangle 22"/>
              <p:cNvSpPr/>
              <p:nvPr/>
            </p:nvSpPr>
            <p:spPr>
              <a:xfrm>
                <a:off x="336" y="2071"/>
                <a:ext cx="121" cy="202"/>
              </a:xfrm>
              <a:prstGeom prst="rect">
                <a:avLst/>
              </a:prstGeom>
              <a:noFill/>
              <a:ln w="9525">
                <a:noFill/>
              </a:ln>
            </p:spPr>
            <p:txBody>
              <a:bodyPr wrap="none" lIns="0" tIns="0" rIns="0" bIns="0">
                <a:spAutoFit/>
              </a:bodyPr>
              <a:lstStyle/>
              <a:p>
                <a:r>
                  <a:rPr lang="en-US" altLang="zh-CN" sz="2100" b="1" dirty="0">
                    <a:latin typeface="Times New Roman" panose="02020603050405020304" pitchFamily="18" charset="0"/>
                  </a:rPr>
                  <a:t>A</a:t>
                </a:r>
                <a:endParaRPr lang="en-US" altLang="zh-CN" b="1" dirty="0">
                  <a:latin typeface="Times New Roman" panose="02020603050405020304" pitchFamily="18" charset="0"/>
                </a:endParaRPr>
              </a:p>
            </p:txBody>
          </p:sp>
          <p:sp>
            <p:nvSpPr>
              <p:cNvPr id="63529" name="Rectangle 23"/>
              <p:cNvSpPr/>
              <p:nvPr/>
            </p:nvSpPr>
            <p:spPr>
              <a:xfrm>
                <a:off x="432" y="2054"/>
                <a:ext cx="36" cy="154"/>
              </a:xfrm>
              <a:prstGeom prst="rect">
                <a:avLst/>
              </a:prstGeom>
              <a:noFill/>
              <a:ln w="9525">
                <a:noFill/>
              </a:ln>
            </p:spPr>
            <p:txBody>
              <a:bodyPr wrap="none" lIns="0" tIns="0" rIns="0" bIns="0">
                <a:spAutoFit/>
              </a:bodyPr>
              <a:lstStyle/>
              <a:p>
                <a:r>
                  <a:rPr lang="zh-CN" altLang="en-US" sz="1600" b="1" dirty="0">
                    <a:latin typeface="Times New Roman" panose="02020603050405020304" pitchFamily="18" charset="0"/>
                  </a:rPr>
                  <a:t>'</a:t>
                </a:r>
                <a:endParaRPr lang="zh-CN" altLang="en-US" b="1" dirty="0">
                  <a:latin typeface="Times New Roman" panose="02020603050405020304" pitchFamily="18" charset="0"/>
                </a:endParaRPr>
              </a:p>
            </p:txBody>
          </p:sp>
          <p:sp>
            <p:nvSpPr>
              <p:cNvPr id="63530" name="Rectangle 24"/>
              <p:cNvSpPr/>
              <p:nvPr/>
            </p:nvSpPr>
            <p:spPr>
              <a:xfrm>
                <a:off x="468" y="2150"/>
                <a:ext cx="64" cy="154"/>
              </a:xfrm>
              <a:prstGeom prst="rect">
                <a:avLst/>
              </a:prstGeom>
              <a:noFill/>
              <a:ln w="9525">
                <a:noFill/>
              </a:ln>
            </p:spPr>
            <p:txBody>
              <a:bodyPr wrap="none" lIns="0" tIns="0" rIns="0" bIns="0">
                <a:spAutoFit/>
              </a:bodyPr>
              <a:lstStyle/>
              <a:p>
                <a:r>
                  <a:rPr lang="zh-CN" altLang="en-US" sz="1600" b="1" dirty="0">
                    <a:latin typeface="Times New Roman" panose="02020603050405020304" pitchFamily="18" charset="0"/>
                  </a:rPr>
                  <a:t>0</a:t>
                </a:r>
                <a:endParaRPr lang="zh-CN" altLang="en-US" b="1" dirty="0">
                  <a:latin typeface="Times New Roman" panose="02020603050405020304" pitchFamily="18" charset="0"/>
                </a:endParaRPr>
              </a:p>
            </p:txBody>
          </p:sp>
          <p:sp>
            <p:nvSpPr>
              <p:cNvPr id="63531" name="Rectangle 25"/>
              <p:cNvSpPr/>
              <p:nvPr/>
            </p:nvSpPr>
            <p:spPr>
              <a:xfrm>
                <a:off x="624" y="2016"/>
                <a:ext cx="48" cy="1536"/>
              </a:xfrm>
              <a:prstGeom prst="rect">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pPr algn="ctr"/>
                <a:endParaRPr lang="zh-CN" altLang="en-US" sz="2000" dirty="0">
                  <a:latin typeface="Times New Roman" panose="02020603050405020304" pitchFamily="18" charset="0"/>
                </a:endParaRPr>
              </a:p>
            </p:txBody>
          </p:sp>
          <p:sp>
            <p:nvSpPr>
              <p:cNvPr id="63532" name="Rectangle 26"/>
              <p:cNvSpPr/>
              <p:nvPr/>
            </p:nvSpPr>
            <p:spPr>
              <a:xfrm>
                <a:off x="2208" y="3696"/>
                <a:ext cx="1152" cy="359"/>
              </a:xfrm>
              <a:prstGeom prst="rect">
                <a:avLst/>
              </a:prstGeom>
              <a:noFill/>
              <a:ln w="9525">
                <a:noFill/>
              </a:ln>
            </p:spPr>
            <p:txBody>
              <a:bodyPr/>
              <a:lstStyle/>
              <a:p>
                <a:pPr>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存储单元阵列</a:t>
                </a:r>
              </a:p>
            </p:txBody>
          </p:sp>
          <p:sp>
            <p:nvSpPr>
              <p:cNvPr id="63533" name="Rectangle 27"/>
              <p:cNvSpPr/>
              <p:nvPr/>
            </p:nvSpPr>
            <p:spPr>
              <a:xfrm>
                <a:off x="2304" y="3336"/>
                <a:ext cx="1152" cy="384"/>
              </a:xfrm>
              <a:prstGeom prst="rect">
                <a:avLst/>
              </a:prstGeom>
              <a:noFill/>
              <a:ln w="9525">
                <a:noFill/>
              </a:ln>
            </p:spPr>
            <p:txBody>
              <a:bodyPr/>
              <a:lstStyle/>
              <a:p>
                <a:pPr>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基准单元</a:t>
                </a:r>
              </a:p>
            </p:txBody>
          </p:sp>
          <p:sp>
            <p:nvSpPr>
              <p:cNvPr id="63534" name="Rectangle 28"/>
              <p:cNvSpPr/>
              <p:nvPr/>
            </p:nvSpPr>
            <p:spPr>
              <a:xfrm>
                <a:off x="1920" y="3264"/>
                <a:ext cx="288" cy="743"/>
              </a:xfrm>
              <a:prstGeom prst="rect">
                <a:avLst/>
              </a:prstGeom>
              <a:noFill/>
              <a:ln w="9525">
                <a:noFill/>
              </a:ln>
            </p:spPr>
            <p:txBody>
              <a:bodyPr/>
              <a:lstStyle/>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行</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译</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码</a:t>
                </a:r>
              </a:p>
            </p:txBody>
          </p:sp>
          <p:sp>
            <p:nvSpPr>
              <p:cNvPr id="63535" name="Rectangle 29"/>
              <p:cNvSpPr/>
              <p:nvPr/>
            </p:nvSpPr>
            <p:spPr>
              <a:xfrm>
                <a:off x="2352" y="2948"/>
                <a:ext cx="1152" cy="336"/>
              </a:xfrm>
              <a:prstGeom prst="rect">
                <a:avLst/>
              </a:prstGeom>
              <a:noFill/>
              <a:ln w="9525">
                <a:noFill/>
              </a:ln>
            </p:spPr>
            <p:txBody>
              <a:bodyPr/>
              <a:lstStyle/>
              <a:p>
                <a:pPr>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列译码器</a:t>
                </a:r>
              </a:p>
            </p:txBody>
          </p:sp>
          <p:sp>
            <p:nvSpPr>
              <p:cNvPr id="63536" name="Rectangle 30"/>
              <p:cNvSpPr/>
              <p:nvPr/>
            </p:nvSpPr>
            <p:spPr>
              <a:xfrm>
                <a:off x="2256" y="2597"/>
                <a:ext cx="1152" cy="361"/>
              </a:xfrm>
              <a:prstGeom prst="rect">
                <a:avLst/>
              </a:prstGeom>
              <a:noFill/>
              <a:ln w="9525">
                <a:noFill/>
              </a:ln>
            </p:spPr>
            <p:txBody>
              <a:bodyPr/>
              <a:lstStyle/>
              <a:p>
                <a:pPr>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再生放大器</a:t>
                </a:r>
              </a:p>
            </p:txBody>
          </p:sp>
          <p:sp>
            <p:nvSpPr>
              <p:cNvPr id="63537" name="Rectangle 31"/>
              <p:cNvSpPr/>
              <p:nvPr/>
            </p:nvSpPr>
            <p:spPr>
              <a:xfrm>
                <a:off x="2352" y="2319"/>
                <a:ext cx="1152" cy="288"/>
              </a:xfrm>
              <a:prstGeom prst="rect">
                <a:avLst/>
              </a:prstGeom>
              <a:noFill/>
              <a:ln w="9525">
                <a:noFill/>
              </a:ln>
            </p:spPr>
            <p:txBody>
              <a:bodyPr/>
              <a:lstStyle/>
              <a:p>
                <a:pPr>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列译码器</a:t>
                </a:r>
              </a:p>
            </p:txBody>
          </p:sp>
          <p:sp>
            <p:nvSpPr>
              <p:cNvPr id="63538" name="Rectangle 32"/>
              <p:cNvSpPr/>
              <p:nvPr/>
            </p:nvSpPr>
            <p:spPr>
              <a:xfrm>
                <a:off x="1920" y="2279"/>
                <a:ext cx="288" cy="985"/>
              </a:xfrm>
              <a:prstGeom prst="rect">
                <a:avLst/>
              </a:prstGeom>
              <a:noFill/>
              <a:ln w="9525">
                <a:noFill/>
              </a:ln>
            </p:spPr>
            <p:txBody>
              <a:bodyPr/>
              <a:lstStyle/>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读</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出</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放</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大</a:t>
                </a:r>
              </a:p>
            </p:txBody>
          </p:sp>
          <p:sp>
            <p:nvSpPr>
              <p:cNvPr id="63539" name="Rectangle 33"/>
              <p:cNvSpPr/>
              <p:nvPr/>
            </p:nvSpPr>
            <p:spPr>
              <a:xfrm>
                <a:off x="2352" y="1970"/>
                <a:ext cx="1152" cy="359"/>
              </a:xfrm>
              <a:prstGeom prst="rect">
                <a:avLst/>
              </a:prstGeom>
              <a:noFill/>
              <a:ln w="9525">
                <a:noFill/>
              </a:ln>
            </p:spPr>
            <p:txBody>
              <a:bodyPr/>
              <a:lstStyle/>
              <a:p>
                <a:r>
                  <a:rPr lang="zh-CN" altLang="en-US" sz="2000" b="1" dirty="0">
                    <a:latin typeface="宋体" panose="02010600030101010101" pitchFamily="2" charset="-122"/>
                  </a:rPr>
                  <a:t>基准单元</a:t>
                </a:r>
                <a:endParaRPr lang="zh-CN" altLang="en-US" sz="2000" b="1" dirty="0">
                  <a:latin typeface="Times New Roman" panose="02020603050405020304" pitchFamily="18" charset="0"/>
                </a:endParaRPr>
              </a:p>
            </p:txBody>
          </p:sp>
          <p:sp>
            <p:nvSpPr>
              <p:cNvPr id="63540" name="Rectangle 34"/>
              <p:cNvSpPr/>
              <p:nvPr/>
            </p:nvSpPr>
            <p:spPr>
              <a:xfrm>
                <a:off x="2208" y="1596"/>
                <a:ext cx="1152" cy="384"/>
              </a:xfrm>
              <a:prstGeom prst="rect">
                <a:avLst/>
              </a:prstGeom>
              <a:noFill/>
              <a:ln w="9525">
                <a:noFill/>
              </a:ln>
            </p:spPr>
            <p:txBody>
              <a:bodyPr/>
              <a:lstStyle/>
              <a:p>
                <a:pPr>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存储单元阵列</a:t>
                </a:r>
              </a:p>
            </p:txBody>
          </p:sp>
          <p:sp>
            <p:nvSpPr>
              <p:cNvPr id="63541" name="Rectangle 35"/>
              <p:cNvSpPr/>
              <p:nvPr/>
            </p:nvSpPr>
            <p:spPr>
              <a:xfrm>
                <a:off x="1920" y="1536"/>
                <a:ext cx="288" cy="743"/>
              </a:xfrm>
              <a:prstGeom prst="rect">
                <a:avLst/>
              </a:prstGeom>
              <a:noFill/>
              <a:ln w="9525">
                <a:noFill/>
              </a:ln>
            </p:spPr>
            <p:txBody>
              <a:bodyPr/>
              <a:lstStyle/>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行</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译</a:t>
                </a:r>
              </a:p>
              <a:p>
                <a:pPr>
                  <a:lnSpc>
                    <a:spcPct val="95000"/>
                  </a:lnSpc>
                  <a:spcBef>
                    <a:spcPct val="20000"/>
                  </a:spcBef>
                  <a:buClr>
                    <a:schemeClr val="accent2"/>
                  </a:buClr>
                  <a:buSzPct val="80000"/>
                  <a:buFont typeface="Wingdings" panose="05000000000000000000" pitchFamily="2" charset="2"/>
                </a:pPr>
                <a:r>
                  <a:rPr lang="zh-CN" altLang="en-US" sz="2000" b="1" dirty="0">
                    <a:latin typeface="宋体" panose="02010600030101010101" pitchFamily="2" charset="-122"/>
                  </a:rPr>
                  <a:t>码</a:t>
                </a:r>
              </a:p>
            </p:txBody>
          </p:sp>
          <p:sp>
            <p:nvSpPr>
              <p:cNvPr id="63542" name="Line 36"/>
              <p:cNvSpPr/>
              <p:nvPr/>
            </p:nvSpPr>
            <p:spPr>
              <a:xfrm>
                <a:off x="1920" y="2279"/>
                <a:ext cx="1440" cy="0"/>
              </a:xfrm>
              <a:prstGeom prst="line">
                <a:avLst/>
              </a:prstGeom>
              <a:ln w="38100" cap="flat" cmpd="sng">
                <a:solidFill>
                  <a:schemeClr val="tx1"/>
                </a:solidFill>
                <a:prstDash val="solid"/>
                <a:headEnd type="none" w="med" len="med"/>
                <a:tailEnd type="none" w="med" len="med"/>
              </a:ln>
            </p:spPr>
          </p:sp>
          <p:sp>
            <p:nvSpPr>
              <p:cNvPr id="63543" name="Line 37"/>
              <p:cNvSpPr/>
              <p:nvPr/>
            </p:nvSpPr>
            <p:spPr>
              <a:xfrm>
                <a:off x="1920" y="3264"/>
                <a:ext cx="1440" cy="0"/>
              </a:xfrm>
              <a:prstGeom prst="line">
                <a:avLst/>
              </a:prstGeom>
              <a:ln w="38100" cap="flat" cmpd="sng">
                <a:solidFill>
                  <a:schemeClr val="tx1"/>
                </a:solidFill>
                <a:prstDash val="solid"/>
                <a:headEnd type="none" w="med" len="med"/>
                <a:tailEnd type="none" w="med" len="med"/>
              </a:ln>
            </p:spPr>
          </p:sp>
          <p:sp>
            <p:nvSpPr>
              <p:cNvPr id="63544" name="Line 38"/>
              <p:cNvSpPr/>
              <p:nvPr/>
            </p:nvSpPr>
            <p:spPr>
              <a:xfrm>
                <a:off x="1920" y="4007"/>
                <a:ext cx="1440" cy="0"/>
              </a:xfrm>
              <a:prstGeom prst="line">
                <a:avLst/>
              </a:prstGeom>
              <a:ln w="38100" cap="sq" cmpd="sng">
                <a:solidFill>
                  <a:schemeClr val="tx1"/>
                </a:solidFill>
                <a:prstDash val="solid"/>
                <a:headEnd type="none" w="med" len="med"/>
                <a:tailEnd type="none" w="med" len="med"/>
              </a:ln>
            </p:spPr>
          </p:sp>
          <p:sp>
            <p:nvSpPr>
              <p:cNvPr id="63545" name="Line 39"/>
              <p:cNvSpPr/>
              <p:nvPr/>
            </p:nvSpPr>
            <p:spPr>
              <a:xfrm>
                <a:off x="1920" y="1536"/>
                <a:ext cx="0" cy="2471"/>
              </a:xfrm>
              <a:prstGeom prst="line">
                <a:avLst/>
              </a:prstGeom>
              <a:ln w="38100" cap="sq" cmpd="sng">
                <a:solidFill>
                  <a:schemeClr val="tx1"/>
                </a:solidFill>
                <a:prstDash val="solid"/>
                <a:headEnd type="none" w="med" len="med"/>
                <a:tailEnd type="none" w="med" len="med"/>
              </a:ln>
            </p:spPr>
          </p:sp>
          <p:sp>
            <p:nvSpPr>
              <p:cNvPr id="63546" name="Line 40"/>
              <p:cNvSpPr/>
              <p:nvPr/>
            </p:nvSpPr>
            <p:spPr>
              <a:xfrm>
                <a:off x="2208" y="1536"/>
                <a:ext cx="0" cy="2471"/>
              </a:xfrm>
              <a:prstGeom prst="line">
                <a:avLst/>
              </a:prstGeom>
              <a:ln w="38100" cap="flat" cmpd="sng">
                <a:solidFill>
                  <a:schemeClr val="tx1"/>
                </a:solidFill>
                <a:prstDash val="solid"/>
                <a:headEnd type="none" w="med" len="med"/>
                <a:tailEnd type="none" w="med" len="med"/>
              </a:ln>
            </p:spPr>
          </p:sp>
          <p:sp>
            <p:nvSpPr>
              <p:cNvPr id="63547" name="Line 41"/>
              <p:cNvSpPr/>
              <p:nvPr/>
            </p:nvSpPr>
            <p:spPr>
              <a:xfrm>
                <a:off x="3360" y="1536"/>
                <a:ext cx="0" cy="2471"/>
              </a:xfrm>
              <a:prstGeom prst="line">
                <a:avLst/>
              </a:prstGeom>
              <a:ln w="38100" cap="sq" cmpd="sng">
                <a:solidFill>
                  <a:schemeClr val="tx1"/>
                </a:solidFill>
                <a:prstDash val="solid"/>
                <a:headEnd type="none" w="med" len="med"/>
                <a:tailEnd type="none" w="med" len="med"/>
              </a:ln>
            </p:spPr>
          </p:sp>
          <p:sp>
            <p:nvSpPr>
              <p:cNvPr id="63548" name="Freeform 42"/>
              <p:cNvSpPr/>
              <p:nvPr/>
            </p:nvSpPr>
            <p:spPr>
              <a:xfrm>
                <a:off x="1923" y="1533"/>
                <a:ext cx="1437" cy="4"/>
              </a:xfrm>
              <a:custGeom>
                <a:avLst/>
                <a:gdLst>
                  <a:gd name="txL" fmla="*/ 0 w 1437"/>
                  <a:gd name="txT" fmla="*/ 0 h 4"/>
                  <a:gd name="txR" fmla="*/ 1437 w 1437"/>
                  <a:gd name="txB" fmla="*/ 4 h 4"/>
                </a:gdLst>
                <a:ahLst/>
                <a:cxnLst>
                  <a:cxn ang="0">
                    <a:pos x="0" y="0"/>
                  </a:cxn>
                  <a:cxn ang="0">
                    <a:pos x="1437" y="4"/>
                  </a:cxn>
                </a:cxnLst>
                <a:rect l="txL" t="txT" r="txR" b="txB"/>
                <a:pathLst>
                  <a:path w="1437" h="4">
                    <a:moveTo>
                      <a:pt x="0" y="0"/>
                    </a:moveTo>
                    <a:lnTo>
                      <a:pt x="1437" y="4"/>
                    </a:lnTo>
                  </a:path>
                </a:pathLst>
              </a:custGeom>
              <a:noFill/>
              <a:ln w="38100" cap="sq"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63549" name="Line 43"/>
              <p:cNvSpPr/>
              <p:nvPr/>
            </p:nvSpPr>
            <p:spPr>
              <a:xfrm>
                <a:off x="2208" y="1920"/>
                <a:ext cx="1152" cy="0"/>
              </a:xfrm>
              <a:prstGeom prst="line">
                <a:avLst/>
              </a:prstGeom>
              <a:ln w="38100" cap="flat" cmpd="sng">
                <a:solidFill>
                  <a:schemeClr val="tx1"/>
                </a:solidFill>
                <a:prstDash val="solid"/>
                <a:headEnd type="none" w="med" len="med"/>
                <a:tailEnd type="none" w="med" len="med"/>
              </a:ln>
            </p:spPr>
          </p:sp>
          <p:sp>
            <p:nvSpPr>
              <p:cNvPr id="63550" name="Line 44"/>
              <p:cNvSpPr/>
              <p:nvPr/>
            </p:nvSpPr>
            <p:spPr>
              <a:xfrm>
                <a:off x="2208" y="2567"/>
                <a:ext cx="1152" cy="0"/>
              </a:xfrm>
              <a:prstGeom prst="line">
                <a:avLst/>
              </a:prstGeom>
              <a:ln w="38100" cap="flat" cmpd="sng">
                <a:solidFill>
                  <a:schemeClr val="tx1"/>
                </a:solidFill>
                <a:prstDash val="solid"/>
                <a:headEnd type="none" w="med" len="med"/>
                <a:tailEnd type="none" w="med" len="med"/>
              </a:ln>
            </p:spPr>
          </p:sp>
          <p:sp>
            <p:nvSpPr>
              <p:cNvPr id="63551" name="Line 45"/>
              <p:cNvSpPr/>
              <p:nvPr/>
            </p:nvSpPr>
            <p:spPr>
              <a:xfrm>
                <a:off x="2208" y="2928"/>
                <a:ext cx="1152" cy="0"/>
              </a:xfrm>
              <a:prstGeom prst="line">
                <a:avLst/>
              </a:prstGeom>
              <a:ln w="38100" cap="flat" cmpd="sng">
                <a:solidFill>
                  <a:schemeClr val="tx1"/>
                </a:solidFill>
                <a:prstDash val="solid"/>
                <a:headEnd type="none" w="med" len="med"/>
                <a:tailEnd type="none" w="med" len="med"/>
              </a:ln>
            </p:spPr>
          </p:sp>
          <p:sp>
            <p:nvSpPr>
              <p:cNvPr id="63552" name="Line 46"/>
              <p:cNvSpPr/>
              <p:nvPr/>
            </p:nvSpPr>
            <p:spPr>
              <a:xfrm>
                <a:off x="2208" y="3648"/>
                <a:ext cx="1152" cy="0"/>
              </a:xfrm>
              <a:prstGeom prst="line">
                <a:avLst/>
              </a:prstGeom>
              <a:ln w="38100" cap="flat" cmpd="sng">
                <a:solidFill>
                  <a:schemeClr val="tx1"/>
                </a:solidFill>
                <a:prstDash val="solid"/>
                <a:headEnd type="none" w="med" len="med"/>
                <a:tailEnd type="none" w="med" len="med"/>
              </a:ln>
            </p:spPr>
          </p:sp>
          <p:sp>
            <p:nvSpPr>
              <p:cNvPr id="63553" name="Rectangle 47"/>
              <p:cNvSpPr/>
              <p:nvPr/>
            </p:nvSpPr>
            <p:spPr>
              <a:xfrm>
                <a:off x="4215" y="2497"/>
                <a:ext cx="740" cy="623"/>
              </a:xfrm>
              <a:prstGeom prst="rect">
                <a:avLst/>
              </a:prstGeom>
              <a:noFill/>
              <a:ln w="38100" cap="flat" cmpd="sng">
                <a:solidFill>
                  <a:schemeClr val="tx1"/>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54" name="Rectangle 48"/>
              <p:cNvSpPr/>
              <p:nvPr/>
            </p:nvSpPr>
            <p:spPr>
              <a:xfrm>
                <a:off x="4223" y="2568"/>
                <a:ext cx="498" cy="211"/>
              </a:xfrm>
              <a:prstGeom prst="rect">
                <a:avLst/>
              </a:prstGeom>
              <a:noFill/>
              <a:ln w="9525">
                <a:noFill/>
              </a:ln>
            </p:spPr>
            <p:txBody>
              <a:bodyPr wrap="none" lIns="0" tIns="0" rIns="0" bIns="0">
                <a:spAutoFit/>
              </a:bodyPr>
              <a:lstStyle/>
              <a:p>
                <a:r>
                  <a:rPr lang="zh-CN" altLang="en-US" sz="2200" b="1" dirty="0">
                    <a:latin typeface="Times New Roman" panose="02020603050405020304" pitchFamily="18" charset="0"/>
                  </a:rPr>
                  <a:t>     </a:t>
                </a:r>
                <a:r>
                  <a:rPr lang="zh-CN" altLang="en-US" sz="1200" b="1" dirty="0">
                    <a:latin typeface="Times New Roman" panose="02020603050405020304" pitchFamily="18" charset="0"/>
                  </a:rPr>
                  <a:t> </a:t>
                </a:r>
                <a:r>
                  <a:rPr lang="en-US" altLang="zh-CN" sz="2200" b="1" dirty="0">
                    <a:latin typeface="Times New Roman" panose="02020603050405020304" pitchFamily="18" charset="0"/>
                  </a:rPr>
                  <a:t>I/O</a:t>
                </a:r>
              </a:p>
            </p:txBody>
          </p:sp>
          <p:sp>
            <p:nvSpPr>
              <p:cNvPr id="63555" name="Rectangle 49"/>
              <p:cNvSpPr/>
              <p:nvPr/>
            </p:nvSpPr>
            <p:spPr>
              <a:xfrm>
                <a:off x="4353" y="2802"/>
                <a:ext cx="483"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缓存器</a:t>
                </a:r>
                <a:endParaRPr lang="zh-CN" altLang="en-US" sz="2000" b="1" dirty="0">
                  <a:latin typeface="Times New Roman" panose="02020603050405020304" pitchFamily="18" charset="0"/>
                </a:endParaRPr>
              </a:p>
            </p:txBody>
          </p:sp>
          <p:sp>
            <p:nvSpPr>
              <p:cNvPr id="63556" name="Rectangle 50"/>
              <p:cNvSpPr/>
              <p:nvPr/>
            </p:nvSpPr>
            <p:spPr>
              <a:xfrm>
                <a:off x="4192" y="3547"/>
                <a:ext cx="738" cy="491"/>
              </a:xfrm>
              <a:prstGeom prst="rect">
                <a:avLst/>
              </a:prstGeom>
              <a:noFill/>
              <a:ln w="38100" cap="flat" cmpd="sng">
                <a:solidFill>
                  <a:schemeClr val="tx1"/>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57" name="Rectangle 51"/>
              <p:cNvSpPr/>
              <p:nvPr/>
            </p:nvSpPr>
            <p:spPr>
              <a:xfrm>
                <a:off x="4224" y="3592"/>
                <a:ext cx="644"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数据输出</a:t>
                </a:r>
                <a:endParaRPr lang="zh-CN" altLang="en-US" sz="2000" b="1" dirty="0">
                  <a:latin typeface="Times New Roman" panose="02020603050405020304" pitchFamily="18" charset="0"/>
                </a:endParaRPr>
              </a:p>
            </p:txBody>
          </p:sp>
          <p:sp>
            <p:nvSpPr>
              <p:cNvPr id="63558" name="Rectangle 52"/>
              <p:cNvSpPr/>
              <p:nvPr/>
            </p:nvSpPr>
            <p:spPr>
              <a:xfrm>
                <a:off x="4417" y="3815"/>
                <a:ext cx="322"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驱动</a:t>
                </a:r>
                <a:endParaRPr lang="zh-CN" altLang="en-US" sz="2000" b="1" dirty="0">
                  <a:latin typeface="Times New Roman" panose="02020603050405020304" pitchFamily="18" charset="0"/>
                </a:endParaRPr>
              </a:p>
            </p:txBody>
          </p:sp>
          <p:sp>
            <p:nvSpPr>
              <p:cNvPr id="63559" name="Rectangle 53"/>
              <p:cNvSpPr/>
              <p:nvPr/>
            </p:nvSpPr>
            <p:spPr>
              <a:xfrm>
                <a:off x="4215" y="1692"/>
                <a:ext cx="740" cy="489"/>
              </a:xfrm>
              <a:prstGeom prst="rect">
                <a:avLst/>
              </a:prstGeom>
              <a:noFill/>
              <a:ln w="38100" cap="flat" cmpd="sng">
                <a:solidFill>
                  <a:schemeClr val="tx1"/>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60" name="Rectangle 54"/>
              <p:cNvSpPr/>
              <p:nvPr/>
            </p:nvSpPr>
            <p:spPr>
              <a:xfrm>
                <a:off x="4265" y="1718"/>
                <a:ext cx="644"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数据输入</a:t>
                </a:r>
                <a:endParaRPr lang="zh-CN" altLang="en-US" sz="2000" b="1" dirty="0">
                  <a:latin typeface="Times New Roman" panose="02020603050405020304" pitchFamily="18" charset="0"/>
                </a:endParaRPr>
              </a:p>
            </p:txBody>
          </p:sp>
          <p:sp>
            <p:nvSpPr>
              <p:cNvPr id="63561" name="Rectangle 55"/>
              <p:cNvSpPr/>
              <p:nvPr/>
            </p:nvSpPr>
            <p:spPr>
              <a:xfrm>
                <a:off x="4344" y="1958"/>
                <a:ext cx="483" cy="192"/>
              </a:xfrm>
              <a:prstGeom prst="rect">
                <a:avLst/>
              </a:prstGeom>
              <a:noFill/>
              <a:ln w="9525">
                <a:noFill/>
              </a:ln>
            </p:spPr>
            <p:txBody>
              <a:bodyPr wrap="none" lIns="0" tIns="0" rIns="0" bIns="0">
                <a:spAutoFit/>
              </a:bodyPr>
              <a:lstStyle/>
              <a:p>
                <a:r>
                  <a:rPr lang="zh-CN" altLang="en-US" sz="2000" b="1" dirty="0">
                    <a:latin typeface="宋体" panose="02010600030101010101" pitchFamily="2" charset="-122"/>
                  </a:rPr>
                  <a:t>寄存器</a:t>
                </a:r>
                <a:endParaRPr lang="zh-CN" altLang="en-US" sz="2000" b="1" dirty="0">
                  <a:latin typeface="Times New Roman" panose="02020603050405020304" pitchFamily="18" charset="0"/>
                </a:endParaRPr>
              </a:p>
            </p:txBody>
          </p:sp>
          <p:sp>
            <p:nvSpPr>
              <p:cNvPr id="63562" name="Rectangle 56"/>
              <p:cNvSpPr/>
              <p:nvPr/>
            </p:nvSpPr>
            <p:spPr>
              <a:xfrm>
                <a:off x="3744" y="2389"/>
                <a:ext cx="48" cy="1795"/>
              </a:xfrm>
              <a:prstGeom prst="rect">
                <a:avLst/>
              </a:prstGeom>
              <a:solidFill>
                <a:schemeClr val="folHlink"/>
              </a:solidFill>
              <a:ln w="38100" cap="flat" cmpd="sng">
                <a:solidFill>
                  <a:schemeClr val="folHlink"/>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63" name="Rectangle 57"/>
              <p:cNvSpPr/>
              <p:nvPr/>
            </p:nvSpPr>
            <p:spPr>
              <a:xfrm>
                <a:off x="3840" y="2524"/>
                <a:ext cx="42" cy="202"/>
              </a:xfrm>
              <a:prstGeom prst="rect">
                <a:avLst/>
              </a:prstGeom>
              <a:noFill/>
              <a:ln w="9525">
                <a:noFill/>
              </a:ln>
            </p:spPr>
            <p:txBody>
              <a:bodyPr wrap="none" lIns="0" tIns="0" rIns="0" bIns="0">
                <a:spAutoFit/>
              </a:bodyPr>
              <a:lstStyle/>
              <a:p>
                <a:r>
                  <a:rPr lang="zh-CN" altLang="en-US" sz="2100" dirty="0">
                    <a:solidFill>
                      <a:srgbClr val="000000"/>
                    </a:solidFill>
                    <a:latin typeface="Times New Roman" panose="02020603050405020304" pitchFamily="18" charset="0"/>
                  </a:rPr>
                  <a:t> </a:t>
                </a:r>
                <a:endParaRPr lang="zh-CN" altLang="en-US" dirty="0">
                  <a:latin typeface="Times New Roman" panose="02020603050405020304" pitchFamily="18" charset="0"/>
                </a:endParaRPr>
              </a:p>
            </p:txBody>
          </p:sp>
          <p:sp>
            <p:nvSpPr>
              <p:cNvPr id="63564" name="Rectangle 58"/>
              <p:cNvSpPr/>
              <p:nvPr/>
            </p:nvSpPr>
            <p:spPr>
              <a:xfrm rot="5400000">
                <a:off x="2478" y="2917"/>
                <a:ext cx="48" cy="2487"/>
              </a:xfrm>
              <a:prstGeom prst="rect">
                <a:avLst/>
              </a:prstGeom>
              <a:solidFill>
                <a:schemeClr val="folHlink"/>
              </a:solidFill>
              <a:ln w="38100" cap="flat" cmpd="sng">
                <a:solidFill>
                  <a:schemeClr val="folHlink"/>
                </a:solidFill>
                <a:prstDash val="solid"/>
                <a:miter/>
                <a:headEnd type="none" w="med" len="med"/>
                <a:tailEnd type="none" w="med" len="med"/>
              </a:ln>
            </p:spPr>
            <p:txBody>
              <a:bodyPr/>
              <a:lstStyle/>
              <a:p>
                <a:endParaRPr lang="zh-CN" altLang="en-US" dirty="0">
                  <a:latin typeface="Times New Roman" panose="02020603050405020304" pitchFamily="18" charset="0"/>
                </a:endParaRPr>
              </a:p>
            </p:txBody>
          </p:sp>
          <p:sp>
            <p:nvSpPr>
              <p:cNvPr id="63565" name="Rectangle 59"/>
              <p:cNvSpPr/>
              <p:nvPr/>
            </p:nvSpPr>
            <p:spPr>
              <a:xfrm>
                <a:off x="1200" y="3975"/>
                <a:ext cx="48" cy="218"/>
              </a:xfrm>
              <a:prstGeom prst="rect">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66" name="Freeform 60"/>
              <p:cNvSpPr/>
              <p:nvPr/>
            </p:nvSpPr>
            <p:spPr>
              <a:xfrm>
                <a:off x="4608" y="2181"/>
                <a:ext cx="1" cy="315"/>
              </a:xfrm>
              <a:custGeom>
                <a:avLst/>
                <a:gdLst>
                  <a:gd name="txL" fmla="*/ 0 w 1"/>
                  <a:gd name="txT" fmla="*/ 0 h 315"/>
                  <a:gd name="txR" fmla="*/ 1 w 1"/>
                  <a:gd name="txB" fmla="*/ 315 h 315"/>
                </a:gdLst>
                <a:ahLst/>
                <a:cxnLst>
                  <a:cxn ang="0">
                    <a:pos x="0" y="0"/>
                  </a:cxn>
                  <a:cxn ang="0">
                    <a:pos x="1" y="315"/>
                  </a:cxn>
                </a:cxnLst>
                <a:rect l="txL" t="txT" r="txR" b="txB"/>
                <a:pathLst>
                  <a:path w="1" h="315">
                    <a:moveTo>
                      <a:pt x="0" y="0"/>
                    </a:moveTo>
                    <a:lnTo>
                      <a:pt x="1" y="315"/>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Times New Roman" panose="02020603050405020304" pitchFamily="18" charset="0"/>
                </a:endParaRPr>
              </a:p>
            </p:txBody>
          </p:sp>
          <p:sp>
            <p:nvSpPr>
              <p:cNvPr id="63567" name="Freeform 61"/>
              <p:cNvSpPr/>
              <p:nvPr/>
            </p:nvSpPr>
            <p:spPr>
              <a:xfrm>
                <a:off x="4608" y="3117"/>
                <a:ext cx="1" cy="429"/>
              </a:xfrm>
              <a:custGeom>
                <a:avLst/>
                <a:gdLst>
                  <a:gd name="txL" fmla="*/ 0 w 1"/>
                  <a:gd name="txT" fmla="*/ 0 h 429"/>
                  <a:gd name="txR" fmla="*/ 1 w 1"/>
                  <a:gd name="txB" fmla="*/ 429 h 429"/>
                </a:gdLst>
                <a:ahLst/>
                <a:cxnLst>
                  <a:cxn ang="0">
                    <a:pos x="0" y="0"/>
                  </a:cxn>
                  <a:cxn ang="0">
                    <a:pos x="1" y="429"/>
                  </a:cxn>
                </a:cxnLst>
                <a:rect l="txL" t="txT" r="txR" b="txB"/>
                <a:pathLst>
                  <a:path w="1" h="429">
                    <a:moveTo>
                      <a:pt x="0" y="0"/>
                    </a:moveTo>
                    <a:lnTo>
                      <a:pt x="1" y="429"/>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Times New Roman" panose="02020603050405020304" pitchFamily="18" charset="0"/>
                </a:endParaRPr>
              </a:p>
            </p:txBody>
          </p:sp>
          <p:sp>
            <p:nvSpPr>
              <p:cNvPr id="63568" name="Line 62"/>
              <p:cNvSpPr/>
              <p:nvPr/>
            </p:nvSpPr>
            <p:spPr>
              <a:xfrm flipH="1">
                <a:off x="4944" y="1968"/>
                <a:ext cx="336" cy="0"/>
              </a:xfrm>
              <a:prstGeom prst="line">
                <a:avLst/>
              </a:prstGeom>
              <a:ln w="38100" cap="flat" cmpd="sng">
                <a:solidFill>
                  <a:schemeClr val="tx1"/>
                </a:solidFill>
                <a:prstDash val="solid"/>
                <a:headEnd type="none" w="med" len="med"/>
                <a:tailEnd type="stealth" w="med" len="med"/>
              </a:ln>
            </p:spPr>
          </p:sp>
          <p:sp>
            <p:nvSpPr>
              <p:cNvPr id="63569" name="Line 63"/>
              <p:cNvSpPr/>
              <p:nvPr/>
            </p:nvSpPr>
            <p:spPr>
              <a:xfrm rot="-10800000" flipH="1">
                <a:off x="4938" y="3792"/>
                <a:ext cx="336" cy="0"/>
              </a:xfrm>
              <a:prstGeom prst="line">
                <a:avLst/>
              </a:prstGeom>
              <a:ln w="38100" cap="flat" cmpd="sng">
                <a:solidFill>
                  <a:schemeClr val="tx1"/>
                </a:solidFill>
                <a:prstDash val="solid"/>
                <a:headEnd type="none" w="med" len="med"/>
                <a:tailEnd type="stealth" w="med" len="med"/>
              </a:ln>
            </p:spPr>
          </p:sp>
          <p:sp>
            <p:nvSpPr>
              <p:cNvPr id="63570" name="Text Box 64"/>
              <p:cNvSpPr txBox="1"/>
              <p:nvPr/>
            </p:nvSpPr>
            <p:spPr>
              <a:xfrm>
                <a:off x="5040" y="1968"/>
                <a:ext cx="480" cy="288"/>
              </a:xfrm>
              <a:prstGeom prst="rect">
                <a:avLst/>
              </a:prstGeom>
              <a:noFill/>
              <a:ln w="9525">
                <a:noFill/>
              </a:ln>
            </p:spPr>
            <p:txBody>
              <a:bodyPr>
                <a:spAutoFit/>
              </a:bodyPr>
              <a:lstStyle/>
              <a:p>
                <a:pPr>
                  <a:spcBef>
                    <a:spcPct val="50000"/>
                  </a:spcBef>
                </a:pPr>
                <a:r>
                  <a:rPr lang="en-US" altLang="zh-CN" b="1" dirty="0">
                    <a:latin typeface="Times New Roman" panose="02020603050405020304" pitchFamily="18" charset="0"/>
                  </a:rPr>
                  <a:t>D</a:t>
                </a:r>
                <a:r>
                  <a:rPr lang="en-US" altLang="zh-CN" b="1" baseline="-25000" dirty="0">
                    <a:latin typeface="Times New Roman" panose="02020603050405020304" pitchFamily="18" charset="0"/>
                  </a:rPr>
                  <a:t>IN</a:t>
                </a:r>
              </a:p>
            </p:txBody>
          </p:sp>
          <p:sp>
            <p:nvSpPr>
              <p:cNvPr id="63571" name="Text Box 65"/>
              <p:cNvSpPr txBox="1"/>
              <p:nvPr/>
            </p:nvSpPr>
            <p:spPr>
              <a:xfrm>
                <a:off x="4992" y="3801"/>
                <a:ext cx="720" cy="288"/>
              </a:xfrm>
              <a:prstGeom prst="rect">
                <a:avLst/>
              </a:prstGeom>
              <a:noFill/>
              <a:ln w="9525">
                <a:noFill/>
              </a:ln>
            </p:spPr>
            <p:txBody>
              <a:bodyPr>
                <a:spAutoFit/>
              </a:bodyPr>
              <a:lstStyle/>
              <a:p>
                <a:pPr>
                  <a:spcBef>
                    <a:spcPct val="50000"/>
                  </a:spcBef>
                </a:pPr>
                <a:r>
                  <a:rPr lang="en-US" altLang="zh-CN" b="1" dirty="0">
                    <a:latin typeface="Times New Roman" panose="02020603050405020304" pitchFamily="18" charset="0"/>
                  </a:rPr>
                  <a:t>D</a:t>
                </a:r>
                <a:r>
                  <a:rPr lang="en-US" altLang="zh-CN" b="1" baseline="-25000" dirty="0">
                    <a:latin typeface="Times New Roman" panose="02020603050405020304" pitchFamily="18" charset="0"/>
                  </a:rPr>
                  <a:t>OUT</a:t>
                </a:r>
              </a:p>
            </p:txBody>
          </p:sp>
          <p:sp>
            <p:nvSpPr>
              <p:cNvPr id="63572" name="Line 66"/>
              <p:cNvSpPr/>
              <p:nvPr/>
            </p:nvSpPr>
            <p:spPr>
              <a:xfrm>
                <a:off x="1056" y="862"/>
                <a:ext cx="288" cy="0"/>
              </a:xfrm>
              <a:prstGeom prst="line">
                <a:avLst/>
              </a:prstGeom>
              <a:ln w="38100" cap="flat" cmpd="sng">
                <a:solidFill>
                  <a:schemeClr val="tx1"/>
                </a:solidFill>
                <a:prstDash val="solid"/>
                <a:headEnd type="none" w="med" len="med"/>
                <a:tailEnd type="stealth" w="med" len="med"/>
              </a:ln>
            </p:spPr>
          </p:sp>
          <p:sp>
            <p:nvSpPr>
              <p:cNvPr id="63573" name="Line 67"/>
              <p:cNvSpPr/>
              <p:nvPr/>
            </p:nvSpPr>
            <p:spPr>
              <a:xfrm>
                <a:off x="1056" y="1098"/>
                <a:ext cx="288" cy="0"/>
              </a:xfrm>
              <a:prstGeom prst="line">
                <a:avLst/>
              </a:prstGeom>
              <a:ln w="38100" cap="flat" cmpd="sng">
                <a:solidFill>
                  <a:schemeClr val="tx1"/>
                </a:solidFill>
                <a:prstDash val="solid"/>
                <a:headEnd type="none" w="med" len="med"/>
                <a:tailEnd type="stealth" w="med" len="med"/>
              </a:ln>
            </p:spPr>
          </p:sp>
          <p:sp>
            <p:nvSpPr>
              <p:cNvPr id="63574" name="Line 68"/>
              <p:cNvSpPr/>
              <p:nvPr/>
            </p:nvSpPr>
            <p:spPr>
              <a:xfrm>
                <a:off x="1056" y="1334"/>
                <a:ext cx="288" cy="0"/>
              </a:xfrm>
              <a:prstGeom prst="line">
                <a:avLst/>
              </a:prstGeom>
              <a:ln w="38100" cap="flat" cmpd="sng">
                <a:solidFill>
                  <a:schemeClr val="tx1"/>
                </a:solidFill>
                <a:prstDash val="solid"/>
                <a:headEnd type="none" w="med" len="med"/>
                <a:tailEnd type="stealth" w="med" len="med"/>
              </a:ln>
            </p:spPr>
          </p:sp>
          <p:sp>
            <p:nvSpPr>
              <p:cNvPr id="63575" name="Line 69"/>
              <p:cNvSpPr/>
              <p:nvPr/>
            </p:nvSpPr>
            <p:spPr>
              <a:xfrm>
                <a:off x="4368" y="864"/>
                <a:ext cx="288" cy="0"/>
              </a:xfrm>
              <a:prstGeom prst="line">
                <a:avLst/>
              </a:prstGeom>
              <a:ln w="38100" cap="flat" cmpd="sng">
                <a:solidFill>
                  <a:schemeClr val="tx1"/>
                </a:solidFill>
                <a:prstDash val="solid"/>
                <a:headEnd type="none" w="med" len="med"/>
                <a:tailEnd type="stealth" w="med" len="med"/>
              </a:ln>
            </p:spPr>
          </p:sp>
          <p:sp>
            <p:nvSpPr>
              <p:cNvPr id="63576" name="Line 70"/>
              <p:cNvSpPr/>
              <p:nvPr/>
            </p:nvSpPr>
            <p:spPr>
              <a:xfrm>
                <a:off x="4368" y="1100"/>
                <a:ext cx="288" cy="0"/>
              </a:xfrm>
              <a:prstGeom prst="line">
                <a:avLst/>
              </a:prstGeom>
              <a:ln w="38100" cap="flat" cmpd="sng">
                <a:solidFill>
                  <a:schemeClr val="tx1"/>
                </a:solidFill>
                <a:prstDash val="solid"/>
                <a:headEnd type="none" w="med" len="med"/>
                <a:tailEnd type="stealth" w="med" len="med"/>
              </a:ln>
            </p:spPr>
          </p:sp>
          <p:sp>
            <p:nvSpPr>
              <p:cNvPr id="63577" name="Line 71"/>
              <p:cNvSpPr/>
              <p:nvPr/>
            </p:nvSpPr>
            <p:spPr>
              <a:xfrm>
                <a:off x="4368" y="1336"/>
                <a:ext cx="288" cy="0"/>
              </a:xfrm>
              <a:prstGeom prst="line">
                <a:avLst/>
              </a:prstGeom>
              <a:ln w="38100" cap="flat" cmpd="sng">
                <a:solidFill>
                  <a:schemeClr val="tx1"/>
                </a:solidFill>
                <a:prstDash val="solid"/>
                <a:headEnd type="none" w="med" len="med"/>
                <a:tailEnd type="stealth" w="med" len="med"/>
              </a:ln>
            </p:spPr>
          </p:sp>
          <p:sp>
            <p:nvSpPr>
              <p:cNvPr id="63578" name="AutoShape 72"/>
              <p:cNvSpPr/>
              <p:nvPr/>
            </p:nvSpPr>
            <p:spPr>
              <a:xfrm>
                <a:off x="560" y="1980"/>
                <a:ext cx="388" cy="100"/>
              </a:xfrm>
              <a:prstGeom prst="rightArrow">
                <a:avLst>
                  <a:gd name="adj1" fmla="val 50000"/>
                  <a:gd name="adj2" fmla="val 97000"/>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79" name="AutoShape 73"/>
              <p:cNvSpPr/>
              <p:nvPr/>
            </p:nvSpPr>
            <p:spPr>
              <a:xfrm>
                <a:off x="625" y="3488"/>
                <a:ext cx="320" cy="100"/>
              </a:xfrm>
              <a:prstGeom prst="rightArrow">
                <a:avLst>
                  <a:gd name="adj1" fmla="val 50000"/>
                  <a:gd name="adj2" fmla="val 80000"/>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80" name="Rectangle 74"/>
              <p:cNvSpPr/>
              <p:nvPr/>
            </p:nvSpPr>
            <p:spPr>
              <a:xfrm>
                <a:off x="1572" y="2004"/>
                <a:ext cx="48" cy="1536"/>
              </a:xfrm>
              <a:prstGeom prst="rect">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pPr algn="ctr"/>
                <a:endParaRPr lang="zh-CN" altLang="en-US" sz="2000" dirty="0">
                  <a:latin typeface="Times New Roman" panose="02020603050405020304" pitchFamily="18" charset="0"/>
                </a:endParaRPr>
              </a:p>
            </p:txBody>
          </p:sp>
          <p:sp>
            <p:nvSpPr>
              <p:cNvPr id="63581" name="AutoShape 75"/>
              <p:cNvSpPr/>
              <p:nvPr/>
            </p:nvSpPr>
            <p:spPr>
              <a:xfrm>
                <a:off x="1488" y="1968"/>
                <a:ext cx="433" cy="100"/>
              </a:xfrm>
              <a:prstGeom prst="rightArrow">
                <a:avLst>
                  <a:gd name="adj1" fmla="val 50000"/>
                  <a:gd name="adj2" fmla="val 108250"/>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82" name="AutoShape 76"/>
              <p:cNvSpPr/>
              <p:nvPr/>
            </p:nvSpPr>
            <p:spPr>
              <a:xfrm>
                <a:off x="1573" y="3476"/>
                <a:ext cx="342" cy="100"/>
              </a:xfrm>
              <a:prstGeom prst="rightArrow">
                <a:avLst>
                  <a:gd name="adj1" fmla="val 50000"/>
                  <a:gd name="adj2" fmla="val 85500"/>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83" name="AutoShape 77"/>
              <p:cNvSpPr/>
              <p:nvPr/>
            </p:nvSpPr>
            <p:spPr>
              <a:xfrm rot="10800000">
                <a:off x="3359" y="2348"/>
                <a:ext cx="433" cy="100"/>
              </a:xfrm>
              <a:prstGeom prst="rightArrow">
                <a:avLst>
                  <a:gd name="adj1" fmla="val 50000"/>
                  <a:gd name="adj2" fmla="val 108250"/>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84" name="AutoShape 78"/>
              <p:cNvSpPr/>
              <p:nvPr/>
            </p:nvSpPr>
            <p:spPr>
              <a:xfrm rot="10800000">
                <a:off x="3360" y="3036"/>
                <a:ext cx="433" cy="100"/>
              </a:xfrm>
              <a:prstGeom prst="rightArrow">
                <a:avLst>
                  <a:gd name="adj1" fmla="val 50000"/>
                  <a:gd name="adj2" fmla="val 108250"/>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85" name="AutoShape 79"/>
              <p:cNvSpPr/>
              <p:nvPr/>
            </p:nvSpPr>
            <p:spPr>
              <a:xfrm>
                <a:off x="3357" y="2700"/>
                <a:ext cx="841" cy="96"/>
              </a:xfrm>
              <a:prstGeom prst="leftRightArrow">
                <a:avLst>
                  <a:gd name="adj1" fmla="val 52083"/>
                  <a:gd name="adj2" fmla="val 115588"/>
                </a:avLst>
              </a:prstGeom>
              <a:solidFill>
                <a:schemeClr val="folHlink"/>
              </a:solidFill>
              <a:ln w="9525" cap="flat" cmpd="sng">
                <a:solidFill>
                  <a:schemeClr val="folHlink"/>
                </a:solidFill>
                <a:prstDash val="solid"/>
                <a:miter/>
                <a:headEnd type="none" w="med" len="med"/>
                <a:tailEnd type="none" w="med" len="med"/>
              </a:ln>
            </p:spPr>
            <p:txBody>
              <a:bodyPr wrap="none" anchor="ctr" anchorCtr="0"/>
              <a:lstStyle/>
              <a:p>
                <a:endParaRPr lang="zh-CN" altLang="en-US" dirty="0">
                  <a:latin typeface="Times New Roman" panose="02020603050405020304" pitchFamily="18" charset="0"/>
                </a:endParaRPr>
              </a:p>
            </p:txBody>
          </p:sp>
          <p:sp>
            <p:nvSpPr>
              <p:cNvPr id="63586" name="Text Box 80"/>
              <p:cNvSpPr txBox="1"/>
              <p:nvPr/>
            </p:nvSpPr>
            <p:spPr>
              <a:xfrm>
                <a:off x="278" y="1920"/>
                <a:ext cx="346" cy="240"/>
              </a:xfrm>
              <a:prstGeom prst="rect">
                <a:avLst/>
              </a:prstGeom>
              <a:noFill/>
              <a:ln w="9525">
                <a:noFill/>
              </a:ln>
            </p:spPr>
            <p:txBody>
              <a:bodyPr vert="eaVert">
                <a:spAutoFit/>
              </a:bodyPr>
              <a:lstStyle/>
              <a:p>
                <a:pPr>
                  <a:spcBef>
                    <a:spcPct val="50000"/>
                  </a:spcBef>
                </a:pPr>
                <a:r>
                  <a:rPr lang="zh-CN" altLang="en-US" dirty="0">
                    <a:latin typeface="Times New Roman" panose="02020603050405020304" pitchFamily="18" charset="0"/>
                  </a:rPr>
                  <a:t>~</a:t>
                </a:r>
              </a:p>
            </p:txBody>
          </p:sp>
        </p:grpSp>
        <p:sp>
          <p:nvSpPr>
            <p:cNvPr id="63508" name="Text Box 81"/>
            <p:cNvSpPr txBox="1"/>
            <p:nvPr/>
          </p:nvSpPr>
          <p:spPr>
            <a:xfrm>
              <a:off x="939" y="1797"/>
              <a:ext cx="726" cy="573"/>
            </a:xfrm>
            <a:prstGeom prst="rect">
              <a:avLst/>
            </a:prstGeom>
            <a:noFill/>
            <a:ln w="9525">
              <a:noFill/>
            </a:ln>
          </p:spPr>
          <p:txBody>
            <a:bodyPr>
              <a:spAutoFit/>
            </a:bodyPr>
            <a:lstStyle/>
            <a:p>
              <a:pPr>
                <a:lnSpc>
                  <a:spcPct val="90000"/>
                </a:lnSpc>
                <a:spcBef>
                  <a:spcPct val="50000"/>
                </a:spcBef>
              </a:pPr>
              <a:r>
                <a:rPr lang="zh-CN" altLang="en-US" sz="1800" b="1" dirty="0">
                  <a:latin typeface="宋体" panose="02010600030101010101" pitchFamily="2" charset="-122"/>
                </a:rPr>
                <a:t>行地址</a:t>
              </a:r>
            </a:p>
            <a:p>
              <a:pPr>
                <a:lnSpc>
                  <a:spcPct val="90000"/>
                </a:lnSpc>
                <a:spcBef>
                  <a:spcPct val="50000"/>
                </a:spcBef>
              </a:pPr>
              <a:r>
                <a:rPr lang="zh-CN" altLang="en-US" sz="1800" b="1" dirty="0">
                  <a:latin typeface="宋体" panose="02010600030101010101" pitchFamily="2" charset="-122"/>
                </a:rPr>
                <a:t>缓存器</a:t>
              </a:r>
            </a:p>
            <a:p>
              <a:pPr>
                <a:spcBef>
                  <a:spcPct val="50000"/>
                </a:spcBef>
              </a:pPr>
              <a:endParaRPr lang="zh-CN" altLang="en-US" sz="800" b="1" dirty="0">
                <a:latin typeface="宋体" panose="02010600030101010101" pitchFamily="2" charset="-122"/>
              </a:endParaRPr>
            </a:p>
          </p:txBody>
        </p:sp>
        <p:sp>
          <p:nvSpPr>
            <p:cNvPr id="63509" name="Text Box 82"/>
            <p:cNvSpPr txBox="1"/>
            <p:nvPr/>
          </p:nvSpPr>
          <p:spPr>
            <a:xfrm>
              <a:off x="939" y="3319"/>
              <a:ext cx="726" cy="573"/>
            </a:xfrm>
            <a:prstGeom prst="rect">
              <a:avLst/>
            </a:prstGeom>
            <a:noFill/>
            <a:ln w="9525">
              <a:noFill/>
            </a:ln>
          </p:spPr>
          <p:txBody>
            <a:bodyPr>
              <a:spAutoFit/>
            </a:bodyPr>
            <a:lstStyle/>
            <a:p>
              <a:pPr>
                <a:lnSpc>
                  <a:spcPct val="90000"/>
                </a:lnSpc>
                <a:spcBef>
                  <a:spcPct val="50000"/>
                </a:spcBef>
              </a:pPr>
              <a:r>
                <a:rPr lang="zh-CN" altLang="en-US" sz="1800" b="1" dirty="0">
                  <a:latin typeface="宋体" panose="02010600030101010101" pitchFamily="2" charset="-122"/>
                </a:rPr>
                <a:t>列地址</a:t>
              </a:r>
            </a:p>
            <a:p>
              <a:pPr>
                <a:lnSpc>
                  <a:spcPct val="90000"/>
                </a:lnSpc>
                <a:spcBef>
                  <a:spcPct val="50000"/>
                </a:spcBef>
              </a:pPr>
              <a:r>
                <a:rPr lang="zh-CN" altLang="en-US" sz="1800" b="1" dirty="0">
                  <a:latin typeface="宋体" panose="02010600030101010101" pitchFamily="2" charset="-122"/>
                </a:rPr>
                <a:t>缓存器</a:t>
              </a:r>
            </a:p>
            <a:p>
              <a:pPr>
                <a:spcBef>
                  <a:spcPct val="50000"/>
                </a:spcBef>
              </a:pPr>
              <a:endParaRPr lang="zh-CN" altLang="en-US" sz="800" b="1" dirty="0">
                <a:latin typeface="宋体" panose="02010600030101010101" pitchFamily="2" charset="-122"/>
              </a:endParaRPr>
            </a:p>
          </p:txBody>
        </p:sp>
      </p:grpSp>
      <p:grpSp>
        <p:nvGrpSpPr>
          <p:cNvPr id="4" name="Group 85"/>
          <p:cNvGrpSpPr/>
          <p:nvPr/>
        </p:nvGrpSpPr>
        <p:grpSpPr>
          <a:xfrm>
            <a:off x="9332595" y="3099117"/>
            <a:ext cx="1200150" cy="3306763"/>
            <a:chOff x="4938" y="1957"/>
            <a:chExt cx="756" cy="2083"/>
          </a:xfrm>
        </p:grpSpPr>
        <p:sp>
          <p:nvSpPr>
            <p:cNvPr id="63503" name="Text Box 86"/>
            <p:cNvSpPr txBox="1"/>
            <p:nvPr/>
          </p:nvSpPr>
          <p:spPr>
            <a:xfrm>
              <a:off x="5028" y="1957"/>
              <a:ext cx="480" cy="251"/>
            </a:xfrm>
            <a:prstGeom prst="rect">
              <a:avLst/>
            </a:prstGeom>
            <a:noFill/>
            <a:ln w="9525">
              <a:noFill/>
            </a:ln>
          </p:spPr>
          <p:txBody>
            <a:bodyPr>
              <a:spAutoFit/>
            </a:bodyPr>
            <a:lstStyle/>
            <a:p>
              <a:pPr>
                <a:spcBef>
                  <a:spcPct val="50000"/>
                </a:spcBef>
              </a:pPr>
              <a:r>
                <a:rPr lang="en-US" altLang="zh-CN" sz="2000" b="1" dirty="0">
                  <a:solidFill>
                    <a:schemeClr val="folHlink"/>
                  </a:solidFill>
                  <a:latin typeface="Times New Roman" panose="02020603050405020304" pitchFamily="18" charset="0"/>
                </a:rPr>
                <a:t>D</a:t>
              </a:r>
              <a:r>
                <a:rPr lang="en-US" altLang="zh-CN" sz="2000" b="1" baseline="-25000" dirty="0">
                  <a:solidFill>
                    <a:schemeClr val="folHlink"/>
                  </a:solidFill>
                  <a:latin typeface="Times New Roman" panose="02020603050405020304" pitchFamily="18" charset="0"/>
                </a:rPr>
                <a:t>IN</a:t>
              </a:r>
            </a:p>
          </p:txBody>
        </p:sp>
        <p:sp>
          <p:nvSpPr>
            <p:cNvPr id="63504" name="Line 87"/>
            <p:cNvSpPr/>
            <p:nvPr/>
          </p:nvSpPr>
          <p:spPr>
            <a:xfrm flipH="1">
              <a:off x="4944" y="1968"/>
              <a:ext cx="336" cy="0"/>
            </a:xfrm>
            <a:prstGeom prst="line">
              <a:avLst/>
            </a:prstGeom>
            <a:ln w="38100" cap="flat" cmpd="sng">
              <a:solidFill>
                <a:schemeClr val="folHlink"/>
              </a:solidFill>
              <a:prstDash val="solid"/>
              <a:headEnd type="none" w="med" len="med"/>
              <a:tailEnd type="stealth" w="med" len="med"/>
            </a:ln>
          </p:spPr>
        </p:sp>
        <p:sp>
          <p:nvSpPr>
            <p:cNvPr id="63505" name="Line 88"/>
            <p:cNvSpPr/>
            <p:nvPr/>
          </p:nvSpPr>
          <p:spPr>
            <a:xfrm rot="-10800000" flipH="1">
              <a:off x="4938" y="3792"/>
              <a:ext cx="336" cy="0"/>
            </a:xfrm>
            <a:prstGeom prst="line">
              <a:avLst/>
            </a:prstGeom>
            <a:ln w="38100" cap="flat" cmpd="sng">
              <a:solidFill>
                <a:schemeClr val="folHlink"/>
              </a:solidFill>
              <a:prstDash val="solid"/>
              <a:headEnd type="none" w="med" len="med"/>
              <a:tailEnd type="stealth" w="med" len="med"/>
            </a:ln>
          </p:spPr>
        </p:sp>
        <p:sp>
          <p:nvSpPr>
            <p:cNvPr id="63506" name="Text Box 89"/>
            <p:cNvSpPr txBox="1"/>
            <p:nvPr/>
          </p:nvSpPr>
          <p:spPr>
            <a:xfrm>
              <a:off x="4974" y="3789"/>
              <a:ext cx="720" cy="251"/>
            </a:xfrm>
            <a:prstGeom prst="rect">
              <a:avLst/>
            </a:prstGeom>
            <a:noFill/>
            <a:ln w="9525">
              <a:noFill/>
            </a:ln>
          </p:spPr>
          <p:txBody>
            <a:bodyPr>
              <a:spAutoFit/>
            </a:bodyPr>
            <a:lstStyle/>
            <a:p>
              <a:pPr>
                <a:spcBef>
                  <a:spcPct val="50000"/>
                </a:spcBef>
              </a:pPr>
              <a:r>
                <a:rPr lang="en-US" altLang="zh-CN" sz="2000" b="1" dirty="0">
                  <a:solidFill>
                    <a:schemeClr val="folHlink"/>
                  </a:solidFill>
                  <a:latin typeface="Times New Roman" panose="02020603050405020304" pitchFamily="18" charset="0"/>
                </a:rPr>
                <a:t>D</a:t>
              </a:r>
              <a:r>
                <a:rPr lang="en-US" altLang="zh-CN" sz="2000" b="1" baseline="-25000" dirty="0">
                  <a:solidFill>
                    <a:schemeClr val="folHlink"/>
                  </a:solidFill>
                  <a:latin typeface="Times New Roman" panose="02020603050405020304" pitchFamily="18" charset="0"/>
                </a:rPr>
                <a:t>OUT</a:t>
              </a:r>
            </a:p>
          </p:txBody>
        </p:sp>
      </p:grpSp>
      <p:grpSp>
        <p:nvGrpSpPr>
          <p:cNvPr id="3" name="Group 90"/>
          <p:cNvGrpSpPr/>
          <p:nvPr/>
        </p:nvGrpSpPr>
        <p:grpSpPr>
          <a:xfrm>
            <a:off x="1934845" y="2713355"/>
            <a:ext cx="549275" cy="936625"/>
            <a:chOff x="278" y="1714"/>
            <a:chExt cx="346" cy="590"/>
          </a:xfrm>
        </p:grpSpPr>
        <p:sp>
          <p:nvSpPr>
            <p:cNvPr id="63495" name="Rectangle 91"/>
            <p:cNvSpPr/>
            <p:nvPr/>
          </p:nvSpPr>
          <p:spPr>
            <a:xfrm>
              <a:off x="336" y="1714"/>
              <a:ext cx="287" cy="466"/>
            </a:xfrm>
            <a:prstGeom prst="rect">
              <a:avLst/>
            </a:prstGeom>
            <a:noFill/>
            <a:ln w="9525">
              <a:noFill/>
            </a:ln>
          </p:spPr>
          <p:txBody>
            <a:bodyPr/>
            <a:lstStyle/>
            <a:p>
              <a:endParaRPr lang="zh-CN" altLang="en-US" dirty="0">
                <a:latin typeface="Times New Roman" panose="02020603050405020304" pitchFamily="18" charset="0"/>
              </a:endParaRPr>
            </a:p>
          </p:txBody>
        </p:sp>
        <p:sp>
          <p:nvSpPr>
            <p:cNvPr id="63496" name="Rectangle 92"/>
            <p:cNvSpPr/>
            <p:nvPr/>
          </p:nvSpPr>
          <p:spPr>
            <a:xfrm>
              <a:off x="336" y="1743"/>
              <a:ext cx="121" cy="202"/>
            </a:xfrm>
            <a:prstGeom prst="rect">
              <a:avLst/>
            </a:prstGeom>
            <a:noFill/>
            <a:ln w="9525">
              <a:noFill/>
            </a:ln>
          </p:spPr>
          <p:txBody>
            <a:bodyPr wrap="none" lIns="0" tIns="0" rIns="0" bIns="0">
              <a:spAutoFit/>
            </a:bodyPr>
            <a:lstStyle/>
            <a:p>
              <a:r>
                <a:rPr lang="en-US" altLang="zh-CN" sz="2100" b="1" dirty="0">
                  <a:solidFill>
                    <a:schemeClr val="folHlink"/>
                  </a:solidFill>
                  <a:latin typeface="Times New Roman" panose="02020603050405020304" pitchFamily="18" charset="0"/>
                </a:rPr>
                <a:t>A</a:t>
              </a:r>
              <a:endParaRPr lang="en-US" altLang="zh-CN" b="1" dirty="0">
                <a:solidFill>
                  <a:schemeClr val="folHlink"/>
                </a:solidFill>
                <a:latin typeface="Times New Roman" panose="02020603050405020304" pitchFamily="18" charset="0"/>
              </a:endParaRPr>
            </a:p>
          </p:txBody>
        </p:sp>
        <p:sp>
          <p:nvSpPr>
            <p:cNvPr id="63497" name="Rectangle 93"/>
            <p:cNvSpPr/>
            <p:nvPr/>
          </p:nvSpPr>
          <p:spPr>
            <a:xfrm>
              <a:off x="432" y="1718"/>
              <a:ext cx="36" cy="154"/>
            </a:xfrm>
            <a:prstGeom prst="rect">
              <a:avLst/>
            </a:prstGeom>
            <a:noFill/>
            <a:ln w="9525">
              <a:noFill/>
            </a:ln>
          </p:spPr>
          <p:txBody>
            <a:bodyPr wrap="none" lIns="0" tIns="0" rIns="0" bIns="0">
              <a:spAutoFit/>
            </a:bodyPr>
            <a:lstStyle/>
            <a:p>
              <a:r>
                <a:rPr lang="zh-CN" altLang="en-US" sz="1600" b="1" dirty="0">
                  <a:solidFill>
                    <a:schemeClr val="folHlink"/>
                  </a:solidFill>
                  <a:latin typeface="Times New Roman" panose="02020603050405020304" pitchFamily="18" charset="0"/>
                </a:rPr>
                <a:t>'</a:t>
              </a:r>
              <a:endParaRPr lang="zh-CN" altLang="en-US" b="1" dirty="0">
                <a:solidFill>
                  <a:schemeClr val="folHlink"/>
                </a:solidFill>
                <a:latin typeface="Times New Roman" panose="02020603050405020304" pitchFamily="18" charset="0"/>
              </a:endParaRPr>
            </a:p>
          </p:txBody>
        </p:sp>
        <p:sp>
          <p:nvSpPr>
            <p:cNvPr id="63498" name="Rectangle 94"/>
            <p:cNvSpPr/>
            <p:nvPr/>
          </p:nvSpPr>
          <p:spPr>
            <a:xfrm>
              <a:off x="468" y="1822"/>
              <a:ext cx="64" cy="154"/>
            </a:xfrm>
            <a:prstGeom prst="rect">
              <a:avLst/>
            </a:prstGeom>
            <a:noFill/>
            <a:ln w="9525">
              <a:noFill/>
            </a:ln>
          </p:spPr>
          <p:txBody>
            <a:bodyPr wrap="none" lIns="0" tIns="0" rIns="0" bIns="0">
              <a:spAutoFit/>
            </a:bodyPr>
            <a:lstStyle/>
            <a:p>
              <a:r>
                <a:rPr lang="zh-CN" altLang="en-US" sz="1600" b="1" dirty="0">
                  <a:solidFill>
                    <a:schemeClr val="folHlink"/>
                  </a:solidFill>
                  <a:latin typeface="Times New Roman" panose="02020603050405020304" pitchFamily="18" charset="0"/>
                </a:rPr>
                <a:t>6</a:t>
              </a:r>
              <a:endParaRPr lang="zh-CN" altLang="en-US" b="1" dirty="0">
                <a:solidFill>
                  <a:schemeClr val="folHlink"/>
                </a:solidFill>
                <a:latin typeface="Times New Roman" panose="02020603050405020304" pitchFamily="18" charset="0"/>
              </a:endParaRPr>
            </a:p>
          </p:txBody>
        </p:sp>
        <p:sp>
          <p:nvSpPr>
            <p:cNvPr id="63499" name="Rectangle 95"/>
            <p:cNvSpPr/>
            <p:nvPr/>
          </p:nvSpPr>
          <p:spPr>
            <a:xfrm>
              <a:off x="336" y="2071"/>
              <a:ext cx="121" cy="202"/>
            </a:xfrm>
            <a:prstGeom prst="rect">
              <a:avLst/>
            </a:prstGeom>
            <a:noFill/>
            <a:ln w="9525">
              <a:noFill/>
            </a:ln>
          </p:spPr>
          <p:txBody>
            <a:bodyPr wrap="none" lIns="0" tIns="0" rIns="0" bIns="0">
              <a:spAutoFit/>
            </a:bodyPr>
            <a:lstStyle/>
            <a:p>
              <a:r>
                <a:rPr lang="en-US" altLang="zh-CN" sz="2100" b="1" dirty="0">
                  <a:solidFill>
                    <a:schemeClr val="folHlink"/>
                  </a:solidFill>
                  <a:latin typeface="Times New Roman" panose="02020603050405020304" pitchFamily="18" charset="0"/>
                </a:rPr>
                <a:t>A</a:t>
              </a:r>
              <a:endParaRPr lang="en-US" altLang="zh-CN" b="1" dirty="0">
                <a:solidFill>
                  <a:schemeClr val="folHlink"/>
                </a:solidFill>
                <a:latin typeface="Times New Roman" panose="02020603050405020304" pitchFamily="18" charset="0"/>
              </a:endParaRPr>
            </a:p>
          </p:txBody>
        </p:sp>
        <p:sp>
          <p:nvSpPr>
            <p:cNvPr id="63500" name="Rectangle 96"/>
            <p:cNvSpPr/>
            <p:nvPr/>
          </p:nvSpPr>
          <p:spPr>
            <a:xfrm>
              <a:off x="432" y="2054"/>
              <a:ext cx="36" cy="154"/>
            </a:xfrm>
            <a:prstGeom prst="rect">
              <a:avLst/>
            </a:prstGeom>
            <a:noFill/>
            <a:ln w="9525">
              <a:noFill/>
            </a:ln>
          </p:spPr>
          <p:txBody>
            <a:bodyPr wrap="none" lIns="0" tIns="0" rIns="0" bIns="0">
              <a:spAutoFit/>
            </a:bodyPr>
            <a:lstStyle/>
            <a:p>
              <a:r>
                <a:rPr lang="zh-CN" altLang="en-US" sz="1600" b="1" dirty="0">
                  <a:solidFill>
                    <a:schemeClr val="folHlink"/>
                  </a:solidFill>
                  <a:latin typeface="Times New Roman" panose="02020603050405020304" pitchFamily="18" charset="0"/>
                </a:rPr>
                <a:t>'</a:t>
              </a:r>
              <a:endParaRPr lang="zh-CN" altLang="en-US" b="1" dirty="0">
                <a:solidFill>
                  <a:schemeClr val="folHlink"/>
                </a:solidFill>
                <a:latin typeface="Times New Roman" panose="02020603050405020304" pitchFamily="18" charset="0"/>
              </a:endParaRPr>
            </a:p>
          </p:txBody>
        </p:sp>
        <p:sp>
          <p:nvSpPr>
            <p:cNvPr id="63501" name="Rectangle 97"/>
            <p:cNvSpPr/>
            <p:nvPr/>
          </p:nvSpPr>
          <p:spPr>
            <a:xfrm>
              <a:off x="468" y="2150"/>
              <a:ext cx="64" cy="154"/>
            </a:xfrm>
            <a:prstGeom prst="rect">
              <a:avLst/>
            </a:prstGeom>
            <a:noFill/>
            <a:ln w="9525">
              <a:noFill/>
            </a:ln>
          </p:spPr>
          <p:txBody>
            <a:bodyPr wrap="none" lIns="0" tIns="0" rIns="0" bIns="0">
              <a:spAutoFit/>
            </a:bodyPr>
            <a:lstStyle/>
            <a:p>
              <a:r>
                <a:rPr lang="zh-CN" altLang="en-US" sz="1600" b="1" dirty="0">
                  <a:solidFill>
                    <a:schemeClr val="folHlink"/>
                  </a:solidFill>
                  <a:latin typeface="Times New Roman" panose="02020603050405020304" pitchFamily="18" charset="0"/>
                </a:rPr>
                <a:t>0</a:t>
              </a:r>
              <a:endParaRPr lang="zh-CN" altLang="en-US" b="1" dirty="0">
                <a:solidFill>
                  <a:schemeClr val="folHlink"/>
                </a:solidFill>
                <a:latin typeface="Times New Roman" panose="02020603050405020304" pitchFamily="18" charset="0"/>
              </a:endParaRPr>
            </a:p>
          </p:txBody>
        </p:sp>
        <p:sp>
          <p:nvSpPr>
            <p:cNvPr id="63502" name="Text Box 98"/>
            <p:cNvSpPr txBox="1"/>
            <p:nvPr/>
          </p:nvSpPr>
          <p:spPr>
            <a:xfrm>
              <a:off x="278" y="1920"/>
              <a:ext cx="346" cy="240"/>
            </a:xfrm>
            <a:prstGeom prst="rect">
              <a:avLst/>
            </a:prstGeom>
            <a:noFill/>
            <a:ln w="9525">
              <a:noFill/>
            </a:ln>
          </p:spPr>
          <p:txBody>
            <a:bodyPr vert="eaVert">
              <a:spAutoFit/>
            </a:bodyPr>
            <a:lstStyle/>
            <a:p>
              <a:pPr>
                <a:spcBef>
                  <a:spcPct val="50000"/>
                </a:spcBef>
              </a:pPr>
              <a:r>
                <a:rPr lang="zh-CN" altLang="en-US" dirty="0">
                  <a:solidFill>
                    <a:schemeClr val="folHlink"/>
                  </a:solidFill>
                  <a:latin typeface="Times New Roman" panose="02020603050405020304" pitchFamily="18" charset="0"/>
                </a:rPr>
                <a:t>~</a:t>
              </a:r>
            </a:p>
          </p:txBody>
        </p:sp>
      </p:grpSp>
      <p:sp>
        <p:nvSpPr>
          <p:cNvPr id="9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55</a:t>
            </a:fld>
            <a:endParaRPr lang="zh-CN" altLang="en-US" dirty="0"/>
          </a:p>
        </p:txBody>
      </p:sp>
      <p:sp>
        <p:nvSpPr>
          <p:cNvPr id="101" name="标题 4"/>
          <p:cNvSpPr>
            <a:spLocks noGrp="1"/>
          </p:cNvSpPr>
          <p:nvPr>
            <p:ph type="title"/>
          </p:nvPr>
        </p:nvSpPr>
        <p:spPr>
          <a:xfrm>
            <a:off x="282733" y="262513"/>
            <a:ext cx="11565573" cy="751156"/>
          </a:xfrm>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2800" b="1" dirty="0">
                <a:ea typeface="楷体_GB2312" pitchFamily="49" charset="-122"/>
              </a:rPr>
              <a:t>③ </a:t>
            </a:r>
            <a:r>
              <a:rPr lang="zh-CN" altLang="en-US" sz="2800" b="1" dirty="0"/>
              <a:t>单管动态 </a:t>
            </a:r>
            <a:r>
              <a:rPr lang="en-US" altLang="zh-CN" sz="2800" b="1" dirty="0"/>
              <a:t>RAM 4116 </a:t>
            </a:r>
            <a:r>
              <a:rPr lang="zh-CN" altLang="en-US" sz="2800" b="1" dirty="0"/>
              <a:t>(16</a:t>
            </a:r>
            <a:r>
              <a:rPr lang="en-US" altLang="zh-CN" sz="2800" b="1" dirty="0"/>
              <a:t>K </a:t>
            </a:r>
            <a:r>
              <a:rPr lang="en-US" altLang="zh-CN" sz="2800" b="1" dirty="0">
                <a:cs typeface="Times New Roman" panose="02020603050405020304" pitchFamily="18" charset="0"/>
              </a:rPr>
              <a:t>×</a:t>
            </a:r>
            <a:r>
              <a:rPr lang="en-US" altLang="zh-CN" sz="2800" b="1" dirty="0"/>
              <a:t> </a:t>
            </a:r>
            <a:r>
              <a:rPr lang="en-US" altLang="zh-CN" sz="2400" b="1" dirty="0"/>
              <a:t>1</a:t>
            </a:r>
            <a:r>
              <a:rPr lang="zh-CN" altLang="en-US" sz="2400" b="1" dirty="0"/>
              <a:t>位</a:t>
            </a:r>
            <a:r>
              <a:rPr lang="zh-CN" altLang="en-US" sz="2800" b="1" dirty="0"/>
              <a:t>) 外特性</a:t>
            </a:r>
            <a:br>
              <a:rPr lang="zh-CN" altLang="en-US" sz="2800" b="1" dirty="0"/>
            </a:br>
            <a:endParaRPr lang="en-US" altLang="zh-CN" sz="2800" b="1" dirty="0">
              <a:solidFill>
                <a:schemeClr val="folHlink"/>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56</a:t>
            </a:fld>
            <a:endParaRPr lang="zh-CN" altLang="en-US" dirty="0"/>
          </a:p>
        </p:txBody>
      </p:sp>
      <p:grpSp>
        <p:nvGrpSpPr>
          <p:cNvPr id="331" name="Group 2"/>
          <p:cNvGrpSpPr/>
          <p:nvPr/>
        </p:nvGrpSpPr>
        <p:grpSpPr bwMode="auto">
          <a:xfrm>
            <a:off x="1444625" y="688975"/>
            <a:ext cx="9034463" cy="5892800"/>
            <a:chOff x="28" y="416"/>
            <a:chExt cx="5691" cy="3712"/>
          </a:xfrm>
        </p:grpSpPr>
        <p:sp>
          <p:nvSpPr>
            <p:cNvPr id="332" name="Freeform 3"/>
            <p:cNvSpPr/>
            <p:nvPr/>
          </p:nvSpPr>
          <p:spPr bwMode="auto">
            <a:xfrm>
              <a:off x="4464" y="568"/>
              <a:ext cx="419" cy="3138"/>
            </a:xfrm>
            <a:custGeom>
              <a:avLst/>
              <a:gdLst>
                <a:gd name="T0" fmla="*/ 0 w 419"/>
                <a:gd name="T1" fmla="*/ 0 h 3138"/>
                <a:gd name="T2" fmla="*/ 0 w 419"/>
                <a:gd name="T3" fmla="*/ 130 h 3138"/>
                <a:gd name="T4" fmla="*/ 416 w 419"/>
                <a:gd name="T5" fmla="*/ 130 h 3138"/>
                <a:gd name="T6" fmla="*/ 419 w 419"/>
                <a:gd name="T7" fmla="*/ 3138 h 3138"/>
                <a:gd name="T8" fmla="*/ 0 60000 65536"/>
                <a:gd name="T9" fmla="*/ 0 60000 65536"/>
                <a:gd name="T10" fmla="*/ 0 60000 65536"/>
                <a:gd name="T11" fmla="*/ 0 60000 65536"/>
                <a:gd name="T12" fmla="*/ 0 w 419"/>
                <a:gd name="T13" fmla="*/ 0 h 3138"/>
                <a:gd name="T14" fmla="*/ 419 w 419"/>
                <a:gd name="T15" fmla="*/ 3138 h 3138"/>
              </a:gdLst>
              <a:ahLst/>
              <a:cxnLst>
                <a:cxn ang="T8">
                  <a:pos x="T0" y="T1"/>
                </a:cxn>
                <a:cxn ang="T9">
                  <a:pos x="T2" y="T3"/>
                </a:cxn>
                <a:cxn ang="T10">
                  <a:pos x="T4" y="T5"/>
                </a:cxn>
                <a:cxn ang="T11">
                  <a:pos x="T6" y="T7"/>
                </a:cxn>
              </a:cxnLst>
              <a:rect l="T12" t="T13" r="T14" b="T15"/>
              <a:pathLst>
                <a:path w="419" h="3138">
                  <a:moveTo>
                    <a:pt x="0" y="0"/>
                  </a:moveTo>
                  <a:lnTo>
                    <a:pt x="0" y="130"/>
                  </a:lnTo>
                  <a:lnTo>
                    <a:pt x="416" y="130"/>
                  </a:lnTo>
                  <a:lnTo>
                    <a:pt x="419" y="313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3" name="Freeform 4"/>
            <p:cNvSpPr/>
            <p:nvPr/>
          </p:nvSpPr>
          <p:spPr bwMode="auto">
            <a:xfrm>
              <a:off x="3743" y="3684"/>
              <a:ext cx="1" cy="189"/>
            </a:xfrm>
            <a:custGeom>
              <a:avLst/>
              <a:gdLst>
                <a:gd name="T0" fmla="*/ 1 w 1"/>
                <a:gd name="T1" fmla="*/ 0 h 189"/>
                <a:gd name="T2" fmla="*/ 0 w 1"/>
                <a:gd name="T3" fmla="*/ 189 h 189"/>
                <a:gd name="T4" fmla="*/ 0 60000 65536"/>
                <a:gd name="T5" fmla="*/ 0 60000 65536"/>
                <a:gd name="T6" fmla="*/ 0 w 1"/>
                <a:gd name="T7" fmla="*/ 0 h 189"/>
                <a:gd name="T8" fmla="*/ 1 w 1"/>
                <a:gd name="T9" fmla="*/ 189 h 189"/>
              </a:gdLst>
              <a:ahLst/>
              <a:cxnLst>
                <a:cxn ang="T4">
                  <a:pos x="T0" y="T1"/>
                </a:cxn>
                <a:cxn ang="T5">
                  <a:pos x="T2" y="T3"/>
                </a:cxn>
              </a:cxnLst>
              <a:rect l="T6" t="T7" r="T8" b="T9"/>
              <a:pathLst>
                <a:path w="1" h="189">
                  <a:moveTo>
                    <a:pt x="1" y="0"/>
                  </a:moveTo>
                  <a:lnTo>
                    <a:pt x="0" y="18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4" name="Freeform 5"/>
            <p:cNvSpPr/>
            <p:nvPr/>
          </p:nvSpPr>
          <p:spPr bwMode="auto">
            <a:xfrm>
              <a:off x="3751" y="3694"/>
              <a:ext cx="1145" cy="2"/>
            </a:xfrm>
            <a:custGeom>
              <a:avLst/>
              <a:gdLst>
                <a:gd name="T0" fmla="*/ 2012 w 1023"/>
                <a:gd name="T1" fmla="*/ 0 h 2"/>
                <a:gd name="T2" fmla="*/ 0 w 1023"/>
                <a:gd name="T3" fmla="*/ 2 h 2"/>
                <a:gd name="T4" fmla="*/ 0 60000 65536"/>
                <a:gd name="T5" fmla="*/ 0 60000 65536"/>
                <a:gd name="T6" fmla="*/ 0 w 1023"/>
                <a:gd name="T7" fmla="*/ 0 h 2"/>
                <a:gd name="T8" fmla="*/ 1023 w 1023"/>
                <a:gd name="T9" fmla="*/ 2 h 2"/>
              </a:gdLst>
              <a:ahLst/>
              <a:cxnLst>
                <a:cxn ang="T4">
                  <a:pos x="T0" y="T1"/>
                </a:cxn>
                <a:cxn ang="T5">
                  <a:pos x="T2" y="T3"/>
                </a:cxn>
              </a:cxnLst>
              <a:rect l="T6" t="T7" r="T8" b="T9"/>
              <a:pathLst>
                <a:path w="1023" h="2">
                  <a:moveTo>
                    <a:pt x="1023" y="0"/>
                  </a:moveTo>
                  <a:lnTo>
                    <a:pt x="0" y="2"/>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5" name="Freeform 6"/>
            <p:cNvSpPr/>
            <p:nvPr/>
          </p:nvSpPr>
          <p:spPr bwMode="auto">
            <a:xfrm>
              <a:off x="5308" y="432"/>
              <a:ext cx="144" cy="1776"/>
            </a:xfrm>
            <a:custGeom>
              <a:avLst/>
              <a:gdLst>
                <a:gd name="T0" fmla="*/ 0 w 134"/>
                <a:gd name="T1" fmla="*/ 0 h 1540"/>
                <a:gd name="T2" fmla="*/ 21 w 134"/>
                <a:gd name="T3" fmla="*/ 3 h 1540"/>
                <a:gd name="T4" fmla="*/ 41 w 134"/>
                <a:gd name="T5" fmla="*/ 24 h 1540"/>
                <a:gd name="T6" fmla="*/ 57 w 134"/>
                <a:gd name="T7" fmla="*/ 51 h 1540"/>
                <a:gd name="T8" fmla="*/ 73 w 134"/>
                <a:gd name="T9" fmla="*/ 90 h 1540"/>
                <a:gd name="T10" fmla="*/ 86 w 134"/>
                <a:gd name="T11" fmla="*/ 131 h 1540"/>
                <a:gd name="T12" fmla="*/ 96 w 134"/>
                <a:gd name="T13" fmla="*/ 183 h 1540"/>
                <a:gd name="T14" fmla="*/ 102 w 134"/>
                <a:gd name="T15" fmla="*/ 242 h 1540"/>
                <a:gd name="T16" fmla="*/ 104 w 134"/>
                <a:gd name="T17" fmla="*/ 302 h 1540"/>
                <a:gd name="T18" fmla="*/ 104 w 134"/>
                <a:gd name="T19" fmla="*/ 1513 h 1540"/>
                <a:gd name="T20" fmla="*/ 107 w 134"/>
                <a:gd name="T21" fmla="*/ 1571 h 1540"/>
                <a:gd name="T22" fmla="*/ 114 w 134"/>
                <a:gd name="T23" fmla="*/ 1625 h 1540"/>
                <a:gd name="T24" fmla="*/ 120 w 134"/>
                <a:gd name="T25" fmla="*/ 1678 h 1540"/>
                <a:gd name="T26" fmla="*/ 132 w 134"/>
                <a:gd name="T27" fmla="*/ 1722 h 1540"/>
                <a:gd name="T28" fmla="*/ 149 w 134"/>
                <a:gd name="T29" fmla="*/ 1760 h 1540"/>
                <a:gd name="T30" fmla="*/ 165 w 134"/>
                <a:gd name="T31" fmla="*/ 1785 h 1540"/>
                <a:gd name="T32" fmla="*/ 184 w 134"/>
                <a:gd name="T33" fmla="*/ 1805 h 1540"/>
                <a:gd name="T34" fmla="*/ 206 w 134"/>
                <a:gd name="T35" fmla="*/ 1812 h 1540"/>
                <a:gd name="T36" fmla="*/ 184 w 134"/>
                <a:gd name="T37" fmla="*/ 1820 h 1540"/>
                <a:gd name="T38" fmla="*/ 165 w 134"/>
                <a:gd name="T39" fmla="*/ 1835 h 1540"/>
                <a:gd name="T40" fmla="*/ 149 w 134"/>
                <a:gd name="T41" fmla="*/ 1862 h 1540"/>
                <a:gd name="T42" fmla="*/ 132 w 134"/>
                <a:gd name="T43" fmla="*/ 1902 h 1540"/>
                <a:gd name="T44" fmla="*/ 120 w 134"/>
                <a:gd name="T45" fmla="*/ 1943 h 1540"/>
                <a:gd name="T46" fmla="*/ 114 w 134"/>
                <a:gd name="T47" fmla="*/ 1995 h 1540"/>
                <a:gd name="T48" fmla="*/ 107 w 134"/>
                <a:gd name="T49" fmla="*/ 2054 h 1540"/>
                <a:gd name="T50" fmla="*/ 104 w 134"/>
                <a:gd name="T51" fmla="*/ 2114 h 1540"/>
                <a:gd name="T52" fmla="*/ 104 w 134"/>
                <a:gd name="T53" fmla="*/ 3317 h 1540"/>
                <a:gd name="T54" fmla="*/ 102 w 134"/>
                <a:gd name="T55" fmla="*/ 3382 h 1540"/>
                <a:gd name="T56" fmla="*/ 96 w 134"/>
                <a:gd name="T57" fmla="*/ 3437 h 1540"/>
                <a:gd name="T58" fmla="*/ 86 w 134"/>
                <a:gd name="T59" fmla="*/ 3490 h 1540"/>
                <a:gd name="T60" fmla="*/ 73 w 134"/>
                <a:gd name="T61" fmla="*/ 3535 h 1540"/>
                <a:gd name="T62" fmla="*/ 57 w 134"/>
                <a:gd name="T63" fmla="*/ 3570 h 1540"/>
                <a:gd name="T64" fmla="*/ 41 w 134"/>
                <a:gd name="T65" fmla="*/ 3596 h 1540"/>
                <a:gd name="T66" fmla="*/ 21 w 134"/>
                <a:gd name="T67" fmla="*/ 3617 h 1540"/>
                <a:gd name="T68" fmla="*/ 0 w 134"/>
                <a:gd name="T69" fmla="*/ 3622 h 15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4"/>
                <a:gd name="T106" fmla="*/ 0 h 1540"/>
                <a:gd name="T107" fmla="*/ 134 w 134"/>
                <a:gd name="T108" fmla="*/ 1540 h 15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4" h="1540">
                  <a:moveTo>
                    <a:pt x="0" y="0"/>
                  </a:moveTo>
                  <a:lnTo>
                    <a:pt x="15" y="3"/>
                  </a:lnTo>
                  <a:lnTo>
                    <a:pt x="27" y="10"/>
                  </a:lnTo>
                  <a:lnTo>
                    <a:pt x="37" y="22"/>
                  </a:lnTo>
                  <a:lnTo>
                    <a:pt x="47" y="38"/>
                  </a:lnTo>
                  <a:lnTo>
                    <a:pt x="56" y="56"/>
                  </a:lnTo>
                  <a:lnTo>
                    <a:pt x="62" y="78"/>
                  </a:lnTo>
                  <a:lnTo>
                    <a:pt x="66" y="103"/>
                  </a:lnTo>
                  <a:lnTo>
                    <a:pt x="68" y="128"/>
                  </a:lnTo>
                  <a:lnTo>
                    <a:pt x="68" y="643"/>
                  </a:lnTo>
                  <a:lnTo>
                    <a:pt x="70" y="668"/>
                  </a:lnTo>
                  <a:lnTo>
                    <a:pt x="74" y="691"/>
                  </a:lnTo>
                  <a:lnTo>
                    <a:pt x="78" y="714"/>
                  </a:lnTo>
                  <a:lnTo>
                    <a:pt x="86" y="733"/>
                  </a:lnTo>
                  <a:lnTo>
                    <a:pt x="97" y="748"/>
                  </a:lnTo>
                  <a:lnTo>
                    <a:pt x="107" y="759"/>
                  </a:lnTo>
                  <a:lnTo>
                    <a:pt x="119" y="767"/>
                  </a:lnTo>
                  <a:lnTo>
                    <a:pt x="134" y="770"/>
                  </a:lnTo>
                  <a:lnTo>
                    <a:pt x="119" y="773"/>
                  </a:lnTo>
                  <a:lnTo>
                    <a:pt x="107" y="780"/>
                  </a:lnTo>
                  <a:lnTo>
                    <a:pt x="97" y="792"/>
                  </a:lnTo>
                  <a:lnTo>
                    <a:pt x="86" y="808"/>
                  </a:lnTo>
                  <a:lnTo>
                    <a:pt x="78" y="826"/>
                  </a:lnTo>
                  <a:lnTo>
                    <a:pt x="74" y="848"/>
                  </a:lnTo>
                  <a:lnTo>
                    <a:pt x="70" y="873"/>
                  </a:lnTo>
                  <a:lnTo>
                    <a:pt x="68" y="898"/>
                  </a:lnTo>
                  <a:lnTo>
                    <a:pt x="68" y="1411"/>
                  </a:lnTo>
                  <a:lnTo>
                    <a:pt x="66" y="1438"/>
                  </a:lnTo>
                  <a:lnTo>
                    <a:pt x="62" y="1461"/>
                  </a:lnTo>
                  <a:lnTo>
                    <a:pt x="56" y="1484"/>
                  </a:lnTo>
                  <a:lnTo>
                    <a:pt x="47" y="1503"/>
                  </a:lnTo>
                  <a:lnTo>
                    <a:pt x="37" y="1518"/>
                  </a:lnTo>
                  <a:lnTo>
                    <a:pt x="27" y="1529"/>
                  </a:lnTo>
                  <a:lnTo>
                    <a:pt x="15" y="1537"/>
                  </a:lnTo>
                  <a:lnTo>
                    <a:pt x="0" y="15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6" name="Freeform 7"/>
            <p:cNvSpPr/>
            <p:nvPr/>
          </p:nvSpPr>
          <p:spPr bwMode="auto">
            <a:xfrm>
              <a:off x="121" y="1707"/>
              <a:ext cx="198" cy="3"/>
            </a:xfrm>
            <a:custGeom>
              <a:avLst/>
              <a:gdLst>
                <a:gd name="T0" fmla="*/ 0 w 198"/>
                <a:gd name="T1" fmla="*/ 3 h 3"/>
                <a:gd name="T2" fmla="*/ 198 w 198"/>
                <a:gd name="T3" fmla="*/ 0 h 3"/>
                <a:gd name="T4" fmla="*/ 0 60000 65536"/>
                <a:gd name="T5" fmla="*/ 0 60000 65536"/>
                <a:gd name="T6" fmla="*/ 0 w 198"/>
                <a:gd name="T7" fmla="*/ 0 h 3"/>
                <a:gd name="T8" fmla="*/ 198 w 198"/>
                <a:gd name="T9" fmla="*/ 3 h 3"/>
              </a:gdLst>
              <a:ahLst/>
              <a:cxnLst>
                <a:cxn ang="T4">
                  <a:pos x="T0" y="T1"/>
                </a:cxn>
                <a:cxn ang="T5">
                  <a:pos x="T2" y="T3"/>
                </a:cxn>
              </a:cxnLst>
              <a:rect l="T6" t="T7" r="T8" b="T9"/>
              <a:pathLst>
                <a:path w="198" h="3">
                  <a:moveTo>
                    <a:pt x="0" y="3"/>
                  </a:moveTo>
                  <a:lnTo>
                    <a:pt x="198"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 name="Freeform 8"/>
            <p:cNvSpPr/>
            <p:nvPr/>
          </p:nvSpPr>
          <p:spPr bwMode="auto">
            <a:xfrm>
              <a:off x="2956" y="1665"/>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 name="Freeform 9"/>
            <p:cNvSpPr/>
            <p:nvPr/>
          </p:nvSpPr>
          <p:spPr bwMode="auto">
            <a:xfrm>
              <a:off x="168" y="3445"/>
              <a:ext cx="3859" cy="155"/>
            </a:xfrm>
            <a:custGeom>
              <a:avLst/>
              <a:gdLst>
                <a:gd name="T0" fmla="*/ 0 w 3179"/>
                <a:gd name="T1" fmla="*/ 0 h 136"/>
                <a:gd name="T2" fmla="*/ 2 w 3179"/>
                <a:gd name="T3" fmla="*/ 17 h 136"/>
                <a:gd name="T4" fmla="*/ 18 w 3179"/>
                <a:gd name="T5" fmla="*/ 31 h 136"/>
                <a:gd name="T6" fmla="*/ 40 w 3179"/>
                <a:gd name="T7" fmla="*/ 46 h 136"/>
                <a:gd name="T8" fmla="*/ 64 w 3179"/>
                <a:gd name="T9" fmla="*/ 59 h 136"/>
                <a:gd name="T10" fmla="*/ 106 w 3179"/>
                <a:gd name="T11" fmla="*/ 73 h 136"/>
                <a:gd name="T12" fmla="*/ 144 w 3179"/>
                <a:gd name="T13" fmla="*/ 84 h 136"/>
                <a:gd name="T14" fmla="*/ 250 w 3179"/>
                <a:gd name="T15" fmla="*/ 106 h 136"/>
                <a:gd name="T16" fmla="*/ 374 w 3179"/>
                <a:gd name="T17" fmla="*/ 123 h 136"/>
                <a:gd name="T18" fmla="*/ 518 w 3179"/>
                <a:gd name="T19" fmla="*/ 137 h 136"/>
                <a:gd name="T20" fmla="*/ 676 w 3179"/>
                <a:gd name="T21" fmla="*/ 147 h 136"/>
                <a:gd name="T22" fmla="*/ 850 w 3179"/>
                <a:gd name="T23" fmla="*/ 149 h 136"/>
                <a:gd name="T24" fmla="*/ 4291 w 3179"/>
                <a:gd name="T25" fmla="*/ 149 h 136"/>
                <a:gd name="T26" fmla="*/ 4464 w 3179"/>
                <a:gd name="T27" fmla="*/ 155 h 136"/>
                <a:gd name="T28" fmla="*/ 4621 w 3179"/>
                <a:gd name="T29" fmla="*/ 161 h 136"/>
                <a:gd name="T30" fmla="*/ 4767 w 3179"/>
                <a:gd name="T31" fmla="*/ 177 h 136"/>
                <a:gd name="T32" fmla="*/ 4891 w 3179"/>
                <a:gd name="T33" fmla="*/ 194 h 136"/>
                <a:gd name="T34" fmla="*/ 4994 w 3179"/>
                <a:gd name="T35" fmla="*/ 215 h 136"/>
                <a:gd name="T36" fmla="*/ 5032 w 3179"/>
                <a:gd name="T37" fmla="*/ 230 h 136"/>
                <a:gd name="T38" fmla="*/ 5073 w 3179"/>
                <a:gd name="T39" fmla="*/ 240 h 136"/>
                <a:gd name="T40" fmla="*/ 5100 w 3179"/>
                <a:gd name="T41" fmla="*/ 256 h 136"/>
                <a:gd name="T42" fmla="*/ 5118 w 3179"/>
                <a:gd name="T43" fmla="*/ 269 h 136"/>
                <a:gd name="T44" fmla="*/ 5130 w 3179"/>
                <a:gd name="T45" fmla="*/ 283 h 136"/>
                <a:gd name="T46" fmla="*/ 5140 w 3179"/>
                <a:gd name="T47" fmla="*/ 299 h 136"/>
                <a:gd name="T48" fmla="*/ 5146 w 3179"/>
                <a:gd name="T49" fmla="*/ 283 h 136"/>
                <a:gd name="T50" fmla="*/ 5159 w 3179"/>
                <a:gd name="T51" fmla="*/ 269 h 136"/>
                <a:gd name="T52" fmla="*/ 5176 w 3179"/>
                <a:gd name="T53" fmla="*/ 256 h 136"/>
                <a:gd name="T54" fmla="*/ 5203 w 3179"/>
                <a:gd name="T55" fmla="*/ 240 h 136"/>
                <a:gd name="T56" fmla="*/ 5245 w 3179"/>
                <a:gd name="T57" fmla="*/ 230 h 136"/>
                <a:gd name="T58" fmla="*/ 5283 w 3179"/>
                <a:gd name="T59" fmla="*/ 215 h 136"/>
                <a:gd name="T60" fmla="*/ 5387 w 3179"/>
                <a:gd name="T61" fmla="*/ 194 h 136"/>
                <a:gd name="T62" fmla="*/ 5512 w 3179"/>
                <a:gd name="T63" fmla="*/ 177 h 136"/>
                <a:gd name="T64" fmla="*/ 5656 w 3179"/>
                <a:gd name="T65" fmla="*/ 161 h 136"/>
                <a:gd name="T66" fmla="*/ 5815 w 3179"/>
                <a:gd name="T67" fmla="*/ 155 h 136"/>
                <a:gd name="T68" fmla="*/ 5986 w 3179"/>
                <a:gd name="T69" fmla="*/ 149 h 136"/>
                <a:gd name="T70" fmla="*/ 9325 w 3179"/>
                <a:gd name="T71" fmla="*/ 149 h 136"/>
                <a:gd name="T72" fmla="*/ 9499 w 3179"/>
                <a:gd name="T73" fmla="*/ 147 h 136"/>
                <a:gd name="T74" fmla="*/ 9652 w 3179"/>
                <a:gd name="T75" fmla="*/ 137 h 136"/>
                <a:gd name="T76" fmla="*/ 9797 w 3179"/>
                <a:gd name="T77" fmla="*/ 123 h 136"/>
                <a:gd name="T78" fmla="*/ 9920 w 3179"/>
                <a:gd name="T79" fmla="*/ 106 h 136"/>
                <a:gd name="T80" fmla="*/ 10028 w 3179"/>
                <a:gd name="T81" fmla="*/ 84 h 136"/>
                <a:gd name="T82" fmla="*/ 10067 w 3179"/>
                <a:gd name="T83" fmla="*/ 73 h 136"/>
                <a:gd name="T84" fmla="*/ 10107 w 3179"/>
                <a:gd name="T85" fmla="*/ 59 h 136"/>
                <a:gd name="T86" fmla="*/ 10129 w 3179"/>
                <a:gd name="T87" fmla="*/ 46 h 136"/>
                <a:gd name="T88" fmla="*/ 10153 w 3179"/>
                <a:gd name="T89" fmla="*/ 31 h 136"/>
                <a:gd name="T90" fmla="*/ 10166 w 3179"/>
                <a:gd name="T91" fmla="*/ 17 h 136"/>
                <a:gd name="T92" fmla="*/ 10170 w 3179"/>
                <a:gd name="T93" fmla="*/ 0 h 1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179"/>
                <a:gd name="T142" fmla="*/ 0 h 136"/>
                <a:gd name="T143" fmla="*/ 3179 w 3179"/>
                <a:gd name="T144" fmla="*/ 136 h 1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179" h="136">
                  <a:moveTo>
                    <a:pt x="0" y="0"/>
                  </a:moveTo>
                  <a:lnTo>
                    <a:pt x="2" y="8"/>
                  </a:lnTo>
                  <a:lnTo>
                    <a:pt x="6" y="14"/>
                  </a:lnTo>
                  <a:lnTo>
                    <a:pt x="12" y="21"/>
                  </a:lnTo>
                  <a:lnTo>
                    <a:pt x="21" y="27"/>
                  </a:lnTo>
                  <a:lnTo>
                    <a:pt x="33" y="33"/>
                  </a:lnTo>
                  <a:lnTo>
                    <a:pt x="45" y="39"/>
                  </a:lnTo>
                  <a:lnTo>
                    <a:pt x="78" y="48"/>
                  </a:lnTo>
                  <a:lnTo>
                    <a:pt x="117" y="56"/>
                  </a:lnTo>
                  <a:lnTo>
                    <a:pt x="162" y="62"/>
                  </a:lnTo>
                  <a:lnTo>
                    <a:pt x="211" y="67"/>
                  </a:lnTo>
                  <a:lnTo>
                    <a:pt x="265" y="68"/>
                  </a:lnTo>
                  <a:lnTo>
                    <a:pt x="1341" y="68"/>
                  </a:lnTo>
                  <a:lnTo>
                    <a:pt x="1395" y="70"/>
                  </a:lnTo>
                  <a:lnTo>
                    <a:pt x="1444" y="74"/>
                  </a:lnTo>
                  <a:lnTo>
                    <a:pt x="1489" y="80"/>
                  </a:lnTo>
                  <a:lnTo>
                    <a:pt x="1528" y="89"/>
                  </a:lnTo>
                  <a:lnTo>
                    <a:pt x="1561" y="98"/>
                  </a:lnTo>
                  <a:lnTo>
                    <a:pt x="1573" y="104"/>
                  </a:lnTo>
                  <a:lnTo>
                    <a:pt x="1585" y="110"/>
                  </a:lnTo>
                  <a:lnTo>
                    <a:pt x="1594" y="117"/>
                  </a:lnTo>
                  <a:lnTo>
                    <a:pt x="1600" y="123"/>
                  </a:lnTo>
                  <a:lnTo>
                    <a:pt x="1604" y="129"/>
                  </a:lnTo>
                  <a:lnTo>
                    <a:pt x="1606" y="136"/>
                  </a:lnTo>
                  <a:lnTo>
                    <a:pt x="1608" y="129"/>
                  </a:lnTo>
                  <a:lnTo>
                    <a:pt x="1612" y="123"/>
                  </a:lnTo>
                  <a:lnTo>
                    <a:pt x="1618" y="117"/>
                  </a:lnTo>
                  <a:lnTo>
                    <a:pt x="1626" y="110"/>
                  </a:lnTo>
                  <a:lnTo>
                    <a:pt x="1639" y="104"/>
                  </a:lnTo>
                  <a:lnTo>
                    <a:pt x="1651" y="98"/>
                  </a:lnTo>
                  <a:lnTo>
                    <a:pt x="1684" y="89"/>
                  </a:lnTo>
                  <a:lnTo>
                    <a:pt x="1723" y="80"/>
                  </a:lnTo>
                  <a:lnTo>
                    <a:pt x="1768" y="74"/>
                  </a:lnTo>
                  <a:lnTo>
                    <a:pt x="1817" y="70"/>
                  </a:lnTo>
                  <a:lnTo>
                    <a:pt x="1870" y="68"/>
                  </a:lnTo>
                  <a:lnTo>
                    <a:pt x="2914" y="68"/>
                  </a:lnTo>
                  <a:lnTo>
                    <a:pt x="2968" y="67"/>
                  </a:lnTo>
                  <a:lnTo>
                    <a:pt x="3017" y="62"/>
                  </a:lnTo>
                  <a:lnTo>
                    <a:pt x="3062" y="56"/>
                  </a:lnTo>
                  <a:lnTo>
                    <a:pt x="3101" y="48"/>
                  </a:lnTo>
                  <a:lnTo>
                    <a:pt x="3134" y="39"/>
                  </a:lnTo>
                  <a:lnTo>
                    <a:pt x="3146" y="33"/>
                  </a:lnTo>
                  <a:lnTo>
                    <a:pt x="3158" y="27"/>
                  </a:lnTo>
                  <a:lnTo>
                    <a:pt x="3166" y="21"/>
                  </a:lnTo>
                  <a:lnTo>
                    <a:pt x="3173" y="14"/>
                  </a:lnTo>
                  <a:lnTo>
                    <a:pt x="3177" y="8"/>
                  </a:lnTo>
                  <a:lnTo>
                    <a:pt x="3179"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 name="Rectangle 10"/>
            <p:cNvSpPr>
              <a:spLocks noChangeArrowheads="1"/>
            </p:cNvSpPr>
            <p:nvPr/>
          </p:nvSpPr>
          <p:spPr bwMode="auto">
            <a:xfrm>
              <a:off x="2163" y="3869"/>
              <a:ext cx="745"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 name="Rectangle 11"/>
            <p:cNvSpPr>
              <a:spLocks noChangeArrowheads="1"/>
            </p:cNvSpPr>
            <p:nvPr/>
          </p:nvSpPr>
          <p:spPr bwMode="auto">
            <a:xfrm>
              <a:off x="3354" y="3869"/>
              <a:ext cx="742"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1" name="Rectangle 12"/>
            <p:cNvSpPr>
              <a:spLocks noChangeArrowheads="1"/>
            </p:cNvSpPr>
            <p:nvPr/>
          </p:nvSpPr>
          <p:spPr bwMode="auto">
            <a:xfrm>
              <a:off x="4540" y="3869"/>
              <a:ext cx="744"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2" name="Line 13"/>
            <p:cNvSpPr>
              <a:spLocks noChangeShapeType="1"/>
            </p:cNvSpPr>
            <p:nvPr/>
          </p:nvSpPr>
          <p:spPr bwMode="auto">
            <a:xfrm>
              <a:off x="681" y="698"/>
              <a:ext cx="3"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43" name="Line 14"/>
            <p:cNvSpPr>
              <a:spLocks noChangeShapeType="1"/>
            </p:cNvSpPr>
            <p:nvPr/>
          </p:nvSpPr>
          <p:spPr bwMode="auto">
            <a:xfrm>
              <a:off x="3212" y="698"/>
              <a:ext cx="2"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44" name="Freeform 15"/>
            <p:cNvSpPr/>
            <p:nvPr/>
          </p:nvSpPr>
          <p:spPr bwMode="auto">
            <a:xfrm>
              <a:off x="3357" y="698"/>
              <a:ext cx="1" cy="187"/>
            </a:xfrm>
            <a:custGeom>
              <a:avLst/>
              <a:gdLst>
                <a:gd name="T0" fmla="*/ 0 w 1"/>
                <a:gd name="T1" fmla="*/ 0 h 187"/>
                <a:gd name="T2" fmla="*/ 0 w 1"/>
                <a:gd name="T3" fmla="*/ 187 h 187"/>
                <a:gd name="T4" fmla="*/ 0 60000 65536"/>
                <a:gd name="T5" fmla="*/ 0 60000 65536"/>
                <a:gd name="T6" fmla="*/ 0 w 1"/>
                <a:gd name="T7" fmla="*/ 0 h 187"/>
                <a:gd name="T8" fmla="*/ 1 w 1"/>
                <a:gd name="T9" fmla="*/ 187 h 187"/>
              </a:gdLst>
              <a:ahLst/>
              <a:cxnLst>
                <a:cxn ang="T4">
                  <a:pos x="T0" y="T1"/>
                </a:cxn>
                <a:cxn ang="T5">
                  <a:pos x="T2" y="T3"/>
                </a:cxn>
              </a:cxnLst>
              <a:rect l="T6" t="T7" r="T8" b="T9"/>
              <a:pathLst>
                <a:path w="1" h="187">
                  <a:moveTo>
                    <a:pt x="0" y="0"/>
                  </a:moveTo>
                  <a:lnTo>
                    <a:pt x="0" y="187"/>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5" name="Rectangle 16"/>
            <p:cNvSpPr>
              <a:spLocks noChangeArrowheads="1"/>
            </p:cNvSpPr>
            <p:nvPr/>
          </p:nvSpPr>
          <p:spPr bwMode="auto">
            <a:xfrm>
              <a:off x="1708" y="576"/>
              <a:ext cx="906" cy="2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6" name="Text Box 17"/>
            <p:cNvSpPr txBox="1">
              <a:spLocks noChangeArrowheads="1"/>
            </p:cNvSpPr>
            <p:nvPr/>
          </p:nvSpPr>
          <p:spPr bwMode="auto">
            <a:xfrm>
              <a:off x="1704" y="566"/>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t>    </a:t>
              </a:r>
              <a:r>
                <a:rPr lang="zh-CN" altLang="en-US" sz="2000" b="1"/>
                <a:t>读放大器</a:t>
              </a:r>
              <a:endParaRPr lang="zh-CN" altLang="en-US" b="1"/>
            </a:p>
          </p:txBody>
        </p:sp>
        <p:sp>
          <p:nvSpPr>
            <p:cNvPr id="347" name="Rectangle 18"/>
            <p:cNvSpPr>
              <a:spLocks noChangeArrowheads="1"/>
            </p:cNvSpPr>
            <p:nvPr/>
          </p:nvSpPr>
          <p:spPr bwMode="auto">
            <a:xfrm>
              <a:off x="1708" y="1292"/>
              <a:ext cx="906" cy="2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 name="Text Box 19"/>
            <p:cNvSpPr txBox="1">
              <a:spLocks noChangeArrowheads="1"/>
            </p:cNvSpPr>
            <p:nvPr/>
          </p:nvSpPr>
          <p:spPr bwMode="auto">
            <a:xfrm>
              <a:off x="1704" y="1282"/>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t>    </a:t>
              </a:r>
              <a:r>
                <a:rPr lang="zh-CN" altLang="en-US" sz="2000" b="1"/>
                <a:t>读放大器</a:t>
              </a:r>
              <a:endParaRPr lang="zh-CN" altLang="en-US" b="1"/>
            </a:p>
          </p:txBody>
        </p:sp>
        <p:sp>
          <p:nvSpPr>
            <p:cNvPr id="349" name="Rectangle 20"/>
            <p:cNvSpPr>
              <a:spLocks noChangeArrowheads="1"/>
            </p:cNvSpPr>
            <p:nvPr/>
          </p:nvSpPr>
          <p:spPr bwMode="auto">
            <a:xfrm>
              <a:off x="1712" y="2348"/>
              <a:ext cx="906" cy="2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0" name="Text Box 21"/>
            <p:cNvSpPr txBox="1">
              <a:spLocks noChangeArrowheads="1"/>
            </p:cNvSpPr>
            <p:nvPr/>
          </p:nvSpPr>
          <p:spPr bwMode="auto">
            <a:xfrm>
              <a:off x="1708" y="2338"/>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t>    </a:t>
              </a:r>
              <a:r>
                <a:rPr lang="zh-CN" altLang="en-US" sz="2000" b="1"/>
                <a:t>读放大器</a:t>
              </a:r>
              <a:endParaRPr lang="zh-CN" altLang="en-US" b="1"/>
            </a:p>
          </p:txBody>
        </p:sp>
        <p:sp>
          <p:nvSpPr>
            <p:cNvPr id="351" name="Text Box 22"/>
            <p:cNvSpPr txBox="1">
              <a:spLocks noChangeArrowheads="1"/>
            </p:cNvSpPr>
            <p:nvPr/>
          </p:nvSpPr>
          <p:spPr bwMode="auto">
            <a:xfrm rot="5400000">
              <a:off x="361"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2" name="Text Box 23"/>
            <p:cNvSpPr txBox="1">
              <a:spLocks noChangeArrowheads="1"/>
            </p:cNvSpPr>
            <p:nvPr/>
          </p:nvSpPr>
          <p:spPr bwMode="auto">
            <a:xfrm rot="5400000">
              <a:off x="1312"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3" name="Text Box 24"/>
            <p:cNvSpPr txBox="1">
              <a:spLocks noChangeArrowheads="1"/>
            </p:cNvSpPr>
            <p:nvPr/>
          </p:nvSpPr>
          <p:spPr bwMode="auto">
            <a:xfrm rot="5400000">
              <a:off x="2732"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4" name="Text Box 25"/>
            <p:cNvSpPr txBox="1">
              <a:spLocks noChangeArrowheads="1"/>
            </p:cNvSpPr>
            <p:nvPr/>
          </p:nvSpPr>
          <p:spPr bwMode="auto">
            <a:xfrm>
              <a:off x="3439" y="304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5" name="Text Box 26"/>
            <p:cNvSpPr txBox="1">
              <a:spLocks noChangeArrowheads="1"/>
            </p:cNvSpPr>
            <p:nvPr/>
          </p:nvSpPr>
          <p:spPr bwMode="auto">
            <a:xfrm>
              <a:off x="412" y="304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6" name="Text Box 27"/>
            <p:cNvSpPr txBox="1">
              <a:spLocks noChangeArrowheads="1"/>
            </p:cNvSpPr>
            <p:nvPr/>
          </p:nvSpPr>
          <p:spPr bwMode="auto">
            <a:xfrm rot="5400000">
              <a:off x="2060" y="174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7" name="Text Box 28"/>
            <p:cNvSpPr txBox="1">
              <a:spLocks noChangeArrowheads="1"/>
            </p:cNvSpPr>
            <p:nvPr/>
          </p:nvSpPr>
          <p:spPr bwMode="auto">
            <a:xfrm rot="5400000">
              <a:off x="1897" y="1755"/>
              <a:ext cx="42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b="1"/>
            </a:p>
          </p:txBody>
        </p:sp>
        <p:sp>
          <p:nvSpPr>
            <p:cNvPr id="358" name="Text Box 29"/>
            <p:cNvSpPr txBox="1">
              <a:spLocks noChangeArrowheads="1"/>
            </p:cNvSpPr>
            <p:nvPr/>
          </p:nvSpPr>
          <p:spPr bwMode="auto">
            <a:xfrm>
              <a:off x="3340" y="57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59" name="Text Box 30"/>
            <p:cNvSpPr txBox="1">
              <a:spLocks noChangeArrowheads="1"/>
            </p:cNvSpPr>
            <p:nvPr/>
          </p:nvSpPr>
          <p:spPr bwMode="auto">
            <a:xfrm>
              <a:off x="904" y="57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grpSp>
          <p:nvGrpSpPr>
            <p:cNvPr id="360" name="Group 31"/>
            <p:cNvGrpSpPr/>
            <p:nvPr/>
          </p:nvGrpSpPr>
          <p:grpSpPr bwMode="auto">
            <a:xfrm>
              <a:off x="315" y="864"/>
              <a:ext cx="49" cy="231"/>
              <a:chOff x="315" y="864"/>
              <a:chExt cx="49" cy="231"/>
            </a:xfrm>
          </p:grpSpPr>
          <p:sp>
            <p:nvSpPr>
              <p:cNvPr id="566" name="Freeform 32"/>
              <p:cNvSpPr/>
              <p:nvPr/>
            </p:nvSpPr>
            <p:spPr bwMode="auto">
              <a:xfrm>
                <a:off x="315" y="92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7" name="Freeform 33"/>
              <p:cNvSpPr/>
              <p:nvPr/>
            </p:nvSpPr>
            <p:spPr bwMode="auto">
              <a:xfrm>
                <a:off x="363" y="86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1" name="Group 34"/>
            <p:cNvGrpSpPr/>
            <p:nvPr/>
          </p:nvGrpSpPr>
          <p:grpSpPr bwMode="auto">
            <a:xfrm>
              <a:off x="315" y="1593"/>
              <a:ext cx="49" cy="231"/>
              <a:chOff x="315" y="1593"/>
              <a:chExt cx="49" cy="231"/>
            </a:xfrm>
          </p:grpSpPr>
          <p:sp>
            <p:nvSpPr>
              <p:cNvPr id="564" name="Freeform 35"/>
              <p:cNvSpPr/>
              <p:nvPr/>
            </p:nvSpPr>
            <p:spPr bwMode="auto">
              <a:xfrm>
                <a:off x="315" y="1651"/>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5" name="Freeform 36"/>
              <p:cNvSpPr/>
              <p:nvPr/>
            </p:nvSpPr>
            <p:spPr bwMode="auto">
              <a:xfrm>
                <a:off x="363" y="159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2" name="Group 37"/>
            <p:cNvGrpSpPr/>
            <p:nvPr/>
          </p:nvGrpSpPr>
          <p:grpSpPr bwMode="auto">
            <a:xfrm>
              <a:off x="315" y="2601"/>
              <a:ext cx="49" cy="231"/>
              <a:chOff x="315" y="2601"/>
              <a:chExt cx="49" cy="231"/>
            </a:xfrm>
          </p:grpSpPr>
          <p:sp>
            <p:nvSpPr>
              <p:cNvPr id="562" name="Freeform 38"/>
              <p:cNvSpPr/>
              <p:nvPr/>
            </p:nvSpPr>
            <p:spPr bwMode="auto">
              <a:xfrm>
                <a:off x="315" y="265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3" name="Freeform 39"/>
              <p:cNvSpPr/>
              <p:nvPr/>
            </p:nvSpPr>
            <p:spPr bwMode="auto">
              <a:xfrm>
                <a:off x="363" y="260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3" name="Group 40"/>
            <p:cNvGrpSpPr/>
            <p:nvPr/>
          </p:nvGrpSpPr>
          <p:grpSpPr bwMode="auto">
            <a:xfrm>
              <a:off x="1275" y="864"/>
              <a:ext cx="49" cy="231"/>
              <a:chOff x="1275" y="864"/>
              <a:chExt cx="49" cy="231"/>
            </a:xfrm>
          </p:grpSpPr>
          <p:sp>
            <p:nvSpPr>
              <p:cNvPr id="560" name="Freeform 41"/>
              <p:cNvSpPr/>
              <p:nvPr/>
            </p:nvSpPr>
            <p:spPr bwMode="auto">
              <a:xfrm>
                <a:off x="1275" y="92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1" name="Freeform 42"/>
              <p:cNvSpPr/>
              <p:nvPr/>
            </p:nvSpPr>
            <p:spPr bwMode="auto">
              <a:xfrm>
                <a:off x="1323" y="86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4" name="Group 43"/>
            <p:cNvGrpSpPr/>
            <p:nvPr/>
          </p:nvGrpSpPr>
          <p:grpSpPr bwMode="auto">
            <a:xfrm>
              <a:off x="1276" y="1593"/>
              <a:ext cx="49" cy="231"/>
              <a:chOff x="1276" y="1593"/>
              <a:chExt cx="49" cy="231"/>
            </a:xfrm>
          </p:grpSpPr>
          <p:sp>
            <p:nvSpPr>
              <p:cNvPr id="558" name="Freeform 44"/>
              <p:cNvSpPr/>
              <p:nvPr/>
            </p:nvSpPr>
            <p:spPr bwMode="auto">
              <a:xfrm>
                <a:off x="1276" y="1651"/>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9" name="Freeform 45"/>
              <p:cNvSpPr/>
              <p:nvPr/>
            </p:nvSpPr>
            <p:spPr bwMode="auto">
              <a:xfrm>
                <a:off x="1324" y="159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5" name="Group 46"/>
            <p:cNvGrpSpPr/>
            <p:nvPr/>
          </p:nvGrpSpPr>
          <p:grpSpPr bwMode="auto">
            <a:xfrm>
              <a:off x="1276" y="2601"/>
              <a:ext cx="49" cy="231"/>
              <a:chOff x="1276" y="2601"/>
              <a:chExt cx="49" cy="231"/>
            </a:xfrm>
          </p:grpSpPr>
          <p:sp>
            <p:nvSpPr>
              <p:cNvPr id="556" name="Freeform 47"/>
              <p:cNvSpPr/>
              <p:nvPr/>
            </p:nvSpPr>
            <p:spPr bwMode="auto">
              <a:xfrm>
                <a:off x="1276" y="265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7" name="Freeform 48"/>
              <p:cNvSpPr/>
              <p:nvPr/>
            </p:nvSpPr>
            <p:spPr bwMode="auto">
              <a:xfrm>
                <a:off x="1324" y="260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66" name="Freeform 49"/>
            <p:cNvSpPr/>
            <p:nvPr/>
          </p:nvSpPr>
          <p:spPr bwMode="auto">
            <a:xfrm>
              <a:off x="124" y="981"/>
              <a:ext cx="189" cy="2235"/>
            </a:xfrm>
            <a:custGeom>
              <a:avLst/>
              <a:gdLst>
                <a:gd name="T0" fmla="*/ 189 w 189"/>
                <a:gd name="T1" fmla="*/ 0 h 2235"/>
                <a:gd name="T2" fmla="*/ 0 w 189"/>
                <a:gd name="T3" fmla="*/ 0 h 2235"/>
                <a:gd name="T4" fmla="*/ 0 w 189"/>
                <a:gd name="T5" fmla="*/ 2235 h 2235"/>
                <a:gd name="T6" fmla="*/ 0 60000 65536"/>
                <a:gd name="T7" fmla="*/ 0 60000 65536"/>
                <a:gd name="T8" fmla="*/ 0 60000 65536"/>
                <a:gd name="T9" fmla="*/ 0 w 189"/>
                <a:gd name="T10" fmla="*/ 0 h 2235"/>
                <a:gd name="T11" fmla="*/ 189 w 189"/>
                <a:gd name="T12" fmla="*/ 2235 h 2235"/>
              </a:gdLst>
              <a:ahLst/>
              <a:cxnLst>
                <a:cxn ang="T6">
                  <a:pos x="T0" y="T1"/>
                </a:cxn>
                <a:cxn ang="T7">
                  <a:pos x="T2" y="T3"/>
                </a:cxn>
                <a:cxn ang="T8">
                  <a:pos x="T4" y="T5"/>
                </a:cxn>
              </a:cxnLst>
              <a:rect l="T9" t="T10" r="T11" b="T12"/>
              <a:pathLst>
                <a:path w="189" h="2235">
                  <a:moveTo>
                    <a:pt x="189" y="0"/>
                  </a:moveTo>
                  <a:lnTo>
                    <a:pt x="0" y="0"/>
                  </a:lnTo>
                  <a:lnTo>
                    <a:pt x="0" y="223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7" name="Line 50"/>
            <p:cNvSpPr>
              <a:spLocks noChangeShapeType="1"/>
            </p:cNvSpPr>
            <p:nvPr/>
          </p:nvSpPr>
          <p:spPr bwMode="auto">
            <a:xfrm>
              <a:off x="124" y="2063"/>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68" name="Line 51"/>
            <p:cNvSpPr>
              <a:spLocks noChangeShapeType="1"/>
            </p:cNvSpPr>
            <p:nvPr/>
          </p:nvSpPr>
          <p:spPr bwMode="auto">
            <a:xfrm>
              <a:off x="126" y="2255"/>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69" name="Freeform 52"/>
            <p:cNvSpPr/>
            <p:nvPr/>
          </p:nvSpPr>
          <p:spPr bwMode="auto">
            <a:xfrm>
              <a:off x="121" y="2718"/>
              <a:ext cx="192" cy="1"/>
            </a:xfrm>
            <a:custGeom>
              <a:avLst/>
              <a:gdLst>
                <a:gd name="T0" fmla="*/ 0 w 192"/>
                <a:gd name="T1" fmla="*/ 0 h 1"/>
                <a:gd name="T2" fmla="*/ 192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0" name="Freeform 53"/>
            <p:cNvSpPr/>
            <p:nvPr/>
          </p:nvSpPr>
          <p:spPr bwMode="auto">
            <a:xfrm>
              <a:off x="1078" y="1707"/>
              <a:ext cx="198" cy="3"/>
            </a:xfrm>
            <a:custGeom>
              <a:avLst/>
              <a:gdLst>
                <a:gd name="T0" fmla="*/ 0 w 198"/>
                <a:gd name="T1" fmla="*/ 3 h 3"/>
                <a:gd name="T2" fmla="*/ 198 w 198"/>
                <a:gd name="T3" fmla="*/ 0 h 3"/>
                <a:gd name="T4" fmla="*/ 0 60000 65536"/>
                <a:gd name="T5" fmla="*/ 0 60000 65536"/>
                <a:gd name="T6" fmla="*/ 0 w 198"/>
                <a:gd name="T7" fmla="*/ 0 h 3"/>
                <a:gd name="T8" fmla="*/ 198 w 198"/>
                <a:gd name="T9" fmla="*/ 3 h 3"/>
              </a:gdLst>
              <a:ahLst/>
              <a:cxnLst>
                <a:cxn ang="T4">
                  <a:pos x="T0" y="T1"/>
                </a:cxn>
                <a:cxn ang="T5">
                  <a:pos x="T2" y="T3"/>
                </a:cxn>
              </a:cxnLst>
              <a:rect l="T6" t="T7" r="T8" b="T9"/>
              <a:pathLst>
                <a:path w="198" h="3">
                  <a:moveTo>
                    <a:pt x="0" y="3"/>
                  </a:moveTo>
                  <a:lnTo>
                    <a:pt x="198"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1" name="Freeform 54"/>
            <p:cNvSpPr/>
            <p:nvPr/>
          </p:nvSpPr>
          <p:spPr bwMode="auto">
            <a:xfrm>
              <a:off x="1081" y="981"/>
              <a:ext cx="189" cy="2235"/>
            </a:xfrm>
            <a:custGeom>
              <a:avLst/>
              <a:gdLst>
                <a:gd name="T0" fmla="*/ 189 w 189"/>
                <a:gd name="T1" fmla="*/ 0 h 2235"/>
                <a:gd name="T2" fmla="*/ 0 w 189"/>
                <a:gd name="T3" fmla="*/ 0 h 2235"/>
                <a:gd name="T4" fmla="*/ 0 w 189"/>
                <a:gd name="T5" fmla="*/ 2235 h 2235"/>
                <a:gd name="T6" fmla="*/ 0 60000 65536"/>
                <a:gd name="T7" fmla="*/ 0 60000 65536"/>
                <a:gd name="T8" fmla="*/ 0 60000 65536"/>
                <a:gd name="T9" fmla="*/ 0 w 189"/>
                <a:gd name="T10" fmla="*/ 0 h 2235"/>
                <a:gd name="T11" fmla="*/ 189 w 189"/>
                <a:gd name="T12" fmla="*/ 2235 h 2235"/>
              </a:gdLst>
              <a:ahLst/>
              <a:cxnLst>
                <a:cxn ang="T6">
                  <a:pos x="T0" y="T1"/>
                </a:cxn>
                <a:cxn ang="T7">
                  <a:pos x="T2" y="T3"/>
                </a:cxn>
                <a:cxn ang="T8">
                  <a:pos x="T4" y="T5"/>
                </a:cxn>
              </a:cxnLst>
              <a:rect l="T9" t="T10" r="T11" b="T12"/>
              <a:pathLst>
                <a:path w="189" h="2235">
                  <a:moveTo>
                    <a:pt x="189" y="0"/>
                  </a:moveTo>
                  <a:lnTo>
                    <a:pt x="0" y="0"/>
                  </a:lnTo>
                  <a:lnTo>
                    <a:pt x="0" y="223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2" name="Line 55"/>
            <p:cNvSpPr>
              <a:spLocks noChangeShapeType="1"/>
            </p:cNvSpPr>
            <p:nvPr/>
          </p:nvSpPr>
          <p:spPr bwMode="auto">
            <a:xfrm>
              <a:off x="1081" y="2063"/>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73" name="Line 56"/>
            <p:cNvSpPr>
              <a:spLocks noChangeShapeType="1"/>
            </p:cNvSpPr>
            <p:nvPr/>
          </p:nvSpPr>
          <p:spPr bwMode="auto">
            <a:xfrm>
              <a:off x="1083" y="2255"/>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74" name="Freeform 57"/>
            <p:cNvSpPr/>
            <p:nvPr/>
          </p:nvSpPr>
          <p:spPr bwMode="auto">
            <a:xfrm>
              <a:off x="1078" y="2718"/>
              <a:ext cx="192" cy="1"/>
            </a:xfrm>
            <a:custGeom>
              <a:avLst/>
              <a:gdLst>
                <a:gd name="T0" fmla="*/ 0 w 192"/>
                <a:gd name="T1" fmla="*/ 0 h 1"/>
                <a:gd name="T2" fmla="*/ 192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5" name="Freeform 58"/>
            <p:cNvSpPr/>
            <p:nvPr/>
          </p:nvSpPr>
          <p:spPr bwMode="auto">
            <a:xfrm>
              <a:off x="364" y="696"/>
              <a:ext cx="1341" cy="243"/>
            </a:xfrm>
            <a:custGeom>
              <a:avLst/>
              <a:gdLst>
                <a:gd name="T0" fmla="*/ 0 w 1341"/>
                <a:gd name="T1" fmla="*/ 240 h 243"/>
                <a:gd name="T2" fmla="*/ 93 w 1341"/>
                <a:gd name="T3" fmla="*/ 243 h 243"/>
                <a:gd name="T4" fmla="*/ 93 w 1341"/>
                <a:gd name="T5" fmla="*/ 0 h 243"/>
                <a:gd name="T6" fmla="*/ 1341 w 1341"/>
                <a:gd name="T7" fmla="*/ 0 h 243"/>
                <a:gd name="T8" fmla="*/ 0 60000 65536"/>
                <a:gd name="T9" fmla="*/ 0 60000 65536"/>
                <a:gd name="T10" fmla="*/ 0 60000 65536"/>
                <a:gd name="T11" fmla="*/ 0 60000 65536"/>
                <a:gd name="T12" fmla="*/ 0 w 1341"/>
                <a:gd name="T13" fmla="*/ 0 h 243"/>
                <a:gd name="T14" fmla="*/ 1341 w 1341"/>
                <a:gd name="T15" fmla="*/ 243 h 243"/>
              </a:gdLst>
              <a:ahLst/>
              <a:cxnLst>
                <a:cxn ang="T8">
                  <a:pos x="T0" y="T1"/>
                </a:cxn>
                <a:cxn ang="T9">
                  <a:pos x="T2" y="T3"/>
                </a:cxn>
                <a:cxn ang="T10">
                  <a:pos x="T4" y="T5"/>
                </a:cxn>
                <a:cxn ang="T11">
                  <a:pos x="T6" y="T7"/>
                </a:cxn>
              </a:cxnLst>
              <a:rect l="T12" t="T13" r="T14" b="T15"/>
              <a:pathLst>
                <a:path w="1341" h="243">
                  <a:moveTo>
                    <a:pt x="0" y="240"/>
                  </a:moveTo>
                  <a:lnTo>
                    <a:pt x="93" y="243"/>
                  </a:lnTo>
                  <a:lnTo>
                    <a:pt x="93" y="0"/>
                  </a:lnTo>
                  <a:lnTo>
                    <a:pt x="13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76" name="Group 59"/>
            <p:cNvGrpSpPr/>
            <p:nvPr/>
          </p:nvGrpSpPr>
          <p:grpSpPr bwMode="auto">
            <a:xfrm>
              <a:off x="364" y="1019"/>
              <a:ext cx="202" cy="277"/>
              <a:chOff x="364" y="1019"/>
              <a:chExt cx="202" cy="277"/>
            </a:xfrm>
          </p:grpSpPr>
          <p:sp>
            <p:nvSpPr>
              <p:cNvPr id="550" name="Freeform 60"/>
              <p:cNvSpPr/>
              <p:nvPr/>
            </p:nvSpPr>
            <p:spPr bwMode="auto">
              <a:xfrm>
                <a:off x="466" y="1197"/>
                <a:ext cx="1" cy="97"/>
              </a:xfrm>
              <a:custGeom>
                <a:avLst/>
                <a:gdLst>
                  <a:gd name="T0" fmla="*/ 1 w 1"/>
                  <a:gd name="T1" fmla="*/ 0 h 97"/>
                  <a:gd name="T2" fmla="*/ 0 w 1"/>
                  <a:gd name="T3" fmla="*/ 97 h 97"/>
                  <a:gd name="T4" fmla="*/ 0 60000 65536"/>
                  <a:gd name="T5" fmla="*/ 0 60000 65536"/>
                  <a:gd name="T6" fmla="*/ 0 w 1"/>
                  <a:gd name="T7" fmla="*/ 0 h 97"/>
                  <a:gd name="T8" fmla="*/ 1 w 1"/>
                  <a:gd name="T9" fmla="*/ 97 h 97"/>
                </a:gdLst>
                <a:ahLst/>
                <a:cxnLst>
                  <a:cxn ang="T4">
                    <a:pos x="T0" y="T1"/>
                  </a:cxn>
                  <a:cxn ang="T5">
                    <a:pos x="T2" y="T3"/>
                  </a:cxn>
                </a:cxnLst>
                <a:rect l="T6" t="T7" r="T8" b="T9"/>
                <a:pathLst>
                  <a:path w="1" h="97">
                    <a:moveTo>
                      <a:pt x="1" y="0"/>
                    </a:moveTo>
                    <a:lnTo>
                      <a:pt x="0" y="9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1" name="Freeform 61"/>
              <p:cNvSpPr/>
              <p:nvPr/>
            </p:nvSpPr>
            <p:spPr bwMode="auto">
              <a:xfrm>
                <a:off x="412"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2" name="Freeform 62"/>
              <p:cNvSpPr/>
              <p:nvPr/>
            </p:nvSpPr>
            <p:spPr bwMode="auto">
              <a:xfrm>
                <a:off x="364" y="101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53" name="Group 63"/>
              <p:cNvGrpSpPr/>
              <p:nvPr/>
            </p:nvGrpSpPr>
            <p:grpSpPr bwMode="auto">
              <a:xfrm>
                <a:off x="364" y="1151"/>
                <a:ext cx="202" cy="49"/>
                <a:chOff x="432" y="1152"/>
                <a:chExt cx="202" cy="49"/>
              </a:xfrm>
            </p:grpSpPr>
            <p:sp>
              <p:nvSpPr>
                <p:cNvPr id="554" name="Freeform 64"/>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5" name="Freeform 65"/>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77" name="Freeform 66"/>
            <p:cNvSpPr/>
            <p:nvPr/>
          </p:nvSpPr>
          <p:spPr bwMode="auto">
            <a:xfrm>
              <a:off x="885" y="698"/>
              <a:ext cx="4" cy="190"/>
            </a:xfrm>
            <a:custGeom>
              <a:avLst/>
              <a:gdLst>
                <a:gd name="T0" fmla="*/ 4 w 4"/>
                <a:gd name="T1" fmla="*/ 0 h 190"/>
                <a:gd name="T2" fmla="*/ 0 w 4"/>
                <a:gd name="T3" fmla="*/ 190 h 190"/>
                <a:gd name="T4" fmla="*/ 0 60000 65536"/>
                <a:gd name="T5" fmla="*/ 0 60000 65536"/>
                <a:gd name="T6" fmla="*/ 0 w 4"/>
                <a:gd name="T7" fmla="*/ 0 h 190"/>
                <a:gd name="T8" fmla="*/ 4 w 4"/>
                <a:gd name="T9" fmla="*/ 190 h 190"/>
              </a:gdLst>
              <a:ahLst/>
              <a:cxnLst>
                <a:cxn ang="T4">
                  <a:pos x="T0" y="T1"/>
                </a:cxn>
                <a:cxn ang="T5">
                  <a:pos x="T2" y="T3"/>
                </a:cxn>
              </a:cxnLst>
              <a:rect l="T6" t="T7" r="T8" b="T9"/>
              <a:pathLst>
                <a:path w="4" h="190">
                  <a:moveTo>
                    <a:pt x="4" y="0"/>
                  </a:moveTo>
                  <a:lnTo>
                    <a:pt x="0" y="19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78" name="Group 67"/>
            <p:cNvGrpSpPr/>
            <p:nvPr/>
          </p:nvGrpSpPr>
          <p:grpSpPr bwMode="auto">
            <a:xfrm>
              <a:off x="364" y="1739"/>
              <a:ext cx="202" cy="277"/>
              <a:chOff x="364" y="1739"/>
              <a:chExt cx="202" cy="277"/>
            </a:xfrm>
          </p:grpSpPr>
          <p:sp>
            <p:nvSpPr>
              <p:cNvPr id="544" name="Freeform 68"/>
              <p:cNvSpPr/>
              <p:nvPr/>
            </p:nvSpPr>
            <p:spPr bwMode="auto">
              <a:xfrm>
                <a:off x="466" y="1919"/>
                <a:ext cx="1" cy="95"/>
              </a:xfrm>
              <a:custGeom>
                <a:avLst/>
                <a:gdLst>
                  <a:gd name="T0" fmla="*/ 1 w 1"/>
                  <a:gd name="T1" fmla="*/ 0 h 95"/>
                  <a:gd name="T2" fmla="*/ 0 w 1"/>
                  <a:gd name="T3" fmla="*/ 95 h 95"/>
                  <a:gd name="T4" fmla="*/ 0 60000 65536"/>
                  <a:gd name="T5" fmla="*/ 0 60000 65536"/>
                  <a:gd name="T6" fmla="*/ 0 w 1"/>
                  <a:gd name="T7" fmla="*/ 0 h 95"/>
                  <a:gd name="T8" fmla="*/ 1 w 1"/>
                  <a:gd name="T9" fmla="*/ 95 h 95"/>
                </a:gdLst>
                <a:ahLst/>
                <a:cxnLst>
                  <a:cxn ang="T4">
                    <a:pos x="T0" y="T1"/>
                  </a:cxn>
                  <a:cxn ang="T5">
                    <a:pos x="T2" y="T3"/>
                  </a:cxn>
                </a:cxnLst>
                <a:rect l="T6" t="T7" r="T8" b="T9"/>
                <a:pathLst>
                  <a:path w="1" h="95">
                    <a:moveTo>
                      <a:pt x="1" y="0"/>
                    </a:moveTo>
                    <a:lnTo>
                      <a:pt x="0" y="9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5" name="Freeform 69"/>
              <p:cNvSpPr/>
              <p:nvPr/>
            </p:nvSpPr>
            <p:spPr bwMode="auto">
              <a:xfrm>
                <a:off x="412" y="201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6" name="Freeform 70"/>
              <p:cNvSpPr/>
              <p:nvPr/>
            </p:nvSpPr>
            <p:spPr bwMode="auto">
              <a:xfrm>
                <a:off x="364" y="173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47" name="Group 71"/>
              <p:cNvGrpSpPr/>
              <p:nvPr/>
            </p:nvGrpSpPr>
            <p:grpSpPr bwMode="auto">
              <a:xfrm>
                <a:off x="364" y="1871"/>
                <a:ext cx="202" cy="49"/>
                <a:chOff x="432" y="1152"/>
                <a:chExt cx="202" cy="49"/>
              </a:xfrm>
            </p:grpSpPr>
            <p:sp>
              <p:nvSpPr>
                <p:cNvPr id="548" name="Freeform 72"/>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9" name="Freeform 73"/>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79" name="Group 74"/>
            <p:cNvGrpSpPr/>
            <p:nvPr/>
          </p:nvGrpSpPr>
          <p:grpSpPr bwMode="auto">
            <a:xfrm>
              <a:off x="364" y="2747"/>
              <a:ext cx="202" cy="277"/>
              <a:chOff x="364" y="2747"/>
              <a:chExt cx="202" cy="277"/>
            </a:xfrm>
          </p:grpSpPr>
          <p:sp>
            <p:nvSpPr>
              <p:cNvPr id="538" name="Freeform 75"/>
              <p:cNvSpPr/>
              <p:nvPr/>
            </p:nvSpPr>
            <p:spPr bwMode="auto">
              <a:xfrm>
                <a:off x="466" y="2925"/>
                <a:ext cx="1" cy="97"/>
              </a:xfrm>
              <a:custGeom>
                <a:avLst/>
                <a:gdLst>
                  <a:gd name="T0" fmla="*/ 1 w 1"/>
                  <a:gd name="T1" fmla="*/ 0 h 97"/>
                  <a:gd name="T2" fmla="*/ 0 w 1"/>
                  <a:gd name="T3" fmla="*/ 97 h 97"/>
                  <a:gd name="T4" fmla="*/ 0 60000 65536"/>
                  <a:gd name="T5" fmla="*/ 0 60000 65536"/>
                  <a:gd name="T6" fmla="*/ 0 w 1"/>
                  <a:gd name="T7" fmla="*/ 0 h 97"/>
                  <a:gd name="T8" fmla="*/ 1 w 1"/>
                  <a:gd name="T9" fmla="*/ 97 h 97"/>
                </a:gdLst>
                <a:ahLst/>
                <a:cxnLst>
                  <a:cxn ang="T4">
                    <a:pos x="T0" y="T1"/>
                  </a:cxn>
                  <a:cxn ang="T5">
                    <a:pos x="T2" y="T3"/>
                  </a:cxn>
                </a:cxnLst>
                <a:rect l="T6" t="T7" r="T8" b="T9"/>
                <a:pathLst>
                  <a:path w="1" h="97">
                    <a:moveTo>
                      <a:pt x="1" y="0"/>
                    </a:moveTo>
                    <a:lnTo>
                      <a:pt x="0" y="9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9" name="Freeform 76"/>
              <p:cNvSpPr/>
              <p:nvPr/>
            </p:nvSpPr>
            <p:spPr bwMode="auto">
              <a:xfrm>
                <a:off x="412" y="3023"/>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0" name="Freeform 77"/>
              <p:cNvSpPr/>
              <p:nvPr/>
            </p:nvSpPr>
            <p:spPr bwMode="auto">
              <a:xfrm>
                <a:off x="364" y="2747"/>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41" name="Group 78"/>
              <p:cNvGrpSpPr/>
              <p:nvPr/>
            </p:nvGrpSpPr>
            <p:grpSpPr bwMode="auto">
              <a:xfrm>
                <a:off x="364" y="2879"/>
                <a:ext cx="202" cy="49"/>
                <a:chOff x="432" y="1152"/>
                <a:chExt cx="202" cy="49"/>
              </a:xfrm>
            </p:grpSpPr>
            <p:sp>
              <p:nvSpPr>
                <p:cNvPr id="542" name="Freeform 79"/>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3" name="Freeform 80"/>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80" name="Freeform 81"/>
            <p:cNvSpPr/>
            <p:nvPr/>
          </p:nvSpPr>
          <p:spPr bwMode="auto">
            <a:xfrm>
              <a:off x="364" y="1414"/>
              <a:ext cx="1341" cy="243"/>
            </a:xfrm>
            <a:custGeom>
              <a:avLst/>
              <a:gdLst>
                <a:gd name="T0" fmla="*/ 0 w 1341"/>
                <a:gd name="T1" fmla="*/ 240 h 243"/>
                <a:gd name="T2" fmla="*/ 93 w 1341"/>
                <a:gd name="T3" fmla="*/ 243 h 243"/>
                <a:gd name="T4" fmla="*/ 93 w 1341"/>
                <a:gd name="T5" fmla="*/ 0 h 243"/>
                <a:gd name="T6" fmla="*/ 1341 w 1341"/>
                <a:gd name="T7" fmla="*/ 0 h 243"/>
                <a:gd name="T8" fmla="*/ 0 60000 65536"/>
                <a:gd name="T9" fmla="*/ 0 60000 65536"/>
                <a:gd name="T10" fmla="*/ 0 60000 65536"/>
                <a:gd name="T11" fmla="*/ 0 60000 65536"/>
                <a:gd name="T12" fmla="*/ 0 w 1341"/>
                <a:gd name="T13" fmla="*/ 0 h 243"/>
                <a:gd name="T14" fmla="*/ 1341 w 1341"/>
                <a:gd name="T15" fmla="*/ 243 h 243"/>
              </a:gdLst>
              <a:ahLst/>
              <a:cxnLst>
                <a:cxn ang="T8">
                  <a:pos x="T0" y="T1"/>
                </a:cxn>
                <a:cxn ang="T9">
                  <a:pos x="T2" y="T3"/>
                </a:cxn>
                <a:cxn ang="T10">
                  <a:pos x="T4" y="T5"/>
                </a:cxn>
                <a:cxn ang="T11">
                  <a:pos x="T6" y="T7"/>
                </a:cxn>
              </a:cxnLst>
              <a:rect l="T12" t="T13" r="T14" b="T15"/>
              <a:pathLst>
                <a:path w="1341" h="243">
                  <a:moveTo>
                    <a:pt x="0" y="240"/>
                  </a:moveTo>
                  <a:lnTo>
                    <a:pt x="93" y="243"/>
                  </a:lnTo>
                  <a:lnTo>
                    <a:pt x="93" y="0"/>
                  </a:lnTo>
                  <a:lnTo>
                    <a:pt x="13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1" name="Freeform 82"/>
            <p:cNvSpPr/>
            <p:nvPr/>
          </p:nvSpPr>
          <p:spPr bwMode="auto">
            <a:xfrm>
              <a:off x="367" y="2423"/>
              <a:ext cx="1341" cy="243"/>
            </a:xfrm>
            <a:custGeom>
              <a:avLst/>
              <a:gdLst>
                <a:gd name="T0" fmla="*/ 0 w 1341"/>
                <a:gd name="T1" fmla="*/ 240 h 243"/>
                <a:gd name="T2" fmla="*/ 93 w 1341"/>
                <a:gd name="T3" fmla="*/ 243 h 243"/>
                <a:gd name="T4" fmla="*/ 93 w 1341"/>
                <a:gd name="T5" fmla="*/ 0 h 243"/>
                <a:gd name="T6" fmla="*/ 1341 w 1341"/>
                <a:gd name="T7" fmla="*/ 0 h 243"/>
                <a:gd name="T8" fmla="*/ 0 60000 65536"/>
                <a:gd name="T9" fmla="*/ 0 60000 65536"/>
                <a:gd name="T10" fmla="*/ 0 60000 65536"/>
                <a:gd name="T11" fmla="*/ 0 60000 65536"/>
                <a:gd name="T12" fmla="*/ 0 w 1341"/>
                <a:gd name="T13" fmla="*/ 0 h 243"/>
                <a:gd name="T14" fmla="*/ 1341 w 1341"/>
                <a:gd name="T15" fmla="*/ 243 h 243"/>
              </a:gdLst>
              <a:ahLst/>
              <a:cxnLst>
                <a:cxn ang="T8">
                  <a:pos x="T0" y="T1"/>
                </a:cxn>
                <a:cxn ang="T9">
                  <a:pos x="T2" y="T3"/>
                </a:cxn>
                <a:cxn ang="T10">
                  <a:pos x="T4" y="T5"/>
                </a:cxn>
                <a:cxn ang="T11">
                  <a:pos x="T6" y="T7"/>
                </a:cxn>
              </a:cxnLst>
              <a:rect l="T12" t="T13" r="T14" b="T15"/>
              <a:pathLst>
                <a:path w="1341" h="243">
                  <a:moveTo>
                    <a:pt x="0" y="240"/>
                  </a:moveTo>
                  <a:lnTo>
                    <a:pt x="93" y="243"/>
                  </a:lnTo>
                  <a:lnTo>
                    <a:pt x="93" y="0"/>
                  </a:lnTo>
                  <a:lnTo>
                    <a:pt x="13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2" name="Line 83"/>
            <p:cNvSpPr>
              <a:spLocks noChangeShapeType="1"/>
            </p:cNvSpPr>
            <p:nvPr/>
          </p:nvSpPr>
          <p:spPr bwMode="auto">
            <a:xfrm>
              <a:off x="681" y="1407"/>
              <a:ext cx="3"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83" name="Freeform 84"/>
            <p:cNvSpPr/>
            <p:nvPr/>
          </p:nvSpPr>
          <p:spPr bwMode="auto">
            <a:xfrm>
              <a:off x="888" y="1407"/>
              <a:ext cx="1" cy="189"/>
            </a:xfrm>
            <a:custGeom>
              <a:avLst/>
              <a:gdLst>
                <a:gd name="T0" fmla="*/ 1 w 1"/>
                <a:gd name="T1" fmla="*/ 0 h 189"/>
                <a:gd name="T2" fmla="*/ 0 w 1"/>
                <a:gd name="T3" fmla="*/ 189 h 189"/>
                <a:gd name="T4" fmla="*/ 0 60000 65536"/>
                <a:gd name="T5" fmla="*/ 0 60000 65536"/>
                <a:gd name="T6" fmla="*/ 0 w 1"/>
                <a:gd name="T7" fmla="*/ 0 h 189"/>
                <a:gd name="T8" fmla="*/ 1 w 1"/>
                <a:gd name="T9" fmla="*/ 189 h 189"/>
              </a:gdLst>
              <a:ahLst/>
              <a:cxnLst>
                <a:cxn ang="T4">
                  <a:pos x="T0" y="T1"/>
                </a:cxn>
                <a:cxn ang="T5">
                  <a:pos x="T2" y="T3"/>
                </a:cxn>
              </a:cxnLst>
              <a:rect l="T6" t="T7" r="T8" b="T9"/>
              <a:pathLst>
                <a:path w="1" h="189">
                  <a:moveTo>
                    <a:pt x="1" y="0"/>
                  </a:moveTo>
                  <a:lnTo>
                    <a:pt x="0" y="189"/>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4" name="Line 85"/>
            <p:cNvSpPr>
              <a:spLocks noChangeShapeType="1"/>
            </p:cNvSpPr>
            <p:nvPr/>
          </p:nvSpPr>
          <p:spPr bwMode="auto">
            <a:xfrm>
              <a:off x="681" y="2423"/>
              <a:ext cx="3"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85" name="Freeform 86"/>
            <p:cNvSpPr/>
            <p:nvPr/>
          </p:nvSpPr>
          <p:spPr bwMode="auto">
            <a:xfrm>
              <a:off x="885" y="2423"/>
              <a:ext cx="4" cy="193"/>
            </a:xfrm>
            <a:custGeom>
              <a:avLst/>
              <a:gdLst>
                <a:gd name="T0" fmla="*/ 4 w 4"/>
                <a:gd name="T1" fmla="*/ 0 h 193"/>
                <a:gd name="T2" fmla="*/ 0 w 4"/>
                <a:gd name="T3" fmla="*/ 193 h 193"/>
                <a:gd name="T4" fmla="*/ 0 60000 65536"/>
                <a:gd name="T5" fmla="*/ 0 60000 65536"/>
                <a:gd name="T6" fmla="*/ 0 w 4"/>
                <a:gd name="T7" fmla="*/ 0 h 193"/>
                <a:gd name="T8" fmla="*/ 4 w 4"/>
                <a:gd name="T9" fmla="*/ 193 h 193"/>
              </a:gdLst>
              <a:ahLst/>
              <a:cxnLst>
                <a:cxn ang="T4">
                  <a:pos x="T0" y="T1"/>
                </a:cxn>
                <a:cxn ang="T5">
                  <a:pos x="T2" y="T3"/>
                </a:cxn>
              </a:cxnLst>
              <a:rect l="T6" t="T7" r="T8" b="T9"/>
              <a:pathLst>
                <a:path w="4" h="193">
                  <a:moveTo>
                    <a:pt x="4" y="0"/>
                  </a:moveTo>
                  <a:lnTo>
                    <a:pt x="0" y="193"/>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86" name="Group 87"/>
            <p:cNvGrpSpPr/>
            <p:nvPr/>
          </p:nvGrpSpPr>
          <p:grpSpPr bwMode="auto">
            <a:xfrm>
              <a:off x="1324" y="1019"/>
              <a:ext cx="202" cy="277"/>
              <a:chOff x="1324" y="1019"/>
              <a:chExt cx="202" cy="277"/>
            </a:xfrm>
          </p:grpSpPr>
          <p:sp>
            <p:nvSpPr>
              <p:cNvPr id="532" name="Line 88"/>
              <p:cNvSpPr>
                <a:spLocks noChangeShapeType="1"/>
              </p:cNvSpPr>
              <p:nvPr/>
            </p:nvSpPr>
            <p:spPr bwMode="auto">
              <a:xfrm>
                <a:off x="1424" y="119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3" name="Freeform 89"/>
              <p:cNvSpPr/>
              <p:nvPr/>
            </p:nvSpPr>
            <p:spPr bwMode="auto">
              <a:xfrm>
                <a:off x="1372"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4" name="Freeform 90"/>
              <p:cNvSpPr/>
              <p:nvPr/>
            </p:nvSpPr>
            <p:spPr bwMode="auto">
              <a:xfrm>
                <a:off x="1324" y="101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35" name="Group 91"/>
              <p:cNvGrpSpPr/>
              <p:nvPr/>
            </p:nvGrpSpPr>
            <p:grpSpPr bwMode="auto">
              <a:xfrm>
                <a:off x="1324" y="1151"/>
                <a:ext cx="202" cy="49"/>
                <a:chOff x="432" y="1152"/>
                <a:chExt cx="202" cy="49"/>
              </a:xfrm>
            </p:grpSpPr>
            <p:sp>
              <p:nvSpPr>
                <p:cNvPr id="536" name="Freeform 92"/>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7" name="Freeform 93"/>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87" name="Group 94"/>
            <p:cNvGrpSpPr/>
            <p:nvPr/>
          </p:nvGrpSpPr>
          <p:grpSpPr bwMode="auto">
            <a:xfrm>
              <a:off x="1324" y="1739"/>
              <a:ext cx="202" cy="277"/>
              <a:chOff x="1324" y="1739"/>
              <a:chExt cx="202" cy="277"/>
            </a:xfrm>
          </p:grpSpPr>
          <p:sp>
            <p:nvSpPr>
              <p:cNvPr id="526" name="Line 95"/>
              <p:cNvSpPr>
                <a:spLocks noChangeShapeType="1"/>
              </p:cNvSpPr>
              <p:nvPr/>
            </p:nvSpPr>
            <p:spPr bwMode="auto">
              <a:xfrm>
                <a:off x="1424" y="191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7" name="Freeform 96"/>
              <p:cNvSpPr/>
              <p:nvPr/>
            </p:nvSpPr>
            <p:spPr bwMode="auto">
              <a:xfrm>
                <a:off x="1372" y="201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8" name="Freeform 97"/>
              <p:cNvSpPr/>
              <p:nvPr/>
            </p:nvSpPr>
            <p:spPr bwMode="auto">
              <a:xfrm>
                <a:off x="1324" y="173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29" name="Group 98"/>
              <p:cNvGrpSpPr/>
              <p:nvPr/>
            </p:nvGrpSpPr>
            <p:grpSpPr bwMode="auto">
              <a:xfrm>
                <a:off x="1324" y="1871"/>
                <a:ext cx="202" cy="49"/>
                <a:chOff x="432" y="1152"/>
                <a:chExt cx="202" cy="49"/>
              </a:xfrm>
            </p:grpSpPr>
            <p:sp>
              <p:nvSpPr>
                <p:cNvPr id="530" name="Freeform 99"/>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1" name="Freeform 100"/>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88" name="Group 101"/>
            <p:cNvGrpSpPr/>
            <p:nvPr/>
          </p:nvGrpSpPr>
          <p:grpSpPr bwMode="auto">
            <a:xfrm>
              <a:off x="1324" y="2747"/>
              <a:ext cx="202" cy="277"/>
              <a:chOff x="1324" y="2747"/>
              <a:chExt cx="202" cy="277"/>
            </a:xfrm>
          </p:grpSpPr>
          <p:sp>
            <p:nvSpPr>
              <p:cNvPr id="520" name="Line 102"/>
              <p:cNvSpPr>
                <a:spLocks noChangeShapeType="1"/>
              </p:cNvSpPr>
              <p:nvPr/>
            </p:nvSpPr>
            <p:spPr bwMode="auto">
              <a:xfrm>
                <a:off x="1424" y="2927"/>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1" name="Freeform 103"/>
              <p:cNvSpPr/>
              <p:nvPr/>
            </p:nvSpPr>
            <p:spPr bwMode="auto">
              <a:xfrm>
                <a:off x="1372" y="3023"/>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 name="Freeform 104"/>
              <p:cNvSpPr/>
              <p:nvPr/>
            </p:nvSpPr>
            <p:spPr bwMode="auto">
              <a:xfrm>
                <a:off x="1324" y="2747"/>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23" name="Group 105"/>
              <p:cNvGrpSpPr/>
              <p:nvPr/>
            </p:nvGrpSpPr>
            <p:grpSpPr bwMode="auto">
              <a:xfrm>
                <a:off x="1324" y="2879"/>
                <a:ext cx="202" cy="49"/>
                <a:chOff x="432" y="1152"/>
                <a:chExt cx="202" cy="49"/>
              </a:xfrm>
            </p:grpSpPr>
            <p:sp>
              <p:nvSpPr>
                <p:cNvPr id="524" name="Freeform 106"/>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5" name="Freeform 107"/>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89" name="Freeform 108"/>
            <p:cNvSpPr/>
            <p:nvPr/>
          </p:nvSpPr>
          <p:spPr bwMode="auto">
            <a:xfrm>
              <a:off x="1315" y="696"/>
              <a:ext cx="108" cy="237"/>
            </a:xfrm>
            <a:custGeom>
              <a:avLst/>
              <a:gdLst>
                <a:gd name="T0" fmla="*/ 0 w 108"/>
                <a:gd name="T1" fmla="*/ 237 h 237"/>
                <a:gd name="T2" fmla="*/ 108 w 108"/>
                <a:gd name="T3" fmla="*/ 237 h 237"/>
                <a:gd name="T4" fmla="*/ 108 w 108"/>
                <a:gd name="T5" fmla="*/ 0 h 237"/>
                <a:gd name="T6" fmla="*/ 0 60000 65536"/>
                <a:gd name="T7" fmla="*/ 0 60000 65536"/>
                <a:gd name="T8" fmla="*/ 0 60000 65536"/>
                <a:gd name="T9" fmla="*/ 0 w 108"/>
                <a:gd name="T10" fmla="*/ 0 h 237"/>
                <a:gd name="T11" fmla="*/ 108 w 108"/>
                <a:gd name="T12" fmla="*/ 237 h 237"/>
              </a:gdLst>
              <a:ahLst/>
              <a:cxnLst>
                <a:cxn ang="T6">
                  <a:pos x="T0" y="T1"/>
                </a:cxn>
                <a:cxn ang="T7">
                  <a:pos x="T2" y="T3"/>
                </a:cxn>
                <a:cxn ang="T8">
                  <a:pos x="T4" y="T5"/>
                </a:cxn>
              </a:cxnLst>
              <a:rect l="T9" t="T10" r="T11" b="T12"/>
              <a:pathLst>
                <a:path w="108" h="237">
                  <a:moveTo>
                    <a:pt x="0" y="237"/>
                  </a:moveTo>
                  <a:lnTo>
                    <a:pt x="108" y="237"/>
                  </a:lnTo>
                  <a:lnTo>
                    <a:pt x="108"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0" name="Freeform 109"/>
            <p:cNvSpPr/>
            <p:nvPr/>
          </p:nvSpPr>
          <p:spPr bwMode="auto">
            <a:xfrm>
              <a:off x="1327" y="1416"/>
              <a:ext cx="96" cy="243"/>
            </a:xfrm>
            <a:custGeom>
              <a:avLst/>
              <a:gdLst>
                <a:gd name="T0" fmla="*/ 0 w 96"/>
                <a:gd name="T1" fmla="*/ 243 h 243"/>
                <a:gd name="T2" fmla="*/ 96 w 96"/>
                <a:gd name="T3" fmla="*/ 243 h 243"/>
                <a:gd name="T4" fmla="*/ 96 w 96"/>
                <a:gd name="T5" fmla="*/ 0 h 243"/>
                <a:gd name="T6" fmla="*/ 0 60000 65536"/>
                <a:gd name="T7" fmla="*/ 0 60000 65536"/>
                <a:gd name="T8" fmla="*/ 0 60000 65536"/>
                <a:gd name="T9" fmla="*/ 0 w 96"/>
                <a:gd name="T10" fmla="*/ 0 h 243"/>
                <a:gd name="T11" fmla="*/ 96 w 96"/>
                <a:gd name="T12" fmla="*/ 243 h 243"/>
              </a:gdLst>
              <a:ahLst/>
              <a:cxnLst>
                <a:cxn ang="T6">
                  <a:pos x="T0" y="T1"/>
                </a:cxn>
                <a:cxn ang="T7">
                  <a:pos x="T2" y="T3"/>
                </a:cxn>
                <a:cxn ang="T8">
                  <a:pos x="T4" y="T5"/>
                </a:cxn>
              </a:cxnLst>
              <a:rect l="T9" t="T10" r="T11" b="T12"/>
              <a:pathLst>
                <a:path w="96" h="243">
                  <a:moveTo>
                    <a:pt x="0" y="243"/>
                  </a:moveTo>
                  <a:lnTo>
                    <a:pt x="96" y="243"/>
                  </a:lnTo>
                  <a:lnTo>
                    <a:pt x="96"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1" name="Freeform 110"/>
            <p:cNvSpPr/>
            <p:nvPr/>
          </p:nvSpPr>
          <p:spPr bwMode="auto">
            <a:xfrm>
              <a:off x="1327" y="2427"/>
              <a:ext cx="98" cy="249"/>
            </a:xfrm>
            <a:custGeom>
              <a:avLst/>
              <a:gdLst>
                <a:gd name="T0" fmla="*/ 0 w 98"/>
                <a:gd name="T1" fmla="*/ 249 h 249"/>
                <a:gd name="T2" fmla="*/ 96 w 98"/>
                <a:gd name="T3" fmla="*/ 249 h 249"/>
                <a:gd name="T4" fmla="*/ 98 w 98"/>
                <a:gd name="T5" fmla="*/ 0 h 249"/>
                <a:gd name="T6" fmla="*/ 0 60000 65536"/>
                <a:gd name="T7" fmla="*/ 0 60000 65536"/>
                <a:gd name="T8" fmla="*/ 0 60000 65536"/>
                <a:gd name="T9" fmla="*/ 0 w 98"/>
                <a:gd name="T10" fmla="*/ 0 h 249"/>
                <a:gd name="T11" fmla="*/ 98 w 98"/>
                <a:gd name="T12" fmla="*/ 249 h 249"/>
              </a:gdLst>
              <a:ahLst/>
              <a:cxnLst>
                <a:cxn ang="T6">
                  <a:pos x="T0" y="T1"/>
                </a:cxn>
                <a:cxn ang="T7">
                  <a:pos x="T2" y="T3"/>
                </a:cxn>
                <a:cxn ang="T8">
                  <a:pos x="T4" y="T5"/>
                </a:cxn>
              </a:cxnLst>
              <a:rect l="T9" t="T10" r="T11" b="T12"/>
              <a:pathLst>
                <a:path w="98" h="249">
                  <a:moveTo>
                    <a:pt x="0" y="249"/>
                  </a:moveTo>
                  <a:lnTo>
                    <a:pt x="96" y="249"/>
                  </a:lnTo>
                  <a:lnTo>
                    <a:pt x="98"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2" name="Group 111"/>
            <p:cNvGrpSpPr/>
            <p:nvPr/>
          </p:nvGrpSpPr>
          <p:grpSpPr bwMode="auto">
            <a:xfrm>
              <a:off x="4299" y="526"/>
              <a:ext cx="231" cy="49"/>
              <a:chOff x="4299" y="526"/>
              <a:chExt cx="231" cy="49"/>
            </a:xfrm>
          </p:grpSpPr>
          <p:sp>
            <p:nvSpPr>
              <p:cNvPr id="518" name="Freeform 112"/>
              <p:cNvSpPr/>
              <p:nvPr/>
            </p:nvSpPr>
            <p:spPr bwMode="auto">
              <a:xfrm rot="5400000">
                <a:off x="4412" y="46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9" name="Freeform 113"/>
              <p:cNvSpPr/>
              <p:nvPr/>
            </p:nvSpPr>
            <p:spPr bwMode="auto">
              <a:xfrm rot="5400000">
                <a:off x="4414" y="459"/>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93" name="Freeform 114"/>
            <p:cNvSpPr/>
            <p:nvPr/>
          </p:nvSpPr>
          <p:spPr bwMode="auto">
            <a:xfrm>
              <a:off x="2617" y="579"/>
              <a:ext cx="1761" cy="120"/>
            </a:xfrm>
            <a:custGeom>
              <a:avLst/>
              <a:gdLst>
                <a:gd name="T0" fmla="*/ 1761 w 1761"/>
                <a:gd name="T1" fmla="*/ 0 h 120"/>
                <a:gd name="T2" fmla="*/ 1761 w 1761"/>
                <a:gd name="T3" fmla="*/ 117 h 120"/>
                <a:gd name="T4" fmla="*/ 0 w 1761"/>
                <a:gd name="T5" fmla="*/ 120 h 120"/>
                <a:gd name="T6" fmla="*/ 0 60000 65536"/>
                <a:gd name="T7" fmla="*/ 0 60000 65536"/>
                <a:gd name="T8" fmla="*/ 0 60000 65536"/>
                <a:gd name="T9" fmla="*/ 0 w 1761"/>
                <a:gd name="T10" fmla="*/ 0 h 120"/>
                <a:gd name="T11" fmla="*/ 1761 w 1761"/>
                <a:gd name="T12" fmla="*/ 120 h 120"/>
              </a:gdLst>
              <a:ahLst/>
              <a:cxnLst>
                <a:cxn ang="T6">
                  <a:pos x="T0" y="T1"/>
                </a:cxn>
                <a:cxn ang="T7">
                  <a:pos x="T2" y="T3"/>
                </a:cxn>
                <a:cxn ang="T8">
                  <a:pos x="T4" y="T5"/>
                </a:cxn>
              </a:cxnLst>
              <a:rect l="T9" t="T10" r="T11" b="T12"/>
              <a:pathLst>
                <a:path w="1761" h="120">
                  <a:moveTo>
                    <a:pt x="1761" y="0"/>
                  </a:moveTo>
                  <a:lnTo>
                    <a:pt x="1761" y="117"/>
                  </a:ln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4" name="Freeform 115"/>
            <p:cNvSpPr/>
            <p:nvPr/>
          </p:nvSpPr>
          <p:spPr bwMode="auto">
            <a:xfrm>
              <a:off x="2620" y="1296"/>
              <a:ext cx="1758" cy="117"/>
            </a:xfrm>
            <a:custGeom>
              <a:avLst/>
              <a:gdLst>
                <a:gd name="T0" fmla="*/ 1758 w 1758"/>
                <a:gd name="T1" fmla="*/ 0 h 117"/>
                <a:gd name="T2" fmla="*/ 1758 w 1758"/>
                <a:gd name="T3" fmla="*/ 117 h 117"/>
                <a:gd name="T4" fmla="*/ 0 w 1758"/>
                <a:gd name="T5" fmla="*/ 114 h 117"/>
                <a:gd name="T6" fmla="*/ 0 60000 65536"/>
                <a:gd name="T7" fmla="*/ 0 60000 65536"/>
                <a:gd name="T8" fmla="*/ 0 60000 65536"/>
                <a:gd name="T9" fmla="*/ 0 w 1758"/>
                <a:gd name="T10" fmla="*/ 0 h 117"/>
                <a:gd name="T11" fmla="*/ 1758 w 1758"/>
                <a:gd name="T12" fmla="*/ 117 h 117"/>
              </a:gdLst>
              <a:ahLst/>
              <a:cxnLst>
                <a:cxn ang="T6">
                  <a:pos x="T0" y="T1"/>
                </a:cxn>
                <a:cxn ang="T7">
                  <a:pos x="T2" y="T3"/>
                </a:cxn>
                <a:cxn ang="T8">
                  <a:pos x="T4" y="T5"/>
                </a:cxn>
              </a:cxnLst>
              <a:rect l="T9" t="T10" r="T11" b="T12"/>
              <a:pathLst>
                <a:path w="1758" h="117">
                  <a:moveTo>
                    <a:pt x="1758" y="0"/>
                  </a:moveTo>
                  <a:lnTo>
                    <a:pt x="1758" y="117"/>
                  </a:lnTo>
                  <a:lnTo>
                    <a:pt x="0" y="11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5" name="Freeform 116"/>
            <p:cNvSpPr/>
            <p:nvPr/>
          </p:nvSpPr>
          <p:spPr bwMode="auto">
            <a:xfrm>
              <a:off x="2626" y="2352"/>
              <a:ext cx="1752" cy="120"/>
            </a:xfrm>
            <a:custGeom>
              <a:avLst/>
              <a:gdLst>
                <a:gd name="T0" fmla="*/ 1752 w 1752"/>
                <a:gd name="T1" fmla="*/ 0 h 120"/>
                <a:gd name="T2" fmla="*/ 1752 w 1752"/>
                <a:gd name="T3" fmla="*/ 117 h 120"/>
                <a:gd name="T4" fmla="*/ 0 w 1752"/>
                <a:gd name="T5" fmla="*/ 120 h 120"/>
                <a:gd name="T6" fmla="*/ 0 60000 65536"/>
                <a:gd name="T7" fmla="*/ 0 60000 65536"/>
                <a:gd name="T8" fmla="*/ 0 60000 65536"/>
                <a:gd name="T9" fmla="*/ 0 w 1752"/>
                <a:gd name="T10" fmla="*/ 0 h 120"/>
                <a:gd name="T11" fmla="*/ 1752 w 1752"/>
                <a:gd name="T12" fmla="*/ 120 h 120"/>
              </a:gdLst>
              <a:ahLst/>
              <a:cxnLst>
                <a:cxn ang="T6">
                  <a:pos x="T0" y="T1"/>
                </a:cxn>
                <a:cxn ang="T7">
                  <a:pos x="T2" y="T3"/>
                </a:cxn>
                <a:cxn ang="T8">
                  <a:pos x="T4" y="T5"/>
                </a:cxn>
              </a:cxnLst>
              <a:rect l="T9" t="T10" r="T11" b="T12"/>
              <a:pathLst>
                <a:path w="1752" h="120">
                  <a:moveTo>
                    <a:pt x="1752" y="0"/>
                  </a:moveTo>
                  <a:lnTo>
                    <a:pt x="1752" y="117"/>
                  </a:ln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6" name="Group 117"/>
            <p:cNvGrpSpPr/>
            <p:nvPr/>
          </p:nvGrpSpPr>
          <p:grpSpPr bwMode="auto">
            <a:xfrm>
              <a:off x="4299" y="1246"/>
              <a:ext cx="231" cy="49"/>
              <a:chOff x="4299" y="1246"/>
              <a:chExt cx="231" cy="49"/>
            </a:xfrm>
          </p:grpSpPr>
          <p:sp>
            <p:nvSpPr>
              <p:cNvPr id="516" name="Freeform 118"/>
              <p:cNvSpPr/>
              <p:nvPr/>
            </p:nvSpPr>
            <p:spPr bwMode="auto">
              <a:xfrm rot="5400000">
                <a:off x="4412" y="118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7" name="Freeform 119"/>
              <p:cNvSpPr/>
              <p:nvPr/>
            </p:nvSpPr>
            <p:spPr bwMode="auto">
              <a:xfrm rot="5400000">
                <a:off x="4414" y="1179"/>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97" name="Group 120"/>
            <p:cNvGrpSpPr/>
            <p:nvPr/>
          </p:nvGrpSpPr>
          <p:grpSpPr bwMode="auto">
            <a:xfrm>
              <a:off x="4299" y="2302"/>
              <a:ext cx="231" cy="49"/>
              <a:chOff x="4299" y="2302"/>
              <a:chExt cx="231" cy="49"/>
            </a:xfrm>
          </p:grpSpPr>
          <p:sp>
            <p:nvSpPr>
              <p:cNvPr id="514" name="Freeform 121"/>
              <p:cNvSpPr/>
              <p:nvPr/>
            </p:nvSpPr>
            <p:spPr bwMode="auto">
              <a:xfrm rot="5400000">
                <a:off x="4412" y="2243"/>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5" name="Freeform 122"/>
              <p:cNvSpPr/>
              <p:nvPr/>
            </p:nvSpPr>
            <p:spPr bwMode="auto">
              <a:xfrm rot="5400000">
                <a:off x="4414" y="2235"/>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98" name="Group 123"/>
            <p:cNvGrpSpPr/>
            <p:nvPr/>
          </p:nvGrpSpPr>
          <p:grpSpPr bwMode="auto">
            <a:xfrm>
              <a:off x="2706" y="702"/>
              <a:ext cx="251" cy="594"/>
              <a:chOff x="2706" y="702"/>
              <a:chExt cx="251" cy="594"/>
            </a:xfrm>
          </p:grpSpPr>
          <p:grpSp>
            <p:nvGrpSpPr>
              <p:cNvPr id="504" name="Group 124"/>
              <p:cNvGrpSpPr/>
              <p:nvPr/>
            </p:nvGrpSpPr>
            <p:grpSpPr bwMode="auto">
              <a:xfrm rot="10800000">
                <a:off x="2908" y="864"/>
                <a:ext cx="49" cy="231"/>
                <a:chOff x="1586" y="1334"/>
                <a:chExt cx="49" cy="231"/>
              </a:xfrm>
            </p:grpSpPr>
            <p:sp>
              <p:nvSpPr>
                <p:cNvPr id="512" name="Freeform 125"/>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3" name="Freeform 126"/>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05" name="Line 127"/>
              <p:cNvSpPr>
                <a:spLocks noChangeShapeType="1"/>
              </p:cNvSpPr>
              <p:nvPr/>
            </p:nvSpPr>
            <p:spPr bwMode="auto">
              <a:xfrm>
                <a:off x="2806" y="119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6" name="Freeform 128"/>
              <p:cNvSpPr/>
              <p:nvPr/>
            </p:nvSpPr>
            <p:spPr bwMode="auto">
              <a:xfrm>
                <a:off x="2754"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7" name="Freeform 129"/>
              <p:cNvSpPr/>
              <p:nvPr/>
            </p:nvSpPr>
            <p:spPr bwMode="auto">
              <a:xfrm>
                <a:off x="2808" y="101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08" name="Group 130"/>
              <p:cNvGrpSpPr/>
              <p:nvPr/>
            </p:nvGrpSpPr>
            <p:grpSpPr bwMode="auto">
              <a:xfrm>
                <a:off x="2706" y="1151"/>
                <a:ext cx="202" cy="49"/>
                <a:chOff x="432" y="1152"/>
                <a:chExt cx="202" cy="49"/>
              </a:xfrm>
            </p:grpSpPr>
            <p:sp>
              <p:nvSpPr>
                <p:cNvPr id="510" name="Freeform 131"/>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1" name="Freeform 132"/>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09" name="Freeform 133"/>
              <p:cNvSpPr/>
              <p:nvPr/>
            </p:nvSpPr>
            <p:spPr bwMode="auto">
              <a:xfrm>
                <a:off x="2806" y="702"/>
                <a:ext cx="99" cy="225"/>
              </a:xfrm>
              <a:custGeom>
                <a:avLst/>
                <a:gdLst>
                  <a:gd name="T0" fmla="*/ 0 w 99"/>
                  <a:gd name="T1" fmla="*/ 0 h 225"/>
                  <a:gd name="T2" fmla="*/ 0 w 99"/>
                  <a:gd name="T3" fmla="*/ 225 h 225"/>
                  <a:gd name="T4" fmla="*/ 99 w 99"/>
                  <a:gd name="T5" fmla="*/ 225 h 225"/>
                  <a:gd name="T6" fmla="*/ 0 60000 65536"/>
                  <a:gd name="T7" fmla="*/ 0 60000 65536"/>
                  <a:gd name="T8" fmla="*/ 0 60000 65536"/>
                  <a:gd name="T9" fmla="*/ 0 w 99"/>
                  <a:gd name="T10" fmla="*/ 0 h 225"/>
                  <a:gd name="T11" fmla="*/ 99 w 99"/>
                  <a:gd name="T12" fmla="*/ 225 h 225"/>
                </a:gdLst>
                <a:ahLst/>
                <a:cxnLst>
                  <a:cxn ang="T6">
                    <a:pos x="T0" y="T1"/>
                  </a:cxn>
                  <a:cxn ang="T7">
                    <a:pos x="T2" y="T3"/>
                  </a:cxn>
                  <a:cxn ang="T8">
                    <a:pos x="T4" y="T5"/>
                  </a:cxn>
                </a:cxnLst>
                <a:rect l="T9" t="T10" r="T11" b="T12"/>
                <a:pathLst>
                  <a:path w="99" h="225">
                    <a:moveTo>
                      <a:pt x="0" y="0"/>
                    </a:moveTo>
                    <a:lnTo>
                      <a:pt x="0" y="225"/>
                    </a:lnTo>
                    <a:lnTo>
                      <a:pt x="99" y="225"/>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99" name="Group 134"/>
            <p:cNvGrpSpPr/>
            <p:nvPr/>
          </p:nvGrpSpPr>
          <p:grpSpPr bwMode="auto">
            <a:xfrm>
              <a:off x="2716" y="1406"/>
              <a:ext cx="251" cy="580"/>
              <a:chOff x="2716" y="1406"/>
              <a:chExt cx="251" cy="580"/>
            </a:xfrm>
          </p:grpSpPr>
          <p:grpSp>
            <p:nvGrpSpPr>
              <p:cNvPr id="494" name="Group 135"/>
              <p:cNvGrpSpPr/>
              <p:nvPr/>
            </p:nvGrpSpPr>
            <p:grpSpPr bwMode="auto">
              <a:xfrm rot="10800000">
                <a:off x="2918" y="1554"/>
                <a:ext cx="49" cy="231"/>
                <a:chOff x="1586" y="1334"/>
                <a:chExt cx="49" cy="231"/>
              </a:xfrm>
            </p:grpSpPr>
            <p:sp>
              <p:nvSpPr>
                <p:cNvPr id="502" name="Freeform 136"/>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3" name="Freeform 137"/>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95" name="Line 138"/>
              <p:cNvSpPr>
                <a:spLocks noChangeShapeType="1"/>
              </p:cNvSpPr>
              <p:nvPr/>
            </p:nvSpPr>
            <p:spPr bwMode="auto">
              <a:xfrm>
                <a:off x="2816" y="188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6" name="Freeform 139"/>
              <p:cNvSpPr/>
              <p:nvPr/>
            </p:nvSpPr>
            <p:spPr bwMode="auto">
              <a:xfrm>
                <a:off x="2764" y="198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7" name="Freeform 140"/>
              <p:cNvSpPr/>
              <p:nvPr/>
            </p:nvSpPr>
            <p:spPr bwMode="auto">
              <a:xfrm>
                <a:off x="2818" y="170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98" name="Group 141"/>
              <p:cNvGrpSpPr/>
              <p:nvPr/>
            </p:nvGrpSpPr>
            <p:grpSpPr bwMode="auto">
              <a:xfrm>
                <a:off x="2716" y="1841"/>
                <a:ext cx="202" cy="49"/>
                <a:chOff x="432" y="1152"/>
                <a:chExt cx="202" cy="49"/>
              </a:xfrm>
            </p:grpSpPr>
            <p:sp>
              <p:nvSpPr>
                <p:cNvPr id="500" name="Freeform 142"/>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 name="Freeform 143"/>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99" name="Freeform 144"/>
              <p:cNvSpPr/>
              <p:nvPr/>
            </p:nvSpPr>
            <p:spPr bwMode="auto">
              <a:xfrm>
                <a:off x="2814" y="1406"/>
                <a:ext cx="101" cy="211"/>
              </a:xfrm>
              <a:custGeom>
                <a:avLst/>
                <a:gdLst>
                  <a:gd name="T0" fmla="*/ 0 w 101"/>
                  <a:gd name="T1" fmla="*/ 0 h 211"/>
                  <a:gd name="T2" fmla="*/ 2 w 101"/>
                  <a:gd name="T3" fmla="*/ 211 h 211"/>
                  <a:gd name="T4" fmla="*/ 101 w 101"/>
                  <a:gd name="T5" fmla="*/ 211 h 211"/>
                  <a:gd name="T6" fmla="*/ 0 60000 65536"/>
                  <a:gd name="T7" fmla="*/ 0 60000 65536"/>
                  <a:gd name="T8" fmla="*/ 0 60000 65536"/>
                  <a:gd name="T9" fmla="*/ 0 w 101"/>
                  <a:gd name="T10" fmla="*/ 0 h 211"/>
                  <a:gd name="T11" fmla="*/ 101 w 101"/>
                  <a:gd name="T12" fmla="*/ 211 h 211"/>
                </a:gdLst>
                <a:ahLst/>
                <a:cxnLst>
                  <a:cxn ang="T6">
                    <a:pos x="T0" y="T1"/>
                  </a:cxn>
                  <a:cxn ang="T7">
                    <a:pos x="T2" y="T3"/>
                  </a:cxn>
                  <a:cxn ang="T8">
                    <a:pos x="T4" y="T5"/>
                  </a:cxn>
                </a:cxnLst>
                <a:rect l="T9" t="T10" r="T11" b="T12"/>
                <a:pathLst>
                  <a:path w="101" h="211">
                    <a:moveTo>
                      <a:pt x="0" y="0"/>
                    </a:moveTo>
                    <a:lnTo>
                      <a:pt x="2" y="211"/>
                    </a:lnTo>
                    <a:lnTo>
                      <a:pt x="101" y="21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0" name="Group 145"/>
            <p:cNvGrpSpPr/>
            <p:nvPr/>
          </p:nvGrpSpPr>
          <p:grpSpPr bwMode="auto">
            <a:xfrm>
              <a:off x="2716" y="2469"/>
              <a:ext cx="251" cy="573"/>
              <a:chOff x="2716" y="2469"/>
              <a:chExt cx="251" cy="573"/>
            </a:xfrm>
          </p:grpSpPr>
          <p:grpSp>
            <p:nvGrpSpPr>
              <p:cNvPr id="484" name="Group 146"/>
              <p:cNvGrpSpPr/>
              <p:nvPr/>
            </p:nvGrpSpPr>
            <p:grpSpPr bwMode="auto">
              <a:xfrm rot="10800000">
                <a:off x="2918" y="2610"/>
                <a:ext cx="49" cy="231"/>
                <a:chOff x="1586" y="1334"/>
                <a:chExt cx="49" cy="231"/>
              </a:xfrm>
            </p:grpSpPr>
            <p:sp>
              <p:nvSpPr>
                <p:cNvPr id="492" name="Freeform 147"/>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3" name="Freeform 148"/>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85" name="Line 149"/>
              <p:cNvSpPr>
                <a:spLocks noChangeShapeType="1"/>
              </p:cNvSpPr>
              <p:nvPr/>
            </p:nvSpPr>
            <p:spPr bwMode="auto">
              <a:xfrm>
                <a:off x="2816" y="2945"/>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6" name="Freeform 150"/>
              <p:cNvSpPr/>
              <p:nvPr/>
            </p:nvSpPr>
            <p:spPr bwMode="auto">
              <a:xfrm>
                <a:off x="2764" y="3041"/>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7" name="Freeform 151"/>
              <p:cNvSpPr/>
              <p:nvPr/>
            </p:nvSpPr>
            <p:spPr bwMode="auto">
              <a:xfrm>
                <a:off x="2818" y="2765"/>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88" name="Group 152"/>
              <p:cNvGrpSpPr/>
              <p:nvPr/>
            </p:nvGrpSpPr>
            <p:grpSpPr bwMode="auto">
              <a:xfrm>
                <a:off x="2716" y="2897"/>
                <a:ext cx="202" cy="49"/>
                <a:chOff x="432" y="1152"/>
                <a:chExt cx="202" cy="49"/>
              </a:xfrm>
            </p:grpSpPr>
            <p:sp>
              <p:nvSpPr>
                <p:cNvPr id="490" name="Freeform 153"/>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1" name="Freeform 154"/>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89" name="Freeform 155"/>
              <p:cNvSpPr/>
              <p:nvPr/>
            </p:nvSpPr>
            <p:spPr bwMode="auto">
              <a:xfrm>
                <a:off x="2816" y="2469"/>
                <a:ext cx="99" cy="204"/>
              </a:xfrm>
              <a:custGeom>
                <a:avLst/>
                <a:gdLst>
                  <a:gd name="T0" fmla="*/ 1 w 99"/>
                  <a:gd name="T1" fmla="*/ 0 h 204"/>
                  <a:gd name="T2" fmla="*/ 0 w 99"/>
                  <a:gd name="T3" fmla="*/ 204 h 204"/>
                  <a:gd name="T4" fmla="*/ 99 w 99"/>
                  <a:gd name="T5" fmla="*/ 204 h 204"/>
                  <a:gd name="T6" fmla="*/ 0 60000 65536"/>
                  <a:gd name="T7" fmla="*/ 0 60000 65536"/>
                  <a:gd name="T8" fmla="*/ 0 60000 65536"/>
                  <a:gd name="T9" fmla="*/ 0 w 99"/>
                  <a:gd name="T10" fmla="*/ 0 h 204"/>
                  <a:gd name="T11" fmla="*/ 99 w 99"/>
                  <a:gd name="T12" fmla="*/ 204 h 204"/>
                </a:gdLst>
                <a:ahLst/>
                <a:cxnLst>
                  <a:cxn ang="T6">
                    <a:pos x="T0" y="T1"/>
                  </a:cxn>
                  <a:cxn ang="T7">
                    <a:pos x="T2" y="T3"/>
                  </a:cxn>
                  <a:cxn ang="T8">
                    <a:pos x="T4" y="T5"/>
                  </a:cxn>
                </a:cxnLst>
                <a:rect l="T9" t="T10" r="T11" b="T12"/>
                <a:pathLst>
                  <a:path w="99" h="204">
                    <a:moveTo>
                      <a:pt x="1" y="0"/>
                    </a:moveTo>
                    <a:lnTo>
                      <a:pt x="0" y="204"/>
                    </a:lnTo>
                    <a:lnTo>
                      <a:pt x="99" y="20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01" name="Freeform 156"/>
            <p:cNvSpPr/>
            <p:nvPr/>
          </p:nvSpPr>
          <p:spPr bwMode="auto">
            <a:xfrm>
              <a:off x="2959" y="980"/>
              <a:ext cx="192" cy="2236"/>
            </a:xfrm>
            <a:custGeom>
              <a:avLst/>
              <a:gdLst>
                <a:gd name="T0" fmla="*/ 0 w 192"/>
                <a:gd name="T1" fmla="*/ 0 h 2236"/>
                <a:gd name="T2" fmla="*/ 192 w 192"/>
                <a:gd name="T3" fmla="*/ 1 h 2236"/>
                <a:gd name="T4" fmla="*/ 192 w 192"/>
                <a:gd name="T5" fmla="*/ 2236 h 2236"/>
                <a:gd name="T6" fmla="*/ 0 60000 65536"/>
                <a:gd name="T7" fmla="*/ 0 60000 65536"/>
                <a:gd name="T8" fmla="*/ 0 60000 65536"/>
                <a:gd name="T9" fmla="*/ 0 w 192"/>
                <a:gd name="T10" fmla="*/ 0 h 2236"/>
                <a:gd name="T11" fmla="*/ 192 w 192"/>
                <a:gd name="T12" fmla="*/ 2236 h 2236"/>
              </a:gdLst>
              <a:ahLst/>
              <a:cxnLst>
                <a:cxn ang="T6">
                  <a:pos x="T0" y="T1"/>
                </a:cxn>
                <a:cxn ang="T7">
                  <a:pos x="T2" y="T3"/>
                </a:cxn>
                <a:cxn ang="T8">
                  <a:pos x="T4" y="T5"/>
                </a:cxn>
              </a:cxnLst>
              <a:rect l="T9" t="T10" r="T11" b="T12"/>
              <a:pathLst>
                <a:path w="192" h="2236">
                  <a:moveTo>
                    <a:pt x="0" y="0"/>
                  </a:moveTo>
                  <a:lnTo>
                    <a:pt x="192" y="1"/>
                  </a:lnTo>
                  <a:lnTo>
                    <a:pt x="192" y="223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2" name="Freeform 157"/>
            <p:cNvSpPr/>
            <p:nvPr/>
          </p:nvSpPr>
          <p:spPr bwMode="auto">
            <a:xfrm>
              <a:off x="2956" y="2112"/>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3" name="Freeform 158"/>
            <p:cNvSpPr/>
            <p:nvPr/>
          </p:nvSpPr>
          <p:spPr bwMode="auto">
            <a:xfrm>
              <a:off x="2956" y="2256"/>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4" name="Freeform 159"/>
            <p:cNvSpPr/>
            <p:nvPr/>
          </p:nvSpPr>
          <p:spPr bwMode="auto">
            <a:xfrm>
              <a:off x="2956" y="2722"/>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5" name="Freeform 160"/>
            <p:cNvSpPr/>
            <p:nvPr/>
          </p:nvSpPr>
          <p:spPr bwMode="auto">
            <a:xfrm>
              <a:off x="3243" y="1410"/>
              <a:ext cx="1" cy="174"/>
            </a:xfrm>
            <a:custGeom>
              <a:avLst/>
              <a:gdLst>
                <a:gd name="T0" fmla="*/ 0 w 1"/>
                <a:gd name="T1" fmla="*/ 0 h 174"/>
                <a:gd name="T2" fmla="*/ 0 w 1"/>
                <a:gd name="T3" fmla="*/ 174 h 174"/>
                <a:gd name="T4" fmla="*/ 0 60000 65536"/>
                <a:gd name="T5" fmla="*/ 0 60000 65536"/>
                <a:gd name="T6" fmla="*/ 0 w 1"/>
                <a:gd name="T7" fmla="*/ 0 h 174"/>
                <a:gd name="T8" fmla="*/ 1 w 1"/>
                <a:gd name="T9" fmla="*/ 174 h 174"/>
              </a:gdLst>
              <a:ahLst/>
              <a:cxnLst>
                <a:cxn ang="T4">
                  <a:pos x="T0" y="T1"/>
                </a:cxn>
                <a:cxn ang="T5">
                  <a:pos x="T2" y="T3"/>
                </a:cxn>
              </a:cxnLst>
              <a:rect l="T6" t="T7" r="T8" b="T9"/>
              <a:pathLst>
                <a:path w="1" h="174">
                  <a:moveTo>
                    <a:pt x="0" y="0"/>
                  </a:moveTo>
                  <a:lnTo>
                    <a:pt x="0" y="174"/>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6" name="Freeform 161"/>
            <p:cNvSpPr/>
            <p:nvPr/>
          </p:nvSpPr>
          <p:spPr bwMode="auto">
            <a:xfrm>
              <a:off x="3389" y="1409"/>
              <a:ext cx="1" cy="183"/>
            </a:xfrm>
            <a:custGeom>
              <a:avLst/>
              <a:gdLst>
                <a:gd name="T0" fmla="*/ 0 w 1"/>
                <a:gd name="T1" fmla="*/ 0 h 183"/>
                <a:gd name="T2" fmla="*/ 0 w 1"/>
                <a:gd name="T3" fmla="*/ 183 h 183"/>
                <a:gd name="T4" fmla="*/ 0 60000 65536"/>
                <a:gd name="T5" fmla="*/ 0 60000 65536"/>
                <a:gd name="T6" fmla="*/ 0 w 1"/>
                <a:gd name="T7" fmla="*/ 0 h 183"/>
                <a:gd name="T8" fmla="*/ 1 w 1"/>
                <a:gd name="T9" fmla="*/ 183 h 183"/>
              </a:gdLst>
              <a:ahLst/>
              <a:cxnLst>
                <a:cxn ang="T4">
                  <a:pos x="T0" y="T1"/>
                </a:cxn>
                <a:cxn ang="T5">
                  <a:pos x="T2" y="T3"/>
                </a:cxn>
              </a:cxnLst>
              <a:rect l="T6" t="T7" r="T8" b="T9"/>
              <a:pathLst>
                <a:path w="1" h="183">
                  <a:moveTo>
                    <a:pt x="0" y="0"/>
                  </a:moveTo>
                  <a:lnTo>
                    <a:pt x="0" y="183"/>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7" name="Freeform 162"/>
            <p:cNvSpPr/>
            <p:nvPr/>
          </p:nvSpPr>
          <p:spPr bwMode="auto">
            <a:xfrm>
              <a:off x="3245" y="2466"/>
              <a:ext cx="1" cy="174"/>
            </a:xfrm>
            <a:custGeom>
              <a:avLst/>
              <a:gdLst>
                <a:gd name="T0" fmla="*/ 0 w 1"/>
                <a:gd name="T1" fmla="*/ 0 h 174"/>
                <a:gd name="T2" fmla="*/ 1 w 1"/>
                <a:gd name="T3" fmla="*/ 174 h 174"/>
                <a:gd name="T4" fmla="*/ 0 60000 65536"/>
                <a:gd name="T5" fmla="*/ 0 60000 65536"/>
                <a:gd name="T6" fmla="*/ 0 w 1"/>
                <a:gd name="T7" fmla="*/ 0 h 174"/>
                <a:gd name="T8" fmla="*/ 1 w 1"/>
                <a:gd name="T9" fmla="*/ 174 h 174"/>
              </a:gdLst>
              <a:ahLst/>
              <a:cxnLst>
                <a:cxn ang="T4">
                  <a:pos x="T0" y="T1"/>
                </a:cxn>
                <a:cxn ang="T5">
                  <a:pos x="T2" y="T3"/>
                </a:cxn>
              </a:cxnLst>
              <a:rect l="T6" t="T7" r="T8" b="T9"/>
              <a:pathLst>
                <a:path w="1" h="174">
                  <a:moveTo>
                    <a:pt x="0" y="0"/>
                  </a:moveTo>
                  <a:lnTo>
                    <a:pt x="1" y="174"/>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8" name="Freeform 163"/>
            <p:cNvSpPr/>
            <p:nvPr/>
          </p:nvSpPr>
          <p:spPr bwMode="auto">
            <a:xfrm>
              <a:off x="3391" y="2459"/>
              <a:ext cx="2" cy="181"/>
            </a:xfrm>
            <a:custGeom>
              <a:avLst/>
              <a:gdLst>
                <a:gd name="T0" fmla="*/ 2 w 2"/>
                <a:gd name="T1" fmla="*/ 0 h 181"/>
                <a:gd name="T2" fmla="*/ 0 w 2"/>
                <a:gd name="T3" fmla="*/ 181 h 181"/>
                <a:gd name="T4" fmla="*/ 0 60000 65536"/>
                <a:gd name="T5" fmla="*/ 0 60000 65536"/>
                <a:gd name="T6" fmla="*/ 0 w 2"/>
                <a:gd name="T7" fmla="*/ 0 h 181"/>
                <a:gd name="T8" fmla="*/ 2 w 2"/>
                <a:gd name="T9" fmla="*/ 181 h 181"/>
              </a:gdLst>
              <a:ahLst/>
              <a:cxnLst>
                <a:cxn ang="T4">
                  <a:pos x="T0" y="T1"/>
                </a:cxn>
                <a:cxn ang="T5">
                  <a:pos x="T2" y="T3"/>
                </a:cxn>
              </a:cxnLst>
              <a:rect l="T6" t="T7" r="T8" b="T9"/>
              <a:pathLst>
                <a:path w="2" h="181">
                  <a:moveTo>
                    <a:pt x="2" y="0"/>
                  </a:moveTo>
                  <a:lnTo>
                    <a:pt x="0" y="181"/>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 name="Freeform 164"/>
            <p:cNvSpPr/>
            <p:nvPr/>
          </p:nvSpPr>
          <p:spPr bwMode="auto">
            <a:xfrm>
              <a:off x="3915" y="1665"/>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lnTo>
                    <a:pt x="178"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0" name="Text Box 165"/>
            <p:cNvSpPr txBox="1">
              <a:spLocks noChangeArrowheads="1"/>
            </p:cNvSpPr>
            <p:nvPr/>
          </p:nvSpPr>
          <p:spPr bwMode="auto">
            <a:xfrm rot="5400000">
              <a:off x="3674"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grpSp>
          <p:nvGrpSpPr>
            <p:cNvPr id="411" name="Group 166"/>
            <p:cNvGrpSpPr/>
            <p:nvPr/>
          </p:nvGrpSpPr>
          <p:grpSpPr bwMode="auto">
            <a:xfrm>
              <a:off x="3648" y="702"/>
              <a:ext cx="251" cy="594"/>
              <a:chOff x="3648" y="702"/>
              <a:chExt cx="251" cy="594"/>
            </a:xfrm>
          </p:grpSpPr>
          <p:grpSp>
            <p:nvGrpSpPr>
              <p:cNvPr id="474" name="Group 167"/>
              <p:cNvGrpSpPr/>
              <p:nvPr/>
            </p:nvGrpSpPr>
            <p:grpSpPr bwMode="auto">
              <a:xfrm rot="10800000">
                <a:off x="3850" y="864"/>
                <a:ext cx="49" cy="231"/>
                <a:chOff x="1586" y="1334"/>
                <a:chExt cx="49" cy="231"/>
              </a:xfrm>
            </p:grpSpPr>
            <p:sp>
              <p:nvSpPr>
                <p:cNvPr id="482" name="Freeform 168"/>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3" name="Freeform 169"/>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5" name="Line 170"/>
              <p:cNvSpPr>
                <a:spLocks noChangeShapeType="1"/>
              </p:cNvSpPr>
              <p:nvPr/>
            </p:nvSpPr>
            <p:spPr bwMode="auto">
              <a:xfrm>
                <a:off x="3748" y="119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6" name="Freeform 171"/>
              <p:cNvSpPr/>
              <p:nvPr/>
            </p:nvSpPr>
            <p:spPr bwMode="auto">
              <a:xfrm>
                <a:off x="3696"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7" name="Freeform 172"/>
              <p:cNvSpPr/>
              <p:nvPr/>
            </p:nvSpPr>
            <p:spPr bwMode="auto">
              <a:xfrm>
                <a:off x="3750" y="101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78" name="Group 173"/>
              <p:cNvGrpSpPr/>
              <p:nvPr/>
            </p:nvGrpSpPr>
            <p:grpSpPr bwMode="auto">
              <a:xfrm>
                <a:off x="3648" y="1151"/>
                <a:ext cx="202" cy="49"/>
                <a:chOff x="432" y="1152"/>
                <a:chExt cx="202" cy="49"/>
              </a:xfrm>
            </p:grpSpPr>
            <p:sp>
              <p:nvSpPr>
                <p:cNvPr id="480" name="Freeform 174"/>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1" name="Freeform 175"/>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9" name="Freeform 176"/>
              <p:cNvSpPr/>
              <p:nvPr/>
            </p:nvSpPr>
            <p:spPr bwMode="auto">
              <a:xfrm>
                <a:off x="3748" y="702"/>
                <a:ext cx="99" cy="225"/>
              </a:xfrm>
              <a:custGeom>
                <a:avLst/>
                <a:gdLst>
                  <a:gd name="T0" fmla="*/ 0 w 99"/>
                  <a:gd name="T1" fmla="*/ 0 h 225"/>
                  <a:gd name="T2" fmla="*/ 0 w 99"/>
                  <a:gd name="T3" fmla="*/ 225 h 225"/>
                  <a:gd name="T4" fmla="*/ 99 w 99"/>
                  <a:gd name="T5" fmla="*/ 225 h 225"/>
                  <a:gd name="T6" fmla="*/ 0 60000 65536"/>
                  <a:gd name="T7" fmla="*/ 0 60000 65536"/>
                  <a:gd name="T8" fmla="*/ 0 60000 65536"/>
                  <a:gd name="T9" fmla="*/ 0 w 99"/>
                  <a:gd name="T10" fmla="*/ 0 h 225"/>
                  <a:gd name="T11" fmla="*/ 99 w 99"/>
                  <a:gd name="T12" fmla="*/ 225 h 225"/>
                </a:gdLst>
                <a:ahLst/>
                <a:cxnLst>
                  <a:cxn ang="T6">
                    <a:pos x="T0" y="T1"/>
                  </a:cxn>
                  <a:cxn ang="T7">
                    <a:pos x="T2" y="T3"/>
                  </a:cxn>
                  <a:cxn ang="T8">
                    <a:pos x="T4" y="T5"/>
                  </a:cxn>
                </a:cxnLst>
                <a:rect l="T9" t="T10" r="T11" b="T12"/>
                <a:pathLst>
                  <a:path w="99" h="225">
                    <a:moveTo>
                      <a:pt x="0" y="0"/>
                    </a:moveTo>
                    <a:lnTo>
                      <a:pt x="0" y="225"/>
                    </a:lnTo>
                    <a:lnTo>
                      <a:pt x="99" y="225"/>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2" name="Group 177"/>
            <p:cNvGrpSpPr/>
            <p:nvPr/>
          </p:nvGrpSpPr>
          <p:grpSpPr bwMode="auto">
            <a:xfrm>
              <a:off x="3658" y="1409"/>
              <a:ext cx="251" cy="577"/>
              <a:chOff x="3658" y="1409"/>
              <a:chExt cx="251" cy="577"/>
            </a:xfrm>
          </p:grpSpPr>
          <p:grpSp>
            <p:nvGrpSpPr>
              <p:cNvPr id="464" name="Group 178"/>
              <p:cNvGrpSpPr/>
              <p:nvPr/>
            </p:nvGrpSpPr>
            <p:grpSpPr bwMode="auto">
              <a:xfrm rot="10800000">
                <a:off x="3860" y="1554"/>
                <a:ext cx="49" cy="231"/>
                <a:chOff x="1586" y="1334"/>
                <a:chExt cx="49" cy="231"/>
              </a:xfrm>
            </p:grpSpPr>
            <p:sp>
              <p:nvSpPr>
                <p:cNvPr id="472" name="Freeform 179"/>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3" name="Freeform 180"/>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65" name="Line 181"/>
              <p:cNvSpPr>
                <a:spLocks noChangeShapeType="1"/>
              </p:cNvSpPr>
              <p:nvPr/>
            </p:nvSpPr>
            <p:spPr bwMode="auto">
              <a:xfrm>
                <a:off x="3758" y="188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6" name="Freeform 182"/>
              <p:cNvSpPr/>
              <p:nvPr/>
            </p:nvSpPr>
            <p:spPr bwMode="auto">
              <a:xfrm>
                <a:off x="3706" y="198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7" name="Freeform 183"/>
              <p:cNvSpPr/>
              <p:nvPr/>
            </p:nvSpPr>
            <p:spPr bwMode="auto">
              <a:xfrm>
                <a:off x="3760" y="170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68" name="Group 184"/>
              <p:cNvGrpSpPr/>
              <p:nvPr/>
            </p:nvGrpSpPr>
            <p:grpSpPr bwMode="auto">
              <a:xfrm>
                <a:off x="3658" y="1841"/>
                <a:ext cx="202" cy="49"/>
                <a:chOff x="432" y="1152"/>
                <a:chExt cx="202" cy="49"/>
              </a:xfrm>
            </p:grpSpPr>
            <p:sp>
              <p:nvSpPr>
                <p:cNvPr id="470" name="Freeform 185"/>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1" name="Freeform 186"/>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69" name="Freeform 187"/>
              <p:cNvSpPr/>
              <p:nvPr/>
            </p:nvSpPr>
            <p:spPr bwMode="auto">
              <a:xfrm>
                <a:off x="3758" y="1409"/>
                <a:ext cx="99" cy="208"/>
              </a:xfrm>
              <a:custGeom>
                <a:avLst/>
                <a:gdLst>
                  <a:gd name="T0" fmla="*/ 0 w 99"/>
                  <a:gd name="T1" fmla="*/ 0 h 208"/>
                  <a:gd name="T2" fmla="*/ 0 w 99"/>
                  <a:gd name="T3" fmla="*/ 208 h 208"/>
                  <a:gd name="T4" fmla="*/ 99 w 99"/>
                  <a:gd name="T5" fmla="*/ 208 h 208"/>
                  <a:gd name="T6" fmla="*/ 0 60000 65536"/>
                  <a:gd name="T7" fmla="*/ 0 60000 65536"/>
                  <a:gd name="T8" fmla="*/ 0 60000 65536"/>
                  <a:gd name="T9" fmla="*/ 0 w 99"/>
                  <a:gd name="T10" fmla="*/ 0 h 208"/>
                  <a:gd name="T11" fmla="*/ 99 w 99"/>
                  <a:gd name="T12" fmla="*/ 208 h 208"/>
                </a:gdLst>
                <a:ahLst/>
                <a:cxnLst>
                  <a:cxn ang="T6">
                    <a:pos x="T0" y="T1"/>
                  </a:cxn>
                  <a:cxn ang="T7">
                    <a:pos x="T2" y="T3"/>
                  </a:cxn>
                  <a:cxn ang="T8">
                    <a:pos x="T4" y="T5"/>
                  </a:cxn>
                </a:cxnLst>
                <a:rect l="T9" t="T10" r="T11" b="T12"/>
                <a:pathLst>
                  <a:path w="99" h="208">
                    <a:moveTo>
                      <a:pt x="0" y="0"/>
                    </a:moveTo>
                    <a:lnTo>
                      <a:pt x="0" y="208"/>
                    </a:lnTo>
                    <a:lnTo>
                      <a:pt x="99" y="208"/>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13" name="Group 188"/>
            <p:cNvGrpSpPr/>
            <p:nvPr/>
          </p:nvGrpSpPr>
          <p:grpSpPr bwMode="auto">
            <a:xfrm>
              <a:off x="3658" y="2468"/>
              <a:ext cx="251" cy="574"/>
              <a:chOff x="3658" y="2468"/>
              <a:chExt cx="251" cy="574"/>
            </a:xfrm>
          </p:grpSpPr>
          <p:grpSp>
            <p:nvGrpSpPr>
              <p:cNvPr id="454" name="Group 189"/>
              <p:cNvGrpSpPr/>
              <p:nvPr/>
            </p:nvGrpSpPr>
            <p:grpSpPr bwMode="auto">
              <a:xfrm rot="10800000">
                <a:off x="3860" y="2610"/>
                <a:ext cx="49" cy="231"/>
                <a:chOff x="1586" y="1334"/>
                <a:chExt cx="49" cy="231"/>
              </a:xfrm>
            </p:grpSpPr>
            <p:sp>
              <p:nvSpPr>
                <p:cNvPr id="462" name="Freeform 190"/>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3" name="Freeform 191"/>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5" name="Line 192"/>
              <p:cNvSpPr>
                <a:spLocks noChangeShapeType="1"/>
              </p:cNvSpPr>
              <p:nvPr/>
            </p:nvSpPr>
            <p:spPr bwMode="auto">
              <a:xfrm>
                <a:off x="3758" y="2945"/>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6" name="Freeform 193"/>
              <p:cNvSpPr/>
              <p:nvPr/>
            </p:nvSpPr>
            <p:spPr bwMode="auto">
              <a:xfrm>
                <a:off x="3706" y="3041"/>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7" name="Freeform 194"/>
              <p:cNvSpPr/>
              <p:nvPr/>
            </p:nvSpPr>
            <p:spPr bwMode="auto">
              <a:xfrm>
                <a:off x="3760" y="2765"/>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58" name="Group 195"/>
              <p:cNvGrpSpPr/>
              <p:nvPr/>
            </p:nvGrpSpPr>
            <p:grpSpPr bwMode="auto">
              <a:xfrm>
                <a:off x="3658" y="2897"/>
                <a:ext cx="202" cy="49"/>
                <a:chOff x="432" y="1152"/>
                <a:chExt cx="202" cy="49"/>
              </a:xfrm>
            </p:grpSpPr>
            <p:sp>
              <p:nvSpPr>
                <p:cNvPr id="460" name="Freeform 196"/>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1" name="Freeform 197"/>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9" name="Freeform 198"/>
              <p:cNvSpPr/>
              <p:nvPr/>
            </p:nvSpPr>
            <p:spPr bwMode="auto">
              <a:xfrm>
                <a:off x="3758" y="2468"/>
                <a:ext cx="99" cy="205"/>
              </a:xfrm>
              <a:custGeom>
                <a:avLst/>
                <a:gdLst>
                  <a:gd name="T0" fmla="*/ 0 w 99"/>
                  <a:gd name="T1" fmla="*/ 0 h 205"/>
                  <a:gd name="T2" fmla="*/ 0 w 99"/>
                  <a:gd name="T3" fmla="*/ 205 h 205"/>
                  <a:gd name="T4" fmla="*/ 99 w 99"/>
                  <a:gd name="T5" fmla="*/ 205 h 205"/>
                  <a:gd name="T6" fmla="*/ 0 60000 65536"/>
                  <a:gd name="T7" fmla="*/ 0 60000 65536"/>
                  <a:gd name="T8" fmla="*/ 0 60000 65536"/>
                  <a:gd name="T9" fmla="*/ 0 w 99"/>
                  <a:gd name="T10" fmla="*/ 0 h 205"/>
                  <a:gd name="T11" fmla="*/ 99 w 99"/>
                  <a:gd name="T12" fmla="*/ 205 h 205"/>
                </a:gdLst>
                <a:ahLst/>
                <a:cxnLst>
                  <a:cxn ang="T6">
                    <a:pos x="T0" y="T1"/>
                  </a:cxn>
                  <a:cxn ang="T7">
                    <a:pos x="T2" y="T3"/>
                  </a:cxn>
                  <a:cxn ang="T8">
                    <a:pos x="T4" y="T5"/>
                  </a:cxn>
                </a:cxnLst>
                <a:rect l="T9" t="T10" r="T11" b="T12"/>
                <a:pathLst>
                  <a:path w="99" h="205">
                    <a:moveTo>
                      <a:pt x="0" y="0"/>
                    </a:moveTo>
                    <a:lnTo>
                      <a:pt x="0" y="205"/>
                    </a:lnTo>
                    <a:lnTo>
                      <a:pt x="99" y="205"/>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14" name="Freeform 199"/>
            <p:cNvSpPr/>
            <p:nvPr/>
          </p:nvSpPr>
          <p:spPr bwMode="auto">
            <a:xfrm>
              <a:off x="3901" y="980"/>
              <a:ext cx="192" cy="2236"/>
            </a:xfrm>
            <a:custGeom>
              <a:avLst/>
              <a:gdLst>
                <a:gd name="T0" fmla="*/ 0 w 192"/>
                <a:gd name="T1" fmla="*/ 0 h 2236"/>
                <a:gd name="T2" fmla="*/ 192 w 192"/>
                <a:gd name="T3" fmla="*/ 1 h 2236"/>
                <a:gd name="T4" fmla="*/ 192 w 192"/>
                <a:gd name="T5" fmla="*/ 2236 h 2236"/>
                <a:gd name="T6" fmla="*/ 0 60000 65536"/>
                <a:gd name="T7" fmla="*/ 0 60000 65536"/>
                <a:gd name="T8" fmla="*/ 0 60000 65536"/>
                <a:gd name="T9" fmla="*/ 0 w 192"/>
                <a:gd name="T10" fmla="*/ 0 h 2236"/>
                <a:gd name="T11" fmla="*/ 192 w 192"/>
                <a:gd name="T12" fmla="*/ 2236 h 2236"/>
              </a:gdLst>
              <a:ahLst/>
              <a:cxnLst>
                <a:cxn ang="T6">
                  <a:pos x="T0" y="T1"/>
                </a:cxn>
                <a:cxn ang="T7">
                  <a:pos x="T2" y="T3"/>
                </a:cxn>
                <a:cxn ang="T8">
                  <a:pos x="T4" y="T5"/>
                </a:cxn>
              </a:cxnLst>
              <a:rect l="T9" t="T10" r="T11" b="T12"/>
              <a:pathLst>
                <a:path w="192" h="2236">
                  <a:moveTo>
                    <a:pt x="0" y="0"/>
                  </a:moveTo>
                  <a:lnTo>
                    <a:pt x="192" y="1"/>
                  </a:lnTo>
                  <a:lnTo>
                    <a:pt x="192" y="223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5" name="Freeform 200"/>
            <p:cNvSpPr/>
            <p:nvPr/>
          </p:nvSpPr>
          <p:spPr bwMode="auto">
            <a:xfrm>
              <a:off x="3898" y="2112"/>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6" name="Freeform 201"/>
            <p:cNvSpPr/>
            <p:nvPr/>
          </p:nvSpPr>
          <p:spPr bwMode="auto">
            <a:xfrm>
              <a:off x="3898" y="2256"/>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7" name="Freeform 202"/>
            <p:cNvSpPr/>
            <p:nvPr/>
          </p:nvSpPr>
          <p:spPr bwMode="auto">
            <a:xfrm>
              <a:off x="3906" y="2721"/>
              <a:ext cx="187" cy="1"/>
            </a:xfrm>
            <a:custGeom>
              <a:avLst/>
              <a:gdLst>
                <a:gd name="T0" fmla="*/ 0 w 187"/>
                <a:gd name="T1" fmla="*/ 0 h 1"/>
                <a:gd name="T2" fmla="*/ 187 w 187"/>
                <a:gd name="T3" fmla="*/ 1 h 1"/>
                <a:gd name="T4" fmla="*/ 0 60000 65536"/>
                <a:gd name="T5" fmla="*/ 0 60000 65536"/>
                <a:gd name="T6" fmla="*/ 0 w 187"/>
                <a:gd name="T7" fmla="*/ 0 h 1"/>
                <a:gd name="T8" fmla="*/ 187 w 187"/>
                <a:gd name="T9" fmla="*/ 1 h 1"/>
              </a:gdLst>
              <a:ahLst/>
              <a:cxnLst>
                <a:cxn ang="T4">
                  <a:pos x="T0" y="T1"/>
                </a:cxn>
                <a:cxn ang="T5">
                  <a:pos x="T2" y="T3"/>
                </a:cxn>
              </a:cxnLst>
              <a:rect l="T6" t="T7" r="T8" b="T9"/>
              <a:pathLst>
                <a:path w="187" h="1">
                  <a:moveTo>
                    <a:pt x="0" y="0"/>
                  </a:moveTo>
                  <a:lnTo>
                    <a:pt x="187" y="1"/>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8" name="Freeform 203"/>
            <p:cNvSpPr/>
            <p:nvPr/>
          </p:nvSpPr>
          <p:spPr bwMode="auto">
            <a:xfrm>
              <a:off x="4453" y="1302"/>
              <a:ext cx="432" cy="111"/>
            </a:xfrm>
            <a:custGeom>
              <a:avLst/>
              <a:gdLst>
                <a:gd name="T0" fmla="*/ 0 w 432"/>
                <a:gd name="T1" fmla="*/ 0 h 111"/>
                <a:gd name="T2" fmla="*/ 0 w 432"/>
                <a:gd name="T3" fmla="*/ 111 h 111"/>
                <a:gd name="T4" fmla="*/ 432 w 432"/>
                <a:gd name="T5" fmla="*/ 111 h 111"/>
                <a:gd name="T6" fmla="*/ 0 60000 65536"/>
                <a:gd name="T7" fmla="*/ 0 60000 65536"/>
                <a:gd name="T8" fmla="*/ 0 60000 65536"/>
                <a:gd name="T9" fmla="*/ 0 w 432"/>
                <a:gd name="T10" fmla="*/ 0 h 111"/>
                <a:gd name="T11" fmla="*/ 432 w 432"/>
                <a:gd name="T12" fmla="*/ 111 h 111"/>
              </a:gdLst>
              <a:ahLst/>
              <a:cxnLst>
                <a:cxn ang="T6">
                  <a:pos x="T0" y="T1"/>
                </a:cxn>
                <a:cxn ang="T7">
                  <a:pos x="T2" y="T3"/>
                </a:cxn>
                <a:cxn ang="T8">
                  <a:pos x="T4" y="T5"/>
                </a:cxn>
              </a:cxnLst>
              <a:rect l="T9" t="T10" r="T11" b="T12"/>
              <a:pathLst>
                <a:path w="432" h="111">
                  <a:moveTo>
                    <a:pt x="0" y="0"/>
                  </a:moveTo>
                  <a:lnTo>
                    <a:pt x="0" y="111"/>
                  </a:lnTo>
                  <a:lnTo>
                    <a:pt x="432" y="111"/>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 name="Freeform 204"/>
            <p:cNvSpPr/>
            <p:nvPr/>
          </p:nvSpPr>
          <p:spPr bwMode="auto">
            <a:xfrm>
              <a:off x="4453" y="2358"/>
              <a:ext cx="423" cy="120"/>
            </a:xfrm>
            <a:custGeom>
              <a:avLst/>
              <a:gdLst>
                <a:gd name="T0" fmla="*/ 0 w 423"/>
                <a:gd name="T1" fmla="*/ 0 h 120"/>
                <a:gd name="T2" fmla="*/ 0 w 423"/>
                <a:gd name="T3" fmla="*/ 120 h 120"/>
                <a:gd name="T4" fmla="*/ 423 w 423"/>
                <a:gd name="T5" fmla="*/ 120 h 120"/>
                <a:gd name="T6" fmla="*/ 0 60000 65536"/>
                <a:gd name="T7" fmla="*/ 0 60000 65536"/>
                <a:gd name="T8" fmla="*/ 0 60000 65536"/>
                <a:gd name="T9" fmla="*/ 0 w 423"/>
                <a:gd name="T10" fmla="*/ 0 h 120"/>
                <a:gd name="T11" fmla="*/ 423 w 423"/>
                <a:gd name="T12" fmla="*/ 120 h 120"/>
              </a:gdLst>
              <a:ahLst/>
              <a:cxnLst>
                <a:cxn ang="T6">
                  <a:pos x="T0" y="T1"/>
                </a:cxn>
                <a:cxn ang="T7">
                  <a:pos x="T2" y="T3"/>
                </a:cxn>
                <a:cxn ang="T8">
                  <a:pos x="T4" y="T5"/>
                </a:cxn>
              </a:cxnLst>
              <a:rect l="T9" t="T10" r="T11" b="T12"/>
              <a:pathLst>
                <a:path w="423" h="120">
                  <a:moveTo>
                    <a:pt x="0" y="0"/>
                  </a:moveTo>
                  <a:lnTo>
                    <a:pt x="0" y="120"/>
                  </a:lnTo>
                  <a:lnTo>
                    <a:pt x="423" y="12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 name="Freeform 205"/>
            <p:cNvSpPr/>
            <p:nvPr/>
          </p:nvSpPr>
          <p:spPr bwMode="auto">
            <a:xfrm>
              <a:off x="4411" y="432"/>
              <a:ext cx="800" cy="99"/>
            </a:xfrm>
            <a:custGeom>
              <a:avLst/>
              <a:gdLst>
                <a:gd name="T0" fmla="*/ 0 w 993"/>
                <a:gd name="T1" fmla="*/ 99 h 99"/>
                <a:gd name="T2" fmla="*/ 0 w 993"/>
                <a:gd name="T3" fmla="*/ 0 h 99"/>
                <a:gd name="T4" fmla="*/ 272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1" name="Freeform 206"/>
            <p:cNvSpPr/>
            <p:nvPr/>
          </p:nvSpPr>
          <p:spPr bwMode="auto">
            <a:xfrm>
              <a:off x="4411" y="1152"/>
              <a:ext cx="801" cy="96"/>
            </a:xfrm>
            <a:custGeom>
              <a:avLst/>
              <a:gdLst>
                <a:gd name="T0" fmla="*/ 0 w 993"/>
                <a:gd name="T1" fmla="*/ 81 h 99"/>
                <a:gd name="T2" fmla="*/ 0 w 993"/>
                <a:gd name="T3" fmla="*/ 0 h 99"/>
                <a:gd name="T4" fmla="*/ 273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2" name="Freeform 207"/>
            <p:cNvSpPr/>
            <p:nvPr/>
          </p:nvSpPr>
          <p:spPr bwMode="auto">
            <a:xfrm>
              <a:off x="4411" y="2208"/>
              <a:ext cx="800" cy="99"/>
            </a:xfrm>
            <a:custGeom>
              <a:avLst/>
              <a:gdLst>
                <a:gd name="T0" fmla="*/ 0 w 993"/>
                <a:gd name="T1" fmla="*/ 99 h 99"/>
                <a:gd name="T2" fmla="*/ 0 w 993"/>
                <a:gd name="T3" fmla="*/ 0 h 99"/>
                <a:gd name="T4" fmla="*/ 272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3" name="Text Box 208"/>
            <p:cNvSpPr txBox="1">
              <a:spLocks noChangeArrowheads="1"/>
            </p:cNvSpPr>
            <p:nvPr/>
          </p:nvSpPr>
          <p:spPr bwMode="auto">
            <a:xfrm>
              <a:off x="28" y="31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0</a:t>
              </a:r>
            </a:p>
          </p:txBody>
        </p:sp>
        <p:sp>
          <p:nvSpPr>
            <p:cNvPr id="424" name="Text Box 209"/>
            <p:cNvSpPr txBox="1">
              <a:spLocks noChangeArrowheads="1"/>
            </p:cNvSpPr>
            <p:nvPr/>
          </p:nvSpPr>
          <p:spPr bwMode="auto">
            <a:xfrm>
              <a:off x="940" y="31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63</a:t>
              </a:r>
            </a:p>
          </p:txBody>
        </p:sp>
        <p:sp>
          <p:nvSpPr>
            <p:cNvPr id="425" name="Text Box 210"/>
            <p:cNvSpPr txBox="1">
              <a:spLocks noChangeArrowheads="1"/>
            </p:cNvSpPr>
            <p:nvPr/>
          </p:nvSpPr>
          <p:spPr bwMode="auto">
            <a:xfrm>
              <a:off x="2994" y="31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64</a:t>
              </a:r>
            </a:p>
          </p:txBody>
        </p:sp>
        <p:sp>
          <p:nvSpPr>
            <p:cNvPr id="426" name="Text Box 211"/>
            <p:cNvSpPr txBox="1">
              <a:spLocks noChangeArrowheads="1"/>
            </p:cNvSpPr>
            <p:nvPr/>
          </p:nvSpPr>
          <p:spPr bwMode="auto">
            <a:xfrm>
              <a:off x="3916" y="3161"/>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127</a:t>
              </a:r>
            </a:p>
          </p:txBody>
        </p:sp>
        <p:sp>
          <p:nvSpPr>
            <p:cNvPr id="427" name="Text Box 212"/>
            <p:cNvSpPr txBox="1">
              <a:spLocks noChangeArrowheads="1"/>
            </p:cNvSpPr>
            <p:nvPr/>
          </p:nvSpPr>
          <p:spPr bwMode="auto">
            <a:xfrm>
              <a:off x="1776" y="3590"/>
              <a:ext cx="8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128 根行线</a:t>
              </a:r>
              <a:endParaRPr lang="en-US" altLang="zh-CN" sz="2000" b="1"/>
            </a:p>
          </p:txBody>
        </p:sp>
        <p:sp>
          <p:nvSpPr>
            <p:cNvPr id="428" name="Text Box 213"/>
            <p:cNvSpPr txBox="1">
              <a:spLocks noChangeArrowheads="1"/>
            </p:cNvSpPr>
            <p:nvPr/>
          </p:nvSpPr>
          <p:spPr bwMode="auto">
            <a:xfrm>
              <a:off x="546" y="103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solidFill>
                    <a:schemeClr val="folHlink"/>
                  </a:solidFill>
                </a:rPr>
                <a:t>C</a:t>
              </a:r>
            </a:p>
          </p:txBody>
        </p:sp>
        <p:sp>
          <p:nvSpPr>
            <p:cNvPr id="429" name="Text Box 214"/>
            <p:cNvSpPr txBox="1">
              <a:spLocks noChangeArrowheads="1"/>
            </p:cNvSpPr>
            <p:nvPr/>
          </p:nvSpPr>
          <p:spPr bwMode="auto">
            <a:xfrm>
              <a:off x="700" y="1119"/>
              <a:ext cx="16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solidFill>
                    <a:schemeClr val="folHlink"/>
                  </a:solidFill>
                </a:rPr>
                <a:t>s</a:t>
              </a:r>
            </a:p>
          </p:txBody>
        </p:sp>
        <p:sp>
          <p:nvSpPr>
            <p:cNvPr id="430" name="Text Box 215"/>
            <p:cNvSpPr txBox="1">
              <a:spLocks noChangeArrowheads="1"/>
            </p:cNvSpPr>
            <p:nvPr/>
          </p:nvSpPr>
          <p:spPr bwMode="auto">
            <a:xfrm>
              <a:off x="5100" y="4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0</a:t>
              </a:r>
            </a:p>
          </p:txBody>
        </p:sp>
        <p:sp>
          <p:nvSpPr>
            <p:cNvPr id="431" name="Text Box 216"/>
            <p:cNvSpPr txBox="1">
              <a:spLocks noChangeArrowheads="1"/>
            </p:cNvSpPr>
            <p:nvPr/>
          </p:nvSpPr>
          <p:spPr bwMode="auto">
            <a:xfrm>
              <a:off x="5020" y="2201"/>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127</a:t>
              </a:r>
            </a:p>
          </p:txBody>
        </p:sp>
        <p:sp>
          <p:nvSpPr>
            <p:cNvPr id="432" name="Text Box 217"/>
            <p:cNvSpPr txBox="1">
              <a:spLocks noChangeArrowheads="1"/>
            </p:cNvSpPr>
            <p:nvPr/>
          </p:nvSpPr>
          <p:spPr bwMode="auto">
            <a:xfrm>
              <a:off x="5100" y="117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a:t>
              </a:r>
            </a:p>
          </p:txBody>
        </p:sp>
        <p:grpSp>
          <p:nvGrpSpPr>
            <p:cNvPr id="433" name="Group 218"/>
            <p:cNvGrpSpPr/>
            <p:nvPr/>
          </p:nvGrpSpPr>
          <p:grpSpPr bwMode="auto">
            <a:xfrm>
              <a:off x="5356" y="1039"/>
              <a:ext cx="363" cy="972"/>
              <a:chOff x="5356" y="1039"/>
              <a:chExt cx="363" cy="972"/>
            </a:xfrm>
          </p:grpSpPr>
          <p:sp>
            <p:nvSpPr>
              <p:cNvPr id="450" name="Text Box 219"/>
              <p:cNvSpPr txBox="1">
                <a:spLocks noChangeArrowheads="1"/>
              </p:cNvSpPr>
              <p:nvPr/>
            </p:nvSpPr>
            <p:spPr bwMode="auto">
              <a:xfrm>
                <a:off x="5356" y="1039"/>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128</a:t>
                </a:r>
                <a:endParaRPr lang="zh-CN" altLang="en-US" sz="2000"/>
              </a:p>
            </p:txBody>
          </p:sp>
          <p:sp>
            <p:nvSpPr>
              <p:cNvPr id="451" name="Text Box 220"/>
              <p:cNvSpPr txBox="1">
                <a:spLocks noChangeArrowheads="1"/>
              </p:cNvSpPr>
              <p:nvPr/>
            </p:nvSpPr>
            <p:spPr bwMode="auto">
              <a:xfrm>
                <a:off x="5442" y="1294"/>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列</a:t>
                </a:r>
              </a:p>
            </p:txBody>
          </p:sp>
          <p:sp>
            <p:nvSpPr>
              <p:cNvPr id="452" name="Text Box 221"/>
              <p:cNvSpPr txBox="1">
                <a:spLocks noChangeArrowheads="1"/>
              </p:cNvSpPr>
              <p:nvPr/>
            </p:nvSpPr>
            <p:spPr bwMode="auto">
              <a:xfrm>
                <a:off x="5442" y="152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选</a:t>
                </a:r>
              </a:p>
            </p:txBody>
          </p:sp>
          <p:sp>
            <p:nvSpPr>
              <p:cNvPr id="453" name="Text Box 222"/>
              <p:cNvSpPr txBox="1">
                <a:spLocks noChangeArrowheads="1"/>
              </p:cNvSpPr>
              <p:nvPr/>
            </p:nvSpPr>
            <p:spPr bwMode="auto">
              <a:xfrm>
                <a:off x="5442" y="176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择</a:t>
                </a:r>
              </a:p>
            </p:txBody>
          </p:sp>
        </p:grpSp>
        <p:sp>
          <p:nvSpPr>
            <p:cNvPr id="434" name="Text Box 223"/>
            <p:cNvSpPr txBox="1">
              <a:spLocks noChangeArrowheads="1"/>
            </p:cNvSpPr>
            <p:nvPr/>
          </p:nvSpPr>
          <p:spPr bwMode="auto">
            <a:xfrm>
              <a:off x="4896" y="2745"/>
              <a:ext cx="6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读/写线</a:t>
              </a:r>
            </a:p>
          </p:txBody>
        </p:sp>
        <p:sp>
          <p:nvSpPr>
            <p:cNvPr id="435" name="Line 224"/>
            <p:cNvSpPr>
              <a:spLocks noChangeShapeType="1"/>
            </p:cNvSpPr>
            <p:nvPr/>
          </p:nvSpPr>
          <p:spPr bwMode="auto">
            <a:xfrm flipV="1">
              <a:off x="4876" y="2976"/>
              <a:ext cx="336"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6" name="Line 225"/>
            <p:cNvSpPr>
              <a:spLocks noChangeShapeType="1"/>
            </p:cNvSpPr>
            <p:nvPr/>
          </p:nvSpPr>
          <p:spPr bwMode="auto">
            <a:xfrm>
              <a:off x="2908" y="3984"/>
              <a:ext cx="43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7" name="Line 226"/>
            <p:cNvSpPr>
              <a:spLocks noChangeShapeType="1"/>
            </p:cNvSpPr>
            <p:nvPr/>
          </p:nvSpPr>
          <p:spPr bwMode="auto">
            <a:xfrm>
              <a:off x="4108" y="3984"/>
              <a:ext cx="43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8" name="Line 227"/>
            <p:cNvSpPr>
              <a:spLocks noChangeShapeType="1"/>
            </p:cNvSpPr>
            <p:nvPr/>
          </p:nvSpPr>
          <p:spPr bwMode="auto">
            <a:xfrm>
              <a:off x="5295" y="3984"/>
              <a:ext cx="19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9" name="Line 228"/>
            <p:cNvSpPr>
              <a:spLocks noChangeShapeType="1"/>
            </p:cNvSpPr>
            <p:nvPr/>
          </p:nvSpPr>
          <p:spPr bwMode="auto">
            <a:xfrm>
              <a:off x="1708" y="3984"/>
              <a:ext cx="43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 name="Text Box 229"/>
            <p:cNvSpPr txBox="1">
              <a:spLocks noChangeArrowheads="1"/>
            </p:cNvSpPr>
            <p:nvPr/>
          </p:nvSpPr>
          <p:spPr bwMode="auto">
            <a:xfrm>
              <a:off x="2158" y="3878"/>
              <a:ext cx="76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数据输入</a:t>
              </a:r>
            </a:p>
          </p:txBody>
        </p:sp>
        <p:sp>
          <p:nvSpPr>
            <p:cNvPr id="441" name="Text Box 230"/>
            <p:cNvSpPr txBox="1">
              <a:spLocks noChangeArrowheads="1"/>
            </p:cNvSpPr>
            <p:nvPr/>
          </p:nvSpPr>
          <p:spPr bwMode="auto">
            <a:xfrm>
              <a:off x="3398" y="3865"/>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I/O</a:t>
              </a:r>
              <a:r>
                <a:rPr lang="zh-CN" altLang="en-US" sz="2000" b="1"/>
                <a:t>缓冲</a:t>
              </a:r>
            </a:p>
          </p:txBody>
        </p:sp>
        <p:sp>
          <p:nvSpPr>
            <p:cNvPr id="442" name="Text Box 231"/>
            <p:cNvSpPr txBox="1">
              <a:spLocks noChangeArrowheads="1"/>
            </p:cNvSpPr>
            <p:nvPr/>
          </p:nvSpPr>
          <p:spPr bwMode="auto">
            <a:xfrm>
              <a:off x="4534" y="3853"/>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输出驱动</a:t>
              </a:r>
            </a:p>
          </p:txBody>
        </p:sp>
        <p:sp>
          <p:nvSpPr>
            <p:cNvPr id="443" name="Text Box 232"/>
            <p:cNvSpPr txBox="1">
              <a:spLocks noChangeArrowheads="1"/>
            </p:cNvSpPr>
            <p:nvPr/>
          </p:nvSpPr>
          <p:spPr bwMode="auto">
            <a:xfrm>
              <a:off x="5212" y="364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444" name="Text Box 233"/>
            <p:cNvSpPr txBox="1">
              <a:spLocks noChangeArrowheads="1"/>
            </p:cNvSpPr>
            <p:nvPr/>
          </p:nvSpPr>
          <p:spPr bwMode="auto">
            <a:xfrm>
              <a:off x="5356" y="3744"/>
              <a:ext cx="3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b="1"/>
                <a:t>OUT</a:t>
              </a:r>
            </a:p>
          </p:txBody>
        </p:sp>
        <p:sp>
          <p:nvSpPr>
            <p:cNvPr id="445" name="Text Box 234"/>
            <p:cNvSpPr txBox="1">
              <a:spLocks noChangeArrowheads="1"/>
            </p:cNvSpPr>
            <p:nvPr/>
          </p:nvSpPr>
          <p:spPr bwMode="auto">
            <a:xfrm>
              <a:off x="1392" y="381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D</a:t>
              </a:r>
            </a:p>
          </p:txBody>
        </p:sp>
        <p:sp>
          <p:nvSpPr>
            <p:cNvPr id="446" name="Text Box 235"/>
            <p:cNvSpPr txBox="1">
              <a:spLocks noChangeArrowheads="1"/>
            </p:cNvSpPr>
            <p:nvPr/>
          </p:nvSpPr>
          <p:spPr bwMode="auto">
            <a:xfrm>
              <a:off x="1535" y="3936"/>
              <a:ext cx="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IN</a:t>
              </a:r>
            </a:p>
          </p:txBody>
        </p:sp>
        <p:grpSp>
          <p:nvGrpSpPr>
            <p:cNvPr id="447" name="Group 236"/>
            <p:cNvGrpSpPr/>
            <p:nvPr/>
          </p:nvGrpSpPr>
          <p:grpSpPr bwMode="auto">
            <a:xfrm>
              <a:off x="1536" y="2784"/>
              <a:ext cx="320" cy="297"/>
              <a:chOff x="1536" y="2784"/>
              <a:chExt cx="320" cy="297"/>
            </a:xfrm>
          </p:grpSpPr>
          <p:sp>
            <p:nvSpPr>
              <p:cNvPr id="448" name="Text Box 237"/>
              <p:cNvSpPr txBox="1">
                <a:spLocks noChangeArrowheads="1"/>
              </p:cNvSpPr>
              <p:nvPr/>
            </p:nvSpPr>
            <p:spPr bwMode="auto">
              <a:xfrm>
                <a:off x="1536" y="278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solidFill>
                      <a:schemeClr val="folHlink"/>
                    </a:solidFill>
                  </a:rPr>
                  <a:t>C</a:t>
                </a:r>
              </a:p>
            </p:txBody>
          </p:sp>
          <p:sp>
            <p:nvSpPr>
              <p:cNvPr id="449" name="Text Box 238"/>
              <p:cNvSpPr txBox="1">
                <a:spLocks noChangeArrowheads="1"/>
              </p:cNvSpPr>
              <p:nvPr/>
            </p:nvSpPr>
            <p:spPr bwMode="auto">
              <a:xfrm>
                <a:off x="1690" y="2869"/>
                <a:ext cx="16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solidFill>
                      <a:schemeClr val="folHlink"/>
                    </a:solidFill>
                  </a:rPr>
                  <a:t>s</a:t>
                </a:r>
              </a:p>
            </p:txBody>
          </p:sp>
        </p:grpSp>
      </p:grpSp>
      <p:grpSp>
        <p:nvGrpSpPr>
          <p:cNvPr id="568" name="Group 240"/>
          <p:cNvGrpSpPr/>
          <p:nvPr/>
        </p:nvGrpSpPr>
        <p:grpSpPr bwMode="auto">
          <a:xfrm>
            <a:off x="3422650" y="1400175"/>
            <a:ext cx="79375" cy="3124200"/>
            <a:chOff x="1342" y="864"/>
            <a:chExt cx="50" cy="1968"/>
          </a:xfrm>
        </p:grpSpPr>
        <p:grpSp>
          <p:nvGrpSpPr>
            <p:cNvPr id="569" name="Group 241"/>
            <p:cNvGrpSpPr/>
            <p:nvPr/>
          </p:nvGrpSpPr>
          <p:grpSpPr bwMode="auto">
            <a:xfrm>
              <a:off x="1342" y="864"/>
              <a:ext cx="49" cy="231"/>
              <a:chOff x="1586" y="1334"/>
              <a:chExt cx="49" cy="231"/>
            </a:xfrm>
          </p:grpSpPr>
          <p:sp>
            <p:nvSpPr>
              <p:cNvPr id="576" name="Freeform 242"/>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7" name="Freeform 243"/>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70" name="Group 244"/>
            <p:cNvGrpSpPr/>
            <p:nvPr/>
          </p:nvGrpSpPr>
          <p:grpSpPr bwMode="auto">
            <a:xfrm>
              <a:off x="1343" y="1593"/>
              <a:ext cx="49" cy="231"/>
              <a:chOff x="1586" y="1334"/>
              <a:chExt cx="49" cy="231"/>
            </a:xfrm>
          </p:grpSpPr>
          <p:sp>
            <p:nvSpPr>
              <p:cNvPr id="574" name="Freeform 245"/>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5" name="Freeform 246"/>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71" name="Group 247"/>
            <p:cNvGrpSpPr/>
            <p:nvPr/>
          </p:nvGrpSpPr>
          <p:grpSpPr bwMode="auto">
            <a:xfrm>
              <a:off x="1343" y="2601"/>
              <a:ext cx="49" cy="231"/>
              <a:chOff x="1586" y="1334"/>
              <a:chExt cx="49" cy="231"/>
            </a:xfrm>
          </p:grpSpPr>
          <p:sp>
            <p:nvSpPr>
              <p:cNvPr id="572" name="Freeform 248"/>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3" name="Freeform 249"/>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578" name="Group 250"/>
          <p:cNvGrpSpPr/>
          <p:nvPr/>
        </p:nvGrpSpPr>
        <p:grpSpPr bwMode="auto">
          <a:xfrm>
            <a:off x="4103688" y="927100"/>
            <a:ext cx="1538287" cy="3216275"/>
            <a:chOff x="1703" y="566"/>
            <a:chExt cx="969" cy="2026"/>
          </a:xfrm>
        </p:grpSpPr>
        <p:grpSp>
          <p:nvGrpSpPr>
            <p:cNvPr id="579" name="Group 251"/>
            <p:cNvGrpSpPr/>
            <p:nvPr/>
          </p:nvGrpSpPr>
          <p:grpSpPr bwMode="auto">
            <a:xfrm>
              <a:off x="1703" y="566"/>
              <a:ext cx="964" cy="254"/>
              <a:chOff x="1771" y="566"/>
              <a:chExt cx="964" cy="254"/>
            </a:xfrm>
          </p:grpSpPr>
          <p:sp>
            <p:nvSpPr>
              <p:cNvPr id="589" name="Rectangle 252"/>
              <p:cNvSpPr>
                <a:spLocks noChangeArrowheads="1"/>
              </p:cNvSpPr>
              <p:nvPr/>
            </p:nvSpPr>
            <p:spPr bwMode="auto">
              <a:xfrm>
                <a:off x="1775" y="576"/>
                <a:ext cx="906" cy="244"/>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a:p>
            </p:txBody>
          </p:sp>
          <p:sp>
            <p:nvSpPr>
              <p:cNvPr id="590" name="Text Box 253"/>
              <p:cNvSpPr txBox="1">
                <a:spLocks noChangeArrowheads="1"/>
              </p:cNvSpPr>
              <p:nvPr/>
            </p:nvSpPr>
            <p:spPr bwMode="auto">
              <a:xfrm>
                <a:off x="1771" y="566"/>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solidFill>
                      <a:schemeClr val="bg2"/>
                    </a:solidFill>
                  </a:rPr>
                  <a:t>    </a:t>
                </a:r>
                <a:r>
                  <a:rPr lang="zh-CN" altLang="en-US" sz="2000" b="1">
                    <a:solidFill>
                      <a:schemeClr val="bg2"/>
                    </a:solidFill>
                  </a:rPr>
                  <a:t>读放大器</a:t>
                </a:r>
                <a:endParaRPr lang="zh-CN" altLang="en-US" b="1">
                  <a:solidFill>
                    <a:schemeClr val="bg2"/>
                  </a:solidFill>
                </a:endParaRPr>
              </a:p>
            </p:txBody>
          </p:sp>
        </p:grpSp>
        <p:grpSp>
          <p:nvGrpSpPr>
            <p:cNvPr id="580" name="Group 254"/>
            <p:cNvGrpSpPr/>
            <p:nvPr/>
          </p:nvGrpSpPr>
          <p:grpSpPr bwMode="auto">
            <a:xfrm>
              <a:off x="1708" y="1282"/>
              <a:ext cx="964" cy="254"/>
              <a:chOff x="1771" y="566"/>
              <a:chExt cx="964" cy="254"/>
            </a:xfrm>
          </p:grpSpPr>
          <p:sp>
            <p:nvSpPr>
              <p:cNvPr id="587" name="Rectangle 255"/>
              <p:cNvSpPr>
                <a:spLocks noChangeArrowheads="1"/>
              </p:cNvSpPr>
              <p:nvPr/>
            </p:nvSpPr>
            <p:spPr bwMode="auto">
              <a:xfrm>
                <a:off x="1775" y="576"/>
                <a:ext cx="906" cy="244"/>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a:p>
            </p:txBody>
          </p:sp>
          <p:sp>
            <p:nvSpPr>
              <p:cNvPr id="588" name="Text Box 256"/>
              <p:cNvSpPr txBox="1">
                <a:spLocks noChangeArrowheads="1"/>
              </p:cNvSpPr>
              <p:nvPr/>
            </p:nvSpPr>
            <p:spPr bwMode="auto">
              <a:xfrm>
                <a:off x="1771" y="566"/>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solidFill>
                      <a:schemeClr val="bg2"/>
                    </a:solidFill>
                  </a:rPr>
                  <a:t>    </a:t>
                </a:r>
                <a:r>
                  <a:rPr lang="zh-CN" altLang="en-US" sz="2000" b="1">
                    <a:solidFill>
                      <a:schemeClr val="bg2"/>
                    </a:solidFill>
                  </a:rPr>
                  <a:t>读放大器</a:t>
                </a:r>
                <a:endParaRPr lang="zh-CN" altLang="en-US" b="1">
                  <a:solidFill>
                    <a:schemeClr val="bg2"/>
                  </a:solidFill>
                </a:endParaRPr>
              </a:p>
            </p:txBody>
          </p:sp>
        </p:grpSp>
        <p:grpSp>
          <p:nvGrpSpPr>
            <p:cNvPr id="581" name="Group 257"/>
            <p:cNvGrpSpPr/>
            <p:nvPr/>
          </p:nvGrpSpPr>
          <p:grpSpPr bwMode="auto">
            <a:xfrm>
              <a:off x="1708" y="2338"/>
              <a:ext cx="964" cy="254"/>
              <a:chOff x="1771" y="566"/>
              <a:chExt cx="964" cy="254"/>
            </a:xfrm>
          </p:grpSpPr>
          <p:sp>
            <p:nvSpPr>
              <p:cNvPr id="585" name="Rectangle 258"/>
              <p:cNvSpPr>
                <a:spLocks noChangeArrowheads="1"/>
              </p:cNvSpPr>
              <p:nvPr/>
            </p:nvSpPr>
            <p:spPr bwMode="auto">
              <a:xfrm>
                <a:off x="1775" y="576"/>
                <a:ext cx="906" cy="244"/>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a:p>
            </p:txBody>
          </p:sp>
          <p:sp>
            <p:nvSpPr>
              <p:cNvPr id="586" name="Text Box 259"/>
              <p:cNvSpPr txBox="1">
                <a:spLocks noChangeArrowheads="1"/>
              </p:cNvSpPr>
              <p:nvPr/>
            </p:nvSpPr>
            <p:spPr bwMode="auto">
              <a:xfrm>
                <a:off x="1771" y="566"/>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solidFill>
                      <a:schemeClr val="bg2"/>
                    </a:solidFill>
                  </a:rPr>
                  <a:t>    </a:t>
                </a:r>
                <a:r>
                  <a:rPr lang="zh-CN" altLang="en-US" sz="2000" b="1">
                    <a:solidFill>
                      <a:schemeClr val="bg2"/>
                    </a:solidFill>
                  </a:rPr>
                  <a:t>读放大器</a:t>
                </a:r>
                <a:endParaRPr lang="zh-CN" altLang="en-US" b="1">
                  <a:solidFill>
                    <a:schemeClr val="bg2"/>
                  </a:solidFill>
                </a:endParaRPr>
              </a:p>
            </p:txBody>
          </p:sp>
        </p:grpSp>
        <p:grpSp>
          <p:nvGrpSpPr>
            <p:cNvPr id="582" name="Group 260"/>
            <p:cNvGrpSpPr/>
            <p:nvPr/>
          </p:nvGrpSpPr>
          <p:grpSpPr bwMode="auto">
            <a:xfrm>
              <a:off x="2062" y="1734"/>
              <a:ext cx="365" cy="423"/>
              <a:chOff x="2130" y="1572"/>
              <a:chExt cx="365" cy="423"/>
            </a:xfrm>
          </p:grpSpPr>
          <p:sp>
            <p:nvSpPr>
              <p:cNvPr id="583" name="Text Box 261"/>
              <p:cNvSpPr txBox="1">
                <a:spLocks noChangeArrowheads="1"/>
              </p:cNvSpPr>
              <p:nvPr/>
            </p:nvSpPr>
            <p:spPr bwMode="auto">
              <a:xfrm rot="5400000">
                <a:off x="2127" y="158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chemeClr val="folHlink"/>
                    </a:solidFill>
                  </a:rPr>
                  <a:t>…</a:t>
                </a:r>
              </a:p>
            </p:txBody>
          </p:sp>
          <p:sp>
            <p:nvSpPr>
              <p:cNvPr id="584" name="Text Box 262"/>
              <p:cNvSpPr txBox="1">
                <a:spLocks noChangeArrowheads="1"/>
              </p:cNvSpPr>
              <p:nvPr/>
            </p:nvSpPr>
            <p:spPr bwMode="auto">
              <a:xfrm rot="5400000">
                <a:off x="1964" y="1755"/>
                <a:ext cx="42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b="1">
                  <a:solidFill>
                    <a:schemeClr val="folHlink"/>
                  </a:solidFill>
                </a:endParaRPr>
              </a:p>
            </p:txBody>
          </p:sp>
        </p:grpSp>
      </p:grpSp>
      <p:sp>
        <p:nvSpPr>
          <p:cNvPr id="591" name="Freeform 263"/>
          <p:cNvSpPr/>
          <p:nvPr/>
        </p:nvSpPr>
        <p:spPr bwMode="auto">
          <a:xfrm>
            <a:off x="8410575" y="714375"/>
            <a:ext cx="1270000" cy="157163"/>
          </a:xfrm>
          <a:custGeom>
            <a:avLst/>
            <a:gdLst>
              <a:gd name="T0" fmla="*/ 0 w 993"/>
              <a:gd name="T1" fmla="*/ 2147483647 h 99"/>
              <a:gd name="T2" fmla="*/ 0 w 993"/>
              <a:gd name="T3" fmla="*/ 0 h 99"/>
              <a:gd name="T4" fmla="*/ 2147483647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2" name="Freeform 264"/>
          <p:cNvSpPr/>
          <p:nvPr/>
        </p:nvSpPr>
        <p:spPr bwMode="auto">
          <a:xfrm>
            <a:off x="5553075" y="947738"/>
            <a:ext cx="2795588" cy="190500"/>
          </a:xfrm>
          <a:custGeom>
            <a:avLst/>
            <a:gdLst>
              <a:gd name="T0" fmla="*/ 2147483647 w 1761"/>
              <a:gd name="T1" fmla="*/ 0 h 120"/>
              <a:gd name="T2" fmla="*/ 2147483647 w 1761"/>
              <a:gd name="T3" fmla="*/ 2147483647 h 120"/>
              <a:gd name="T4" fmla="*/ 0 w 1761"/>
              <a:gd name="T5" fmla="*/ 2147483647 h 120"/>
              <a:gd name="T6" fmla="*/ 0 60000 65536"/>
              <a:gd name="T7" fmla="*/ 0 60000 65536"/>
              <a:gd name="T8" fmla="*/ 0 60000 65536"/>
              <a:gd name="T9" fmla="*/ 0 w 1761"/>
              <a:gd name="T10" fmla="*/ 0 h 120"/>
              <a:gd name="T11" fmla="*/ 1761 w 1761"/>
              <a:gd name="T12" fmla="*/ 120 h 120"/>
            </a:gdLst>
            <a:ahLst/>
            <a:cxnLst>
              <a:cxn ang="T6">
                <a:pos x="T0" y="T1"/>
              </a:cxn>
              <a:cxn ang="T7">
                <a:pos x="T2" y="T3"/>
              </a:cxn>
              <a:cxn ang="T8">
                <a:pos x="T4" y="T5"/>
              </a:cxn>
            </a:cxnLst>
            <a:rect l="T9" t="T10" r="T11" b="T12"/>
            <a:pathLst>
              <a:path w="1761" h="120">
                <a:moveTo>
                  <a:pt x="1761" y="0"/>
                </a:moveTo>
                <a:lnTo>
                  <a:pt x="1761" y="117"/>
                </a:lnTo>
                <a:lnTo>
                  <a:pt x="0" y="12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93" name="Group 265"/>
          <p:cNvGrpSpPr/>
          <p:nvPr/>
        </p:nvGrpSpPr>
        <p:grpSpPr bwMode="auto">
          <a:xfrm>
            <a:off x="3109913" y="1585913"/>
            <a:ext cx="314325" cy="3548062"/>
            <a:chOff x="1145" y="981"/>
            <a:chExt cx="198" cy="2235"/>
          </a:xfrm>
        </p:grpSpPr>
        <p:sp>
          <p:nvSpPr>
            <p:cNvPr id="594" name="Line 266"/>
            <p:cNvSpPr>
              <a:spLocks noChangeShapeType="1"/>
            </p:cNvSpPr>
            <p:nvPr/>
          </p:nvSpPr>
          <p:spPr bwMode="auto">
            <a:xfrm>
              <a:off x="1150" y="2255"/>
              <a:ext cx="190" cy="1"/>
            </a:xfrm>
            <a:prstGeom prst="line">
              <a:avLst/>
            </a:prstGeom>
            <a:noFill/>
            <a:ln w="76200">
              <a:solidFill>
                <a:schemeClr val="folHlink"/>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595" name="Group 267"/>
            <p:cNvGrpSpPr/>
            <p:nvPr/>
          </p:nvGrpSpPr>
          <p:grpSpPr bwMode="auto">
            <a:xfrm>
              <a:off x="1145" y="981"/>
              <a:ext cx="198" cy="2235"/>
              <a:chOff x="1145" y="981"/>
              <a:chExt cx="198" cy="2235"/>
            </a:xfrm>
          </p:grpSpPr>
          <p:sp>
            <p:nvSpPr>
              <p:cNvPr id="597" name="Freeform 268"/>
              <p:cNvSpPr/>
              <p:nvPr/>
            </p:nvSpPr>
            <p:spPr bwMode="auto">
              <a:xfrm>
                <a:off x="1145" y="1707"/>
                <a:ext cx="198" cy="3"/>
              </a:xfrm>
              <a:custGeom>
                <a:avLst/>
                <a:gdLst>
                  <a:gd name="T0" fmla="*/ 0 w 198"/>
                  <a:gd name="T1" fmla="*/ 3 h 3"/>
                  <a:gd name="T2" fmla="*/ 198 w 198"/>
                  <a:gd name="T3" fmla="*/ 0 h 3"/>
                  <a:gd name="T4" fmla="*/ 0 60000 65536"/>
                  <a:gd name="T5" fmla="*/ 0 60000 65536"/>
                  <a:gd name="T6" fmla="*/ 0 w 198"/>
                  <a:gd name="T7" fmla="*/ 0 h 3"/>
                  <a:gd name="T8" fmla="*/ 198 w 198"/>
                  <a:gd name="T9" fmla="*/ 3 h 3"/>
                </a:gdLst>
                <a:ahLst/>
                <a:cxnLst>
                  <a:cxn ang="T4">
                    <a:pos x="T0" y="T1"/>
                  </a:cxn>
                  <a:cxn ang="T5">
                    <a:pos x="T2" y="T3"/>
                  </a:cxn>
                </a:cxnLst>
                <a:rect l="T6" t="T7" r="T8" b="T9"/>
                <a:pathLst>
                  <a:path w="198" h="3">
                    <a:moveTo>
                      <a:pt x="0" y="3"/>
                    </a:moveTo>
                    <a:lnTo>
                      <a:pt x="198" y="0"/>
                    </a:lnTo>
                  </a:path>
                </a:pathLst>
              </a:custGeom>
              <a:solidFill>
                <a:srgbClr val="FFFFFF"/>
              </a:solidFill>
              <a:ln w="76200">
                <a:solidFill>
                  <a:schemeClr val="folHlink"/>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8" name="Freeform 269"/>
              <p:cNvSpPr/>
              <p:nvPr/>
            </p:nvSpPr>
            <p:spPr bwMode="auto">
              <a:xfrm>
                <a:off x="1148" y="981"/>
                <a:ext cx="189" cy="2235"/>
              </a:xfrm>
              <a:custGeom>
                <a:avLst/>
                <a:gdLst>
                  <a:gd name="T0" fmla="*/ 189 w 189"/>
                  <a:gd name="T1" fmla="*/ 0 h 2235"/>
                  <a:gd name="T2" fmla="*/ 0 w 189"/>
                  <a:gd name="T3" fmla="*/ 0 h 2235"/>
                  <a:gd name="T4" fmla="*/ 0 w 189"/>
                  <a:gd name="T5" fmla="*/ 2235 h 2235"/>
                  <a:gd name="T6" fmla="*/ 0 60000 65536"/>
                  <a:gd name="T7" fmla="*/ 0 60000 65536"/>
                  <a:gd name="T8" fmla="*/ 0 60000 65536"/>
                  <a:gd name="T9" fmla="*/ 0 w 189"/>
                  <a:gd name="T10" fmla="*/ 0 h 2235"/>
                  <a:gd name="T11" fmla="*/ 189 w 189"/>
                  <a:gd name="T12" fmla="*/ 2235 h 2235"/>
                </a:gdLst>
                <a:ahLst/>
                <a:cxnLst>
                  <a:cxn ang="T6">
                    <a:pos x="T0" y="T1"/>
                  </a:cxn>
                  <a:cxn ang="T7">
                    <a:pos x="T2" y="T3"/>
                  </a:cxn>
                  <a:cxn ang="T8">
                    <a:pos x="T4" y="T5"/>
                  </a:cxn>
                </a:cxnLst>
                <a:rect l="T9" t="T10" r="T11" b="T12"/>
                <a:pathLst>
                  <a:path w="189" h="2235">
                    <a:moveTo>
                      <a:pt x="189" y="0"/>
                    </a:moveTo>
                    <a:lnTo>
                      <a:pt x="0" y="0"/>
                    </a:lnTo>
                    <a:lnTo>
                      <a:pt x="0" y="223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9" name="Freeform 270"/>
              <p:cNvSpPr/>
              <p:nvPr/>
            </p:nvSpPr>
            <p:spPr bwMode="auto">
              <a:xfrm>
                <a:off x="1145" y="2718"/>
                <a:ext cx="192" cy="1"/>
              </a:xfrm>
              <a:custGeom>
                <a:avLst/>
                <a:gdLst>
                  <a:gd name="T0" fmla="*/ 0 w 192"/>
                  <a:gd name="T1" fmla="*/ 0 h 1"/>
                  <a:gd name="T2" fmla="*/ 192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solidFill>
                <a:srgbClr val="FFFFFF"/>
              </a:solidFill>
              <a:ln w="76200">
                <a:solidFill>
                  <a:schemeClr val="folHlink"/>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6" name="Line 271"/>
            <p:cNvSpPr>
              <a:spLocks noChangeShapeType="1"/>
            </p:cNvSpPr>
            <p:nvPr/>
          </p:nvSpPr>
          <p:spPr bwMode="auto">
            <a:xfrm>
              <a:off x="1148" y="2063"/>
              <a:ext cx="190" cy="1"/>
            </a:xfrm>
            <a:prstGeom prst="line">
              <a:avLst/>
            </a:prstGeom>
            <a:noFill/>
            <a:ln w="76200">
              <a:solidFill>
                <a:schemeClr val="folHlink"/>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600" name="Group 272"/>
          <p:cNvGrpSpPr/>
          <p:nvPr/>
        </p:nvGrpSpPr>
        <p:grpSpPr bwMode="auto">
          <a:xfrm rot="5400000">
            <a:off x="8369300" y="720726"/>
            <a:ext cx="77787" cy="366712"/>
            <a:chOff x="1586" y="1334"/>
            <a:chExt cx="49" cy="231"/>
          </a:xfrm>
        </p:grpSpPr>
        <p:sp>
          <p:nvSpPr>
            <p:cNvPr id="601" name="Freeform 273"/>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2" name="Freeform 274"/>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03" name="Group 275"/>
          <p:cNvGrpSpPr/>
          <p:nvPr/>
        </p:nvGrpSpPr>
        <p:grpSpPr bwMode="auto">
          <a:xfrm>
            <a:off x="3440113" y="1133475"/>
            <a:ext cx="690562" cy="3695700"/>
            <a:chOff x="1285" y="696"/>
            <a:chExt cx="435" cy="2328"/>
          </a:xfrm>
        </p:grpSpPr>
        <p:grpSp>
          <p:nvGrpSpPr>
            <p:cNvPr id="604" name="Group 276"/>
            <p:cNvGrpSpPr/>
            <p:nvPr/>
          </p:nvGrpSpPr>
          <p:grpSpPr bwMode="auto">
            <a:xfrm>
              <a:off x="1314" y="696"/>
              <a:ext cx="406" cy="2328"/>
              <a:chOff x="1314" y="696"/>
              <a:chExt cx="406" cy="2328"/>
            </a:xfrm>
          </p:grpSpPr>
          <p:grpSp>
            <p:nvGrpSpPr>
              <p:cNvPr id="606" name="Group 277"/>
              <p:cNvGrpSpPr/>
              <p:nvPr/>
            </p:nvGrpSpPr>
            <p:grpSpPr bwMode="auto">
              <a:xfrm>
                <a:off x="1314" y="696"/>
                <a:ext cx="391" cy="237"/>
                <a:chOff x="1382" y="696"/>
                <a:chExt cx="391" cy="237"/>
              </a:xfrm>
            </p:grpSpPr>
            <p:sp>
              <p:nvSpPr>
                <p:cNvPr id="633" name="Freeform 278"/>
                <p:cNvSpPr/>
                <p:nvPr/>
              </p:nvSpPr>
              <p:spPr bwMode="auto">
                <a:xfrm>
                  <a:off x="1382" y="696"/>
                  <a:ext cx="108" cy="237"/>
                </a:xfrm>
                <a:custGeom>
                  <a:avLst/>
                  <a:gdLst>
                    <a:gd name="T0" fmla="*/ 0 w 108"/>
                    <a:gd name="T1" fmla="*/ 237 h 237"/>
                    <a:gd name="T2" fmla="*/ 108 w 108"/>
                    <a:gd name="T3" fmla="*/ 237 h 237"/>
                    <a:gd name="T4" fmla="*/ 108 w 108"/>
                    <a:gd name="T5" fmla="*/ 0 h 237"/>
                    <a:gd name="T6" fmla="*/ 0 60000 65536"/>
                    <a:gd name="T7" fmla="*/ 0 60000 65536"/>
                    <a:gd name="T8" fmla="*/ 0 60000 65536"/>
                    <a:gd name="T9" fmla="*/ 0 w 108"/>
                    <a:gd name="T10" fmla="*/ 0 h 237"/>
                    <a:gd name="T11" fmla="*/ 108 w 108"/>
                    <a:gd name="T12" fmla="*/ 237 h 237"/>
                  </a:gdLst>
                  <a:ahLst/>
                  <a:cxnLst>
                    <a:cxn ang="T6">
                      <a:pos x="T0" y="T1"/>
                    </a:cxn>
                    <a:cxn ang="T7">
                      <a:pos x="T2" y="T3"/>
                    </a:cxn>
                    <a:cxn ang="T8">
                      <a:pos x="T4" y="T5"/>
                    </a:cxn>
                  </a:cxnLst>
                  <a:rect l="T9" t="T10" r="T11" b="T12"/>
                  <a:pathLst>
                    <a:path w="108" h="237">
                      <a:moveTo>
                        <a:pt x="0" y="237"/>
                      </a:moveTo>
                      <a:lnTo>
                        <a:pt x="108" y="237"/>
                      </a:lnTo>
                      <a:lnTo>
                        <a:pt x="108" y="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4" name="Freeform 279"/>
                <p:cNvSpPr/>
                <p:nvPr/>
              </p:nvSpPr>
              <p:spPr bwMode="auto">
                <a:xfrm>
                  <a:off x="1509" y="702"/>
                  <a:ext cx="264" cy="1"/>
                </a:xfrm>
                <a:custGeom>
                  <a:avLst/>
                  <a:gdLst>
                    <a:gd name="T0" fmla="*/ 0 w 264"/>
                    <a:gd name="T1" fmla="*/ 0 h 1"/>
                    <a:gd name="T2" fmla="*/ 264 w 264"/>
                    <a:gd name="T3" fmla="*/ 0 h 1"/>
                    <a:gd name="T4" fmla="*/ 0 60000 65536"/>
                    <a:gd name="T5" fmla="*/ 0 60000 65536"/>
                    <a:gd name="T6" fmla="*/ 0 w 264"/>
                    <a:gd name="T7" fmla="*/ 0 h 1"/>
                    <a:gd name="T8" fmla="*/ 264 w 264"/>
                    <a:gd name="T9" fmla="*/ 1 h 1"/>
                  </a:gdLst>
                  <a:ahLst/>
                  <a:cxnLst>
                    <a:cxn ang="T4">
                      <a:pos x="T0" y="T1"/>
                    </a:cxn>
                    <a:cxn ang="T5">
                      <a:pos x="T2" y="T3"/>
                    </a:cxn>
                  </a:cxnLst>
                  <a:rect l="T6" t="T7" r="T8" b="T9"/>
                  <a:pathLst>
                    <a:path w="264" h="1">
                      <a:moveTo>
                        <a:pt x="0" y="0"/>
                      </a:moveTo>
                      <a:lnTo>
                        <a:pt x="264"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07" name="Group 280"/>
              <p:cNvGrpSpPr/>
              <p:nvPr/>
            </p:nvGrpSpPr>
            <p:grpSpPr bwMode="auto">
              <a:xfrm>
                <a:off x="1330" y="1403"/>
                <a:ext cx="390" cy="253"/>
                <a:chOff x="1398" y="1403"/>
                <a:chExt cx="390" cy="253"/>
              </a:xfrm>
            </p:grpSpPr>
            <p:sp>
              <p:nvSpPr>
                <p:cNvPr id="631" name="Freeform 281"/>
                <p:cNvSpPr/>
                <p:nvPr/>
              </p:nvSpPr>
              <p:spPr bwMode="auto">
                <a:xfrm>
                  <a:off x="1398" y="1403"/>
                  <a:ext cx="102" cy="253"/>
                </a:xfrm>
                <a:custGeom>
                  <a:avLst/>
                  <a:gdLst>
                    <a:gd name="T0" fmla="*/ 0 w 102"/>
                    <a:gd name="T1" fmla="*/ 253 h 253"/>
                    <a:gd name="T2" fmla="*/ 102 w 102"/>
                    <a:gd name="T3" fmla="*/ 253 h 253"/>
                    <a:gd name="T4" fmla="*/ 102 w 102"/>
                    <a:gd name="T5" fmla="*/ 0 h 253"/>
                    <a:gd name="T6" fmla="*/ 0 60000 65536"/>
                    <a:gd name="T7" fmla="*/ 0 60000 65536"/>
                    <a:gd name="T8" fmla="*/ 0 60000 65536"/>
                    <a:gd name="T9" fmla="*/ 0 w 102"/>
                    <a:gd name="T10" fmla="*/ 0 h 253"/>
                    <a:gd name="T11" fmla="*/ 102 w 102"/>
                    <a:gd name="T12" fmla="*/ 253 h 253"/>
                  </a:gdLst>
                  <a:ahLst/>
                  <a:cxnLst>
                    <a:cxn ang="T6">
                      <a:pos x="T0" y="T1"/>
                    </a:cxn>
                    <a:cxn ang="T7">
                      <a:pos x="T2" y="T3"/>
                    </a:cxn>
                    <a:cxn ang="T8">
                      <a:pos x="T4" y="T5"/>
                    </a:cxn>
                  </a:cxnLst>
                  <a:rect l="T9" t="T10" r="T11" b="T12"/>
                  <a:pathLst>
                    <a:path w="102" h="253">
                      <a:moveTo>
                        <a:pt x="0" y="253"/>
                      </a:moveTo>
                      <a:lnTo>
                        <a:pt x="102" y="253"/>
                      </a:lnTo>
                      <a:lnTo>
                        <a:pt x="102" y="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2" name="Freeform 282"/>
                <p:cNvSpPr/>
                <p:nvPr/>
              </p:nvSpPr>
              <p:spPr bwMode="auto">
                <a:xfrm>
                  <a:off x="1521" y="1413"/>
                  <a:ext cx="267" cy="1"/>
                </a:xfrm>
                <a:custGeom>
                  <a:avLst/>
                  <a:gdLst>
                    <a:gd name="T0" fmla="*/ 0 w 267"/>
                    <a:gd name="T1" fmla="*/ 0 h 1"/>
                    <a:gd name="T2" fmla="*/ 267 w 267"/>
                    <a:gd name="T3" fmla="*/ 0 h 1"/>
                    <a:gd name="T4" fmla="*/ 0 60000 65536"/>
                    <a:gd name="T5" fmla="*/ 0 60000 65536"/>
                    <a:gd name="T6" fmla="*/ 0 w 267"/>
                    <a:gd name="T7" fmla="*/ 0 h 1"/>
                    <a:gd name="T8" fmla="*/ 267 w 267"/>
                    <a:gd name="T9" fmla="*/ 1 h 1"/>
                  </a:gdLst>
                  <a:ahLst/>
                  <a:cxnLst>
                    <a:cxn ang="T4">
                      <a:pos x="T0" y="T1"/>
                    </a:cxn>
                    <a:cxn ang="T5">
                      <a:pos x="T2" y="T3"/>
                    </a:cxn>
                  </a:cxnLst>
                  <a:rect l="T6" t="T7" r="T8" b="T9"/>
                  <a:pathLst>
                    <a:path w="267" h="1">
                      <a:moveTo>
                        <a:pt x="0" y="0"/>
                      </a:moveTo>
                      <a:lnTo>
                        <a:pt x="267"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08" name="Freeform 283"/>
              <p:cNvSpPr/>
              <p:nvPr/>
            </p:nvSpPr>
            <p:spPr bwMode="auto">
              <a:xfrm>
                <a:off x="1324" y="2415"/>
                <a:ext cx="108" cy="252"/>
              </a:xfrm>
              <a:custGeom>
                <a:avLst/>
                <a:gdLst>
                  <a:gd name="T0" fmla="*/ 0 w 108"/>
                  <a:gd name="T1" fmla="*/ 252 h 252"/>
                  <a:gd name="T2" fmla="*/ 107 w 108"/>
                  <a:gd name="T3" fmla="*/ 249 h 252"/>
                  <a:gd name="T4" fmla="*/ 108 w 108"/>
                  <a:gd name="T5" fmla="*/ 0 h 252"/>
                  <a:gd name="T6" fmla="*/ 0 60000 65536"/>
                  <a:gd name="T7" fmla="*/ 0 60000 65536"/>
                  <a:gd name="T8" fmla="*/ 0 60000 65536"/>
                  <a:gd name="T9" fmla="*/ 0 w 108"/>
                  <a:gd name="T10" fmla="*/ 0 h 252"/>
                  <a:gd name="T11" fmla="*/ 108 w 108"/>
                  <a:gd name="T12" fmla="*/ 252 h 252"/>
                </a:gdLst>
                <a:ahLst/>
                <a:cxnLst>
                  <a:cxn ang="T6">
                    <a:pos x="T0" y="T1"/>
                  </a:cxn>
                  <a:cxn ang="T7">
                    <a:pos x="T2" y="T3"/>
                  </a:cxn>
                  <a:cxn ang="T8">
                    <a:pos x="T4" y="T5"/>
                  </a:cxn>
                </a:cxnLst>
                <a:rect l="T9" t="T10" r="T11" b="T12"/>
                <a:pathLst>
                  <a:path w="108" h="252">
                    <a:moveTo>
                      <a:pt x="0" y="252"/>
                    </a:moveTo>
                    <a:lnTo>
                      <a:pt x="107" y="249"/>
                    </a:lnTo>
                    <a:lnTo>
                      <a:pt x="108" y="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9" name="Freeform 284"/>
              <p:cNvSpPr/>
              <p:nvPr/>
            </p:nvSpPr>
            <p:spPr bwMode="auto">
              <a:xfrm>
                <a:off x="1444" y="2414"/>
                <a:ext cx="274" cy="1"/>
              </a:xfrm>
              <a:custGeom>
                <a:avLst/>
                <a:gdLst>
                  <a:gd name="T0" fmla="*/ 0 w 274"/>
                  <a:gd name="T1" fmla="*/ 1 h 1"/>
                  <a:gd name="T2" fmla="*/ 274 w 274"/>
                  <a:gd name="T3" fmla="*/ 0 h 1"/>
                  <a:gd name="T4" fmla="*/ 0 60000 65536"/>
                  <a:gd name="T5" fmla="*/ 0 60000 65536"/>
                  <a:gd name="T6" fmla="*/ 0 w 274"/>
                  <a:gd name="T7" fmla="*/ 0 h 1"/>
                  <a:gd name="T8" fmla="*/ 274 w 274"/>
                  <a:gd name="T9" fmla="*/ 1 h 1"/>
                </a:gdLst>
                <a:ahLst/>
                <a:cxnLst>
                  <a:cxn ang="T4">
                    <a:pos x="T0" y="T1"/>
                  </a:cxn>
                  <a:cxn ang="T5">
                    <a:pos x="T2" y="T3"/>
                  </a:cxn>
                </a:cxnLst>
                <a:rect l="T6" t="T7" r="T8" b="T9"/>
                <a:pathLst>
                  <a:path w="274" h="1">
                    <a:moveTo>
                      <a:pt x="0" y="1"/>
                    </a:moveTo>
                    <a:lnTo>
                      <a:pt x="274"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10" name="Group 285"/>
              <p:cNvGrpSpPr/>
              <p:nvPr/>
            </p:nvGrpSpPr>
            <p:grpSpPr bwMode="auto">
              <a:xfrm>
                <a:off x="1324" y="2747"/>
                <a:ext cx="202" cy="277"/>
                <a:chOff x="1392" y="2736"/>
                <a:chExt cx="202" cy="277"/>
              </a:xfrm>
            </p:grpSpPr>
            <p:sp>
              <p:nvSpPr>
                <p:cNvPr id="625" name="Line 286"/>
                <p:cNvSpPr>
                  <a:spLocks noChangeShapeType="1"/>
                </p:cNvSpPr>
                <p:nvPr/>
              </p:nvSpPr>
              <p:spPr bwMode="auto">
                <a:xfrm>
                  <a:off x="1492" y="2916"/>
                  <a:ext cx="2" cy="95"/>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6" name="Freeform 287"/>
                <p:cNvSpPr/>
                <p:nvPr/>
              </p:nvSpPr>
              <p:spPr bwMode="auto">
                <a:xfrm>
                  <a:off x="1440" y="3012"/>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7" name="Freeform 288"/>
                <p:cNvSpPr/>
                <p:nvPr/>
              </p:nvSpPr>
              <p:spPr bwMode="auto">
                <a:xfrm>
                  <a:off x="1392" y="2736"/>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28" name="Group 289"/>
                <p:cNvGrpSpPr/>
                <p:nvPr/>
              </p:nvGrpSpPr>
              <p:grpSpPr bwMode="auto">
                <a:xfrm>
                  <a:off x="1392" y="2868"/>
                  <a:ext cx="202" cy="49"/>
                  <a:chOff x="432" y="1152"/>
                  <a:chExt cx="202" cy="49"/>
                </a:xfrm>
              </p:grpSpPr>
              <p:sp>
                <p:nvSpPr>
                  <p:cNvPr id="629" name="Freeform 290"/>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0" name="Freeform 291"/>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611" name="Group 292"/>
              <p:cNvGrpSpPr/>
              <p:nvPr/>
            </p:nvGrpSpPr>
            <p:grpSpPr bwMode="auto">
              <a:xfrm>
                <a:off x="1324" y="1019"/>
                <a:ext cx="202" cy="277"/>
                <a:chOff x="1392" y="1019"/>
                <a:chExt cx="202" cy="277"/>
              </a:xfrm>
            </p:grpSpPr>
            <p:sp>
              <p:nvSpPr>
                <p:cNvPr id="619" name="Line 293"/>
                <p:cNvSpPr>
                  <a:spLocks noChangeShapeType="1"/>
                </p:cNvSpPr>
                <p:nvPr/>
              </p:nvSpPr>
              <p:spPr bwMode="auto">
                <a:xfrm>
                  <a:off x="1492" y="1199"/>
                  <a:ext cx="2" cy="95"/>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0" name="Freeform 294"/>
                <p:cNvSpPr/>
                <p:nvPr/>
              </p:nvSpPr>
              <p:spPr bwMode="auto">
                <a:xfrm>
                  <a:off x="1440"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1" name="Freeform 295"/>
                <p:cNvSpPr/>
                <p:nvPr/>
              </p:nvSpPr>
              <p:spPr bwMode="auto">
                <a:xfrm>
                  <a:off x="1392" y="101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22" name="Group 296"/>
                <p:cNvGrpSpPr/>
                <p:nvPr/>
              </p:nvGrpSpPr>
              <p:grpSpPr bwMode="auto">
                <a:xfrm>
                  <a:off x="1392" y="1151"/>
                  <a:ext cx="202" cy="49"/>
                  <a:chOff x="432" y="1152"/>
                  <a:chExt cx="202" cy="49"/>
                </a:xfrm>
              </p:grpSpPr>
              <p:sp>
                <p:nvSpPr>
                  <p:cNvPr id="623" name="Freeform 297"/>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 name="Freeform 298"/>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612" name="Group 299"/>
              <p:cNvGrpSpPr/>
              <p:nvPr/>
            </p:nvGrpSpPr>
            <p:grpSpPr bwMode="auto">
              <a:xfrm>
                <a:off x="1324" y="1739"/>
                <a:ext cx="202" cy="277"/>
                <a:chOff x="1392" y="1776"/>
                <a:chExt cx="202" cy="277"/>
              </a:xfrm>
            </p:grpSpPr>
            <p:sp>
              <p:nvSpPr>
                <p:cNvPr id="613" name="Line 300"/>
                <p:cNvSpPr>
                  <a:spLocks noChangeShapeType="1"/>
                </p:cNvSpPr>
                <p:nvPr/>
              </p:nvSpPr>
              <p:spPr bwMode="auto">
                <a:xfrm>
                  <a:off x="1492" y="1956"/>
                  <a:ext cx="2" cy="95"/>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 name="Freeform 301"/>
                <p:cNvSpPr/>
                <p:nvPr/>
              </p:nvSpPr>
              <p:spPr bwMode="auto">
                <a:xfrm>
                  <a:off x="1440" y="2052"/>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5" name="Freeform 302"/>
                <p:cNvSpPr/>
                <p:nvPr/>
              </p:nvSpPr>
              <p:spPr bwMode="auto">
                <a:xfrm>
                  <a:off x="1392" y="1776"/>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16" name="Group 303"/>
                <p:cNvGrpSpPr/>
                <p:nvPr/>
              </p:nvGrpSpPr>
              <p:grpSpPr bwMode="auto">
                <a:xfrm>
                  <a:off x="1392" y="1908"/>
                  <a:ext cx="202" cy="49"/>
                  <a:chOff x="432" y="1152"/>
                  <a:chExt cx="202" cy="49"/>
                </a:xfrm>
              </p:grpSpPr>
              <p:sp>
                <p:nvSpPr>
                  <p:cNvPr id="617" name="Freeform 304"/>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8" name="Freeform 305"/>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
          <p:nvSpPr>
            <p:cNvPr id="605" name="Text Box 306"/>
            <p:cNvSpPr txBox="1">
              <a:spLocks noChangeArrowheads="1"/>
            </p:cNvSpPr>
            <p:nvPr/>
          </p:nvSpPr>
          <p:spPr bwMode="auto">
            <a:xfrm>
              <a:off x="1285" y="2056"/>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sp>
        <p:nvSpPr>
          <p:cNvPr id="635" name="Text Box 308"/>
          <p:cNvSpPr txBox="1">
            <a:spLocks noChangeArrowheads="1"/>
          </p:cNvSpPr>
          <p:nvPr/>
        </p:nvSpPr>
        <p:spPr bwMode="auto">
          <a:xfrm>
            <a:off x="2892425" y="50466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63</a:t>
            </a:r>
          </a:p>
        </p:txBody>
      </p:sp>
      <p:sp>
        <p:nvSpPr>
          <p:cNvPr id="636" name="Text Box 309"/>
          <p:cNvSpPr txBox="1">
            <a:spLocks noChangeArrowheads="1"/>
          </p:cNvSpPr>
          <p:nvPr/>
        </p:nvSpPr>
        <p:spPr bwMode="auto">
          <a:xfrm>
            <a:off x="9496425" y="6889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0</a:t>
            </a:r>
          </a:p>
        </p:txBody>
      </p:sp>
      <p:sp>
        <p:nvSpPr>
          <p:cNvPr id="637" name="Text Box 310"/>
          <p:cNvSpPr txBox="1">
            <a:spLocks noChangeArrowheads="1"/>
          </p:cNvSpPr>
          <p:nvPr/>
        </p:nvSpPr>
        <p:spPr bwMode="auto">
          <a:xfrm>
            <a:off x="9496425" y="6905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0</a:t>
            </a:r>
          </a:p>
        </p:txBody>
      </p:sp>
      <p:sp>
        <p:nvSpPr>
          <p:cNvPr id="638" name="Text Box 311"/>
          <p:cNvSpPr txBox="1">
            <a:spLocks noChangeArrowheads="1"/>
          </p:cNvSpPr>
          <p:nvPr/>
        </p:nvSpPr>
        <p:spPr bwMode="auto">
          <a:xfrm>
            <a:off x="9496425" y="6905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0</a:t>
            </a:r>
          </a:p>
        </p:txBody>
      </p:sp>
      <p:grpSp>
        <p:nvGrpSpPr>
          <p:cNvPr id="639" name="Group 312"/>
          <p:cNvGrpSpPr/>
          <p:nvPr/>
        </p:nvGrpSpPr>
        <p:grpSpPr bwMode="auto">
          <a:xfrm>
            <a:off x="7342188" y="930275"/>
            <a:ext cx="1847850" cy="5246688"/>
            <a:chOff x="3743" y="568"/>
            <a:chExt cx="1164" cy="3305"/>
          </a:xfrm>
        </p:grpSpPr>
        <p:grpSp>
          <p:nvGrpSpPr>
            <p:cNvPr id="640" name="Group 313"/>
            <p:cNvGrpSpPr/>
            <p:nvPr/>
          </p:nvGrpSpPr>
          <p:grpSpPr bwMode="auto">
            <a:xfrm>
              <a:off x="3743" y="568"/>
              <a:ext cx="1140" cy="3305"/>
              <a:chOff x="3743" y="568"/>
              <a:chExt cx="1140" cy="3305"/>
            </a:xfrm>
          </p:grpSpPr>
          <p:sp>
            <p:nvSpPr>
              <p:cNvPr id="642" name="Freeform 314"/>
              <p:cNvSpPr/>
              <p:nvPr/>
            </p:nvSpPr>
            <p:spPr bwMode="auto">
              <a:xfrm>
                <a:off x="4464" y="568"/>
                <a:ext cx="419" cy="3138"/>
              </a:xfrm>
              <a:custGeom>
                <a:avLst/>
                <a:gdLst>
                  <a:gd name="T0" fmla="*/ 0 w 419"/>
                  <a:gd name="T1" fmla="*/ 0 h 3138"/>
                  <a:gd name="T2" fmla="*/ 0 w 419"/>
                  <a:gd name="T3" fmla="*/ 130 h 3138"/>
                  <a:gd name="T4" fmla="*/ 416 w 419"/>
                  <a:gd name="T5" fmla="*/ 130 h 3138"/>
                  <a:gd name="T6" fmla="*/ 419 w 419"/>
                  <a:gd name="T7" fmla="*/ 3138 h 3138"/>
                  <a:gd name="T8" fmla="*/ 0 60000 65536"/>
                  <a:gd name="T9" fmla="*/ 0 60000 65536"/>
                  <a:gd name="T10" fmla="*/ 0 60000 65536"/>
                  <a:gd name="T11" fmla="*/ 0 60000 65536"/>
                  <a:gd name="T12" fmla="*/ 0 w 419"/>
                  <a:gd name="T13" fmla="*/ 0 h 3138"/>
                  <a:gd name="T14" fmla="*/ 419 w 419"/>
                  <a:gd name="T15" fmla="*/ 3138 h 3138"/>
                </a:gdLst>
                <a:ahLst/>
                <a:cxnLst>
                  <a:cxn ang="T8">
                    <a:pos x="T0" y="T1"/>
                  </a:cxn>
                  <a:cxn ang="T9">
                    <a:pos x="T2" y="T3"/>
                  </a:cxn>
                  <a:cxn ang="T10">
                    <a:pos x="T4" y="T5"/>
                  </a:cxn>
                  <a:cxn ang="T11">
                    <a:pos x="T6" y="T7"/>
                  </a:cxn>
                </a:cxnLst>
                <a:rect l="T12" t="T13" r="T14" b="T15"/>
                <a:pathLst>
                  <a:path w="419" h="3138">
                    <a:moveTo>
                      <a:pt x="0" y="0"/>
                    </a:moveTo>
                    <a:lnTo>
                      <a:pt x="0" y="130"/>
                    </a:lnTo>
                    <a:lnTo>
                      <a:pt x="416" y="130"/>
                    </a:lnTo>
                    <a:lnTo>
                      <a:pt x="419" y="313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3" name="Freeform 315"/>
              <p:cNvSpPr/>
              <p:nvPr/>
            </p:nvSpPr>
            <p:spPr bwMode="auto">
              <a:xfrm>
                <a:off x="3743" y="3672"/>
                <a:ext cx="1" cy="201"/>
              </a:xfrm>
              <a:custGeom>
                <a:avLst/>
                <a:gdLst>
                  <a:gd name="T0" fmla="*/ 1 w 1"/>
                  <a:gd name="T1" fmla="*/ 0 h 201"/>
                  <a:gd name="T2" fmla="*/ 0 w 1"/>
                  <a:gd name="T3" fmla="*/ 201 h 201"/>
                  <a:gd name="T4" fmla="*/ 0 60000 65536"/>
                  <a:gd name="T5" fmla="*/ 0 60000 65536"/>
                  <a:gd name="T6" fmla="*/ 0 w 1"/>
                  <a:gd name="T7" fmla="*/ 0 h 201"/>
                  <a:gd name="T8" fmla="*/ 1 w 1"/>
                  <a:gd name="T9" fmla="*/ 201 h 201"/>
                </a:gdLst>
                <a:ahLst/>
                <a:cxnLst>
                  <a:cxn ang="T4">
                    <a:pos x="T0" y="T1"/>
                  </a:cxn>
                  <a:cxn ang="T5">
                    <a:pos x="T2" y="T3"/>
                  </a:cxn>
                </a:cxnLst>
                <a:rect l="T6" t="T7" r="T8" b="T9"/>
                <a:pathLst>
                  <a:path w="1" h="201">
                    <a:moveTo>
                      <a:pt x="1" y="0"/>
                    </a:moveTo>
                    <a:lnTo>
                      <a:pt x="0" y="201"/>
                    </a:lnTo>
                  </a:path>
                </a:pathLst>
              </a:custGeom>
              <a:noFill/>
              <a:ln w="762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41" name="Freeform 316"/>
            <p:cNvSpPr/>
            <p:nvPr/>
          </p:nvSpPr>
          <p:spPr bwMode="auto">
            <a:xfrm>
              <a:off x="3751" y="3694"/>
              <a:ext cx="1156" cy="2"/>
            </a:xfrm>
            <a:custGeom>
              <a:avLst/>
              <a:gdLst>
                <a:gd name="T0" fmla="*/ 2130 w 1023"/>
                <a:gd name="T1" fmla="*/ 0 h 2"/>
                <a:gd name="T2" fmla="*/ 0 w 1023"/>
                <a:gd name="T3" fmla="*/ 2 h 2"/>
                <a:gd name="T4" fmla="*/ 0 60000 65536"/>
                <a:gd name="T5" fmla="*/ 0 60000 65536"/>
                <a:gd name="T6" fmla="*/ 0 w 1023"/>
                <a:gd name="T7" fmla="*/ 0 h 2"/>
                <a:gd name="T8" fmla="*/ 1023 w 1023"/>
                <a:gd name="T9" fmla="*/ 2 h 2"/>
              </a:gdLst>
              <a:ahLst/>
              <a:cxnLst>
                <a:cxn ang="T4">
                  <a:pos x="T0" y="T1"/>
                </a:cxn>
                <a:cxn ang="T5">
                  <a:pos x="T2" y="T3"/>
                </a:cxn>
              </a:cxnLst>
              <a:rect l="T6" t="T7" r="T8" b="T9"/>
              <a:pathLst>
                <a:path w="1023" h="2">
                  <a:moveTo>
                    <a:pt x="1023" y="0"/>
                  </a:moveTo>
                  <a:lnTo>
                    <a:pt x="0" y="2"/>
                  </a:lnTo>
                </a:path>
              </a:pathLst>
            </a:custGeom>
            <a:solidFill>
              <a:srgbClr val="FFFFFF"/>
            </a:solidFill>
            <a:ln w="7620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44" name="Group 317"/>
          <p:cNvGrpSpPr/>
          <p:nvPr/>
        </p:nvGrpSpPr>
        <p:grpSpPr bwMode="auto">
          <a:xfrm>
            <a:off x="6721475" y="5819775"/>
            <a:ext cx="3751263" cy="750888"/>
            <a:chOff x="3352" y="3648"/>
            <a:chExt cx="2363" cy="473"/>
          </a:xfrm>
        </p:grpSpPr>
        <p:sp>
          <p:nvSpPr>
            <p:cNvPr id="645" name="Rectangle 318"/>
            <p:cNvSpPr>
              <a:spLocks noChangeArrowheads="1"/>
            </p:cNvSpPr>
            <p:nvPr/>
          </p:nvSpPr>
          <p:spPr bwMode="auto">
            <a:xfrm>
              <a:off x="4538" y="3869"/>
              <a:ext cx="742" cy="252"/>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6" name="Rectangle 319"/>
            <p:cNvSpPr>
              <a:spLocks noChangeArrowheads="1"/>
            </p:cNvSpPr>
            <p:nvPr/>
          </p:nvSpPr>
          <p:spPr bwMode="auto">
            <a:xfrm>
              <a:off x="3352" y="3869"/>
              <a:ext cx="742" cy="252"/>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7" name="Freeform 320"/>
            <p:cNvSpPr/>
            <p:nvPr/>
          </p:nvSpPr>
          <p:spPr bwMode="auto">
            <a:xfrm>
              <a:off x="4080" y="3984"/>
              <a:ext cx="453" cy="1"/>
            </a:xfrm>
            <a:custGeom>
              <a:avLst/>
              <a:gdLst>
                <a:gd name="T0" fmla="*/ 0 w 453"/>
                <a:gd name="T1" fmla="*/ 0 h 1"/>
                <a:gd name="T2" fmla="*/ 453 w 453"/>
                <a:gd name="T3" fmla="*/ 1 h 1"/>
                <a:gd name="T4" fmla="*/ 0 60000 65536"/>
                <a:gd name="T5" fmla="*/ 0 60000 65536"/>
                <a:gd name="T6" fmla="*/ 0 w 453"/>
                <a:gd name="T7" fmla="*/ 0 h 1"/>
                <a:gd name="T8" fmla="*/ 453 w 453"/>
                <a:gd name="T9" fmla="*/ 1 h 1"/>
              </a:gdLst>
              <a:ahLst/>
              <a:cxnLst>
                <a:cxn ang="T4">
                  <a:pos x="T0" y="T1"/>
                </a:cxn>
                <a:cxn ang="T5">
                  <a:pos x="T2" y="T3"/>
                </a:cxn>
              </a:cxnLst>
              <a:rect l="T6" t="T7" r="T8" b="T9"/>
              <a:pathLst>
                <a:path w="453" h="1">
                  <a:moveTo>
                    <a:pt x="0" y="0"/>
                  </a:moveTo>
                  <a:lnTo>
                    <a:pt x="453" y="1"/>
                  </a:lnTo>
                </a:path>
              </a:pathLst>
            </a:custGeom>
            <a:noFill/>
            <a:ln w="762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8" name="Text Box 321"/>
            <p:cNvSpPr txBox="1">
              <a:spLocks noChangeArrowheads="1"/>
            </p:cNvSpPr>
            <p:nvPr/>
          </p:nvSpPr>
          <p:spPr bwMode="auto">
            <a:xfrm>
              <a:off x="3402" y="3867"/>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bg2"/>
                  </a:solidFill>
                </a:rPr>
                <a:t>I/O</a:t>
              </a:r>
              <a:r>
                <a:rPr lang="zh-CN" altLang="en-US" sz="2000" b="1">
                  <a:solidFill>
                    <a:schemeClr val="bg2"/>
                  </a:solidFill>
                </a:rPr>
                <a:t>缓冲</a:t>
              </a:r>
            </a:p>
          </p:txBody>
        </p:sp>
        <p:sp>
          <p:nvSpPr>
            <p:cNvPr id="649" name="Text Box 322"/>
            <p:cNvSpPr txBox="1">
              <a:spLocks noChangeArrowheads="1"/>
            </p:cNvSpPr>
            <p:nvPr/>
          </p:nvSpPr>
          <p:spPr bwMode="auto">
            <a:xfrm>
              <a:off x="4540" y="3856"/>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bg2"/>
                  </a:solidFill>
                </a:rPr>
                <a:t>输出驱动</a:t>
              </a:r>
            </a:p>
          </p:txBody>
        </p:sp>
        <p:sp>
          <p:nvSpPr>
            <p:cNvPr id="650" name="Line 323"/>
            <p:cNvSpPr>
              <a:spLocks noChangeShapeType="1"/>
            </p:cNvSpPr>
            <p:nvPr/>
          </p:nvSpPr>
          <p:spPr bwMode="auto">
            <a:xfrm>
              <a:off x="5295" y="3984"/>
              <a:ext cx="192" cy="0"/>
            </a:xfrm>
            <a:prstGeom prst="line">
              <a:avLst/>
            </a:prstGeom>
            <a:noFill/>
            <a:ln w="76200">
              <a:solidFill>
                <a:schemeClr val="folHlink"/>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1" name="Text Box 324"/>
            <p:cNvSpPr txBox="1">
              <a:spLocks noChangeArrowheads="1"/>
            </p:cNvSpPr>
            <p:nvPr/>
          </p:nvSpPr>
          <p:spPr bwMode="auto">
            <a:xfrm>
              <a:off x="5356" y="3744"/>
              <a:ext cx="3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b="1">
                  <a:solidFill>
                    <a:schemeClr val="folHlink"/>
                  </a:solidFill>
                </a:rPr>
                <a:t>OUT</a:t>
              </a:r>
            </a:p>
          </p:txBody>
        </p:sp>
        <p:sp>
          <p:nvSpPr>
            <p:cNvPr id="652" name="Text Box 325"/>
            <p:cNvSpPr txBox="1">
              <a:spLocks noChangeArrowheads="1"/>
            </p:cNvSpPr>
            <p:nvPr/>
          </p:nvSpPr>
          <p:spPr bwMode="auto">
            <a:xfrm>
              <a:off x="5212" y="364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D</a:t>
              </a:r>
            </a:p>
          </p:txBody>
        </p:sp>
      </p:grpSp>
      <p:sp>
        <p:nvSpPr>
          <p:cNvPr id="653" name="Text Box 239"/>
          <p:cNvSpPr txBox="1">
            <a:spLocks noChangeArrowheads="1"/>
          </p:cNvSpPr>
          <p:nvPr/>
        </p:nvSpPr>
        <p:spPr bwMode="auto">
          <a:xfrm>
            <a:off x="666750" y="122238"/>
            <a:ext cx="624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ea typeface="楷体_GB2312" pitchFamily="49" charset="-122"/>
              </a:rPr>
              <a:t>④ </a:t>
            </a:r>
            <a:r>
              <a:rPr lang="en-US" altLang="zh-CN" sz="3200" b="1" dirty="0"/>
              <a:t>4116 (16K </a:t>
            </a:r>
            <a:r>
              <a:rPr lang="en-US" altLang="zh-CN" sz="3200" b="1" dirty="0">
                <a:cs typeface="Times New Roman" panose="02020603050405020304" pitchFamily="18" charset="0"/>
              </a:rPr>
              <a:t>× </a:t>
            </a:r>
            <a:r>
              <a:rPr lang="en-US" altLang="zh-CN" sz="3200" b="1" dirty="0"/>
              <a:t>1</a:t>
            </a:r>
            <a:r>
              <a:rPr lang="zh-CN" altLang="en-US" sz="3200" b="1" dirty="0"/>
              <a:t>位) 芯片 </a:t>
            </a:r>
            <a:r>
              <a:rPr lang="zh-CN" altLang="en-US" sz="3600" b="1" dirty="0">
                <a:solidFill>
                  <a:schemeClr val="folHlink"/>
                </a:solidFill>
              </a:rPr>
              <a:t>读</a:t>
            </a:r>
            <a:r>
              <a:rPr lang="zh-CN" altLang="en-US" sz="3200" b="1" dirty="0">
                <a:solidFill>
                  <a:schemeClr val="folHlink"/>
                </a:solidFill>
              </a:rPr>
              <a:t> </a:t>
            </a:r>
            <a:r>
              <a:rPr lang="zh-CN" altLang="en-US" sz="3200" b="1" dirty="0"/>
              <a:t>原理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barn(outVertical)">
                                      <p:cBhvr>
                                        <p:cTn id="7" dur="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35"/>
                                        </p:tgtEl>
                                        <p:attrNameLst>
                                          <p:attrName>style.visibility</p:attrName>
                                        </p:attrNameLst>
                                      </p:cBhvr>
                                      <p:to>
                                        <p:strVal val="visible"/>
                                      </p:to>
                                    </p:set>
                                    <p:animEffect transition="in" filter="blinds(horizontal)">
                                      <p:cBhvr>
                                        <p:cTn id="12" dur="500"/>
                                        <p:tgtEl>
                                          <p:spTgt spid="63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strips(upRight)">
                                      <p:cBhvr>
                                        <p:cTn id="17" dur="5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8"/>
                                        </p:tgtEl>
                                        <p:attrNameLst>
                                          <p:attrName>style.visibility</p:attrName>
                                        </p:attrNameLst>
                                      </p:cBhvr>
                                      <p:to>
                                        <p:strVal val="visible"/>
                                      </p:to>
                                    </p:set>
                                    <p:animEffect transition="in" filter="blinds(horizontal)">
                                      <p:cBhvr>
                                        <p:cTn id="22" dur="500"/>
                                        <p:tgtEl>
                                          <p:spTgt spid="56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603"/>
                                        </p:tgtEl>
                                        <p:attrNameLst>
                                          <p:attrName>style.visibility</p:attrName>
                                        </p:attrNameLst>
                                      </p:cBhvr>
                                      <p:to>
                                        <p:strVal val="visible"/>
                                      </p:to>
                                    </p:set>
                                    <p:animEffect transition="in" filter="strips(upRight)">
                                      <p:cBhvr>
                                        <p:cTn id="27" dur="500"/>
                                        <p:tgtEl>
                                          <p:spTgt spid="60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78"/>
                                        </p:tgtEl>
                                        <p:attrNameLst>
                                          <p:attrName>style.visibility</p:attrName>
                                        </p:attrNameLst>
                                      </p:cBhvr>
                                      <p:to>
                                        <p:strVal val="visible"/>
                                      </p:to>
                                    </p:set>
                                    <p:animEffect transition="in" filter="blinds(horizontal)">
                                      <p:cBhvr>
                                        <p:cTn id="32" dur="500"/>
                                        <p:tgtEl>
                                          <p:spTgt spid="5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36"/>
                                        </p:tgtEl>
                                        <p:attrNameLst>
                                          <p:attrName>style.visibility</p:attrName>
                                        </p:attrNameLst>
                                      </p:cBhvr>
                                      <p:to>
                                        <p:strVal val="visible"/>
                                      </p:to>
                                    </p:set>
                                    <p:animEffect transition="in" filter="blinds(horizontal)">
                                      <p:cBhvr>
                                        <p:cTn id="37" dur="500"/>
                                        <p:tgtEl>
                                          <p:spTgt spid="636"/>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637"/>
                                        </p:tgtEl>
                                        <p:attrNameLst>
                                          <p:attrName>style.visibility</p:attrName>
                                        </p:attrNameLst>
                                      </p:cBhvr>
                                      <p:to>
                                        <p:strVal val="visible"/>
                                      </p:to>
                                    </p:set>
                                    <p:animEffect transition="in" filter="blinds(horizontal)">
                                      <p:cBhvr>
                                        <p:cTn id="41" dur="500"/>
                                        <p:tgtEl>
                                          <p:spTgt spid="637"/>
                                        </p:tgtEl>
                                      </p:cBhvr>
                                    </p:animEffect>
                                  </p:childTnLst>
                                </p:cTn>
                              </p:par>
                            </p:childTnLst>
                          </p:cTn>
                        </p:par>
                        <p:par>
                          <p:cTn id="42" fill="hold">
                            <p:stCondLst>
                              <p:cond delay="1000"/>
                            </p:stCondLst>
                            <p:childTnLst>
                              <p:par>
                                <p:cTn id="43" presetID="3" presetClass="entr" presetSubtype="10" fill="hold" grpId="0" nodeType="afterEffect">
                                  <p:stCondLst>
                                    <p:cond delay="0"/>
                                  </p:stCondLst>
                                  <p:childTnLst>
                                    <p:set>
                                      <p:cBhvr>
                                        <p:cTn id="44" dur="1" fill="hold">
                                          <p:stCondLst>
                                            <p:cond delay="0"/>
                                          </p:stCondLst>
                                        </p:cTn>
                                        <p:tgtEl>
                                          <p:spTgt spid="638"/>
                                        </p:tgtEl>
                                        <p:attrNameLst>
                                          <p:attrName>style.visibility</p:attrName>
                                        </p:attrNameLst>
                                      </p:cBhvr>
                                      <p:to>
                                        <p:strVal val="visible"/>
                                      </p:to>
                                    </p:set>
                                    <p:animEffect transition="in" filter="blinds(horizontal)">
                                      <p:cBhvr>
                                        <p:cTn id="45" dur="500"/>
                                        <p:tgtEl>
                                          <p:spTgt spid="638"/>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grpId="0" nodeType="clickEffect">
                                  <p:stCondLst>
                                    <p:cond delay="0"/>
                                  </p:stCondLst>
                                  <p:childTnLst>
                                    <p:set>
                                      <p:cBhvr>
                                        <p:cTn id="49" dur="1" fill="hold">
                                          <p:stCondLst>
                                            <p:cond delay="0"/>
                                          </p:stCondLst>
                                        </p:cTn>
                                        <p:tgtEl>
                                          <p:spTgt spid="591"/>
                                        </p:tgtEl>
                                        <p:attrNameLst>
                                          <p:attrName>style.visibility</p:attrName>
                                        </p:attrNameLst>
                                      </p:cBhvr>
                                      <p:to>
                                        <p:strVal val="visible"/>
                                      </p:to>
                                    </p:set>
                                    <p:animEffect transition="in" filter="strips(downLeft)">
                                      <p:cBhvr>
                                        <p:cTn id="50" dur="500"/>
                                        <p:tgtEl>
                                          <p:spTgt spid="591"/>
                                        </p:tgtEl>
                                      </p:cBhvr>
                                    </p:animEffect>
                                  </p:childTnLst>
                                </p:cTn>
                              </p:par>
                            </p:childTnLst>
                          </p:cTn>
                        </p:par>
                        <p:par>
                          <p:cTn id="51" fill="hold">
                            <p:stCondLst>
                              <p:cond delay="500"/>
                            </p:stCondLst>
                            <p:childTnLst>
                              <p:par>
                                <p:cTn id="52" presetID="3" presetClass="entr" presetSubtype="10" fill="hold" nodeType="afterEffect">
                                  <p:stCondLst>
                                    <p:cond delay="0"/>
                                  </p:stCondLst>
                                  <p:childTnLst>
                                    <p:set>
                                      <p:cBhvr>
                                        <p:cTn id="53" dur="1" fill="hold">
                                          <p:stCondLst>
                                            <p:cond delay="0"/>
                                          </p:stCondLst>
                                        </p:cTn>
                                        <p:tgtEl>
                                          <p:spTgt spid="600"/>
                                        </p:tgtEl>
                                        <p:attrNameLst>
                                          <p:attrName>style.visibility</p:attrName>
                                        </p:attrNameLst>
                                      </p:cBhvr>
                                      <p:to>
                                        <p:strVal val="visible"/>
                                      </p:to>
                                    </p:set>
                                    <p:animEffect transition="in" filter="blinds(horizontal)">
                                      <p:cBhvr>
                                        <p:cTn id="54" dur="500"/>
                                        <p:tgtEl>
                                          <p:spTgt spid="600"/>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592"/>
                                        </p:tgtEl>
                                        <p:attrNameLst>
                                          <p:attrName>style.visibility</p:attrName>
                                        </p:attrNameLst>
                                      </p:cBhvr>
                                      <p:to>
                                        <p:strVal val="visible"/>
                                      </p:to>
                                    </p:set>
                                    <p:animEffect transition="in" filter="strips(downRight)">
                                      <p:cBhvr>
                                        <p:cTn id="59" dur="500"/>
                                        <p:tgtEl>
                                          <p:spTgt spid="592"/>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12" fill="hold" nodeType="clickEffect">
                                  <p:stCondLst>
                                    <p:cond delay="0"/>
                                  </p:stCondLst>
                                  <p:childTnLst>
                                    <p:set>
                                      <p:cBhvr>
                                        <p:cTn id="63" dur="1" fill="hold">
                                          <p:stCondLst>
                                            <p:cond delay="0"/>
                                          </p:stCondLst>
                                        </p:cTn>
                                        <p:tgtEl>
                                          <p:spTgt spid="639"/>
                                        </p:tgtEl>
                                        <p:attrNameLst>
                                          <p:attrName>style.visibility</p:attrName>
                                        </p:attrNameLst>
                                      </p:cBhvr>
                                      <p:to>
                                        <p:strVal val="visible"/>
                                      </p:to>
                                    </p:set>
                                    <p:animEffect transition="in" filter="strips(downLeft)">
                                      <p:cBhvr>
                                        <p:cTn id="64" dur="500"/>
                                        <p:tgtEl>
                                          <p:spTgt spid="639"/>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644"/>
                                        </p:tgtEl>
                                        <p:attrNameLst>
                                          <p:attrName>style.visibility</p:attrName>
                                        </p:attrNameLst>
                                      </p:cBhvr>
                                      <p:to>
                                        <p:strVal val="visible"/>
                                      </p:to>
                                    </p:set>
                                    <p:animEffect transition="in" filter="strips(downRight)">
                                      <p:cBhvr>
                                        <p:cTn id="69" dur="5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2" grpId="0" animBg="1"/>
      <p:bldP spid="635" grpId="0" autoUpdateAnimBg="0"/>
      <p:bldP spid="636" grpId="0" autoUpdateAnimBg="0"/>
      <p:bldP spid="637" grpId="0" autoUpdateAnimBg="0"/>
      <p:bldP spid="638"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57</a:t>
            </a:fld>
            <a:endParaRPr lang="zh-CN" altLang="en-US" dirty="0"/>
          </a:p>
        </p:txBody>
      </p:sp>
      <p:grpSp>
        <p:nvGrpSpPr>
          <p:cNvPr id="305" name="Group 2"/>
          <p:cNvGrpSpPr/>
          <p:nvPr/>
        </p:nvGrpSpPr>
        <p:grpSpPr bwMode="auto">
          <a:xfrm>
            <a:off x="1673225" y="568325"/>
            <a:ext cx="9034463" cy="5892800"/>
            <a:chOff x="28" y="416"/>
            <a:chExt cx="5691" cy="3712"/>
          </a:xfrm>
        </p:grpSpPr>
        <p:sp>
          <p:nvSpPr>
            <p:cNvPr id="306" name="Freeform 3"/>
            <p:cNvSpPr/>
            <p:nvPr/>
          </p:nvSpPr>
          <p:spPr bwMode="auto">
            <a:xfrm>
              <a:off x="4464" y="568"/>
              <a:ext cx="419" cy="3138"/>
            </a:xfrm>
            <a:custGeom>
              <a:avLst/>
              <a:gdLst>
                <a:gd name="T0" fmla="*/ 0 w 419"/>
                <a:gd name="T1" fmla="*/ 0 h 3138"/>
                <a:gd name="T2" fmla="*/ 0 w 419"/>
                <a:gd name="T3" fmla="*/ 130 h 3138"/>
                <a:gd name="T4" fmla="*/ 416 w 419"/>
                <a:gd name="T5" fmla="*/ 130 h 3138"/>
                <a:gd name="T6" fmla="*/ 419 w 419"/>
                <a:gd name="T7" fmla="*/ 3138 h 3138"/>
                <a:gd name="T8" fmla="*/ 0 60000 65536"/>
                <a:gd name="T9" fmla="*/ 0 60000 65536"/>
                <a:gd name="T10" fmla="*/ 0 60000 65536"/>
                <a:gd name="T11" fmla="*/ 0 60000 65536"/>
                <a:gd name="T12" fmla="*/ 0 w 419"/>
                <a:gd name="T13" fmla="*/ 0 h 3138"/>
                <a:gd name="T14" fmla="*/ 419 w 419"/>
                <a:gd name="T15" fmla="*/ 3138 h 3138"/>
              </a:gdLst>
              <a:ahLst/>
              <a:cxnLst>
                <a:cxn ang="T8">
                  <a:pos x="T0" y="T1"/>
                </a:cxn>
                <a:cxn ang="T9">
                  <a:pos x="T2" y="T3"/>
                </a:cxn>
                <a:cxn ang="T10">
                  <a:pos x="T4" y="T5"/>
                </a:cxn>
                <a:cxn ang="T11">
                  <a:pos x="T6" y="T7"/>
                </a:cxn>
              </a:cxnLst>
              <a:rect l="T12" t="T13" r="T14" b="T15"/>
              <a:pathLst>
                <a:path w="419" h="3138">
                  <a:moveTo>
                    <a:pt x="0" y="0"/>
                  </a:moveTo>
                  <a:lnTo>
                    <a:pt x="0" y="130"/>
                  </a:lnTo>
                  <a:lnTo>
                    <a:pt x="416" y="130"/>
                  </a:lnTo>
                  <a:lnTo>
                    <a:pt x="419" y="313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 name="Freeform 4"/>
            <p:cNvSpPr/>
            <p:nvPr/>
          </p:nvSpPr>
          <p:spPr bwMode="auto">
            <a:xfrm>
              <a:off x="3743" y="3684"/>
              <a:ext cx="1" cy="189"/>
            </a:xfrm>
            <a:custGeom>
              <a:avLst/>
              <a:gdLst>
                <a:gd name="T0" fmla="*/ 1 w 1"/>
                <a:gd name="T1" fmla="*/ 0 h 189"/>
                <a:gd name="T2" fmla="*/ 0 w 1"/>
                <a:gd name="T3" fmla="*/ 189 h 189"/>
                <a:gd name="T4" fmla="*/ 0 60000 65536"/>
                <a:gd name="T5" fmla="*/ 0 60000 65536"/>
                <a:gd name="T6" fmla="*/ 0 w 1"/>
                <a:gd name="T7" fmla="*/ 0 h 189"/>
                <a:gd name="T8" fmla="*/ 1 w 1"/>
                <a:gd name="T9" fmla="*/ 189 h 189"/>
              </a:gdLst>
              <a:ahLst/>
              <a:cxnLst>
                <a:cxn ang="T4">
                  <a:pos x="T0" y="T1"/>
                </a:cxn>
                <a:cxn ang="T5">
                  <a:pos x="T2" y="T3"/>
                </a:cxn>
              </a:cxnLst>
              <a:rect l="T6" t="T7" r="T8" b="T9"/>
              <a:pathLst>
                <a:path w="1" h="189">
                  <a:moveTo>
                    <a:pt x="1" y="0"/>
                  </a:moveTo>
                  <a:lnTo>
                    <a:pt x="0" y="18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8" name="Freeform 5"/>
            <p:cNvSpPr/>
            <p:nvPr/>
          </p:nvSpPr>
          <p:spPr bwMode="auto">
            <a:xfrm>
              <a:off x="3751" y="3694"/>
              <a:ext cx="1145" cy="2"/>
            </a:xfrm>
            <a:custGeom>
              <a:avLst/>
              <a:gdLst>
                <a:gd name="T0" fmla="*/ 2012 w 1023"/>
                <a:gd name="T1" fmla="*/ 0 h 2"/>
                <a:gd name="T2" fmla="*/ 0 w 1023"/>
                <a:gd name="T3" fmla="*/ 2 h 2"/>
                <a:gd name="T4" fmla="*/ 0 60000 65536"/>
                <a:gd name="T5" fmla="*/ 0 60000 65536"/>
                <a:gd name="T6" fmla="*/ 0 w 1023"/>
                <a:gd name="T7" fmla="*/ 0 h 2"/>
                <a:gd name="T8" fmla="*/ 1023 w 1023"/>
                <a:gd name="T9" fmla="*/ 2 h 2"/>
              </a:gdLst>
              <a:ahLst/>
              <a:cxnLst>
                <a:cxn ang="T4">
                  <a:pos x="T0" y="T1"/>
                </a:cxn>
                <a:cxn ang="T5">
                  <a:pos x="T2" y="T3"/>
                </a:cxn>
              </a:cxnLst>
              <a:rect l="T6" t="T7" r="T8" b="T9"/>
              <a:pathLst>
                <a:path w="1023" h="2">
                  <a:moveTo>
                    <a:pt x="1023" y="0"/>
                  </a:moveTo>
                  <a:lnTo>
                    <a:pt x="0" y="2"/>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9" name="Freeform 6"/>
            <p:cNvSpPr/>
            <p:nvPr/>
          </p:nvSpPr>
          <p:spPr bwMode="auto">
            <a:xfrm>
              <a:off x="5308" y="432"/>
              <a:ext cx="144" cy="1776"/>
            </a:xfrm>
            <a:custGeom>
              <a:avLst/>
              <a:gdLst>
                <a:gd name="T0" fmla="*/ 0 w 134"/>
                <a:gd name="T1" fmla="*/ 0 h 1540"/>
                <a:gd name="T2" fmla="*/ 21 w 134"/>
                <a:gd name="T3" fmla="*/ 3 h 1540"/>
                <a:gd name="T4" fmla="*/ 41 w 134"/>
                <a:gd name="T5" fmla="*/ 24 h 1540"/>
                <a:gd name="T6" fmla="*/ 57 w 134"/>
                <a:gd name="T7" fmla="*/ 51 h 1540"/>
                <a:gd name="T8" fmla="*/ 73 w 134"/>
                <a:gd name="T9" fmla="*/ 90 h 1540"/>
                <a:gd name="T10" fmla="*/ 86 w 134"/>
                <a:gd name="T11" fmla="*/ 131 h 1540"/>
                <a:gd name="T12" fmla="*/ 96 w 134"/>
                <a:gd name="T13" fmla="*/ 183 h 1540"/>
                <a:gd name="T14" fmla="*/ 102 w 134"/>
                <a:gd name="T15" fmla="*/ 242 h 1540"/>
                <a:gd name="T16" fmla="*/ 104 w 134"/>
                <a:gd name="T17" fmla="*/ 302 h 1540"/>
                <a:gd name="T18" fmla="*/ 104 w 134"/>
                <a:gd name="T19" fmla="*/ 1513 h 1540"/>
                <a:gd name="T20" fmla="*/ 107 w 134"/>
                <a:gd name="T21" fmla="*/ 1571 h 1540"/>
                <a:gd name="T22" fmla="*/ 114 w 134"/>
                <a:gd name="T23" fmla="*/ 1625 h 1540"/>
                <a:gd name="T24" fmla="*/ 120 w 134"/>
                <a:gd name="T25" fmla="*/ 1678 h 1540"/>
                <a:gd name="T26" fmla="*/ 132 w 134"/>
                <a:gd name="T27" fmla="*/ 1722 h 1540"/>
                <a:gd name="T28" fmla="*/ 149 w 134"/>
                <a:gd name="T29" fmla="*/ 1760 h 1540"/>
                <a:gd name="T30" fmla="*/ 165 w 134"/>
                <a:gd name="T31" fmla="*/ 1785 h 1540"/>
                <a:gd name="T32" fmla="*/ 184 w 134"/>
                <a:gd name="T33" fmla="*/ 1805 h 1540"/>
                <a:gd name="T34" fmla="*/ 206 w 134"/>
                <a:gd name="T35" fmla="*/ 1812 h 1540"/>
                <a:gd name="T36" fmla="*/ 184 w 134"/>
                <a:gd name="T37" fmla="*/ 1820 h 1540"/>
                <a:gd name="T38" fmla="*/ 165 w 134"/>
                <a:gd name="T39" fmla="*/ 1835 h 1540"/>
                <a:gd name="T40" fmla="*/ 149 w 134"/>
                <a:gd name="T41" fmla="*/ 1862 h 1540"/>
                <a:gd name="T42" fmla="*/ 132 w 134"/>
                <a:gd name="T43" fmla="*/ 1902 h 1540"/>
                <a:gd name="T44" fmla="*/ 120 w 134"/>
                <a:gd name="T45" fmla="*/ 1943 h 1540"/>
                <a:gd name="T46" fmla="*/ 114 w 134"/>
                <a:gd name="T47" fmla="*/ 1995 h 1540"/>
                <a:gd name="T48" fmla="*/ 107 w 134"/>
                <a:gd name="T49" fmla="*/ 2054 h 1540"/>
                <a:gd name="T50" fmla="*/ 104 w 134"/>
                <a:gd name="T51" fmla="*/ 2114 h 1540"/>
                <a:gd name="T52" fmla="*/ 104 w 134"/>
                <a:gd name="T53" fmla="*/ 3317 h 1540"/>
                <a:gd name="T54" fmla="*/ 102 w 134"/>
                <a:gd name="T55" fmla="*/ 3382 h 1540"/>
                <a:gd name="T56" fmla="*/ 96 w 134"/>
                <a:gd name="T57" fmla="*/ 3437 h 1540"/>
                <a:gd name="T58" fmla="*/ 86 w 134"/>
                <a:gd name="T59" fmla="*/ 3490 h 1540"/>
                <a:gd name="T60" fmla="*/ 73 w 134"/>
                <a:gd name="T61" fmla="*/ 3535 h 1540"/>
                <a:gd name="T62" fmla="*/ 57 w 134"/>
                <a:gd name="T63" fmla="*/ 3570 h 1540"/>
                <a:gd name="T64" fmla="*/ 41 w 134"/>
                <a:gd name="T65" fmla="*/ 3596 h 1540"/>
                <a:gd name="T66" fmla="*/ 21 w 134"/>
                <a:gd name="T67" fmla="*/ 3617 h 1540"/>
                <a:gd name="T68" fmla="*/ 0 w 134"/>
                <a:gd name="T69" fmla="*/ 3622 h 15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4"/>
                <a:gd name="T106" fmla="*/ 0 h 1540"/>
                <a:gd name="T107" fmla="*/ 134 w 134"/>
                <a:gd name="T108" fmla="*/ 1540 h 15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4" h="1540">
                  <a:moveTo>
                    <a:pt x="0" y="0"/>
                  </a:moveTo>
                  <a:lnTo>
                    <a:pt x="15" y="3"/>
                  </a:lnTo>
                  <a:lnTo>
                    <a:pt x="27" y="10"/>
                  </a:lnTo>
                  <a:lnTo>
                    <a:pt x="37" y="22"/>
                  </a:lnTo>
                  <a:lnTo>
                    <a:pt x="47" y="38"/>
                  </a:lnTo>
                  <a:lnTo>
                    <a:pt x="56" y="56"/>
                  </a:lnTo>
                  <a:lnTo>
                    <a:pt x="62" y="78"/>
                  </a:lnTo>
                  <a:lnTo>
                    <a:pt x="66" y="103"/>
                  </a:lnTo>
                  <a:lnTo>
                    <a:pt x="68" y="128"/>
                  </a:lnTo>
                  <a:lnTo>
                    <a:pt x="68" y="643"/>
                  </a:lnTo>
                  <a:lnTo>
                    <a:pt x="70" y="668"/>
                  </a:lnTo>
                  <a:lnTo>
                    <a:pt x="74" y="691"/>
                  </a:lnTo>
                  <a:lnTo>
                    <a:pt x="78" y="714"/>
                  </a:lnTo>
                  <a:lnTo>
                    <a:pt x="86" y="733"/>
                  </a:lnTo>
                  <a:lnTo>
                    <a:pt x="97" y="748"/>
                  </a:lnTo>
                  <a:lnTo>
                    <a:pt x="107" y="759"/>
                  </a:lnTo>
                  <a:lnTo>
                    <a:pt x="119" y="767"/>
                  </a:lnTo>
                  <a:lnTo>
                    <a:pt x="134" y="770"/>
                  </a:lnTo>
                  <a:lnTo>
                    <a:pt x="119" y="773"/>
                  </a:lnTo>
                  <a:lnTo>
                    <a:pt x="107" y="780"/>
                  </a:lnTo>
                  <a:lnTo>
                    <a:pt x="97" y="792"/>
                  </a:lnTo>
                  <a:lnTo>
                    <a:pt x="86" y="808"/>
                  </a:lnTo>
                  <a:lnTo>
                    <a:pt x="78" y="826"/>
                  </a:lnTo>
                  <a:lnTo>
                    <a:pt x="74" y="848"/>
                  </a:lnTo>
                  <a:lnTo>
                    <a:pt x="70" y="873"/>
                  </a:lnTo>
                  <a:lnTo>
                    <a:pt x="68" y="898"/>
                  </a:lnTo>
                  <a:lnTo>
                    <a:pt x="68" y="1411"/>
                  </a:lnTo>
                  <a:lnTo>
                    <a:pt x="66" y="1438"/>
                  </a:lnTo>
                  <a:lnTo>
                    <a:pt x="62" y="1461"/>
                  </a:lnTo>
                  <a:lnTo>
                    <a:pt x="56" y="1484"/>
                  </a:lnTo>
                  <a:lnTo>
                    <a:pt x="47" y="1503"/>
                  </a:lnTo>
                  <a:lnTo>
                    <a:pt x="37" y="1518"/>
                  </a:lnTo>
                  <a:lnTo>
                    <a:pt x="27" y="1529"/>
                  </a:lnTo>
                  <a:lnTo>
                    <a:pt x="15" y="1537"/>
                  </a:lnTo>
                  <a:lnTo>
                    <a:pt x="0" y="15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0" name="Freeform 7"/>
            <p:cNvSpPr/>
            <p:nvPr/>
          </p:nvSpPr>
          <p:spPr bwMode="auto">
            <a:xfrm>
              <a:off x="121" y="1707"/>
              <a:ext cx="198" cy="3"/>
            </a:xfrm>
            <a:custGeom>
              <a:avLst/>
              <a:gdLst>
                <a:gd name="T0" fmla="*/ 0 w 198"/>
                <a:gd name="T1" fmla="*/ 3 h 3"/>
                <a:gd name="T2" fmla="*/ 198 w 198"/>
                <a:gd name="T3" fmla="*/ 0 h 3"/>
                <a:gd name="T4" fmla="*/ 0 60000 65536"/>
                <a:gd name="T5" fmla="*/ 0 60000 65536"/>
                <a:gd name="T6" fmla="*/ 0 w 198"/>
                <a:gd name="T7" fmla="*/ 0 h 3"/>
                <a:gd name="T8" fmla="*/ 198 w 198"/>
                <a:gd name="T9" fmla="*/ 3 h 3"/>
              </a:gdLst>
              <a:ahLst/>
              <a:cxnLst>
                <a:cxn ang="T4">
                  <a:pos x="T0" y="T1"/>
                </a:cxn>
                <a:cxn ang="T5">
                  <a:pos x="T2" y="T3"/>
                </a:cxn>
              </a:cxnLst>
              <a:rect l="T6" t="T7" r="T8" b="T9"/>
              <a:pathLst>
                <a:path w="198" h="3">
                  <a:moveTo>
                    <a:pt x="0" y="3"/>
                  </a:moveTo>
                  <a:lnTo>
                    <a:pt x="198"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1" name="Freeform 8"/>
            <p:cNvSpPr/>
            <p:nvPr/>
          </p:nvSpPr>
          <p:spPr bwMode="auto">
            <a:xfrm>
              <a:off x="2956" y="1665"/>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2" name="Freeform 9"/>
            <p:cNvSpPr/>
            <p:nvPr/>
          </p:nvSpPr>
          <p:spPr bwMode="auto">
            <a:xfrm>
              <a:off x="168" y="3445"/>
              <a:ext cx="3859" cy="155"/>
            </a:xfrm>
            <a:custGeom>
              <a:avLst/>
              <a:gdLst>
                <a:gd name="T0" fmla="*/ 0 w 3179"/>
                <a:gd name="T1" fmla="*/ 0 h 136"/>
                <a:gd name="T2" fmla="*/ 2 w 3179"/>
                <a:gd name="T3" fmla="*/ 17 h 136"/>
                <a:gd name="T4" fmla="*/ 18 w 3179"/>
                <a:gd name="T5" fmla="*/ 31 h 136"/>
                <a:gd name="T6" fmla="*/ 40 w 3179"/>
                <a:gd name="T7" fmla="*/ 46 h 136"/>
                <a:gd name="T8" fmla="*/ 64 w 3179"/>
                <a:gd name="T9" fmla="*/ 59 h 136"/>
                <a:gd name="T10" fmla="*/ 106 w 3179"/>
                <a:gd name="T11" fmla="*/ 73 h 136"/>
                <a:gd name="T12" fmla="*/ 144 w 3179"/>
                <a:gd name="T13" fmla="*/ 84 h 136"/>
                <a:gd name="T14" fmla="*/ 250 w 3179"/>
                <a:gd name="T15" fmla="*/ 106 h 136"/>
                <a:gd name="T16" fmla="*/ 374 w 3179"/>
                <a:gd name="T17" fmla="*/ 123 h 136"/>
                <a:gd name="T18" fmla="*/ 518 w 3179"/>
                <a:gd name="T19" fmla="*/ 137 h 136"/>
                <a:gd name="T20" fmla="*/ 676 w 3179"/>
                <a:gd name="T21" fmla="*/ 147 h 136"/>
                <a:gd name="T22" fmla="*/ 850 w 3179"/>
                <a:gd name="T23" fmla="*/ 149 h 136"/>
                <a:gd name="T24" fmla="*/ 4291 w 3179"/>
                <a:gd name="T25" fmla="*/ 149 h 136"/>
                <a:gd name="T26" fmla="*/ 4464 w 3179"/>
                <a:gd name="T27" fmla="*/ 155 h 136"/>
                <a:gd name="T28" fmla="*/ 4621 w 3179"/>
                <a:gd name="T29" fmla="*/ 161 h 136"/>
                <a:gd name="T30" fmla="*/ 4767 w 3179"/>
                <a:gd name="T31" fmla="*/ 177 h 136"/>
                <a:gd name="T32" fmla="*/ 4891 w 3179"/>
                <a:gd name="T33" fmla="*/ 194 h 136"/>
                <a:gd name="T34" fmla="*/ 4994 w 3179"/>
                <a:gd name="T35" fmla="*/ 215 h 136"/>
                <a:gd name="T36" fmla="*/ 5032 w 3179"/>
                <a:gd name="T37" fmla="*/ 230 h 136"/>
                <a:gd name="T38" fmla="*/ 5073 w 3179"/>
                <a:gd name="T39" fmla="*/ 240 h 136"/>
                <a:gd name="T40" fmla="*/ 5100 w 3179"/>
                <a:gd name="T41" fmla="*/ 256 h 136"/>
                <a:gd name="T42" fmla="*/ 5118 w 3179"/>
                <a:gd name="T43" fmla="*/ 269 h 136"/>
                <a:gd name="T44" fmla="*/ 5130 w 3179"/>
                <a:gd name="T45" fmla="*/ 283 h 136"/>
                <a:gd name="T46" fmla="*/ 5140 w 3179"/>
                <a:gd name="T47" fmla="*/ 299 h 136"/>
                <a:gd name="T48" fmla="*/ 5146 w 3179"/>
                <a:gd name="T49" fmla="*/ 283 h 136"/>
                <a:gd name="T50" fmla="*/ 5159 w 3179"/>
                <a:gd name="T51" fmla="*/ 269 h 136"/>
                <a:gd name="T52" fmla="*/ 5176 w 3179"/>
                <a:gd name="T53" fmla="*/ 256 h 136"/>
                <a:gd name="T54" fmla="*/ 5203 w 3179"/>
                <a:gd name="T55" fmla="*/ 240 h 136"/>
                <a:gd name="T56" fmla="*/ 5245 w 3179"/>
                <a:gd name="T57" fmla="*/ 230 h 136"/>
                <a:gd name="T58" fmla="*/ 5283 w 3179"/>
                <a:gd name="T59" fmla="*/ 215 h 136"/>
                <a:gd name="T60" fmla="*/ 5387 w 3179"/>
                <a:gd name="T61" fmla="*/ 194 h 136"/>
                <a:gd name="T62" fmla="*/ 5512 w 3179"/>
                <a:gd name="T63" fmla="*/ 177 h 136"/>
                <a:gd name="T64" fmla="*/ 5656 w 3179"/>
                <a:gd name="T65" fmla="*/ 161 h 136"/>
                <a:gd name="T66" fmla="*/ 5815 w 3179"/>
                <a:gd name="T67" fmla="*/ 155 h 136"/>
                <a:gd name="T68" fmla="*/ 5986 w 3179"/>
                <a:gd name="T69" fmla="*/ 149 h 136"/>
                <a:gd name="T70" fmla="*/ 9325 w 3179"/>
                <a:gd name="T71" fmla="*/ 149 h 136"/>
                <a:gd name="T72" fmla="*/ 9499 w 3179"/>
                <a:gd name="T73" fmla="*/ 147 h 136"/>
                <a:gd name="T74" fmla="*/ 9652 w 3179"/>
                <a:gd name="T75" fmla="*/ 137 h 136"/>
                <a:gd name="T76" fmla="*/ 9797 w 3179"/>
                <a:gd name="T77" fmla="*/ 123 h 136"/>
                <a:gd name="T78" fmla="*/ 9920 w 3179"/>
                <a:gd name="T79" fmla="*/ 106 h 136"/>
                <a:gd name="T80" fmla="*/ 10028 w 3179"/>
                <a:gd name="T81" fmla="*/ 84 h 136"/>
                <a:gd name="T82" fmla="*/ 10067 w 3179"/>
                <a:gd name="T83" fmla="*/ 73 h 136"/>
                <a:gd name="T84" fmla="*/ 10107 w 3179"/>
                <a:gd name="T85" fmla="*/ 59 h 136"/>
                <a:gd name="T86" fmla="*/ 10129 w 3179"/>
                <a:gd name="T87" fmla="*/ 46 h 136"/>
                <a:gd name="T88" fmla="*/ 10153 w 3179"/>
                <a:gd name="T89" fmla="*/ 31 h 136"/>
                <a:gd name="T90" fmla="*/ 10166 w 3179"/>
                <a:gd name="T91" fmla="*/ 17 h 136"/>
                <a:gd name="T92" fmla="*/ 10170 w 3179"/>
                <a:gd name="T93" fmla="*/ 0 h 1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179"/>
                <a:gd name="T142" fmla="*/ 0 h 136"/>
                <a:gd name="T143" fmla="*/ 3179 w 3179"/>
                <a:gd name="T144" fmla="*/ 136 h 1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179" h="136">
                  <a:moveTo>
                    <a:pt x="0" y="0"/>
                  </a:moveTo>
                  <a:lnTo>
                    <a:pt x="2" y="8"/>
                  </a:lnTo>
                  <a:lnTo>
                    <a:pt x="6" y="14"/>
                  </a:lnTo>
                  <a:lnTo>
                    <a:pt x="12" y="21"/>
                  </a:lnTo>
                  <a:lnTo>
                    <a:pt x="21" y="27"/>
                  </a:lnTo>
                  <a:lnTo>
                    <a:pt x="33" y="33"/>
                  </a:lnTo>
                  <a:lnTo>
                    <a:pt x="45" y="39"/>
                  </a:lnTo>
                  <a:lnTo>
                    <a:pt x="78" y="48"/>
                  </a:lnTo>
                  <a:lnTo>
                    <a:pt x="117" y="56"/>
                  </a:lnTo>
                  <a:lnTo>
                    <a:pt x="162" y="62"/>
                  </a:lnTo>
                  <a:lnTo>
                    <a:pt x="211" y="67"/>
                  </a:lnTo>
                  <a:lnTo>
                    <a:pt x="265" y="68"/>
                  </a:lnTo>
                  <a:lnTo>
                    <a:pt x="1341" y="68"/>
                  </a:lnTo>
                  <a:lnTo>
                    <a:pt x="1395" y="70"/>
                  </a:lnTo>
                  <a:lnTo>
                    <a:pt x="1444" y="74"/>
                  </a:lnTo>
                  <a:lnTo>
                    <a:pt x="1489" y="80"/>
                  </a:lnTo>
                  <a:lnTo>
                    <a:pt x="1528" y="89"/>
                  </a:lnTo>
                  <a:lnTo>
                    <a:pt x="1561" y="98"/>
                  </a:lnTo>
                  <a:lnTo>
                    <a:pt x="1573" y="104"/>
                  </a:lnTo>
                  <a:lnTo>
                    <a:pt x="1585" y="110"/>
                  </a:lnTo>
                  <a:lnTo>
                    <a:pt x="1594" y="117"/>
                  </a:lnTo>
                  <a:lnTo>
                    <a:pt x="1600" y="123"/>
                  </a:lnTo>
                  <a:lnTo>
                    <a:pt x="1604" y="129"/>
                  </a:lnTo>
                  <a:lnTo>
                    <a:pt x="1606" y="136"/>
                  </a:lnTo>
                  <a:lnTo>
                    <a:pt x="1608" y="129"/>
                  </a:lnTo>
                  <a:lnTo>
                    <a:pt x="1612" y="123"/>
                  </a:lnTo>
                  <a:lnTo>
                    <a:pt x="1618" y="117"/>
                  </a:lnTo>
                  <a:lnTo>
                    <a:pt x="1626" y="110"/>
                  </a:lnTo>
                  <a:lnTo>
                    <a:pt x="1639" y="104"/>
                  </a:lnTo>
                  <a:lnTo>
                    <a:pt x="1651" y="98"/>
                  </a:lnTo>
                  <a:lnTo>
                    <a:pt x="1684" y="89"/>
                  </a:lnTo>
                  <a:lnTo>
                    <a:pt x="1723" y="80"/>
                  </a:lnTo>
                  <a:lnTo>
                    <a:pt x="1768" y="74"/>
                  </a:lnTo>
                  <a:lnTo>
                    <a:pt x="1817" y="70"/>
                  </a:lnTo>
                  <a:lnTo>
                    <a:pt x="1870" y="68"/>
                  </a:lnTo>
                  <a:lnTo>
                    <a:pt x="2914" y="68"/>
                  </a:lnTo>
                  <a:lnTo>
                    <a:pt x="2968" y="67"/>
                  </a:lnTo>
                  <a:lnTo>
                    <a:pt x="3017" y="62"/>
                  </a:lnTo>
                  <a:lnTo>
                    <a:pt x="3062" y="56"/>
                  </a:lnTo>
                  <a:lnTo>
                    <a:pt x="3101" y="48"/>
                  </a:lnTo>
                  <a:lnTo>
                    <a:pt x="3134" y="39"/>
                  </a:lnTo>
                  <a:lnTo>
                    <a:pt x="3146" y="33"/>
                  </a:lnTo>
                  <a:lnTo>
                    <a:pt x="3158" y="27"/>
                  </a:lnTo>
                  <a:lnTo>
                    <a:pt x="3166" y="21"/>
                  </a:lnTo>
                  <a:lnTo>
                    <a:pt x="3173" y="14"/>
                  </a:lnTo>
                  <a:lnTo>
                    <a:pt x="3177" y="8"/>
                  </a:lnTo>
                  <a:lnTo>
                    <a:pt x="3179"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3" name="Rectangle 10"/>
            <p:cNvSpPr>
              <a:spLocks noChangeArrowheads="1"/>
            </p:cNvSpPr>
            <p:nvPr/>
          </p:nvSpPr>
          <p:spPr bwMode="auto">
            <a:xfrm>
              <a:off x="2163" y="3869"/>
              <a:ext cx="745"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4" name="Rectangle 11"/>
            <p:cNvSpPr>
              <a:spLocks noChangeArrowheads="1"/>
            </p:cNvSpPr>
            <p:nvPr/>
          </p:nvSpPr>
          <p:spPr bwMode="auto">
            <a:xfrm>
              <a:off x="3354" y="3869"/>
              <a:ext cx="742"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5" name="Rectangle 12"/>
            <p:cNvSpPr>
              <a:spLocks noChangeArrowheads="1"/>
            </p:cNvSpPr>
            <p:nvPr/>
          </p:nvSpPr>
          <p:spPr bwMode="auto">
            <a:xfrm>
              <a:off x="4540" y="3869"/>
              <a:ext cx="744"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6" name="Line 13"/>
            <p:cNvSpPr>
              <a:spLocks noChangeShapeType="1"/>
            </p:cNvSpPr>
            <p:nvPr/>
          </p:nvSpPr>
          <p:spPr bwMode="auto">
            <a:xfrm>
              <a:off x="681" y="698"/>
              <a:ext cx="3"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17" name="Line 14"/>
            <p:cNvSpPr>
              <a:spLocks noChangeShapeType="1"/>
            </p:cNvSpPr>
            <p:nvPr/>
          </p:nvSpPr>
          <p:spPr bwMode="auto">
            <a:xfrm>
              <a:off x="3212" y="698"/>
              <a:ext cx="2"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18" name="Freeform 15"/>
            <p:cNvSpPr/>
            <p:nvPr/>
          </p:nvSpPr>
          <p:spPr bwMode="auto">
            <a:xfrm>
              <a:off x="3357" y="698"/>
              <a:ext cx="1" cy="187"/>
            </a:xfrm>
            <a:custGeom>
              <a:avLst/>
              <a:gdLst>
                <a:gd name="T0" fmla="*/ 0 w 1"/>
                <a:gd name="T1" fmla="*/ 0 h 187"/>
                <a:gd name="T2" fmla="*/ 0 w 1"/>
                <a:gd name="T3" fmla="*/ 187 h 187"/>
                <a:gd name="T4" fmla="*/ 0 60000 65536"/>
                <a:gd name="T5" fmla="*/ 0 60000 65536"/>
                <a:gd name="T6" fmla="*/ 0 w 1"/>
                <a:gd name="T7" fmla="*/ 0 h 187"/>
                <a:gd name="T8" fmla="*/ 1 w 1"/>
                <a:gd name="T9" fmla="*/ 187 h 187"/>
              </a:gdLst>
              <a:ahLst/>
              <a:cxnLst>
                <a:cxn ang="T4">
                  <a:pos x="T0" y="T1"/>
                </a:cxn>
                <a:cxn ang="T5">
                  <a:pos x="T2" y="T3"/>
                </a:cxn>
              </a:cxnLst>
              <a:rect l="T6" t="T7" r="T8" b="T9"/>
              <a:pathLst>
                <a:path w="1" h="187">
                  <a:moveTo>
                    <a:pt x="0" y="0"/>
                  </a:moveTo>
                  <a:lnTo>
                    <a:pt x="0" y="187"/>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9" name="Rectangle 16"/>
            <p:cNvSpPr>
              <a:spLocks noChangeArrowheads="1"/>
            </p:cNvSpPr>
            <p:nvPr/>
          </p:nvSpPr>
          <p:spPr bwMode="auto">
            <a:xfrm>
              <a:off x="1708" y="576"/>
              <a:ext cx="906" cy="2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0" name="Text Box 17"/>
            <p:cNvSpPr txBox="1">
              <a:spLocks noChangeArrowheads="1"/>
            </p:cNvSpPr>
            <p:nvPr/>
          </p:nvSpPr>
          <p:spPr bwMode="auto">
            <a:xfrm>
              <a:off x="1704" y="566"/>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t>    </a:t>
              </a:r>
              <a:r>
                <a:rPr lang="zh-CN" altLang="en-US" sz="2000" b="1"/>
                <a:t>读放大器</a:t>
              </a:r>
              <a:endParaRPr lang="zh-CN" altLang="en-US" b="1"/>
            </a:p>
          </p:txBody>
        </p:sp>
        <p:sp>
          <p:nvSpPr>
            <p:cNvPr id="321" name="Rectangle 18"/>
            <p:cNvSpPr>
              <a:spLocks noChangeArrowheads="1"/>
            </p:cNvSpPr>
            <p:nvPr/>
          </p:nvSpPr>
          <p:spPr bwMode="auto">
            <a:xfrm>
              <a:off x="1708" y="1292"/>
              <a:ext cx="906" cy="2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2" name="Text Box 19"/>
            <p:cNvSpPr txBox="1">
              <a:spLocks noChangeArrowheads="1"/>
            </p:cNvSpPr>
            <p:nvPr/>
          </p:nvSpPr>
          <p:spPr bwMode="auto">
            <a:xfrm>
              <a:off x="1704" y="1282"/>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t>    </a:t>
              </a:r>
              <a:r>
                <a:rPr lang="zh-CN" altLang="en-US" sz="2000" b="1"/>
                <a:t>读放大器</a:t>
              </a:r>
              <a:endParaRPr lang="zh-CN" altLang="en-US" b="1"/>
            </a:p>
          </p:txBody>
        </p:sp>
        <p:sp>
          <p:nvSpPr>
            <p:cNvPr id="323" name="Rectangle 20"/>
            <p:cNvSpPr>
              <a:spLocks noChangeArrowheads="1"/>
            </p:cNvSpPr>
            <p:nvPr/>
          </p:nvSpPr>
          <p:spPr bwMode="auto">
            <a:xfrm>
              <a:off x="1712" y="2348"/>
              <a:ext cx="906" cy="2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4" name="Text Box 21"/>
            <p:cNvSpPr txBox="1">
              <a:spLocks noChangeArrowheads="1"/>
            </p:cNvSpPr>
            <p:nvPr/>
          </p:nvSpPr>
          <p:spPr bwMode="auto">
            <a:xfrm>
              <a:off x="1708" y="2338"/>
              <a:ext cx="9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t>    </a:t>
              </a:r>
              <a:r>
                <a:rPr lang="zh-CN" altLang="en-US" sz="2000" b="1"/>
                <a:t>读放大器</a:t>
              </a:r>
              <a:endParaRPr lang="zh-CN" altLang="en-US" b="1"/>
            </a:p>
          </p:txBody>
        </p:sp>
        <p:sp>
          <p:nvSpPr>
            <p:cNvPr id="325" name="Text Box 22"/>
            <p:cNvSpPr txBox="1">
              <a:spLocks noChangeArrowheads="1"/>
            </p:cNvSpPr>
            <p:nvPr/>
          </p:nvSpPr>
          <p:spPr bwMode="auto">
            <a:xfrm rot="5400000">
              <a:off x="361"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26" name="Text Box 23"/>
            <p:cNvSpPr txBox="1">
              <a:spLocks noChangeArrowheads="1"/>
            </p:cNvSpPr>
            <p:nvPr/>
          </p:nvSpPr>
          <p:spPr bwMode="auto">
            <a:xfrm rot="5400000">
              <a:off x="1312"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27" name="Text Box 24"/>
            <p:cNvSpPr txBox="1">
              <a:spLocks noChangeArrowheads="1"/>
            </p:cNvSpPr>
            <p:nvPr/>
          </p:nvSpPr>
          <p:spPr bwMode="auto">
            <a:xfrm rot="5400000">
              <a:off x="2732"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28" name="Text Box 25"/>
            <p:cNvSpPr txBox="1">
              <a:spLocks noChangeArrowheads="1"/>
            </p:cNvSpPr>
            <p:nvPr/>
          </p:nvSpPr>
          <p:spPr bwMode="auto">
            <a:xfrm>
              <a:off x="3439" y="304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31" name="Text Box 26"/>
            <p:cNvSpPr txBox="1">
              <a:spLocks noChangeArrowheads="1"/>
            </p:cNvSpPr>
            <p:nvPr/>
          </p:nvSpPr>
          <p:spPr bwMode="auto">
            <a:xfrm>
              <a:off x="412" y="304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32" name="Text Box 27"/>
            <p:cNvSpPr txBox="1">
              <a:spLocks noChangeArrowheads="1"/>
            </p:cNvSpPr>
            <p:nvPr/>
          </p:nvSpPr>
          <p:spPr bwMode="auto">
            <a:xfrm rot="5400000">
              <a:off x="2060" y="174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33" name="Text Box 28"/>
            <p:cNvSpPr txBox="1">
              <a:spLocks noChangeArrowheads="1"/>
            </p:cNvSpPr>
            <p:nvPr/>
          </p:nvSpPr>
          <p:spPr bwMode="auto">
            <a:xfrm rot="5400000">
              <a:off x="1897" y="1755"/>
              <a:ext cx="423"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b="1"/>
            </a:p>
          </p:txBody>
        </p:sp>
        <p:sp>
          <p:nvSpPr>
            <p:cNvPr id="334" name="Text Box 29"/>
            <p:cNvSpPr txBox="1">
              <a:spLocks noChangeArrowheads="1"/>
            </p:cNvSpPr>
            <p:nvPr/>
          </p:nvSpPr>
          <p:spPr bwMode="auto">
            <a:xfrm>
              <a:off x="3340" y="57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335" name="Text Box 30"/>
            <p:cNvSpPr txBox="1">
              <a:spLocks noChangeArrowheads="1"/>
            </p:cNvSpPr>
            <p:nvPr/>
          </p:nvSpPr>
          <p:spPr bwMode="auto">
            <a:xfrm>
              <a:off x="904" y="576"/>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grpSp>
          <p:nvGrpSpPr>
            <p:cNvPr id="336" name="Group 31"/>
            <p:cNvGrpSpPr/>
            <p:nvPr/>
          </p:nvGrpSpPr>
          <p:grpSpPr bwMode="auto">
            <a:xfrm>
              <a:off x="315" y="864"/>
              <a:ext cx="49" cy="231"/>
              <a:chOff x="315" y="864"/>
              <a:chExt cx="49" cy="231"/>
            </a:xfrm>
          </p:grpSpPr>
          <p:sp>
            <p:nvSpPr>
              <p:cNvPr id="542" name="Freeform 32"/>
              <p:cNvSpPr/>
              <p:nvPr/>
            </p:nvSpPr>
            <p:spPr bwMode="auto">
              <a:xfrm>
                <a:off x="315" y="92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3" name="Freeform 33"/>
              <p:cNvSpPr/>
              <p:nvPr/>
            </p:nvSpPr>
            <p:spPr bwMode="auto">
              <a:xfrm>
                <a:off x="363" y="86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7" name="Group 34"/>
            <p:cNvGrpSpPr/>
            <p:nvPr/>
          </p:nvGrpSpPr>
          <p:grpSpPr bwMode="auto">
            <a:xfrm>
              <a:off x="315" y="1593"/>
              <a:ext cx="49" cy="231"/>
              <a:chOff x="315" y="1593"/>
              <a:chExt cx="49" cy="231"/>
            </a:xfrm>
          </p:grpSpPr>
          <p:sp>
            <p:nvSpPr>
              <p:cNvPr id="540" name="Freeform 35"/>
              <p:cNvSpPr/>
              <p:nvPr/>
            </p:nvSpPr>
            <p:spPr bwMode="auto">
              <a:xfrm>
                <a:off x="315" y="1651"/>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1" name="Freeform 36"/>
              <p:cNvSpPr/>
              <p:nvPr/>
            </p:nvSpPr>
            <p:spPr bwMode="auto">
              <a:xfrm>
                <a:off x="363" y="159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8" name="Group 37"/>
            <p:cNvGrpSpPr/>
            <p:nvPr/>
          </p:nvGrpSpPr>
          <p:grpSpPr bwMode="auto">
            <a:xfrm>
              <a:off x="315" y="2601"/>
              <a:ext cx="49" cy="231"/>
              <a:chOff x="315" y="2601"/>
              <a:chExt cx="49" cy="231"/>
            </a:xfrm>
          </p:grpSpPr>
          <p:sp>
            <p:nvSpPr>
              <p:cNvPr id="538" name="Freeform 38"/>
              <p:cNvSpPr/>
              <p:nvPr/>
            </p:nvSpPr>
            <p:spPr bwMode="auto">
              <a:xfrm>
                <a:off x="315" y="265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9" name="Freeform 39"/>
              <p:cNvSpPr/>
              <p:nvPr/>
            </p:nvSpPr>
            <p:spPr bwMode="auto">
              <a:xfrm>
                <a:off x="363" y="260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9" name="Group 40"/>
            <p:cNvGrpSpPr/>
            <p:nvPr/>
          </p:nvGrpSpPr>
          <p:grpSpPr bwMode="auto">
            <a:xfrm>
              <a:off x="1275" y="864"/>
              <a:ext cx="49" cy="231"/>
              <a:chOff x="1275" y="864"/>
              <a:chExt cx="49" cy="231"/>
            </a:xfrm>
          </p:grpSpPr>
          <p:sp>
            <p:nvSpPr>
              <p:cNvPr id="536" name="Freeform 41"/>
              <p:cNvSpPr/>
              <p:nvPr/>
            </p:nvSpPr>
            <p:spPr bwMode="auto">
              <a:xfrm>
                <a:off x="1275" y="92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7" name="Freeform 42"/>
              <p:cNvSpPr/>
              <p:nvPr/>
            </p:nvSpPr>
            <p:spPr bwMode="auto">
              <a:xfrm>
                <a:off x="1323" y="86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0" name="Group 43"/>
            <p:cNvGrpSpPr/>
            <p:nvPr/>
          </p:nvGrpSpPr>
          <p:grpSpPr bwMode="auto">
            <a:xfrm>
              <a:off x="1276" y="1593"/>
              <a:ext cx="49" cy="231"/>
              <a:chOff x="1276" y="1593"/>
              <a:chExt cx="49" cy="231"/>
            </a:xfrm>
          </p:grpSpPr>
          <p:sp>
            <p:nvSpPr>
              <p:cNvPr id="534" name="Freeform 44"/>
              <p:cNvSpPr/>
              <p:nvPr/>
            </p:nvSpPr>
            <p:spPr bwMode="auto">
              <a:xfrm>
                <a:off x="1276" y="1651"/>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5" name="Freeform 45"/>
              <p:cNvSpPr/>
              <p:nvPr/>
            </p:nvSpPr>
            <p:spPr bwMode="auto">
              <a:xfrm>
                <a:off x="1324" y="159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1" name="Group 46"/>
            <p:cNvGrpSpPr/>
            <p:nvPr/>
          </p:nvGrpSpPr>
          <p:grpSpPr bwMode="auto">
            <a:xfrm>
              <a:off x="1276" y="2601"/>
              <a:ext cx="49" cy="231"/>
              <a:chOff x="1276" y="2601"/>
              <a:chExt cx="49" cy="231"/>
            </a:xfrm>
          </p:grpSpPr>
          <p:sp>
            <p:nvSpPr>
              <p:cNvPr id="532" name="Freeform 47"/>
              <p:cNvSpPr/>
              <p:nvPr/>
            </p:nvSpPr>
            <p:spPr bwMode="auto">
              <a:xfrm>
                <a:off x="1276" y="265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3" name="Freeform 48"/>
              <p:cNvSpPr/>
              <p:nvPr/>
            </p:nvSpPr>
            <p:spPr bwMode="auto">
              <a:xfrm>
                <a:off x="1324" y="260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2" name="Freeform 49"/>
            <p:cNvSpPr/>
            <p:nvPr/>
          </p:nvSpPr>
          <p:spPr bwMode="auto">
            <a:xfrm>
              <a:off x="124" y="981"/>
              <a:ext cx="189" cy="2235"/>
            </a:xfrm>
            <a:custGeom>
              <a:avLst/>
              <a:gdLst>
                <a:gd name="T0" fmla="*/ 189 w 189"/>
                <a:gd name="T1" fmla="*/ 0 h 2235"/>
                <a:gd name="T2" fmla="*/ 0 w 189"/>
                <a:gd name="T3" fmla="*/ 0 h 2235"/>
                <a:gd name="T4" fmla="*/ 0 w 189"/>
                <a:gd name="T5" fmla="*/ 2235 h 2235"/>
                <a:gd name="T6" fmla="*/ 0 60000 65536"/>
                <a:gd name="T7" fmla="*/ 0 60000 65536"/>
                <a:gd name="T8" fmla="*/ 0 60000 65536"/>
                <a:gd name="T9" fmla="*/ 0 w 189"/>
                <a:gd name="T10" fmla="*/ 0 h 2235"/>
                <a:gd name="T11" fmla="*/ 189 w 189"/>
                <a:gd name="T12" fmla="*/ 2235 h 2235"/>
              </a:gdLst>
              <a:ahLst/>
              <a:cxnLst>
                <a:cxn ang="T6">
                  <a:pos x="T0" y="T1"/>
                </a:cxn>
                <a:cxn ang="T7">
                  <a:pos x="T2" y="T3"/>
                </a:cxn>
                <a:cxn ang="T8">
                  <a:pos x="T4" y="T5"/>
                </a:cxn>
              </a:cxnLst>
              <a:rect l="T9" t="T10" r="T11" b="T12"/>
              <a:pathLst>
                <a:path w="189" h="2235">
                  <a:moveTo>
                    <a:pt x="189" y="0"/>
                  </a:moveTo>
                  <a:lnTo>
                    <a:pt x="0" y="0"/>
                  </a:lnTo>
                  <a:lnTo>
                    <a:pt x="0" y="223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3" name="Line 50"/>
            <p:cNvSpPr>
              <a:spLocks noChangeShapeType="1"/>
            </p:cNvSpPr>
            <p:nvPr/>
          </p:nvSpPr>
          <p:spPr bwMode="auto">
            <a:xfrm>
              <a:off x="124" y="2063"/>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44" name="Line 51"/>
            <p:cNvSpPr>
              <a:spLocks noChangeShapeType="1"/>
            </p:cNvSpPr>
            <p:nvPr/>
          </p:nvSpPr>
          <p:spPr bwMode="auto">
            <a:xfrm>
              <a:off x="126" y="2255"/>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45" name="Freeform 52"/>
            <p:cNvSpPr/>
            <p:nvPr/>
          </p:nvSpPr>
          <p:spPr bwMode="auto">
            <a:xfrm>
              <a:off x="121" y="2718"/>
              <a:ext cx="192" cy="1"/>
            </a:xfrm>
            <a:custGeom>
              <a:avLst/>
              <a:gdLst>
                <a:gd name="T0" fmla="*/ 0 w 192"/>
                <a:gd name="T1" fmla="*/ 0 h 1"/>
                <a:gd name="T2" fmla="*/ 192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6" name="Freeform 53"/>
            <p:cNvSpPr/>
            <p:nvPr/>
          </p:nvSpPr>
          <p:spPr bwMode="auto">
            <a:xfrm>
              <a:off x="1078" y="1707"/>
              <a:ext cx="198" cy="3"/>
            </a:xfrm>
            <a:custGeom>
              <a:avLst/>
              <a:gdLst>
                <a:gd name="T0" fmla="*/ 0 w 198"/>
                <a:gd name="T1" fmla="*/ 3 h 3"/>
                <a:gd name="T2" fmla="*/ 198 w 198"/>
                <a:gd name="T3" fmla="*/ 0 h 3"/>
                <a:gd name="T4" fmla="*/ 0 60000 65536"/>
                <a:gd name="T5" fmla="*/ 0 60000 65536"/>
                <a:gd name="T6" fmla="*/ 0 w 198"/>
                <a:gd name="T7" fmla="*/ 0 h 3"/>
                <a:gd name="T8" fmla="*/ 198 w 198"/>
                <a:gd name="T9" fmla="*/ 3 h 3"/>
              </a:gdLst>
              <a:ahLst/>
              <a:cxnLst>
                <a:cxn ang="T4">
                  <a:pos x="T0" y="T1"/>
                </a:cxn>
                <a:cxn ang="T5">
                  <a:pos x="T2" y="T3"/>
                </a:cxn>
              </a:cxnLst>
              <a:rect l="T6" t="T7" r="T8" b="T9"/>
              <a:pathLst>
                <a:path w="198" h="3">
                  <a:moveTo>
                    <a:pt x="0" y="3"/>
                  </a:moveTo>
                  <a:lnTo>
                    <a:pt x="198"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7" name="Freeform 54"/>
            <p:cNvSpPr/>
            <p:nvPr/>
          </p:nvSpPr>
          <p:spPr bwMode="auto">
            <a:xfrm>
              <a:off x="1081" y="981"/>
              <a:ext cx="189" cy="2235"/>
            </a:xfrm>
            <a:custGeom>
              <a:avLst/>
              <a:gdLst>
                <a:gd name="T0" fmla="*/ 189 w 189"/>
                <a:gd name="T1" fmla="*/ 0 h 2235"/>
                <a:gd name="T2" fmla="*/ 0 w 189"/>
                <a:gd name="T3" fmla="*/ 0 h 2235"/>
                <a:gd name="T4" fmla="*/ 0 w 189"/>
                <a:gd name="T5" fmla="*/ 2235 h 2235"/>
                <a:gd name="T6" fmla="*/ 0 60000 65536"/>
                <a:gd name="T7" fmla="*/ 0 60000 65536"/>
                <a:gd name="T8" fmla="*/ 0 60000 65536"/>
                <a:gd name="T9" fmla="*/ 0 w 189"/>
                <a:gd name="T10" fmla="*/ 0 h 2235"/>
                <a:gd name="T11" fmla="*/ 189 w 189"/>
                <a:gd name="T12" fmla="*/ 2235 h 2235"/>
              </a:gdLst>
              <a:ahLst/>
              <a:cxnLst>
                <a:cxn ang="T6">
                  <a:pos x="T0" y="T1"/>
                </a:cxn>
                <a:cxn ang="T7">
                  <a:pos x="T2" y="T3"/>
                </a:cxn>
                <a:cxn ang="T8">
                  <a:pos x="T4" y="T5"/>
                </a:cxn>
              </a:cxnLst>
              <a:rect l="T9" t="T10" r="T11" b="T12"/>
              <a:pathLst>
                <a:path w="189" h="2235">
                  <a:moveTo>
                    <a:pt x="189" y="0"/>
                  </a:moveTo>
                  <a:lnTo>
                    <a:pt x="0" y="0"/>
                  </a:lnTo>
                  <a:lnTo>
                    <a:pt x="0" y="223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 name="Line 55"/>
            <p:cNvSpPr>
              <a:spLocks noChangeShapeType="1"/>
            </p:cNvSpPr>
            <p:nvPr/>
          </p:nvSpPr>
          <p:spPr bwMode="auto">
            <a:xfrm>
              <a:off x="1081" y="2063"/>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49" name="Line 56"/>
            <p:cNvSpPr>
              <a:spLocks noChangeShapeType="1"/>
            </p:cNvSpPr>
            <p:nvPr/>
          </p:nvSpPr>
          <p:spPr bwMode="auto">
            <a:xfrm>
              <a:off x="1083" y="2255"/>
              <a:ext cx="190" cy="1"/>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50" name="Freeform 57"/>
            <p:cNvSpPr/>
            <p:nvPr/>
          </p:nvSpPr>
          <p:spPr bwMode="auto">
            <a:xfrm>
              <a:off x="1078" y="2718"/>
              <a:ext cx="192" cy="1"/>
            </a:xfrm>
            <a:custGeom>
              <a:avLst/>
              <a:gdLst>
                <a:gd name="T0" fmla="*/ 0 w 192"/>
                <a:gd name="T1" fmla="*/ 0 h 1"/>
                <a:gd name="T2" fmla="*/ 192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1" name="Freeform 58"/>
            <p:cNvSpPr/>
            <p:nvPr/>
          </p:nvSpPr>
          <p:spPr bwMode="auto">
            <a:xfrm>
              <a:off x="364" y="696"/>
              <a:ext cx="1341" cy="243"/>
            </a:xfrm>
            <a:custGeom>
              <a:avLst/>
              <a:gdLst>
                <a:gd name="T0" fmla="*/ 0 w 1341"/>
                <a:gd name="T1" fmla="*/ 240 h 243"/>
                <a:gd name="T2" fmla="*/ 93 w 1341"/>
                <a:gd name="T3" fmla="*/ 243 h 243"/>
                <a:gd name="T4" fmla="*/ 93 w 1341"/>
                <a:gd name="T5" fmla="*/ 0 h 243"/>
                <a:gd name="T6" fmla="*/ 1341 w 1341"/>
                <a:gd name="T7" fmla="*/ 0 h 243"/>
                <a:gd name="T8" fmla="*/ 0 60000 65536"/>
                <a:gd name="T9" fmla="*/ 0 60000 65536"/>
                <a:gd name="T10" fmla="*/ 0 60000 65536"/>
                <a:gd name="T11" fmla="*/ 0 60000 65536"/>
                <a:gd name="T12" fmla="*/ 0 w 1341"/>
                <a:gd name="T13" fmla="*/ 0 h 243"/>
                <a:gd name="T14" fmla="*/ 1341 w 1341"/>
                <a:gd name="T15" fmla="*/ 243 h 243"/>
              </a:gdLst>
              <a:ahLst/>
              <a:cxnLst>
                <a:cxn ang="T8">
                  <a:pos x="T0" y="T1"/>
                </a:cxn>
                <a:cxn ang="T9">
                  <a:pos x="T2" y="T3"/>
                </a:cxn>
                <a:cxn ang="T10">
                  <a:pos x="T4" y="T5"/>
                </a:cxn>
                <a:cxn ang="T11">
                  <a:pos x="T6" y="T7"/>
                </a:cxn>
              </a:cxnLst>
              <a:rect l="T12" t="T13" r="T14" b="T15"/>
              <a:pathLst>
                <a:path w="1341" h="243">
                  <a:moveTo>
                    <a:pt x="0" y="240"/>
                  </a:moveTo>
                  <a:lnTo>
                    <a:pt x="93" y="243"/>
                  </a:lnTo>
                  <a:lnTo>
                    <a:pt x="93" y="0"/>
                  </a:lnTo>
                  <a:lnTo>
                    <a:pt x="13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52" name="Group 59"/>
            <p:cNvGrpSpPr/>
            <p:nvPr/>
          </p:nvGrpSpPr>
          <p:grpSpPr bwMode="auto">
            <a:xfrm>
              <a:off x="364" y="1019"/>
              <a:ext cx="202" cy="277"/>
              <a:chOff x="364" y="1019"/>
              <a:chExt cx="202" cy="277"/>
            </a:xfrm>
          </p:grpSpPr>
          <p:sp>
            <p:nvSpPr>
              <p:cNvPr id="526" name="Freeform 60"/>
              <p:cNvSpPr/>
              <p:nvPr/>
            </p:nvSpPr>
            <p:spPr bwMode="auto">
              <a:xfrm>
                <a:off x="466" y="1197"/>
                <a:ext cx="1" cy="97"/>
              </a:xfrm>
              <a:custGeom>
                <a:avLst/>
                <a:gdLst>
                  <a:gd name="T0" fmla="*/ 1 w 1"/>
                  <a:gd name="T1" fmla="*/ 0 h 97"/>
                  <a:gd name="T2" fmla="*/ 0 w 1"/>
                  <a:gd name="T3" fmla="*/ 97 h 97"/>
                  <a:gd name="T4" fmla="*/ 0 60000 65536"/>
                  <a:gd name="T5" fmla="*/ 0 60000 65536"/>
                  <a:gd name="T6" fmla="*/ 0 w 1"/>
                  <a:gd name="T7" fmla="*/ 0 h 97"/>
                  <a:gd name="T8" fmla="*/ 1 w 1"/>
                  <a:gd name="T9" fmla="*/ 97 h 97"/>
                </a:gdLst>
                <a:ahLst/>
                <a:cxnLst>
                  <a:cxn ang="T4">
                    <a:pos x="T0" y="T1"/>
                  </a:cxn>
                  <a:cxn ang="T5">
                    <a:pos x="T2" y="T3"/>
                  </a:cxn>
                </a:cxnLst>
                <a:rect l="T6" t="T7" r="T8" b="T9"/>
                <a:pathLst>
                  <a:path w="1" h="97">
                    <a:moveTo>
                      <a:pt x="1" y="0"/>
                    </a:moveTo>
                    <a:lnTo>
                      <a:pt x="0" y="9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7" name="Freeform 61"/>
              <p:cNvSpPr/>
              <p:nvPr/>
            </p:nvSpPr>
            <p:spPr bwMode="auto">
              <a:xfrm>
                <a:off x="412"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8" name="Freeform 62"/>
              <p:cNvSpPr/>
              <p:nvPr/>
            </p:nvSpPr>
            <p:spPr bwMode="auto">
              <a:xfrm>
                <a:off x="364" y="101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29" name="Group 63"/>
              <p:cNvGrpSpPr/>
              <p:nvPr/>
            </p:nvGrpSpPr>
            <p:grpSpPr bwMode="auto">
              <a:xfrm>
                <a:off x="364" y="1151"/>
                <a:ext cx="202" cy="49"/>
                <a:chOff x="432" y="1152"/>
                <a:chExt cx="202" cy="49"/>
              </a:xfrm>
            </p:grpSpPr>
            <p:sp>
              <p:nvSpPr>
                <p:cNvPr id="530" name="Freeform 64"/>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1" name="Freeform 65"/>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53" name="Freeform 66"/>
            <p:cNvSpPr/>
            <p:nvPr/>
          </p:nvSpPr>
          <p:spPr bwMode="auto">
            <a:xfrm>
              <a:off x="885" y="698"/>
              <a:ext cx="4" cy="190"/>
            </a:xfrm>
            <a:custGeom>
              <a:avLst/>
              <a:gdLst>
                <a:gd name="T0" fmla="*/ 4 w 4"/>
                <a:gd name="T1" fmla="*/ 0 h 190"/>
                <a:gd name="T2" fmla="*/ 0 w 4"/>
                <a:gd name="T3" fmla="*/ 190 h 190"/>
                <a:gd name="T4" fmla="*/ 0 60000 65536"/>
                <a:gd name="T5" fmla="*/ 0 60000 65536"/>
                <a:gd name="T6" fmla="*/ 0 w 4"/>
                <a:gd name="T7" fmla="*/ 0 h 190"/>
                <a:gd name="T8" fmla="*/ 4 w 4"/>
                <a:gd name="T9" fmla="*/ 190 h 190"/>
              </a:gdLst>
              <a:ahLst/>
              <a:cxnLst>
                <a:cxn ang="T4">
                  <a:pos x="T0" y="T1"/>
                </a:cxn>
                <a:cxn ang="T5">
                  <a:pos x="T2" y="T3"/>
                </a:cxn>
              </a:cxnLst>
              <a:rect l="T6" t="T7" r="T8" b="T9"/>
              <a:pathLst>
                <a:path w="4" h="190">
                  <a:moveTo>
                    <a:pt x="4" y="0"/>
                  </a:moveTo>
                  <a:lnTo>
                    <a:pt x="0" y="190"/>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54" name="Group 67"/>
            <p:cNvGrpSpPr/>
            <p:nvPr/>
          </p:nvGrpSpPr>
          <p:grpSpPr bwMode="auto">
            <a:xfrm>
              <a:off x="364" y="1739"/>
              <a:ext cx="202" cy="277"/>
              <a:chOff x="364" y="1739"/>
              <a:chExt cx="202" cy="277"/>
            </a:xfrm>
          </p:grpSpPr>
          <p:sp>
            <p:nvSpPr>
              <p:cNvPr id="520" name="Freeform 68"/>
              <p:cNvSpPr/>
              <p:nvPr/>
            </p:nvSpPr>
            <p:spPr bwMode="auto">
              <a:xfrm>
                <a:off x="466" y="1919"/>
                <a:ext cx="1" cy="95"/>
              </a:xfrm>
              <a:custGeom>
                <a:avLst/>
                <a:gdLst>
                  <a:gd name="T0" fmla="*/ 1 w 1"/>
                  <a:gd name="T1" fmla="*/ 0 h 95"/>
                  <a:gd name="T2" fmla="*/ 0 w 1"/>
                  <a:gd name="T3" fmla="*/ 95 h 95"/>
                  <a:gd name="T4" fmla="*/ 0 60000 65536"/>
                  <a:gd name="T5" fmla="*/ 0 60000 65536"/>
                  <a:gd name="T6" fmla="*/ 0 w 1"/>
                  <a:gd name="T7" fmla="*/ 0 h 95"/>
                  <a:gd name="T8" fmla="*/ 1 w 1"/>
                  <a:gd name="T9" fmla="*/ 95 h 95"/>
                </a:gdLst>
                <a:ahLst/>
                <a:cxnLst>
                  <a:cxn ang="T4">
                    <a:pos x="T0" y="T1"/>
                  </a:cxn>
                  <a:cxn ang="T5">
                    <a:pos x="T2" y="T3"/>
                  </a:cxn>
                </a:cxnLst>
                <a:rect l="T6" t="T7" r="T8" b="T9"/>
                <a:pathLst>
                  <a:path w="1" h="95">
                    <a:moveTo>
                      <a:pt x="1" y="0"/>
                    </a:moveTo>
                    <a:lnTo>
                      <a:pt x="0" y="9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1" name="Freeform 69"/>
              <p:cNvSpPr/>
              <p:nvPr/>
            </p:nvSpPr>
            <p:spPr bwMode="auto">
              <a:xfrm>
                <a:off x="412" y="201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2" name="Freeform 70"/>
              <p:cNvSpPr/>
              <p:nvPr/>
            </p:nvSpPr>
            <p:spPr bwMode="auto">
              <a:xfrm>
                <a:off x="364" y="173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23" name="Group 71"/>
              <p:cNvGrpSpPr/>
              <p:nvPr/>
            </p:nvGrpSpPr>
            <p:grpSpPr bwMode="auto">
              <a:xfrm>
                <a:off x="364" y="1871"/>
                <a:ext cx="202" cy="49"/>
                <a:chOff x="432" y="1152"/>
                <a:chExt cx="202" cy="49"/>
              </a:xfrm>
            </p:grpSpPr>
            <p:sp>
              <p:nvSpPr>
                <p:cNvPr id="524" name="Freeform 72"/>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5" name="Freeform 73"/>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55" name="Group 74"/>
            <p:cNvGrpSpPr/>
            <p:nvPr/>
          </p:nvGrpSpPr>
          <p:grpSpPr bwMode="auto">
            <a:xfrm>
              <a:off x="364" y="2747"/>
              <a:ext cx="202" cy="277"/>
              <a:chOff x="364" y="2747"/>
              <a:chExt cx="202" cy="277"/>
            </a:xfrm>
          </p:grpSpPr>
          <p:sp>
            <p:nvSpPr>
              <p:cNvPr id="514" name="Freeform 75"/>
              <p:cNvSpPr/>
              <p:nvPr/>
            </p:nvSpPr>
            <p:spPr bwMode="auto">
              <a:xfrm>
                <a:off x="466" y="2925"/>
                <a:ext cx="1" cy="97"/>
              </a:xfrm>
              <a:custGeom>
                <a:avLst/>
                <a:gdLst>
                  <a:gd name="T0" fmla="*/ 1 w 1"/>
                  <a:gd name="T1" fmla="*/ 0 h 97"/>
                  <a:gd name="T2" fmla="*/ 0 w 1"/>
                  <a:gd name="T3" fmla="*/ 97 h 97"/>
                  <a:gd name="T4" fmla="*/ 0 60000 65536"/>
                  <a:gd name="T5" fmla="*/ 0 60000 65536"/>
                  <a:gd name="T6" fmla="*/ 0 w 1"/>
                  <a:gd name="T7" fmla="*/ 0 h 97"/>
                  <a:gd name="T8" fmla="*/ 1 w 1"/>
                  <a:gd name="T9" fmla="*/ 97 h 97"/>
                </a:gdLst>
                <a:ahLst/>
                <a:cxnLst>
                  <a:cxn ang="T4">
                    <a:pos x="T0" y="T1"/>
                  </a:cxn>
                  <a:cxn ang="T5">
                    <a:pos x="T2" y="T3"/>
                  </a:cxn>
                </a:cxnLst>
                <a:rect l="T6" t="T7" r="T8" b="T9"/>
                <a:pathLst>
                  <a:path w="1" h="97">
                    <a:moveTo>
                      <a:pt x="1" y="0"/>
                    </a:moveTo>
                    <a:lnTo>
                      <a:pt x="0" y="9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5" name="Freeform 76"/>
              <p:cNvSpPr/>
              <p:nvPr/>
            </p:nvSpPr>
            <p:spPr bwMode="auto">
              <a:xfrm>
                <a:off x="412" y="3023"/>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6" name="Freeform 77"/>
              <p:cNvSpPr/>
              <p:nvPr/>
            </p:nvSpPr>
            <p:spPr bwMode="auto">
              <a:xfrm>
                <a:off x="364" y="2747"/>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17" name="Group 78"/>
              <p:cNvGrpSpPr/>
              <p:nvPr/>
            </p:nvGrpSpPr>
            <p:grpSpPr bwMode="auto">
              <a:xfrm>
                <a:off x="364" y="2879"/>
                <a:ext cx="202" cy="49"/>
                <a:chOff x="432" y="1152"/>
                <a:chExt cx="202" cy="49"/>
              </a:xfrm>
            </p:grpSpPr>
            <p:sp>
              <p:nvSpPr>
                <p:cNvPr id="518" name="Freeform 79"/>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9" name="Freeform 80"/>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56" name="Freeform 81"/>
            <p:cNvSpPr/>
            <p:nvPr/>
          </p:nvSpPr>
          <p:spPr bwMode="auto">
            <a:xfrm>
              <a:off x="364" y="1414"/>
              <a:ext cx="1341" cy="243"/>
            </a:xfrm>
            <a:custGeom>
              <a:avLst/>
              <a:gdLst>
                <a:gd name="T0" fmla="*/ 0 w 1341"/>
                <a:gd name="T1" fmla="*/ 240 h 243"/>
                <a:gd name="T2" fmla="*/ 93 w 1341"/>
                <a:gd name="T3" fmla="*/ 243 h 243"/>
                <a:gd name="T4" fmla="*/ 93 w 1341"/>
                <a:gd name="T5" fmla="*/ 0 h 243"/>
                <a:gd name="T6" fmla="*/ 1341 w 1341"/>
                <a:gd name="T7" fmla="*/ 0 h 243"/>
                <a:gd name="T8" fmla="*/ 0 60000 65536"/>
                <a:gd name="T9" fmla="*/ 0 60000 65536"/>
                <a:gd name="T10" fmla="*/ 0 60000 65536"/>
                <a:gd name="T11" fmla="*/ 0 60000 65536"/>
                <a:gd name="T12" fmla="*/ 0 w 1341"/>
                <a:gd name="T13" fmla="*/ 0 h 243"/>
                <a:gd name="T14" fmla="*/ 1341 w 1341"/>
                <a:gd name="T15" fmla="*/ 243 h 243"/>
              </a:gdLst>
              <a:ahLst/>
              <a:cxnLst>
                <a:cxn ang="T8">
                  <a:pos x="T0" y="T1"/>
                </a:cxn>
                <a:cxn ang="T9">
                  <a:pos x="T2" y="T3"/>
                </a:cxn>
                <a:cxn ang="T10">
                  <a:pos x="T4" y="T5"/>
                </a:cxn>
                <a:cxn ang="T11">
                  <a:pos x="T6" y="T7"/>
                </a:cxn>
              </a:cxnLst>
              <a:rect l="T12" t="T13" r="T14" b="T15"/>
              <a:pathLst>
                <a:path w="1341" h="243">
                  <a:moveTo>
                    <a:pt x="0" y="240"/>
                  </a:moveTo>
                  <a:lnTo>
                    <a:pt x="93" y="243"/>
                  </a:lnTo>
                  <a:lnTo>
                    <a:pt x="93" y="0"/>
                  </a:lnTo>
                  <a:lnTo>
                    <a:pt x="13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7" name="Freeform 82"/>
            <p:cNvSpPr/>
            <p:nvPr/>
          </p:nvSpPr>
          <p:spPr bwMode="auto">
            <a:xfrm>
              <a:off x="367" y="2423"/>
              <a:ext cx="1341" cy="243"/>
            </a:xfrm>
            <a:custGeom>
              <a:avLst/>
              <a:gdLst>
                <a:gd name="T0" fmla="*/ 0 w 1341"/>
                <a:gd name="T1" fmla="*/ 240 h 243"/>
                <a:gd name="T2" fmla="*/ 93 w 1341"/>
                <a:gd name="T3" fmla="*/ 243 h 243"/>
                <a:gd name="T4" fmla="*/ 93 w 1341"/>
                <a:gd name="T5" fmla="*/ 0 h 243"/>
                <a:gd name="T6" fmla="*/ 1341 w 1341"/>
                <a:gd name="T7" fmla="*/ 0 h 243"/>
                <a:gd name="T8" fmla="*/ 0 60000 65536"/>
                <a:gd name="T9" fmla="*/ 0 60000 65536"/>
                <a:gd name="T10" fmla="*/ 0 60000 65536"/>
                <a:gd name="T11" fmla="*/ 0 60000 65536"/>
                <a:gd name="T12" fmla="*/ 0 w 1341"/>
                <a:gd name="T13" fmla="*/ 0 h 243"/>
                <a:gd name="T14" fmla="*/ 1341 w 1341"/>
                <a:gd name="T15" fmla="*/ 243 h 243"/>
              </a:gdLst>
              <a:ahLst/>
              <a:cxnLst>
                <a:cxn ang="T8">
                  <a:pos x="T0" y="T1"/>
                </a:cxn>
                <a:cxn ang="T9">
                  <a:pos x="T2" y="T3"/>
                </a:cxn>
                <a:cxn ang="T10">
                  <a:pos x="T4" y="T5"/>
                </a:cxn>
                <a:cxn ang="T11">
                  <a:pos x="T6" y="T7"/>
                </a:cxn>
              </a:cxnLst>
              <a:rect l="T12" t="T13" r="T14" b="T15"/>
              <a:pathLst>
                <a:path w="1341" h="243">
                  <a:moveTo>
                    <a:pt x="0" y="240"/>
                  </a:moveTo>
                  <a:lnTo>
                    <a:pt x="93" y="243"/>
                  </a:lnTo>
                  <a:lnTo>
                    <a:pt x="93" y="0"/>
                  </a:lnTo>
                  <a:lnTo>
                    <a:pt x="13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 name="Line 83"/>
            <p:cNvSpPr>
              <a:spLocks noChangeShapeType="1"/>
            </p:cNvSpPr>
            <p:nvPr/>
          </p:nvSpPr>
          <p:spPr bwMode="auto">
            <a:xfrm>
              <a:off x="681" y="1407"/>
              <a:ext cx="3"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59" name="Freeform 84"/>
            <p:cNvSpPr/>
            <p:nvPr/>
          </p:nvSpPr>
          <p:spPr bwMode="auto">
            <a:xfrm>
              <a:off x="888" y="1407"/>
              <a:ext cx="1" cy="189"/>
            </a:xfrm>
            <a:custGeom>
              <a:avLst/>
              <a:gdLst>
                <a:gd name="T0" fmla="*/ 1 w 1"/>
                <a:gd name="T1" fmla="*/ 0 h 189"/>
                <a:gd name="T2" fmla="*/ 0 w 1"/>
                <a:gd name="T3" fmla="*/ 189 h 189"/>
                <a:gd name="T4" fmla="*/ 0 60000 65536"/>
                <a:gd name="T5" fmla="*/ 0 60000 65536"/>
                <a:gd name="T6" fmla="*/ 0 w 1"/>
                <a:gd name="T7" fmla="*/ 0 h 189"/>
                <a:gd name="T8" fmla="*/ 1 w 1"/>
                <a:gd name="T9" fmla="*/ 189 h 189"/>
              </a:gdLst>
              <a:ahLst/>
              <a:cxnLst>
                <a:cxn ang="T4">
                  <a:pos x="T0" y="T1"/>
                </a:cxn>
                <a:cxn ang="T5">
                  <a:pos x="T2" y="T3"/>
                </a:cxn>
              </a:cxnLst>
              <a:rect l="T6" t="T7" r="T8" b="T9"/>
              <a:pathLst>
                <a:path w="1" h="189">
                  <a:moveTo>
                    <a:pt x="1" y="0"/>
                  </a:moveTo>
                  <a:lnTo>
                    <a:pt x="0" y="189"/>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0" name="Line 85"/>
            <p:cNvSpPr>
              <a:spLocks noChangeShapeType="1"/>
            </p:cNvSpPr>
            <p:nvPr/>
          </p:nvSpPr>
          <p:spPr bwMode="auto">
            <a:xfrm>
              <a:off x="681" y="2423"/>
              <a:ext cx="3" cy="18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61" name="Freeform 86"/>
            <p:cNvSpPr/>
            <p:nvPr/>
          </p:nvSpPr>
          <p:spPr bwMode="auto">
            <a:xfrm>
              <a:off x="885" y="2423"/>
              <a:ext cx="4" cy="193"/>
            </a:xfrm>
            <a:custGeom>
              <a:avLst/>
              <a:gdLst>
                <a:gd name="T0" fmla="*/ 4 w 4"/>
                <a:gd name="T1" fmla="*/ 0 h 193"/>
                <a:gd name="T2" fmla="*/ 0 w 4"/>
                <a:gd name="T3" fmla="*/ 193 h 193"/>
                <a:gd name="T4" fmla="*/ 0 60000 65536"/>
                <a:gd name="T5" fmla="*/ 0 60000 65536"/>
                <a:gd name="T6" fmla="*/ 0 w 4"/>
                <a:gd name="T7" fmla="*/ 0 h 193"/>
                <a:gd name="T8" fmla="*/ 4 w 4"/>
                <a:gd name="T9" fmla="*/ 193 h 193"/>
              </a:gdLst>
              <a:ahLst/>
              <a:cxnLst>
                <a:cxn ang="T4">
                  <a:pos x="T0" y="T1"/>
                </a:cxn>
                <a:cxn ang="T5">
                  <a:pos x="T2" y="T3"/>
                </a:cxn>
              </a:cxnLst>
              <a:rect l="T6" t="T7" r="T8" b="T9"/>
              <a:pathLst>
                <a:path w="4" h="193">
                  <a:moveTo>
                    <a:pt x="4" y="0"/>
                  </a:moveTo>
                  <a:lnTo>
                    <a:pt x="0" y="193"/>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62" name="Group 87"/>
            <p:cNvGrpSpPr/>
            <p:nvPr/>
          </p:nvGrpSpPr>
          <p:grpSpPr bwMode="auto">
            <a:xfrm>
              <a:off x="1324" y="1019"/>
              <a:ext cx="202" cy="277"/>
              <a:chOff x="1324" y="1019"/>
              <a:chExt cx="202" cy="277"/>
            </a:xfrm>
          </p:grpSpPr>
          <p:sp>
            <p:nvSpPr>
              <p:cNvPr id="508" name="Line 88"/>
              <p:cNvSpPr>
                <a:spLocks noChangeShapeType="1"/>
              </p:cNvSpPr>
              <p:nvPr/>
            </p:nvSpPr>
            <p:spPr bwMode="auto">
              <a:xfrm>
                <a:off x="1424" y="119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9" name="Freeform 89"/>
              <p:cNvSpPr/>
              <p:nvPr/>
            </p:nvSpPr>
            <p:spPr bwMode="auto">
              <a:xfrm>
                <a:off x="1372"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0" name="Freeform 90"/>
              <p:cNvSpPr/>
              <p:nvPr/>
            </p:nvSpPr>
            <p:spPr bwMode="auto">
              <a:xfrm>
                <a:off x="1324" y="101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11" name="Group 91"/>
              <p:cNvGrpSpPr/>
              <p:nvPr/>
            </p:nvGrpSpPr>
            <p:grpSpPr bwMode="auto">
              <a:xfrm>
                <a:off x="1324" y="1151"/>
                <a:ext cx="202" cy="49"/>
                <a:chOff x="432" y="1152"/>
                <a:chExt cx="202" cy="49"/>
              </a:xfrm>
            </p:grpSpPr>
            <p:sp>
              <p:nvSpPr>
                <p:cNvPr id="512" name="Freeform 92"/>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3" name="Freeform 93"/>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63" name="Group 94"/>
            <p:cNvGrpSpPr/>
            <p:nvPr/>
          </p:nvGrpSpPr>
          <p:grpSpPr bwMode="auto">
            <a:xfrm>
              <a:off x="1324" y="1739"/>
              <a:ext cx="202" cy="277"/>
              <a:chOff x="1324" y="1739"/>
              <a:chExt cx="202" cy="277"/>
            </a:xfrm>
          </p:grpSpPr>
          <p:sp>
            <p:nvSpPr>
              <p:cNvPr id="502" name="Line 95"/>
              <p:cNvSpPr>
                <a:spLocks noChangeShapeType="1"/>
              </p:cNvSpPr>
              <p:nvPr/>
            </p:nvSpPr>
            <p:spPr bwMode="auto">
              <a:xfrm>
                <a:off x="1424" y="191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3" name="Freeform 96"/>
              <p:cNvSpPr/>
              <p:nvPr/>
            </p:nvSpPr>
            <p:spPr bwMode="auto">
              <a:xfrm>
                <a:off x="1372" y="201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4" name="Freeform 97"/>
              <p:cNvSpPr/>
              <p:nvPr/>
            </p:nvSpPr>
            <p:spPr bwMode="auto">
              <a:xfrm>
                <a:off x="1324" y="173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05" name="Group 98"/>
              <p:cNvGrpSpPr/>
              <p:nvPr/>
            </p:nvGrpSpPr>
            <p:grpSpPr bwMode="auto">
              <a:xfrm>
                <a:off x="1324" y="1871"/>
                <a:ext cx="202" cy="49"/>
                <a:chOff x="432" y="1152"/>
                <a:chExt cx="202" cy="49"/>
              </a:xfrm>
            </p:grpSpPr>
            <p:sp>
              <p:nvSpPr>
                <p:cNvPr id="506" name="Freeform 99"/>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7" name="Freeform 100"/>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64" name="Group 101"/>
            <p:cNvGrpSpPr/>
            <p:nvPr/>
          </p:nvGrpSpPr>
          <p:grpSpPr bwMode="auto">
            <a:xfrm>
              <a:off x="1324" y="2747"/>
              <a:ext cx="202" cy="277"/>
              <a:chOff x="1324" y="2747"/>
              <a:chExt cx="202" cy="277"/>
            </a:xfrm>
          </p:grpSpPr>
          <p:sp>
            <p:nvSpPr>
              <p:cNvPr id="496" name="Line 102"/>
              <p:cNvSpPr>
                <a:spLocks noChangeShapeType="1"/>
              </p:cNvSpPr>
              <p:nvPr/>
            </p:nvSpPr>
            <p:spPr bwMode="auto">
              <a:xfrm>
                <a:off x="1424" y="2927"/>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7" name="Freeform 103"/>
              <p:cNvSpPr/>
              <p:nvPr/>
            </p:nvSpPr>
            <p:spPr bwMode="auto">
              <a:xfrm>
                <a:off x="1372" y="3023"/>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8" name="Freeform 104"/>
              <p:cNvSpPr/>
              <p:nvPr/>
            </p:nvSpPr>
            <p:spPr bwMode="auto">
              <a:xfrm>
                <a:off x="1324" y="2747"/>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99" name="Group 105"/>
              <p:cNvGrpSpPr/>
              <p:nvPr/>
            </p:nvGrpSpPr>
            <p:grpSpPr bwMode="auto">
              <a:xfrm>
                <a:off x="1324" y="2879"/>
                <a:ext cx="202" cy="49"/>
                <a:chOff x="432" y="1152"/>
                <a:chExt cx="202" cy="49"/>
              </a:xfrm>
            </p:grpSpPr>
            <p:sp>
              <p:nvSpPr>
                <p:cNvPr id="500" name="Freeform 106"/>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 name="Freeform 107"/>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65" name="Freeform 108"/>
            <p:cNvSpPr/>
            <p:nvPr/>
          </p:nvSpPr>
          <p:spPr bwMode="auto">
            <a:xfrm>
              <a:off x="1315" y="696"/>
              <a:ext cx="108" cy="237"/>
            </a:xfrm>
            <a:custGeom>
              <a:avLst/>
              <a:gdLst>
                <a:gd name="T0" fmla="*/ 0 w 108"/>
                <a:gd name="T1" fmla="*/ 237 h 237"/>
                <a:gd name="T2" fmla="*/ 108 w 108"/>
                <a:gd name="T3" fmla="*/ 237 h 237"/>
                <a:gd name="T4" fmla="*/ 108 w 108"/>
                <a:gd name="T5" fmla="*/ 0 h 237"/>
                <a:gd name="T6" fmla="*/ 0 60000 65536"/>
                <a:gd name="T7" fmla="*/ 0 60000 65536"/>
                <a:gd name="T8" fmla="*/ 0 60000 65536"/>
                <a:gd name="T9" fmla="*/ 0 w 108"/>
                <a:gd name="T10" fmla="*/ 0 h 237"/>
                <a:gd name="T11" fmla="*/ 108 w 108"/>
                <a:gd name="T12" fmla="*/ 237 h 237"/>
              </a:gdLst>
              <a:ahLst/>
              <a:cxnLst>
                <a:cxn ang="T6">
                  <a:pos x="T0" y="T1"/>
                </a:cxn>
                <a:cxn ang="T7">
                  <a:pos x="T2" y="T3"/>
                </a:cxn>
                <a:cxn ang="T8">
                  <a:pos x="T4" y="T5"/>
                </a:cxn>
              </a:cxnLst>
              <a:rect l="T9" t="T10" r="T11" b="T12"/>
              <a:pathLst>
                <a:path w="108" h="237">
                  <a:moveTo>
                    <a:pt x="0" y="237"/>
                  </a:moveTo>
                  <a:lnTo>
                    <a:pt x="108" y="237"/>
                  </a:lnTo>
                  <a:lnTo>
                    <a:pt x="108"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6" name="Freeform 109"/>
            <p:cNvSpPr/>
            <p:nvPr/>
          </p:nvSpPr>
          <p:spPr bwMode="auto">
            <a:xfrm>
              <a:off x="1327" y="1416"/>
              <a:ext cx="96" cy="243"/>
            </a:xfrm>
            <a:custGeom>
              <a:avLst/>
              <a:gdLst>
                <a:gd name="T0" fmla="*/ 0 w 96"/>
                <a:gd name="T1" fmla="*/ 243 h 243"/>
                <a:gd name="T2" fmla="*/ 96 w 96"/>
                <a:gd name="T3" fmla="*/ 243 h 243"/>
                <a:gd name="T4" fmla="*/ 96 w 96"/>
                <a:gd name="T5" fmla="*/ 0 h 243"/>
                <a:gd name="T6" fmla="*/ 0 60000 65536"/>
                <a:gd name="T7" fmla="*/ 0 60000 65536"/>
                <a:gd name="T8" fmla="*/ 0 60000 65536"/>
                <a:gd name="T9" fmla="*/ 0 w 96"/>
                <a:gd name="T10" fmla="*/ 0 h 243"/>
                <a:gd name="T11" fmla="*/ 96 w 96"/>
                <a:gd name="T12" fmla="*/ 243 h 243"/>
              </a:gdLst>
              <a:ahLst/>
              <a:cxnLst>
                <a:cxn ang="T6">
                  <a:pos x="T0" y="T1"/>
                </a:cxn>
                <a:cxn ang="T7">
                  <a:pos x="T2" y="T3"/>
                </a:cxn>
                <a:cxn ang="T8">
                  <a:pos x="T4" y="T5"/>
                </a:cxn>
              </a:cxnLst>
              <a:rect l="T9" t="T10" r="T11" b="T12"/>
              <a:pathLst>
                <a:path w="96" h="243">
                  <a:moveTo>
                    <a:pt x="0" y="243"/>
                  </a:moveTo>
                  <a:lnTo>
                    <a:pt x="96" y="243"/>
                  </a:lnTo>
                  <a:lnTo>
                    <a:pt x="96"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7" name="Freeform 110"/>
            <p:cNvSpPr/>
            <p:nvPr/>
          </p:nvSpPr>
          <p:spPr bwMode="auto">
            <a:xfrm>
              <a:off x="1327" y="2427"/>
              <a:ext cx="98" cy="249"/>
            </a:xfrm>
            <a:custGeom>
              <a:avLst/>
              <a:gdLst>
                <a:gd name="T0" fmla="*/ 0 w 98"/>
                <a:gd name="T1" fmla="*/ 249 h 249"/>
                <a:gd name="T2" fmla="*/ 96 w 98"/>
                <a:gd name="T3" fmla="*/ 249 h 249"/>
                <a:gd name="T4" fmla="*/ 98 w 98"/>
                <a:gd name="T5" fmla="*/ 0 h 249"/>
                <a:gd name="T6" fmla="*/ 0 60000 65536"/>
                <a:gd name="T7" fmla="*/ 0 60000 65536"/>
                <a:gd name="T8" fmla="*/ 0 60000 65536"/>
                <a:gd name="T9" fmla="*/ 0 w 98"/>
                <a:gd name="T10" fmla="*/ 0 h 249"/>
                <a:gd name="T11" fmla="*/ 98 w 98"/>
                <a:gd name="T12" fmla="*/ 249 h 249"/>
              </a:gdLst>
              <a:ahLst/>
              <a:cxnLst>
                <a:cxn ang="T6">
                  <a:pos x="T0" y="T1"/>
                </a:cxn>
                <a:cxn ang="T7">
                  <a:pos x="T2" y="T3"/>
                </a:cxn>
                <a:cxn ang="T8">
                  <a:pos x="T4" y="T5"/>
                </a:cxn>
              </a:cxnLst>
              <a:rect l="T9" t="T10" r="T11" b="T12"/>
              <a:pathLst>
                <a:path w="98" h="249">
                  <a:moveTo>
                    <a:pt x="0" y="249"/>
                  </a:moveTo>
                  <a:lnTo>
                    <a:pt x="96" y="249"/>
                  </a:lnTo>
                  <a:lnTo>
                    <a:pt x="98"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68" name="Group 111"/>
            <p:cNvGrpSpPr/>
            <p:nvPr/>
          </p:nvGrpSpPr>
          <p:grpSpPr bwMode="auto">
            <a:xfrm>
              <a:off x="4299" y="526"/>
              <a:ext cx="231" cy="49"/>
              <a:chOff x="4299" y="526"/>
              <a:chExt cx="231" cy="49"/>
            </a:xfrm>
          </p:grpSpPr>
          <p:sp>
            <p:nvSpPr>
              <p:cNvPr id="494" name="Freeform 112"/>
              <p:cNvSpPr/>
              <p:nvPr/>
            </p:nvSpPr>
            <p:spPr bwMode="auto">
              <a:xfrm rot="5400000">
                <a:off x="4412" y="46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5" name="Freeform 113"/>
              <p:cNvSpPr/>
              <p:nvPr/>
            </p:nvSpPr>
            <p:spPr bwMode="auto">
              <a:xfrm rot="5400000">
                <a:off x="4414" y="459"/>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69" name="Freeform 114"/>
            <p:cNvSpPr/>
            <p:nvPr/>
          </p:nvSpPr>
          <p:spPr bwMode="auto">
            <a:xfrm>
              <a:off x="2617" y="579"/>
              <a:ext cx="1761" cy="120"/>
            </a:xfrm>
            <a:custGeom>
              <a:avLst/>
              <a:gdLst>
                <a:gd name="T0" fmla="*/ 1761 w 1761"/>
                <a:gd name="T1" fmla="*/ 0 h 120"/>
                <a:gd name="T2" fmla="*/ 1761 w 1761"/>
                <a:gd name="T3" fmla="*/ 117 h 120"/>
                <a:gd name="T4" fmla="*/ 0 w 1761"/>
                <a:gd name="T5" fmla="*/ 120 h 120"/>
                <a:gd name="T6" fmla="*/ 0 60000 65536"/>
                <a:gd name="T7" fmla="*/ 0 60000 65536"/>
                <a:gd name="T8" fmla="*/ 0 60000 65536"/>
                <a:gd name="T9" fmla="*/ 0 w 1761"/>
                <a:gd name="T10" fmla="*/ 0 h 120"/>
                <a:gd name="T11" fmla="*/ 1761 w 1761"/>
                <a:gd name="T12" fmla="*/ 120 h 120"/>
              </a:gdLst>
              <a:ahLst/>
              <a:cxnLst>
                <a:cxn ang="T6">
                  <a:pos x="T0" y="T1"/>
                </a:cxn>
                <a:cxn ang="T7">
                  <a:pos x="T2" y="T3"/>
                </a:cxn>
                <a:cxn ang="T8">
                  <a:pos x="T4" y="T5"/>
                </a:cxn>
              </a:cxnLst>
              <a:rect l="T9" t="T10" r="T11" b="T12"/>
              <a:pathLst>
                <a:path w="1761" h="120">
                  <a:moveTo>
                    <a:pt x="1761" y="0"/>
                  </a:moveTo>
                  <a:lnTo>
                    <a:pt x="1761" y="117"/>
                  </a:ln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0" name="Freeform 115"/>
            <p:cNvSpPr/>
            <p:nvPr/>
          </p:nvSpPr>
          <p:spPr bwMode="auto">
            <a:xfrm>
              <a:off x="2620" y="1296"/>
              <a:ext cx="1758" cy="117"/>
            </a:xfrm>
            <a:custGeom>
              <a:avLst/>
              <a:gdLst>
                <a:gd name="T0" fmla="*/ 1758 w 1758"/>
                <a:gd name="T1" fmla="*/ 0 h 117"/>
                <a:gd name="T2" fmla="*/ 1758 w 1758"/>
                <a:gd name="T3" fmla="*/ 117 h 117"/>
                <a:gd name="T4" fmla="*/ 0 w 1758"/>
                <a:gd name="T5" fmla="*/ 114 h 117"/>
                <a:gd name="T6" fmla="*/ 0 60000 65536"/>
                <a:gd name="T7" fmla="*/ 0 60000 65536"/>
                <a:gd name="T8" fmla="*/ 0 60000 65536"/>
                <a:gd name="T9" fmla="*/ 0 w 1758"/>
                <a:gd name="T10" fmla="*/ 0 h 117"/>
                <a:gd name="T11" fmla="*/ 1758 w 1758"/>
                <a:gd name="T12" fmla="*/ 117 h 117"/>
              </a:gdLst>
              <a:ahLst/>
              <a:cxnLst>
                <a:cxn ang="T6">
                  <a:pos x="T0" y="T1"/>
                </a:cxn>
                <a:cxn ang="T7">
                  <a:pos x="T2" y="T3"/>
                </a:cxn>
                <a:cxn ang="T8">
                  <a:pos x="T4" y="T5"/>
                </a:cxn>
              </a:cxnLst>
              <a:rect l="T9" t="T10" r="T11" b="T12"/>
              <a:pathLst>
                <a:path w="1758" h="117">
                  <a:moveTo>
                    <a:pt x="1758" y="0"/>
                  </a:moveTo>
                  <a:lnTo>
                    <a:pt x="1758" y="117"/>
                  </a:lnTo>
                  <a:lnTo>
                    <a:pt x="0" y="11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1" name="Freeform 116"/>
            <p:cNvSpPr/>
            <p:nvPr/>
          </p:nvSpPr>
          <p:spPr bwMode="auto">
            <a:xfrm>
              <a:off x="2626" y="2352"/>
              <a:ext cx="1752" cy="120"/>
            </a:xfrm>
            <a:custGeom>
              <a:avLst/>
              <a:gdLst>
                <a:gd name="T0" fmla="*/ 1752 w 1752"/>
                <a:gd name="T1" fmla="*/ 0 h 120"/>
                <a:gd name="T2" fmla="*/ 1752 w 1752"/>
                <a:gd name="T3" fmla="*/ 117 h 120"/>
                <a:gd name="T4" fmla="*/ 0 w 1752"/>
                <a:gd name="T5" fmla="*/ 120 h 120"/>
                <a:gd name="T6" fmla="*/ 0 60000 65536"/>
                <a:gd name="T7" fmla="*/ 0 60000 65536"/>
                <a:gd name="T8" fmla="*/ 0 60000 65536"/>
                <a:gd name="T9" fmla="*/ 0 w 1752"/>
                <a:gd name="T10" fmla="*/ 0 h 120"/>
                <a:gd name="T11" fmla="*/ 1752 w 1752"/>
                <a:gd name="T12" fmla="*/ 120 h 120"/>
              </a:gdLst>
              <a:ahLst/>
              <a:cxnLst>
                <a:cxn ang="T6">
                  <a:pos x="T0" y="T1"/>
                </a:cxn>
                <a:cxn ang="T7">
                  <a:pos x="T2" y="T3"/>
                </a:cxn>
                <a:cxn ang="T8">
                  <a:pos x="T4" y="T5"/>
                </a:cxn>
              </a:cxnLst>
              <a:rect l="T9" t="T10" r="T11" b="T12"/>
              <a:pathLst>
                <a:path w="1752" h="120">
                  <a:moveTo>
                    <a:pt x="1752" y="0"/>
                  </a:moveTo>
                  <a:lnTo>
                    <a:pt x="1752" y="117"/>
                  </a:ln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72" name="Group 117"/>
            <p:cNvGrpSpPr/>
            <p:nvPr/>
          </p:nvGrpSpPr>
          <p:grpSpPr bwMode="auto">
            <a:xfrm>
              <a:off x="4299" y="1246"/>
              <a:ext cx="231" cy="49"/>
              <a:chOff x="4299" y="1246"/>
              <a:chExt cx="231" cy="49"/>
            </a:xfrm>
          </p:grpSpPr>
          <p:sp>
            <p:nvSpPr>
              <p:cNvPr id="492" name="Freeform 118"/>
              <p:cNvSpPr/>
              <p:nvPr/>
            </p:nvSpPr>
            <p:spPr bwMode="auto">
              <a:xfrm rot="5400000">
                <a:off x="4412" y="118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3" name="Freeform 119"/>
              <p:cNvSpPr/>
              <p:nvPr/>
            </p:nvSpPr>
            <p:spPr bwMode="auto">
              <a:xfrm rot="5400000">
                <a:off x="4414" y="1179"/>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3" name="Group 120"/>
            <p:cNvGrpSpPr/>
            <p:nvPr/>
          </p:nvGrpSpPr>
          <p:grpSpPr bwMode="auto">
            <a:xfrm>
              <a:off x="4299" y="2302"/>
              <a:ext cx="231" cy="49"/>
              <a:chOff x="4299" y="2302"/>
              <a:chExt cx="231" cy="49"/>
            </a:xfrm>
          </p:grpSpPr>
          <p:sp>
            <p:nvSpPr>
              <p:cNvPr id="490" name="Freeform 121"/>
              <p:cNvSpPr/>
              <p:nvPr/>
            </p:nvSpPr>
            <p:spPr bwMode="auto">
              <a:xfrm rot="5400000">
                <a:off x="4412" y="2243"/>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1" name="Freeform 122"/>
              <p:cNvSpPr/>
              <p:nvPr/>
            </p:nvSpPr>
            <p:spPr bwMode="auto">
              <a:xfrm rot="5400000">
                <a:off x="4414" y="2235"/>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4" name="Group 123"/>
            <p:cNvGrpSpPr/>
            <p:nvPr/>
          </p:nvGrpSpPr>
          <p:grpSpPr bwMode="auto">
            <a:xfrm>
              <a:off x="2706" y="702"/>
              <a:ext cx="251" cy="594"/>
              <a:chOff x="2706" y="702"/>
              <a:chExt cx="251" cy="594"/>
            </a:xfrm>
          </p:grpSpPr>
          <p:grpSp>
            <p:nvGrpSpPr>
              <p:cNvPr id="480" name="Group 124"/>
              <p:cNvGrpSpPr/>
              <p:nvPr/>
            </p:nvGrpSpPr>
            <p:grpSpPr bwMode="auto">
              <a:xfrm rot="10800000">
                <a:off x="2908" y="864"/>
                <a:ext cx="49" cy="231"/>
                <a:chOff x="1586" y="1334"/>
                <a:chExt cx="49" cy="231"/>
              </a:xfrm>
            </p:grpSpPr>
            <p:sp>
              <p:nvSpPr>
                <p:cNvPr id="488" name="Freeform 125"/>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9" name="Freeform 126"/>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81" name="Line 127"/>
              <p:cNvSpPr>
                <a:spLocks noChangeShapeType="1"/>
              </p:cNvSpPr>
              <p:nvPr/>
            </p:nvSpPr>
            <p:spPr bwMode="auto">
              <a:xfrm>
                <a:off x="2806" y="119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2" name="Freeform 128"/>
              <p:cNvSpPr/>
              <p:nvPr/>
            </p:nvSpPr>
            <p:spPr bwMode="auto">
              <a:xfrm>
                <a:off x="2754"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3" name="Freeform 129"/>
              <p:cNvSpPr/>
              <p:nvPr/>
            </p:nvSpPr>
            <p:spPr bwMode="auto">
              <a:xfrm>
                <a:off x="2808" y="101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84" name="Group 130"/>
              <p:cNvGrpSpPr/>
              <p:nvPr/>
            </p:nvGrpSpPr>
            <p:grpSpPr bwMode="auto">
              <a:xfrm>
                <a:off x="2706" y="1151"/>
                <a:ext cx="202" cy="49"/>
                <a:chOff x="432" y="1152"/>
                <a:chExt cx="202" cy="49"/>
              </a:xfrm>
            </p:grpSpPr>
            <p:sp>
              <p:nvSpPr>
                <p:cNvPr id="486" name="Freeform 131"/>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7" name="Freeform 132"/>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85" name="Freeform 133"/>
              <p:cNvSpPr/>
              <p:nvPr/>
            </p:nvSpPr>
            <p:spPr bwMode="auto">
              <a:xfrm>
                <a:off x="2806" y="702"/>
                <a:ext cx="99" cy="225"/>
              </a:xfrm>
              <a:custGeom>
                <a:avLst/>
                <a:gdLst>
                  <a:gd name="T0" fmla="*/ 0 w 99"/>
                  <a:gd name="T1" fmla="*/ 0 h 225"/>
                  <a:gd name="T2" fmla="*/ 0 w 99"/>
                  <a:gd name="T3" fmla="*/ 225 h 225"/>
                  <a:gd name="T4" fmla="*/ 99 w 99"/>
                  <a:gd name="T5" fmla="*/ 225 h 225"/>
                  <a:gd name="T6" fmla="*/ 0 60000 65536"/>
                  <a:gd name="T7" fmla="*/ 0 60000 65536"/>
                  <a:gd name="T8" fmla="*/ 0 60000 65536"/>
                  <a:gd name="T9" fmla="*/ 0 w 99"/>
                  <a:gd name="T10" fmla="*/ 0 h 225"/>
                  <a:gd name="T11" fmla="*/ 99 w 99"/>
                  <a:gd name="T12" fmla="*/ 225 h 225"/>
                </a:gdLst>
                <a:ahLst/>
                <a:cxnLst>
                  <a:cxn ang="T6">
                    <a:pos x="T0" y="T1"/>
                  </a:cxn>
                  <a:cxn ang="T7">
                    <a:pos x="T2" y="T3"/>
                  </a:cxn>
                  <a:cxn ang="T8">
                    <a:pos x="T4" y="T5"/>
                  </a:cxn>
                </a:cxnLst>
                <a:rect l="T9" t="T10" r="T11" b="T12"/>
                <a:pathLst>
                  <a:path w="99" h="225">
                    <a:moveTo>
                      <a:pt x="0" y="0"/>
                    </a:moveTo>
                    <a:lnTo>
                      <a:pt x="0" y="225"/>
                    </a:lnTo>
                    <a:lnTo>
                      <a:pt x="99" y="225"/>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5" name="Group 134"/>
            <p:cNvGrpSpPr/>
            <p:nvPr/>
          </p:nvGrpSpPr>
          <p:grpSpPr bwMode="auto">
            <a:xfrm>
              <a:off x="2716" y="1406"/>
              <a:ext cx="251" cy="580"/>
              <a:chOff x="2716" y="1406"/>
              <a:chExt cx="251" cy="580"/>
            </a:xfrm>
          </p:grpSpPr>
          <p:grpSp>
            <p:nvGrpSpPr>
              <p:cNvPr id="470" name="Group 135"/>
              <p:cNvGrpSpPr/>
              <p:nvPr/>
            </p:nvGrpSpPr>
            <p:grpSpPr bwMode="auto">
              <a:xfrm rot="10800000">
                <a:off x="2918" y="1554"/>
                <a:ext cx="49" cy="231"/>
                <a:chOff x="1586" y="1334"/>
                <a:chExt cx="49" cy="231"/>
              </a:xfrm>
            </p:grpSpPr>
            <p:sp>
              <p:nvSpPr>
                <p:cNvPr id="478" name="Freeform 136"/>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9" name="Freeform 137"/>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1" name="Line 138"/>
              <p:cNvSpPr>
                <a:spLocks noChangeShapeType="1"/>
              </p:cNvSpPr>
              <p:nvPr/>
            </p:nvSpPr>
            <p:spPr bwMode="auto">
              <a:xfrm>
                <a:off x="2816" y="188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2" name="Freeform 139"/>
              <p:cNvSpPr/>
              <p:nvPr/>
            </p:nvSpPr>
            <p:spPr bwMode="auto">
              <a:xfrm>
                <a:off x="2764" y="198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3" name="Freeform 140"/>
              <p:cNvSpPr/>
              <p:nvPr/>
            </p:nvSpPr>
            <p:spPr bwMode="auto">
              <a:xfrm>
                <a:off x="2818" y="170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74" name="Group 141"/>
              <p:cNvGrpSpPr/>
              <p:nvPr/>
            </p:nvGrpSpPr>
            <p:grpSpPr bwMode="auto">
              <a:xfrm>
                <a:off x="2716" y="1841"/>
                <a:ext cx="202" cy="49"/>
                <a:chOff x="432" y="1152"/>
                <a:chExt cx="202" cy="49"/>
              </a:xfrm>
            </p:grpSpPr>
            <p:sp>
              <p:nvSpPr>
                <p:cNvPr id="476" name="Freeform 142"/>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7" name="Freeform 143"/>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75" name="Freeform 144"/>
              <p:cNvSpPr/>
              <p:nvPr/>
            </p:nvSpPr>
            <p:spPr bwMode="auto">
              <a:xfrm>
                <a:off x="2814" y="1406"/>
                <a:ext cx="101" cy="211"/>
              </a:xfrm>
              <a:custGeom>
                <a:avLst/>
                <a:gdLst>
                  <a:gd name="T0" fmla="*/ 0 w 101"/>
                  <a:gd name="T1" fmla="*/ 0 h 211"/>
                  <a:gd name="T2" fmla="*/ 2 w 101"/>
                  <a:gd name="T3" fmla="*/ 211 h 211"/>
                  <a:gd name="T4" fmla="*/ 101 w 101"/>
                  <a:gd name="T5" fmla="*/ 211 h 211"/>
                  <a:gd name="T6" fmla="*/ 0 60000 65536"/>
                  <a:gd name="T7" fmla="*/ 0 60000 65536"/>
                  <a:gd name="T8" fmla="*/ 0 60000 65536"/>
                  <a:gd name="T9" fmla="*/ 0 w 101"/>
                  <a:gd name="T10" fmla="*/ 0 h 211"/>
                  <a:gd name="T11" fmla="*/ 101 w 101"/>
                  <a:gd name="T12" fmla="*/ 211 h 211"/>
                </a:gdLst>
                <a:ahLst/>
                <a:cxnLst>
                  <a:cxn ang="T6">
                    <a:pos x="T0" y="T1"/>
                  </a:cxn>
                  <a:cxn ang="T7">
                    <a:pos x="T2" y="T3"/>
                  </a:cxn>
                  <a:cxn ang="T8">
                    <a:pos x="T4" y="T5"/>
                  </a:cxn>
                </a:cxnLst>
                <a:rect l="T9" t="T10" r="T11" b="T12"/>
                <a:pathLst>
                  <a:path w="101" h="211">
                    <a:moveTo>
                      <a:pt x="0" y="0"/>
                    </a:moveTo>
                    <a:lnTo>
                      <a:pt x="2" y="211"/>
                    </a:lnTo>
                    <a:lnTo>
                      <a:pt x="101" y="21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6" name="Group 145"/>
            <p:cNvGrpSpPr/>
            <p:nvPr/>
          </p:nvGrpSpPr>
          <p:grpSpPr bwMode="auto">
            <a:xfrm>
              <a:off x="2716" y="2469"/>
              <a:ext cx="251" cy="573"/>
              <a:chOff x="2716" y="2469"/>
              <a:chExt cx="251" cy="573"/>
            </a:xfrm>
          </p:grpSpPr>
          <p:grpSp>
            <p:nvGrpSpPr>
              <p:cNvPr id="460" name="Group 146"/>
              <p:cNvGrpSpPr/>
              <p:nvPr/>
            </p:nvGrpSpPr>
            <p:grpSpPr bwMode="auto">
              <a:xfrm rot="10800000">
                <a:off x="2918" y="2610"/>
                <a:ext cx="49" cy="231"/>
                <a:chOff x="1586" y="1334"/>
                <a:chExt cx="49" cy="231"/>
              </a:xfrm>
            </p:grpSpPr>
            <p:sp>
              <p:nvSpPr>
                <p:cNvPr id="468" name="Freeform 147"/>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9" name="Freeform 148"/>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61" name="Line 149"/>
              <p:cNvSpPr>
                <a:spLocks noChangeShapeType="1"/>
              </p:cNvSpPr>
              <p:nvPr/>
            </p:nvSpPr>
            <p:spPr bwMode="auto">
              <a:xfrm>
                <a:off x="2816" y="2945"/>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2" name="Freeform 150"/>
              <p:cNvSpPr/>
              <p:nvPr/>
            </p:nvSpPr>
            <p:spPr bwMode="auto">
              <a:xfrm>
                <a:off x="2764" y="3041"/>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3" name="Freeform 151"/>
              <p:cNvSpPr/>
              <p:nvPr/>
            </p:nvSpPr>
            <p:spPr bwMode="auto">
              <a:xfrm>
                <a:off x="2818" y="2765"/>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64" name="Group 152"/>
              <p:cNvGrpSpPr/>
              <p:nvPr/>
            </p:nvGrpSpPr>
            <p:grpSpPr bwMode="auto">
              <a:xfrm>
                <a:off x="2716" y="2897"/>
                <a:ext cx="202" cy="49"/>
                <a:chOff x="432" y="1152"/>
                <a:chExt cx="202" cy="49"/>
              </a:xfrm>
            </p:grpSpPr>
            <p:sp>
              <p:nvSpPr>
                <p:cNvPr id="466" name="Freeform 153"/>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7" name="Freeform 154"/>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65" name="Freeform 155"/>
              <p:cNvSpPr/>
              <p:nvPr/>
            </p:nvSpPr>
            <p:spPr bwMode="auto">
              <a:xfrm>
                <a:off x="2816" y="2469"/>
                <a:ext cx="99" cy="204"/>
              </a:xfrm>
              <a:custGeom>
                <a:avLst/>
                <a:gdLst>
                  <a:gd name="T0" fmla="*/ 1 w 99"/>
                  <a:gd name="T1" fmla="*/ 0 h 204"/>
                  <a:gd name="T2" fmla="*/ 0 w 99"/>
                  <a:gd name="T3" fmla="*/ 204 h 204"/>
                  <a:gd name="T4" fmla="*/ 99 w 99"/>
                  <a:gd name="T5" fmla="*/ 204 h 204"/>
                  <a:gd name="T6" fmla="*/ 0 60000 65536"/>
                  <a:gd name="T7" fmla="*/ 0 60000 65536"/>
                  <a:gd name="T8" fmla="*/ 0 60000 65536"/>
                  <a:gd name="T9" fmla="*/ 0 w 99"/>
                  <a:gd name="T10" fmla="*/ 0 h 204"/>
                  <a:gd name="T11" fmla="*/ 99 w 99"/>
                  <a:gd name="T12" fmla="*/ 204 h 204"/>
                </a:gdLst>
                <a:ahLst/>
                <a:cxnLst>
                  <a:cxn ang="T6">
                    <a:pos x="T0" y="T1"/>
                  </a:cxn>
                  <a:cxn ang="T7">
                    <a:pos x="T2" y="T3"/>
                  </a:cxn>
                  <a:cxn ang="T8">
                    <a:pos x="T4" y="T5"/>
                  </a:cxn>
                </a:cxnLst>
                <a:rect l="T9" t="T10" r="T11" b="T12"/>
                <a:pathLst>
                  <a:path w="99" h="204">
                    <a:moveTo>
                      <a:pt x="1" y="0"/>
                    </a:moveTo>
                    <a:lnTo>
                      <a:pt x="0" y="204"/>
                    </a:lnTo>
                    <a:lnTo>
                      <a:pt x="99" y="20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77" name="Freeform 156"/>
            <p:cNvSpPr/>
            <p:nvPr/>
          </p:nvSpPr>
          <p:spPr bwMode="auto">
            <a:xfrm>
              <a:off x="2959" y="980"/>
              <a:ext cx="192" cy="2236"/>
            </a:xfrm>
            <a:custGeom>
              <a:avLst/>
              <a:gdLst>
                <a:gd name="T0" fmla="*/ 0 w 192"/>
                <a:gd name="T1" fmla="*/ 0 h 2236"/>
                <a:gd name="T2" fmla="*/ 192 w 192"/>
                <a:gd name="T3" fmla="*/ 1 h 2236"/>
                <a:gd name="T4" fmla="*/ 192 w 192"/>
                <a:gd name="T5" fmla="*/ 2236 h 2236"/>
                <a:gd name="T6" fmla="*/ 0 60000 65536"/>
                <a:gd name="T7" fmla="*/ 0 60000 65536"/>
                <a:gd name="T8" fmla="*/ 0 60000 65536"/>
                <a:gd name="T9" fmla="*/ 0 w 192"/>
                <a:gd name="T10" fmla="*/ 0 h 2236"/>
                <a:gd name="T11" fmla="*/ 192 w 192"/>
                <a:gd name="T12" fmla="*/ 2236 h 2236"/>
              </a:gdLst>
              <a:ahLst/>
              <a:cxnLst>
                <a:cxn ang="T6">
                  <a:pos x="T0" y="T1"/>
                </a:cxn>
                <a:cxn ang="T7">
                  <a:pos x="T2" y="T3"/>
                </a:cxn>
                <a:cxn ang="T8">
                  <a:pos x="T4" y="T5"/>
                </a:cxn>
              </a:cxnLst>
              <a:rect l="T9" t="T10" r="T11" b="T12"/>
              <a:pathLst>
                <a:path w="192" h="2236">
                  <a:moveTo>
                    <a:pt x="0" y="0"/>
                  </a:moveTo>
                  <a:lnTo>
                    <a:pt x="192" y="1"/>
                  </a:lnTo>
                  <a:lnTo>
                    <a:pt x="192" y="223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8" name="Freeform 157"/>
            <p:cNvSpPr/>
            <p:nvPr/>
          </p:nvSpPr>
          <p:spPr bwMode="auto">
            <a:xfrm>
              <a:off x="2956" y="2112"/>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9" name="Freeform 158"/>
            <p:cNvSpPr/>
            <p:nvPr/>
          </p:nvSpPr>
          <p:spPr bwMode="auto">
            <a:xfrm>
              <a:off x="2956" y="2256"/>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0" name="Freeform 159"/>
            <p:cNvSpPr/>
            <p:nvPr/>
          </p:nvSpPr>
          <p:spPr bwMode="auto">
            <a:xfrm>
              <a:off x="2956" y="2722"/>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1" name="Freeform 160"/>
            <p:cNvSpPr/>
            <p:nvPr/>
          </p:nvSpPr>
          <p:spPr bwMode="auto">
            <a:xfrm>
              <a:off x="3243" y="1410"/>
              <a:ext cx="1" cy="174"/>
            </a:xfrm>
            <a:custGeom>
              <a:avLst/>
              <a:gdLst>
                <a:gd name="T0" fmla="*/ 0 w 1"/>
                <a:gd name="T1" fmla="*/ 0 h 174"/>
                <a:gd name="T2" fmla="*/ 0 w 1"/>
                <a:gd name="T3" fmla="*/ 174 h 174"/>
                <a:gd name="T4" fmla="*/ 0 60000 65536"/>
                <a:gd name="T5" fmla="*/ 0 60000 65536"/>
                <a:gd name="T6" fmla="*/ 0 w 1"/>
                <a:gd name="T7" fmla="*/ 0 h 174"/>
                <a:gd name="T8" fmla="*/ 1 w 1"/>
                <a:gd name="T9" fmla="*/ 174 h 174"/>
              </a:gdLst>
              <a:ahLst/>
              <a:cxnLst>
                <a:cxn ang="T4">
                  <a:pos x="T0" y="T1"/>
                </a:cxn>
                <a:cxn ang="T5">
                  <a:pos x="T2" y="T3"/>
                </a:cxn>
              </a:cxnLst>
              <a:rect l="T6" t="T7" r="T8" b="T9"/>
              <a:pathLst>
                <a:path w="1" h="174">
                  <a:moveTo>
                    <a:pt x="0" y="0"/>
                  </a:moveTo>
                  <a:lnTo>
                    <a:pt x="0" y="174"/>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2" name="Freeform 161"/>
            <p:cNvSpPr/>
            <p:nvPr/>
          </p:nvSpPr>
          <p:spPr bwMode="auto">
            <a:xfrm>
              <a:off x="3389" y="1409"/>
              <a:ext cx="1" cy="183"/>
            </a:xfrm>
            <a:custGeom>
              <a:avLst/>
              <a:gdLst>
                <a:gd name="T0" fmla="*/ 0 w 1"/>
                <a:gd name="T1" fmla="*/ 0 h 183"/>
                <a:gd name="T2" fmla="*/ 0 w 1"/>
                <a:gd name="T3" fmla="*/ 183 h 183"/>
                <a:gd name="T4" fmla="*/ 0 60000 65536"/>
                <a:gd name="T5" fmla="*/ 0 60000 65536"/>
                <a:gd name="T6" fmla="*/ 0 w 1"/>
                <a:gd name="T7" fmla="*/ 0 h 183"/>
                <a:gd name="T8" fmla="*/ 1 w 1"/>
                <a:gd name="T9" fmla="*/ 183 h 183"/>
              </a:gdLst>
              <a:ahLst/>
              <a:cxnLst>
                <a:cxn ang="T4">
                  <a:pos x="T0" y="T1"/>
                </a:cxn>
                <a:cxn ang="T5">
                  <a:pos x="T2" y="T3"/>
                </a:cxn>
              </a:cxnLst>
              <a:rect l="T6" t="T7" r="T8" b="T9"/>
              <a:pathLst>
                <a:path w="1" h="183">
                  <a:moveTo>
                    <a:pt x="0" y="0"/>
                  </a:moveTo>
                  <a:lnTo>
                    <a:pt x="0" y="183"/>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3" name="Freeform 162"/>
            <p:cNvSpPr/>
            <p:nvPr/>
          </p:nvSpPr>
          <p:spPr bwMode="auto">
            <a:xfrm>
              <a:off x="3245" y="2466"/>
              <a:ext cx="1" cy="174"/>
            </a:xfrm>
            <a:custGeom>
              <a:avLst/>
              <a:gdLst>
                <a:gd name="T0" fmla="*/ 0 w 1"/>
                <a:gd name="T1" fmla="*/ 0 h 174"/>
                <a:gd name="T2" fmla="*/ 1 w 1"/>
                <a:gd name="T3" fmla="*/ 174 h 174"/>
                <a:gd name="T4" fmla="*/ 0 60000 65536"/>
                <a:gd name="T5" fmla="*/ 0 60000 65536"/>
                <a:gd name="T6" fmla="*/ 0 w 1"/>
                <a:gd name="T7" fmla="*/ 0 h 174"/>
                <a:gd name="T8" fmla="*/ 1 w 1"/>
                <a:gd name="T9" fmla="*/ 174 h 174"/>
              </a:gdLst>
              <a:ahLst/>
              <a:cxnLst>
                <a:cxn ang="T4">
                  <a:pos x="T0" y="T1"/>
                </a:cxn>
                <a:cxn ang="T5">
                  <a:pos x="T2" y="T3"/>
                </a:cxn>
              </a:cxnLst>
              <a:rect l="T6" t="T7" r="T8" b="T9"/>
              <a:pathLst>
                <a:path w="1" h="174">
                  <a:moveTo>
                    <a:pt x="0" y="0"/>
                  </a:moveTo>
                  <a:lnTo>
                    <a:pt x="1" y="174"/>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4" name="Freeform 163"/>
            <p:cNvSpPr/>
            <p:nvPr/>
          </p:nvSpPr>
          <p:spPr bwMode="auto">
            <a:xfrm>
              <a:off x="3391" y="2459"/>
              <a:ext cx="2" cy="181"/>
            </a:xfrm>
            <a:custGeom>
              <a:avLst/>
              <a:gdLst>
                <a:gd name="T0" fmla="*/ 2 w 2"/>
                <a:gd name="T1" fmla="*/ 0 h 181"/>
                <a:gd name="T2" fmla="*/ 0 w 2"/>
                <a:gd name="T3" fmla="*/ 181 h 181"/>
                <a:gd name="T4" fmla="*/ 0 60000 65536"/>
                <a:gd name="T5" fmla="*/ 0 60000 65536"/>
                <a:gd name="T6" fmla="*/ 0 w 2"/>
                <a:gd name="T7" fmla="*/ 0 h 181"/>
                <a:gd name="T8" fmla="*/ 2 w 2"/>
                <a:gd name="T9" fmla="*/ 181 h 181"/>
              </a:gdLst>
              <a:ahLst/>
              <a:cxnLst>
                <a:cxn ang="T4">
                  <a:pos x="T0" y="T1"/>
                </a:cxn>
                <a:cxn ang="T5">
                  <a:pos x="T2" y="T3"/>
                </a:cxn>
              </a:cxnLst>
              <a:rect l="T6" t="T7" r="T8" b="T9"/>
              <a:pathLst>
                <a:path w="2" h="181">
                  <a:moveTo>
                    <a:pt x="2" y="0"/>
                  </a:moveTo>
                  <a:lnTo>
                    <a:pt x="0" y="181"/>
                  </a:lnTo>
                </a:path>
              </a:pathLst>
            </a:custGeom>
            <a:solidFill>
              <a:srgbClr val="FFFFFF"/>
            </a:solidFill>
            <a:ln w="38100">
              <a:solidFill>
                <a:schemeClr val="tx1"/>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5" name="Freeform 164"/>
            <p:cNvSpPr/>
            <p:nvPr/>
          </p:nvSpPr>
          <p:spPr bwMode="auto">
            <a:xfrm>
              <a:off x="3915" y="1665"/>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lnTo>
                    <a:pt x="178"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6" name="Text Box 165"/>
            <p:cNvSpPr txBox="1">
              <a:spLocks noChangeArrowheads="1"/>
            </p:cNvSpPr>
            <p:nvPr/>
          </p:nvSpPr>
          <p:spPr bwMode="auto">
            <a:xfrm rot="5400000">
              <a:off x="3674"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grpSp>
          <p:nvGrpSpPr>
            <p:cNvPr id="387" name="Group 166"/>
            <p:cNvGrpSpPr/>
            <p:nvPr/>
          </p:nvGrpSpPr>
          <p:grpSpPr bwMode="auto">
            <a:xfrm>
              <a:off x="3648" y="702"/>
              <a:ext cx="251" cy="594"/>
              <a:chOff x="3648" y="702"/>
              <a:chExt cx="251" cy="594"/>
            </a:xfrm>
          </p:grpSpPr>
          <p:grpSp>
            <p:nvGrpSpPr>
              <p:cNvPr id="450" name="Group 167"/>
              <p:cNvGrpSpPr/>
              <p:nvPr/>
            </p:nvGrpSpPr>
            <p:grpSpPr bwMode="auto">
              <a:xfrm rot="10800000">
                <a:off x="3850" y="864"/>
                <a:ext cx="49" cy="231"/>
                <a:chOff x="1586" y="1334"/>
                <a:chExt cx="49" cy="231"/>
              </a:xfrm>
            </p:grpSpPr>
            <p:sp>
              <p:nvSpPr>
                <p:cNvPr id="458" name="Freeform 168"/>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9" name="Freeform 169"/>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1" name="Line 170"/>
              <p:cNvSpPr>
                <a:spLocks noChangeShapeType="1"/>
              </p:cNvSpPr>
              <p:nvPr/>
            </p:nvSpPr>
            <p:spPr bwMode="auto">
              <a:xfrm>
                <a:off x="3748" y="119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2" name="Freeform 171"/>
              <p:cNvSpPr/>
              <p:nvPr/>
            </p:nvSpPr>
            <p:spPr bwMode="auto">
              <a:xfrm>
                <a:off x="3696"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3" name="Freeform 172"/>
              <p:cNvSpPr/>
              <p:nvPr/>
            </p:nvSpPr>
            <p:spPr bwMode="auto">
              <a:xfrm>
                <a:off x="3750" y="101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54" name="Group 173"/>
              <p:cNvGrpSpPr/>
              <p:nvPr/>
            </p:nvGrpSpPr>
            <p:grpSpPr bwMode="auto">
              <a:xfrm>
                <a:off x="3648" y="1151"/>
                <a:ext cx="202" cy="49"/>
                <a:chOff x="432" y="1152"/>
                <a:chExt cx="202" cy="49"/>
              </a:xfrm>
            </p:grpSpPr>
            <p:sp>
              <p:nvSpPr>
                <p:cNvPr id="456" name="Freeform 174"/>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7" name="Freeform 175"/>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55" name="Freeform 176"/>
              <p:cNvSpPr/>
              <p:nvPr/>
            </p:nvSpPr>
            <p:spPr bwMode="auto">
              <a:xfrm>
                <a:off x="3748" y="702"/>
                <a:ext cx="99" cy="225"/>
              </a:xfrm>
              <a:custGeom>
                <a:avLst/>
                <a:gdLst>
                  <a:gd name="T0" fmla="*/ 0 w 99"/>
                  <a:gd name="T1" fmla="*/ 0 h 225"/>
                  <a:gd name="T2" fmla="*/ 0 w 99"/>
                  <a:gd name="T3" fmla="*/ 225 h 225"/>
                  <a:gd name="T4" fmla="*/ 99 w 99"/>
                  <a:gd name="T5" fmla="*/ 225 h 225"/>
                  <a:gd name="T6" fmla="*/ 0 60000 65536"/>
                  <a:gd name="T7" fmla="*/ 0 60000 65536"/>
                  <a:gd name="T8" fmla="*/ 0 60000 65536"/>
                  <a:gd name="T9" fmla="*/ 0 w 99"/>
                  <a:gd name="T10" fmla="*/ 0 h 225"/>
                  <a:gd name="T11" fmla="*/ 99 w 99"/>
                  <a:gd name="T12" fmla="*/ 225 h 225"/>
                </a:gdLst>
                <a:ahLst/>
                <a:cxnLst>
                  <a:cxn ang="T6">
                    <a:pos x="T0" y="T1"/>
                  </a:cxn>
                  <a:cxn ang="T7">
                    <a:pos x="T2" y="T3"/>
                  </a:cxn>
                  <a:cxn ang="T8">
                    <a:pos x="T4" y="T5"/>
                  </a:cxn>
                </a:cxnLst>
                <a:rect l="T9" t="T10" r="T11" b="T12"/>
                <a:pathLst>
                  <a:path w="99" h="225">
                    <a:moveTo>
                      <a:pt x="0" y="0"/>
                    </a:moveTo>
                    <a:lnTo>
                      <a:pt x="0" y="225"/>
                    </a:lnTo>
                    <a:lnTo>
                      <a:pt x="99" y="225"/>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88" name="Group 177"/>
            <p:cNvGrpSpPr/>
            <p:nvPr/>
          </p:nvGrpSpPr>
          <p:grpSpPr bwMode="auto">
            <a:xfrm>
              <a:off x="3658" y="1409"/>
              <a:ext cx="251" cy="577"/>
              <a:chOff x="3658" y="1409"/>
              <a:chExt cx="251" cy="577"/>
            </a:xfrm>
          </p:grpSpPr>
          <p:grpSp>
            <p:nvGrpSpPr>
              <p:cNvPr id="440" name="Group 178"/>
              <p:cNvGrpSpPr/>
              <p:nvPr/>
            </p:nvGrpSpPr>
            <p:grpSpPr bwMode="auto">
              <a:xfrm rot="10800000">
                <a:off x="3860" y="1554"/>
                <a:ext cx="49" cy="231"/>
                <a:chOff x="1586" y="1334"/>
                <a:chExt cx="49" cy="231"/>
              </a:xfrm>
            </p:grpSpPr>
            <p:sp>
              <p:nvSpPr>
                <p:cNvPr id="448" name="Freeform 179"/>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9" name="Freeform 180"/>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41" name="Line 181"/>
              <p:cNvSpPr>
                <a:spLocks noChangeShapeType="1"/>
              </p:cNvSpPr>
              <p:nvPr/>
            </p:nvSpPr>
            <p:spPr bwMode="auto">
              <a:xfrm>
                <a:off x="3758" y="1889"/>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2" name="Freeform 182"/>
              <p:cNvSpPr/>
              <p:nvPr/>
            </p:nvSpPr>
            <p:spPr bwMode="auto">
              <a:xfrm>
                <a:off x="3706" y="198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3" name="Freeform 183"/>
              <p:cNvSpPr/>
              <p:nvPr/>
            </p:nvSpPr>
            <p:spPr bwMode="auto">
              <a:xfrm>
                <a:off x="3760" y="1709"/>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44" name="Group 184"/>
              <p:cNvGrpSpPr/>
              <p:nvPr/>
            </p:nvGrpSpPr>
            <p:grpSpPr bwMode="auto">
              <a:xfrm>
                <a:off x="3658" y="1841"/>
                <a:ext cx="202" cy="49"/>
                <a:chOff x="432" y="1152"/>
                <a:chExt cx="202" cy="49"/>
              </a:xfrm>
            </p:grpSpPr>
            <p:sp>
              <p:nvSpPr>
                <p:cNvPr id="446" name="Freeform 185"/>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7" name="Freeform 186"/>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45" name="Freeform 187"/>
              <p:cNvSpPr/>
              <p:nvPr/>
            </p:nvSpPr>
            <p:spPr bwMode="auto">
              <a:xfrm>
                <a:off x="3758" y="1409"/>
                <a:ext cx="99" cy="208"/>
              </a:xfrm>
              <a:custGeom>
                <a:avLst/>
                <a:gdLst>
                  <a:gd name="T0" fmla="*/ 0 w 99"/>
                  <a:gd name="T1" fmla="*/ 0 h 208"/>
                  <a:gd name="T2" fmla="*/ 0 w 99"/>
                  <a:gd name="T3" fmla="*/ 208 h 208"/>
                  <a:gd name="T4" fmla="*/ 99 w 99"/>
                  <a:gd name="T5" fmla="*/ 208 h 208"/>
                  <a:gd name="T6" fmla="*/ 0 60000 65536"/>
                  <a:gd name="T7" fmla="*/ 0 60000 65536"/>
                  <a:gd name="T8" fmla="*/ 0 60000 65536"/>
                  <a:gd name="T9" fmla="*/ 0 w 99"/>
                  <a:gd name="T10" fmla="*/ 0 h 208"/>
                  <a:gd name="T11" fmla="*/ 99 w 99"/>
                  <a:gd name="T12" fmla="*/ 208 h 208"/>
                </a:gdLst>
                <a:ahLst/>
                <a:cxnLst>
                  <a:cxn ang="T6">
                    <a:pos x="T0" y="T1"/>
                  </a:cxn>
                  <a:cxn ang="T7">
                    <a:pos x="T2" y="T3"/>
                  </a:cxn>
                  <a:cxn ang="T8">
                    <a:pos x="T4" y="T5"/>
                  </a:cxn>
                </a:cxnLst>
                <a:rect l="T9" t="T10" r="T11" b="T12"/>
                <a:pathLst>
                  <a:path w="99" h="208">
                    <a:moveTo>
                      <a:pt x="0" y="0"/>
                    </a:moveTo>
                    <a:lnTo>
                      <a:pt x="0" y="208"/>
                    </a:lnTo>
                    <a:lnTo>
                      <a:pt x="99" y="208"/>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89" name="Group 188"/>
            <p:cNvGrpSpPr/>
            <p:nvPr/>
          </p:nvGrpSpPr>
          <p:grpSpPr bwMode="auto">
            <a:xfrm>
              <a:off x="3658" y="2468"/>
              <a:ext cx="251" cy="574"/>
              <a:chOff x="3658" y="2468"/>
              <a:chExt cx="251" cy="574"/>
            </a:xfrm>
          </p:grpSpPr>
          <p:grpSp>
            <p:nvGrpSpPr>
              <p:cNvPr id="430" name="Group 189"/>
              <p:cNvGrpSpPr/>
              <p:nvPr/>
            </p:nvGrpSpPr>
            <p:grpSpPr bwMode="auto">
              <a:xfrm rot="10800000">
                <a:off x="3860" y="2610"/>
                <a:ext cx="49" cy="231"/>
                <a:chOff x="1586" y="1334"/>
                <a:chExt cx="49" cy="231"/>
              </a:xfrm>
            </p:grpSpPr>
            <p:sp>
              <p:nvSpPr>
                <p:cNvPr id="438" name="Freeform 190"/>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9" name="Freeform 191"/>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31" name="Line 192"/>
              <p:cNvSpPr>
                <a:spLocks noChangeShapeType="1"/>
              </p:cNvSpPr>
              <p:nvPr/>
            </p:nvSpPr>
            <p:spPr bwMode="auto">
              <a:xfrm>
                <a:off x="3758" y="2945"/>
                <a:ext cx="2" cy="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2" name="Freeform 193"/>
              <p:cNvSpPr/>
              <p:nvPr/>
            </p:nvSpPr>
            <p:spPr bwMode="auto">
              <a:xfrm>
                <a:off x="3706" y="3041"/>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3" name="Freeform 194"/>
              <p:cNvSpPr/>
              <p:nvPr/>
            </p:nvSpPr>
            <p:spPr bwMode="auto">
              <a:xfrm>
                <a:off x="3760" y="2765"/>
                <a:ext cx="103" cy="141"/>
              </a:xfrm>
              <a:custGeom>
                <a:avLst/>
                <a:gdLst>
                  <a:gd name="T0" fmla="*/ 103 w 103"/>
                  <a:gd name="T1" fmla="*/ 1 h 141"/>
                  <a:gd name="T2" fmla="*/ 0 w 103"/>
                  <a:gd name="T3" fmla="*/ 0 h 141"/>
                  <a:gd name="T4" fmla="*/ 0 w 103"/>
                  <a:gd name="T5" fmla="*/ 141 h 141"/>
                  <a:gd name="T6" fmla="*/ 0 60000 65536"/>
                  <a:gd name="T7" fmla="*/ 0 60000 65536"/>
                  <a:gd name="T8" fmla="*/ 0 60000 65536"/>
                  <a:gd name="T9" fmla="*/ 0 w 103"/>
                  <a:gd name="T10" fmla="*/ 0 h 141"/>
                  <a:gd name="T11" fmla="*/ 103 w 103"/>
                  <a:gd name="T12" fmla="*/ 141 h 141"/>
                </a:gdLst>
                <a:ahLst/>
                <a:cxnLst>
                  <a:cxn ang="T6">
                    <a:pos x="T0" y="T1"/>
                  </a:cxn>
                  <a:cxn ang="T7">
                    <a:pos x="T2" y="T3"/>
                  </a:cxn>
                  <a:cxn ang="T8">
                    <a:pos x="T4" y="T5"/>
                  </a:cxn>
                </a:cxnLst>
                <a:rect l="T9" t="T10" r="T11" b="T12"/>
                <a:pathLst>
                  <a:path w="103" h="141">
                    <a:moveTo>
                      <a:pt x="103" y="1"/>
                    </a:moveTo>
                    <a:lnTo>
                      <a:pt x="0" y="0"/>
                    </a:lnTo>
                    <a:lnTo>
                      <a:pt x="0" y="14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34" name="Group 195"/>
              <p:cNvGrpSpPr/>
              <p:nvPr/>
            </p:nvGrpSpPr>
            <p:grpSpPr bwMode="auto">
              <a:xfrm>
                <a:off x="3658" y="2897"/>
                <a:ext cx="202" cy="49"/>
                <a:chOff x="432" y="1152"/>
                <a:chExt cx="202" cy="49"/>
              </a:xfrm>
            </p:grpSpPr>
            <p:sp>
              <p:nvSpPr>
                <p:cNvPr id="436" name="Freeform 196"/>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7" name="Freeform 197"/>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35" name="Freeform 198"/>
              <p:cNvSpPr/>
              <p:nvPr/>
            </p:nvSpPr>
            <p:spPr bwMode="auto">
              <a:xfrm>
                <a:off x="3758" y="2468"/>
                <a:ext cx="99" cy="205"/>
              </a:xfrm>
              <a:custGeom>
                <a:avLst/>
                <a:gdLst>
                  <a:gd name="T0" fmla="*/ 0 w 99"/>
                  <a:gd name="T1" fmla="*/ 0 h 205"/>
                  <a:gd name="T2" fmla="*/ 0 w 99"/>
                  <a:gd name="T3" fmla="*/ 205 h 205"/>
                  <a:gd name="T4" fmla="*/ 99 w 99"/>
                  <a:gd name="T5" fmla="*/ 205 h 205"/>
                  <a:gd name="T6" fmla="*/ 0 60000 65536"/>
                  <a:gd name="T7" fmla="*/ 0 60000 65536"/>
                  <a:gd name="T8" fmla="*/ 0 60000 65536"/>
                  <a:gd name="T9" fmla="*/ 0 w 99"/>
                  <a:gd name="T10" fmla="*/ 0 h 205"/>
                  <a:gd name="T11" fmla="*/ 99 w 99"/>
                  <a:gd name="T12" fmla="*/ 205 h 205"/>
                </a:gdLst>
                <a:ahLst/>
                <a:cxnLst>
                  <a:cxn ang="T6">
                    <a:pos x="T0" y="T1"/>
                  </a:cxn>
                  <a:cxn ang="T7">
                    <a:pos x="T2" y="T3"/>
                  </a:cxn>
                  <a:cxn ang="T8">
                    <a:pos x="T4" y="T5"/>
                  </a:cxn>
                </a:cxnLst>
                <a:rect l="T9" t="T10" r="T11" b="T12"/>
                <a:pathLst>
                  <a:path w="99" h="205">
                    <a:moveTo>
                      <a:pt x="0" y="0"/>
                    </a:moveTo>
                    <a:lnTo>
                      <a:pt x="0" y="205"/>
                    </a:lnTo>
                    <a:lnTo>
                      <a:pt x="99" y="205"/>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90" name="Freeform 199"/>
            <p:cNvSpPr/>
            <p:nvPr/>
          </p:nvSpPr>
          <p:spPr bwMode="auto">
            <a:xfrm>
              <a:off x="3901" y="980"/>
              <a:ext cx="192" cy="2236"/>
            </a:xfrm>
            <a:custGeom>
              <a:avLst/>
              <a:gdLst>
                <a:gd name="T0" fmla="*/ 0 w 192"/>
                <a:gd name="T1" fmla="*/ 0 h 2236"/>
                <a:gd name="T2" fmla="*/ 192 w 192"/>
                <a:gd name="T3" fmla="*/ 1 h 2236"/>
                <a:gd name="T4" fmla="*/ 192 w 192"/>
                <a:gd name="T5" fmla="*/ 2236 h 2236"/>
                <a:gd name="T6" fmla="*/ 0 60000 65536"/>
                <a:gd name="T7" fmla="*/ 0 60000 65536"/>
                <a:gd name="T8" fmla="*/ 0 60000 65536"/>
                <a:gd name="T9" fmla="*/ 0 w 192"/>
                <a:gd name="T10" fmla="*/ 0 h 2236"/>
                <a:gd name="T11" fmla="*/ 192 w 192"/>
                <a:gd name="T12" fmla="*/ 2236 h 2236"/>
              </a:gdLst>
              <a:ahLst/>
              <a:cxnLst>
                <a:cxn ang="T6">
                  <a:pos x="T0" y="T1"/>
                </a:cxn>
                <a:cxn ang="T7">
                  <a:pos x="T2" y="T3"/>
                </a:cxn>
                <a:cxn ang="T8">
                  <a:pos x="T4" y="T5"/>
                </a:cxn>
              </a:cxnLst>
              <a:rect l="T9" t="T10" r="T11" b="T12"/>
              <a:pathLst>
                <a:path w="192" h="2236">
                  <a:moveTo>
                    <a:pt x="0" y="0"/>
                  </a:moveTo>
                  <a:lnTo>
                    <a:pt x="192" y="1"/>
                  </a:lnTo>
                  <a:lnTo>
                    <a:pt x="192" y="223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1" name="Freeform 200"/>
            <p:cNvSpPr/>
            <p:nvPr/>
          </p:nvSpPr>
          <p:spPr bwMode="auto">
            <a:xfrm>
              <a:off x="3898" y="2112"/>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2" name="Freeform 201"/>
            <p:cNvSpPr/>
            <p:nvPr/>
          </p:nvSpPr>
          <p:spPr bwMode="auto">
            <a:xfrm>
              <a:off x="3898" y="2256"/>
              <a:ext cx="195" cy="1"/>
            </a:xfrm>
            <a:custGeom>
              <a:avLst/>
              <a:gdLst>
                <a:gd name="T0" fmla="*/ 0 w 195"/>
                <a:gd name="T1" fmla="*/ 1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1"/>
                  </a:moveTo>
                  <a:lnTo>
                    <a:pt x="195"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3" name="Freeform 202"/>
            <p:cNvSpPr/>
            <p:nvPr/>
          </p:nvSpPr>
          <p:spPr bwMode="auto">
            <a:xfrm>
              <a:off x="3906" y="2721"/>
              <a:ext cx="187" cy="1"/>
            </a:xfrm>
            <a:custGeom>
              <a:avLst/>
              <a:gdLst>
                <a:gd name="T0" fmla="*/ 0 w 187"/>
                <a:gd name="T1" fmla="*/ 0 h 1"/>
                <a:gd name="T2" fmla="*/ 187 w 187"/>
                <a:gd name="T3" fmla="*/ 1 h 1"/>
                <a:gd name="T4" fmla="*/ 0 60000 65536"/>
                <a:gd name="T5" fmla="*/ 0 60000 65536"/>
                <a:gd name="T6" fmla="*/ 0 w 187"/>
                <a:gd name="T7" fmla="*/ 0 h 1"/>
                <a:gd name="T8" fmla="*/ 187 w 187"/>
                <a:gd name="T9" fmla="*/ 1 h 1"/>
              </a:gdLst>
              <a:ahLst/>
              <a:cxnLst>
                <a:cxn ang="T4">
                  <a:pos x="T0" y="T1"/>
                </a:cxn>
                <a:cxn ang="T5">
                  <a:pos x="T2" y="T3"/>
                </a:cxn>
              </a:cxnLst>
              <a:rect l="T6" t="T7" r="T8" b="T9"/>
              <a:pathLst>
                <a:path w="187" h="1">
                  <a:moveTo>
                    <a:pt x="0" y="0"/>
                  </a:moveTo>
                  <a:lnTo>
                    <a:pt x="187" y="1"/>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4" name="Freeform 203"/>
            <p:cNvSpPr/>
            <p:nvPr/>
          </p:nvSpPr>
          <p:spPr bwMode="auto">
            <a:xfrm>
              <a:off x="4453" y="1302"/>
              <a:ext cx="432" cy="111"/>
            </a:xfrm>
            <a:custGeom>
              <a:avLst/>
              <a:gdLst>
                <a:gd name="T0" fmla="*/ 0 w 432"/>
                <a:gd name="T1" fmla="*/ 0 h 111"/>
                <a:gd name="T2" fmla="*/ 0 w 432"/>
                <a:gd name="T3" fmla="*/ 111 h 111"/>
                <a:gd name="T4" fmla="*/ 432 w 432"/>
                <a:gd name="T5" fmla="*/ 111 h 111"/>
                <a:gd name="T6" fmla="*/ 0 60000 65536"/>
                <a:gd name="T7" fmla="*/ 0 60000 65536"/>
                <a:gd name="T8" fmla="*/ 0 60000 65536"/>
                <a:gd name="T9" fmla="*/ 0 w 432"/>
                <a:gd name="T10" fmla="*/ 0 h 111"/>
                <a:gd name="T11" fmla="*/ 432 w 432"/>
                <a:gd name="T12" fmla="*/ 111 h 111"/>
              </a:gdLst>
              <a:ahLst/>
              <a:cxnLst>
                <a:cxn ang="T6">
                  <a:pos x="T0" y="T1"/>
                </a:cxn>
                <a:cxn ang="T7">
                  <a:pos x="T2" y="T3"/>
                </a:cxn>
                <a:cxn ang="T8">
                  <a:pos x="T4" y="T5"/>
                </a:cxn>
              </a:cxnLst>
              <a:rect l="T9" t="T10" r="T11" b="T12"/>
              <a:pathLst>
                <a:path w="432" h="111">
                  <a:moveTo>
                    <a:pt x="0" y="0"/>
                  </a:moveTo>
                  <a:lnTo>
                    <a:pt x="0" y="111"/>
                  </a:lnTo>
                  <a:lnTo>
                    <a:pt x="432" y="111"/>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5" name="Freeform 204"/>
            <p:cNvSpPr/>
            <p:nvPr/>
          </p:nvSpPr>
          <p:spPr bwMode="auto">
            <a:xfrm>
              <a:off x="4453" y="2358"/>
              <a:ext cx="423" cy="120"/>
            </a:xfrm>
            <a:custGeom>
              <a:avLst/>
              <a:gdLst>
                <a:gd name="T0" fmla="*/ 0 w 423"/>
                <a:gd name="T1" fmla="*/ 0 h 120"/>
                <a:gd name="T2" fmla="*/ 0 w 423"/>
                <a:gd name="T3" fmla="*/ 120 h 120"/>
                <a:gd name="T4" fmla="*/ 423 w 423"/>
                <a:gd name="T5" fmla="*/ 120 h 120"/>
                <a:gd name="T6" fmla="*/ 0 60000 65536"/>
                <a:gd name="T7" fmla="*/ 0 60000 65536"/>
                <a:gd name="T8" fmla="*/ 0 60000 65536"/>
                <a:gd name="T9" fmla="*/ 0 w 423"/>
                <a:gd name="T10" fmla="*/ 0 h 120"/>
                <a:gd name="T11" fmla="*/ 423 w 423"/>
                <a:gd name="T12" fmla="*/ 120 h 120"/>
              </a:gdLst>
              <a:ahLst/>
              <a:cxnLst>
                <a:cxn ang="T6">
                  <a:pos x="T0" y="T1"/>
                </a:cxn>
                <a:cxn ang="T7">
                  <a:pos x="T2" y="T3"/>
                </a:cxn>
                <a:cxn ang="T8">
                  <a:pos x="T4" y="T5"/>
                </a:cxn>
              </a:cxnLst>
              <a:rect l="T9" t="T10" r="T11" b="T12"/>
              <a:pathLst>
                <a:path w="423" h="120">
                  <a:moveTo>
                    <a:pt x="0" y="0"/>
                  </a:moveTo>
                  <a:lnTo>
                    <a:pt x="0" y="120"/>
                  </a:lnTo>
                  <a:lnTo>
                    <a:pt x="423" y="12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6" name="Freeform 205"/>
            <p:cNvSpPr/>
            <p:nvPr/>
          </p:nvSpPr>
          <p:spPr bwMode="auto">
            <a:xfrm>
              <a:off x="4411" y="432"/>
              <a:ext cx="800" cy="99"/>
            </a:xfrm>
            <a:custGeom>
              <a:avLst/>
              <a:gdLst>
                <a:gd name="T0" fmla="*/ 0 w 993"/>
                <a:gd name="T1" fmla="*/ 99 h 99"/>
                <a:gd name="T2" fmla="*/ 0 w 993"/>
                <a:gd name="T3" fmla="*/ 0 h 99"/>
                <a:gd name="T4" fmla="*/ 272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7" name="Freeform 206"/>
            <p:cNvSpPr/>
            <p:nvPr/>
          </p:nvSpPr>
          <p:spPr bwMode="auto">
            <a:xfrm>
              <a:off x="4411" y="1152"/>
              <a:ext cx="801" cy="96"/>
            </a:xfrm>
            <a:custGeom>
              <a:avLst/>
              <a:gdLst>
                <a:gd name="T0" fmla="*/ 0 w 993"/>
                <a:gd name="T1" fmla="*/ 81 h 99"/>
                <a:gd name="T2" fmla="*/ 0 w 993"/>
                <a:gd name="T3" fmla="*/ 0 h 99"/>
                <a:gd name="T4" fmla="*/ 273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8" name="Freeform 207"/>
            <p:cNvSpPr/>
            <p:nvPr/>
          </p:nvSpPr>
          <p:spPr bwMode="auto">
            <a:xfrm>
              <a:off x="4411" y="2208"/>
              <a:ext cx="800" cy="99"/>
            </a:xfrm>
            <a:custGeom>
              <a:avLst/>
              <a:gdLst>
                <a:gd name="T0" fmla="*/ 0 w 993"/>
                <a:gd name="T1" fmla="*/ 99 h 99"/>
                <a:gd name="T2" fmla="*/ 0 w 993"/>
                <a:gd name="T3" fmla="*/ 0 h 99"/>
                <a:gd name="T4" fmla="*/ 272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 name="Text Box 208"/>
            <p:cNvSpPr txBox="1">
              <a:spLocks noChangeArrowheads="1"/>
            </p:cNvSpPr>
            <p:nvPr/>
          </p:nvSpPr>
          <p:spPr bwMode="auto">
            <a:xfrm>
              <a:off x="28" y="31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0</a:t>
              </a:r>
            </a:p>
          </p:txBody>
        </p:sp>
        <p:sp>
          <p:nvSpPr>
            <p:cNvPr id="400" name="Text Box 209"/>
            <p:cNvSpPr txBox="1">
              <a:spLocks noChangeArrowheads="1"/>
            </p:cNvSpPr>
            <p:nvPr/>
          </p:nvSpPr>
          <p:spPr bwMode="auto">
            <a:xfrm>
              <a:off x="940" y="31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63</a:t>
              </a:r>
            </a:p>
          </p:txBody>
        </p:sp>
        <p:sp>
          <p:nvSpPr>
            <p:cNvPr id="401" name="Text Box 210"/>
            <p:cNvSpPr txBox="1">
              <a:spLocks noChangeArrowheads="1"/>
            </p:cNvSpPr>
            <p:nvPr/>
          </p:nvSpPr>
          <p:spPr bwMode="auto">
            <a:xfrm>
              <a:off x="2994" y="31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64</a:t>
              </a:r>
            </a:p>
          </p:txBody>
        </p:sp>
        <p:sp>
          <p:nvSpPr>
            <p:cNvPr id="402" name="Text Box 211"/>
            <p:cNvSpPr txBox="1">
              <a:spLocks noChangeArrowheads="1"/>
            </p:cNvSpPr>
            <p:nvPr/>
          </p:nvSpPr>
          <p:spPr bwMode="auto">
            <a:xfrm>
              <a:off x="3916" y="3161"/>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127</a:t>
              </a:r>
            </a:p>
          </p:txBody>
        </p:sp>
        <p:sp>
          <p:nvSpPr>
            <p:cNvPr id="403" name="Text Box 212"/>
            <p:cNvSpPr txBox="1">
              <a:spLocks noChangeArrowheads="1"/>
            </p:cNvSpPr>
            <p:nvPr/>
          </p:nvSpPr>
          <p:spPr bwMode="auto">
            <a:xfrm>
              <a:off x="1776" y="3590"/>
              <a:ext cx="8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128 根行线</a:t>
              </a:r>
              <a:endParaRPr lang="en-US" altLang="zh-CN" sz="2000" b="1"/>
            </a:p>
          </p:txBody>
        </p:sp>
        <p:sp>
          <p:nvSpPr>
            <p:cNvPr id="404" name="Text Box 213"/>
            <p:cNvSpPr txBox="1">
              <a:spLocks noChangeArrowheads="1"/>
            </p:cNvSpPr>
            <p:nvPr/>
          </p:nvSpPr>
          <p:spPr bwMode="auto">
            <a:xfrm>
              <a:off x="546" y="103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solidFill>
                    <a:schemeClr val="folHlink"/>
                  </a:solidFill>
                </a:rPr>
                <a:t>C</a:t>
              </a:r>
            </a:p>
          </p:txBody>
        </p:sp>
        <p:sp>
          <p:nvSpPr>
            <p:cNvPr id="405" name="Text Box 214"/>
            <p:cNvSpPr txBox="1">
              <a:spLocks noChangeArrowheads="1"/>
            </p:cNvSpPr>
            <p:nvPr/>
          </p:nvSpPr>
          <p:spPr bwMode="auto">
            <a:xfrm>
              <a:off x="700" y="1119"/>
              <a:ext cx="16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solidFill>
                    <a:schemeClr val="folHlink"/>
                  </a:solidFill>
                </a:rPr>
                <a:t>s</a:t>
              </a:r>
            </a:p>
          </p:txBody>
        </p:sp>
        <p:sp>
          <p:nvSpPr>
            <p:cNvPr id="406" name="Text Box 215"/>
            <p:cNvSpPr txBox="1">
              <a:spLocks noChangeArrowheads="1"/>
            </p:cNvSpPr>
            <p:nvPr/>
          </p:nvSpPr>
          <p:spPr bwMode="auto">
            <a:xfrm>
              <a:off x="5100" y="4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0</a:t>
              </a:r>
            </a:p>
          </p:txBody>
        </p:sp>
        <p:sp>
          <p:nvSpPr>
            <p:cNvPr id="407" name="Text Box 216"/>
            <p:cNvSpPr txBox="1">
              <a:spLocks noChangeArrowheads="1"/>
            </p:cNvSpPr>
            <p:nvPr/>
          </p:nvSpPr>
          <p:spPr bwMode="auto">
            <a:xfrm>
              <a:off x="5020" y="2201"/>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127</a:t>
              </a:r>
            </a:p>
          </p:txBody>
        </p:sp>
        <p:sp>
          <p:nvSpPr>
            <p:cNvPr id="408" name="Text Box 217"/>
            <p:cNvSpPr txBox="1">
              <a:spLocks noChangeArrowheads="1"/>
            </p:cNvSpPr>
            <p:nvPr/>
          </p:nvSpPr>
          <p:spPr bwMode="auto">
            <a:xfrm>
              <a:off x="5100" y="117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a:t>
              </a:r>
            </a:p>
          </p:txBody>
        </p:sp>
        <p:grpSp>
          <p:nvGrpSpPr>
            <p:cNvPr id="409" name="Group 218"/>
            <p:cNvGrpSpPr/>
            <p:nvPr/>
          </p:nvGrpSpPr>
          <p:grpSpPr bwMode="auto">
            <a:xfrm>
              <a:off x="5356" y="1039"/>
              <a:ext cx="363" cy="972"/>
              <a:chOff x="5356" y="1039"/>
              <a:chExt cx="363" cy="972"/>
            </a:xfrm>
          </p:grpSpPr>
          <p:sp>
            <p:nvSpPr>
              <p:cNvPr id="426" name="Text Box 219"/>
              <p:cNvSpPr txBox="1">
                <a:spLocks noChangeArrowheads="1"/>
              </p:cNvSpPr>
              <p:nvPr/>
            </p:nvSpPr>
            <p:spPr bwMode="auto">
              <a:xfrm>
                <a:off x="5356" y="1039"/>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128</a:t>
                </a:r>
                <a:endParaRPr lang="zh-CN" altLang="en-US" sz="2000"/>
              </a:p>
            </p:txBody>
          </p:sp>
          <p:sp>
            <p:nvSpPr>
              <p:cNvPr id="427" name="Text Box 220"/>
              <p:cNvSpPr txBox="1">
                <a:spLocks noChangeArrowheads="1"/>
              </p:cNvSpPr>
              <p:nvPr/>
            </p:nvSpPr>
            <p:spPr bwMode="auto">
              <a:xfrm>
                <a:off x="5442" y="1294"/>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列</a:t>
                </a:r>
              </a:p>
            </p:txBody>
          </p:sp>
          <p:sp>
            <p:nvSpPr>
              <p:cNvPr id="428" name="Text Box 221"/>
              <p:cNvSpPr txBox="1">
                <a:spLocks noChangeArrowheads="1"/>
              </p:cNvSpPr>
              <p:nvPr/>
            </p:nvSpPr>
            <p:spPr bwMode="auto">
              <a:xfrm>
                <a:off x="5442" y="152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选</a:t>
                </a:r>
              </a:p>
            </p:txBody>
          </p:sp>
          <p:sp>
            <p:nvSpPr>
              <p:cNvPr id="429" name="Text Box 222"/>
              <p:cNvSpPr txBox="1">
                <a:spLocks noChangeArrowheads="1"/>
              </p:cNvSpPr>
              <p:nvPr/>
            </p:nvSpPr>
            <p:spPr bwMode="auto">
              <a:xfrm>
                <a:off x="5442" y="176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择</a:t>
                </a:r>
              </a:p>
            </p:txBody>
          </p:sp>
        </p:grpSp>
        <p:sp>
          <p:nvSpPr>
            <p:cNvPr id="410" name="Text Box 223"/>
            <p:cNvSpPr txBox="1">
              <a:spLocks noChangeArrowheads="1"/>
            </p:cNvSpPr>
            <p:nvPr/>
          </p:nvSpPr>
          <p:spPr bwMode="auto">
            <a:xfrm>
              <a:off x="4896" y="2745"/>
              <a:ext cx="6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读/写线</a:t>
              </a:r>
            </a:p>
          </p:txBody>
        </p:sp>
        <p:sp>
          <p:nvSpPr>
            <p:cNvPr id="411" name="Line 224"/>
            <p:cNvSpPr>
              <a:spLocks noChangeShapeType="1"/>
            </p:cNvSpPr>
            <p:nvPr/>
          </p:nvSpPr>
          <p:spPr bwMode="auto">
            <a:xfrm flipV="1">
              <a:off x="4876" y="2976"/>
              <a:ext cx="336"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2" name="Line 225"/>
            <p:cNvSpPr>
              <a:spLocks noChangeShapeType="1"/>
            </p:cNvSpPr>
            <p:nvPr/>
          </p:nvSpPr>
          <p:spPr bwMode="auto">
            <a:xfrm>
              <a:off x="2908" y="3984"/>
              <a:ext cx="43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 name="Line 226"/>
            <p:cNvSpPr>
              <a:spLocks noChangeShapeType="1"/>
            </p:cNvSpPr>
            <p:nvPr/>
          </p:nvSpPr>
          <p:spPr bwMode="auto">
            <a:xfrm>
              <a:off x="4108" y="3984"/>
              <a:ext cx="43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4" name="Line 227"/>
            <p:cNvSpPr>
              <a:spLocks noChangeShapeType="1"/>
            </p:cNvSpPr>
            <p:nvPr/>
          </p:nvSpPr>
          <p:spPr bwMode="auto">
            <a:xfrm>
              <a:off x="5295" y="3984"/>
              <a:ext cx="19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5" name="Line 228"/>
            <p:cNvSpPr>
              <a:spLocks noChangeShapeType="1"/>
            </p:cNvSpPr>
            <p:nvPr/>
          </p:nvSpPr>
          <p:spPr bwMode="auto">
            <a:xfrm>
              <a:off x="1708" y="3984"/>
              <a:ext cx="432"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6" name="Text Box 229"/>
            <p:cNvSpPr txBox="1">
              <a:spLocks noChangeArrowheads="1"/>
            </p:cNvSpPr>
            <p:nvPr/>
          </p:nvSpPr>
          <p:spPr bwMode="auto">
            <a:xfrm>
              <a:off x="2158" y="3878"/>
              <a:ext cx="76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数据输入</a:t>
              </a:r>
            </a:p>
          </p:txBody>
        </p:sp>
        <p:sp>
          <p:nvSpPr>
            <p:cNvPr id="417" name="Text Box 230"/>
            <p:cNvSpPr txBox="1">
              <a:spLocks noChangeArrowheads="1"/>
            </p:cNvSpPr>
            <p:nvPr/>
          </p:nvSpPr>
          <p:spPr bwMode="auto">
            <a:xfrm>
              <a:off x="3398" y="3865"/>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I/O</a:t>
              </a:r>
              <a:r>
                <a:rPr lang="zh-CN" altLang="en-US" sz="2000" b="1"/>
                <a:t>缓冲</a:t>
              </a:r>
            </a:p>
          </p:txBody>
        </p:sp>
        <p:sp>
          <p:nvSpPr>
            <p:cNvPr id="418" name="Text Box 231"/>
            <p:cNvSpPr txBox="1">
              <a:spLocks noChangeArrowheads="1"/>
            </p:cNvSpPr>
            <p:nvPr/>
          </p:nvSpPr>
          <p:spPr bwMode="auto">
            <a:xfrm>
              <a:off x="4534" y="3853"/>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输出驱动</a:t>
              </a:r>
            </a:p>
          </p:txBody>
        </p:sp>
        <p:sp>
          <p:nvSpPr>
            <p:cNvPr id="419" name="Text Box 232"/>
            <p:cNvSpPr txBox="1">
              <a:spLocks noChangeArrowheads="1"/>
            </p:cNvSpPr>
            <p:nvPr/>
          </p:nvSpPr>
          <p:spPr bwMode="auto">
            <a:xfrm>
              <a:off x="5212" y="364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420" name="Text Box 233"/>
            <p:cNvSpPr txBox="1">
              <a:spLocks noChangeArrowheads="1"/>
            </p:cNvSpPr>
            <p:nvPr/>
          </p:nvSpPr>
          <p:spPr bwMode="auto">
            <a:xfrm>
              <a:off x="5356" y="3744"/>
              <a:ext cx="3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b="1"/>
                <a:t>OUT</a:t>
              </a:r>
            </a:p>
          </p:txBody>
        </p:sp>
        <p:sp>
          <p:nvSpPr>
            <p:cNvPr id="421" name="Text Box 234"/>
            <p:cNvSpPr txBox="1">
              <a:spLocks noChangeArrowheads="1"/>
            </p:cNvSpPr>
            <p:nvPr/>
          </p:nvSpPr>
          <p:spPr bwMode="auto">
            <a:xfrm>
              <a:off x="1392" y="381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D</a:t>
              </a:r>
            </a:p>
          </p:txBody>
        </p:sp>
        <p:sp>
          <p:nvSpPr>
            <p:cNvPr id="422" name="Text Box 235"/>
            <p:cNvSpPr txBox="1">
              <a:spLocks noChangeArrowheads="1"/>
            </p:cNvSpPr>
            <p:nvPr/>
          </p:nvSpPr>
          <p:spPr bwMode="auto">
            <a:xfrm>
              <a:off x="1535" y="3936"/>
              <a:ext cx="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IN</a:t>
              </a:r>
            </a:p>
          </p:txBody>
        </p:sp>
        <p:grpSp>
          <p:nvGrpSpPr>
            <p:cNvPr id="423" name="Group 236"/>
            <p:cNvGrpSpPr/>
            <p:nvPr/>
          </p:nvGrpSpPr>
          <p:grpSpPr bwMode="auto">
            <a:xfrm>
              <a:off x="1536" y="2784"/>
              <a:ext cx="320" cy="297"/>
              <a:chOff x="1536" y="2784"/>
              <a:chExt cx="320" cy="297"/>
            </a:xfrm>
          </p:grpSpPr>
          <p:sp>
            <p:nvSpPr>
              <p:cNvPr id="424" name="Text Box 237"/>
              <p:cNvSpPr txBox="1">
                <a:spLocks noChangeArrowheads="1"/>
              </p:cNvSpPr>
              <p:nvPr/>
            </p:nvSpPr>
            <p:spPr bwMode="auto">
              <a:xfrm>
                <a:off x="1536" y="278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i="1">
                    <a:solidFill>
                      <a:schemeClr val="folHlink"/>
                    </a:solidFill>
                  </a:rPr>
                  <a:t>C</a:t>
                </a:r>
              </a:p>
            </p:txBody>
          </p:sp>
          <p:sp>
            <p:nvSpPr>
              <p:cNvPr id="425" name="Text Box 238"/>
              <p:cNvSpPr txBox="1">
                <a:spLocks noChangeArrowheads="1"/>
              </p:cNvSpPr>
              <p:nvPr/>
            </p:nvSpPr>
            <p:spPr bwMode="auto">
              <a:xfrm>
                <a:off x="1690" y="2869"/>
                <a:ext cx="16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600" b="1">
                    <a:solidFill>
                      <a:schemeClr val="folHlink"/>
                    </a:solidFill>
                  </a:rPr>
                  <a:t>s</a:t>
                </a:r>
              </a:p>
            </p:txBody>
          </p:sp>
        </p:grpSp>
      </p:grpSp>
      <p:sp>
        <p:nvSpPr>
          <p:cNvPr id="544" name="Freeform 239"/>
          <p:cNvSpPr/>
          <p:nvPr/>
        </p:nvSpPr>
        <p:spPr bwMode="auto">
          <a:xfrm>
            <a:off x="8639175" y="593725"/>
            <a:ext cx="1270000" cy="157163"/>
          </a:xfrm>
          <a:custGeom>
            <a:avLst/>
            <a:gdLst>
              <a:gd name="T0" fmla="*/ 0 w 993"/>
              <a:gd name="T1" fmla="*/ 2147483647 h 99"/>
              <a:gd name="T2" fmla="*/ 0 w 993"/>
              <a:gd name="T3" fmla="*/ 0 h 99"/>
              <a:gd name="T4" fmla="*/ 2147483647 w 993"/>
              <a:gd name="T5" fmla="*/ 0 h 99"/>
              <a:gd name="T6" fmla="*/ 0 60000 65536"/>
              <a:gd name="T7" fmla="*/ 0 60000 65536"/>
              <a:gd name="T8" fmla="*/ 0 60000 65536"/>
              <a:gd name="T9" fmla="*/ 0 w 993"/>
              <a:gd name="T10" fmla="*/ 0 h 99"/>
              <a:gd name="T11" fmla="*/ 993 w 993"/>
              <a:gd name="T12" fmla="*/ 99 h 99"/>
            </a:gdLst>
            <a:ahLst/>
            <a:cxnLst>
              <a:cxn ang="T6">
                <a:pos x="T0" y="T1"/>
              </a:cxn>
              <a:cxn ang="T7">
                <a:pos x="T2" y="T3"/>
              </a:cxn>
              <a:cxn ang="T8">
                <a:pos x="T4" y="T5"/>
              </a:cxn>
            </a:cxnLst>
            <a:rect l="T9" t="T10" r="T11" b="T12"/>
            <a:pathLst>
              <a:path w="993" h="99">
                <a:moveTo>
                  <a:pt x="0" y="99"/>
                </a:moveTo>
                <a:lnTo>
                  <a:pt x="0" y="0"/>
                </a:lnTo>
                <a:lnTo>
                  <a:pt x="993"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5" name="Freeform 240"/>
          <p:cNvSpPr/>
          <p:nvPr/>
        </p:nvSpPr>
        <p:spPr bwMode="auto">
          <a:xfrm>
            <a:off x="5781675" y="827088"/>
            <a:ext cx="2795588" cy="190500"/>
          </a:xfrm>
          <a:custGeom>
            <a:avLst/>
            <a:gdLst>
              <a:gd name="T0" fmla="*/ 2147483647 w 1761"/>
              <a:gd name="T1" fmla="*/ 0 h 120"/>
              <a:gd name="T2" fmla="*/ 2147483647 w 1761"/>
              <a:gd name="T3" fmla="*/ 2147483647 h 120"/>
              <a:gd name="T4" fmla="*/ 0 w 1761"/>
              <a:gd name="T5" fmla="*/ 2147483647 h 120"/>
              <a:gd name="T6" fmla="*/ 0 60000 65536"/>
              <a:gd name="T7" fmla="*/ 0 60000 65536"/>
              <a:gd name="T8" fmla="*/ 0 60000 65536"/>
              <a:gd name="T9" fmla="*/ 0 w 1761"/>
              <a:gd name="T10" fmla="*/ 0 h 120"/>
              <a:gd name="T11" fmla="*/ 1761 w 1761"/>
              <a:gd name="T12" fmla="*/ 120 h 120"/>
            </a:gdLst>
            <a:ahLst/>
            <a:cxnLst>
              <a:cxn ang="T6">
                <a:pos x="T0" y="T1"/>
              </a:cxn>
              <a:cxn ang="T7">
                <a:pos x="T2" y="T3"/>
              </a:cxn>
              <a:cxn ang="T8">
                <a:pos x="T4" y="T5"/>
              </a:cxn>
            </a:cxnLst>
            <a:rect l="T9" t="T10" r="T11" b="T12"/>
            <a:pathLst>
              <a:path w="1761" h="120">
                <a:moveTo>
                  <a:pt x="1761" y="0"/>
                </a:moveTo>
                <a:lnTo>
                  <a:pt x="1761" y="117"/>
                </a:lnTo>
                <a:lnTo>
                  <a:pt x="0" y="12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46" name="Group 241"/>
          <p:cNvGrpSpPr/>
          <p:nvPr/>
        </p:nvGrpSpPr>
        <p:grpSpPr bwMode="auto">
          <a:xfrm>
            <a:off x="3338513" y="1465263"/>
            <a:ext cx="314325" cy="3548062"/>
            <a:chOff x="1145" y="981"/>
            <a:chExt cx="198" cy="2235"/>
          </a:xfrm>
        </p:grpSpPr>
        <p:sp>
          <p:nvSpPr>
            <p:cNvPr id="547" name="Line 242"/>
            <p:cNvSpPr>
              <a:spLocks noChangeShapeType="1"/>
            </p:cNvSpPr>
            <p:nvPr/>
          </p:nvSpPr>
          <p:spPr bwMode="auto">
            <a:xfrm>
              <a:off x="1150" y="2255"/>
              <a:ext cx="190" cy="1"/>
            </a:xfrm>
            <a:prstGeom prst="line">
              <a:avLst/>
            </a:prstGeom>
            <a:noFill/>
            <a:ln w="76200">
              <a:solidFill>
                <a:schemeClr val="folHlink"/>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548" name="Group 243"/>
            <p:cNvGrpSpPr/>
            <p:nvPr/>
          </p:nvGrpSpPr>
          <p:grpSpPr bwMode="auto">
            <a:xfrm>
              <a:off x="1145" y="981"/>
              <a:ext cx="198" cy="2235"/>
              <a:chOff x="1145" y="981"/>
              <a:chExt cx="198" cy="2235"/>
            </a:xfrm>
          </p:grpSpPr>
          <p:sp>
            <p:nvSpPr>
              <p:cNvPr id="550" name="Freeform 244"/>
              <p:cNvSpPr/>
              <p:nvPr/>
            </p:nvSpPr>
            <p:spPr bwMode="auto">
              <a:xfrm>
                <a:off x="1145" y="1707"/>
                <a:ext cx="198" cy="3"/>
              </a:xfrm>
              <a:custGeom>
                <a:avLst/>
                <a:gdLst>
                  <a:gd name="T0" fmla="*/ 0 w 198"/>
                  <a:gd name="T1" fmla="*/ 3 h 3"/>
                  <a:gd name="T2" fmla="*/ 198 w 198"/>
                  <a:gd name="T3" fmla="*/ 0 h 3"/>
                  <a:gd name="T4" fmla="*/ 0 60000 65536"/>
                  <a:gd name="T5" fmla="*/ 0 60000 65536"/>
                  <a:gd name="T6" fmla="*/ 0 w 198"/>
                  <a:gd name="T7" fmla="*/ 0 h 3"/>
                  <a:gd name="T8" fmla="*/ 198 w 198"/>
                  <a:gd name="T9" fmla="*/ 3 h 3"/>
                </a:gdLst>
                <a:ahLst/>
                <a:cxnLst>
                  <a:cxn ang="T4">
                    <a:pos x="T0" y="T1"/>
                  </a:cxn>
                  <a:cxn ang="T5">
                    <a:pos x="T2" y="T3"/>
                  </a:cxn>
                </a:cxnLst>
                <a:rect l="T6" t="T7" r="T8" b="T9"/>
                <a:pathLst>
                  <a:path w="198" h="3">
                    <a:moveTo>
                      <a:pt x="0" y="3"/>
                    </a:moveTo>
                    <a:lnTo>
                      <a:pt x="198" y="0"/>
                    </a:lnTo>
                  </a:path>
                </a:pathLst>
              </a:custGeom>
              <a:solidFill>
                <a:srgbClr val="FFFFFF"/>
              </a:solidFill>
              <a:ln w="76200">
                <a:solidFill>
                  <a:schemeClr val="folHlink"/>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1" name="Freeform 245"/>
              <p:cNvSpPr/>
              <p:nvPr/>
            </p:nvSpPr>
            <p:spPr bwMode="auto">
              <a:xfrm>
                <a:off x="1148" y="981"/>
                <a:ext cx="189" cy="2235"/>
              </a:xfrm>
              <a:custGeom>
                <a:avLst/>
                <a:gdLst>
                  <a:gd name="T0" fmla="*/ 189 w 189"/>
                  <a:gd name="T1" fmla="*/ 0 h 2235"/>
                  <a:gd name="T2" fmla="*/ 0 w 189"/>
                  <a:gd name="T3" fmla="*/ 0 h 2235"/>
                  <a:gd name="T4" fmla="*/ 0 w 189"/>
                  <a:gd name="T5" fmla="*/ 2235 h 2235"/>
                  <a:gd name="T6" fmla="*/ 0 60000 65536"/>
                  <a:gd name="T7" fmla="*/ 0 60000 65536"/>
                  <a:gd name="T8" fmla="*/ 0 60000 65536"/>
                  <a:gd name="T9" fmla="*/ 0 w 189"/>
                  <a:gd name="T10" fmla="*/ 0 h 2235"/>
                  <a:gd name="T11" fmla="*/ 189 w 189"/>
                  <a:gd name="T12" fmla="*/ 2235 h 2235"/>
                </a:gdLst>
                <a:ahLst/>
                <a:cxnLst>
                  <a:cxn ang="T6">
                    <a:pos x="T0" y="T1"/>
                  </a:cxn>
                  <a:cxn ang="T7">
                    <a:pos x="T2" y="T3"/>
                  </a:cxn>
                  <a:cxn ang="T8">
                    <a:pos x="T4" y="T5"/>
                  </a:cxn>
                </a:cxnLst>
                <a:rect l="T9" t="T10" r="T11" b="T12"/>
                <a:pathLst>
                  <a:path w="189" h="2235">
                    <a:moveTo>
                      <a:pt x="189" y="0"/>
                    </a:moveTo>
                    <a:lnTo>
                      <a:pt x="0" y="0"/>
                    </a:lnTo>
                    <a:lnTo>
                      <a:pt x="0" y="223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2" name="Freeform 246"/>
              <p:cNvSpPr/>
              <p:nvPr/>
            </p:nvSpPr>
            <p:spPr bwMode="auto">
              <a:xfrm>
                <a:off x="1145" y="2718"/>
                <a:ext cx="192" cy="1"/>
              </a:xfrm>
              <a:custGeom>
                <a:avLst/>
                <a:gdLst>
                  <a:gd name="T0" fmla="*/ 0 w 192"/>
                  <a:gd name="T1" fmla="*/ 0 h 1"/>
                  <a:gd name="T2" fmla="*/ 192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solidFill>
                <a:srgbClr val="FFFFFF"/>
              </a:solidFill>
              <a:ln w="76200">
                <a:solidFill>
                  <a:schemeClr val="folHlink"/>
                </a:solidFill>
                <a:round/>
                <a:head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49" name="Line 247"/>
            <p:cNvSpPr>
              <a:spLocks noChangeShapeType="1"/>
            </p:cNvSpPr>
            <p:nvPr/>
          </p:nvSpPr>
          <p:spPr bwMode="auto">
            <a:xfrm>
              <a:off x="1148" y="2063"/>
              <a:ext cx="190" cy="1"/>
            </a:xfrm>
            <a:prstGeom prst="line">
              <a:avLst/>
            </a:prstGeom>
            <a:noFill/>
            <a:ln w="76200">
              <a:solidFill>
                <a:schemeClr val="folHlink"/>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553" name="Group 248"/>
          <p:cNvGrpSpPr/>
          <p:nvPr/>
        </p:nvGrpSpPr>
        <p:grpSpPr bwMode="auto">
          <a:xfrm rot="5400000">
            <a:off x="8597900" y="600076"/>
            <a:ext cx="77787" cy="366712"/>
            <a:chOff x="1586" y="1334"/>
            <a:chExt cx="49" cy="231"/>
          </a:xfrm>
        </p:grpSpPr>
        <p:sp>
          <p:nvSpPr>
            <p:cNvPr id="554" name="Freeform 249"/>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5" name="Freeform 250"/>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56" name="Group 251"/>
          <p:cNvGrpSpPr/>
          <p:nvPr/>
        </p:nvGrpSpPr>
        <p:grpSpPr bwMode="auto">
          <a:xfrm>
            <a:off x="3714750" y="1012825"/>
            <a:ext cx="620713" cy="952500"/>
            <a:chOff x="1314" y="696"/>
            <a:chExt cx="391" cy="600"/>
          </a:xfrm>
        </p:grpSpPr>
        <p:grpSp>
          <p:nvGrpSpPr>
            <p:cNvPr id="557" name="Group 252"/>
            <p:cNvGrpSpPr/>
            <p:nvPr/>
          </p:nvGrpSpPr>
          <p:grpSpPr bwMode="auto">
            <a:xfrm>
              <a:off x="1314" y="696"/>
              <a:ext cx="391" cy="237"/>
              <a:chOff x="1382" y="696"/>
              <a:chExt cx="391" cy="237"/>
            </a:xfrm>
          </p:grpSpPr>
          <p:sp>
            <p:nvSpPr>
              <p:cNvPr id="565" name="Freeform 253"/>
              <p:cNvSpPr/>
              <p:nvPr/>
            </p:nvSpPr>
            <p:spPr bwMode="auto">
              <a:xfrm>
                <a:off x="1382" y="696"/>
                <a:ext cx="108" cy="237"/>
              </a:xfrm>
              <a:custGeom>
                <a:avLst/>
                <a:gdLst>
                  <a:gd name="T0" fmla="*/ 0 w 108"/>
                  <a:gd name="T1" fmla="*/ 237 h 237"/>
                  <a:gd name="T2" fmla="*/ 108 w 108"/>
                  <a:gd name="T3" fmla="*/ 237 h 237"/>
                  <a:gd name="T4" fmla="*/ 108 w 108"/>
                  <a:gd name="T5" fmla="*/ 0 h 237"/>
                  <a:gd name="T6" fmla="*/ 0 60000 65536"/>
                  <a:gd name="T7" fmla="*/ 0 60000 65536"/>
                  <a:gd name="T8" fmla="*/ 0 60000 65536"/>
                  <a:gd name="T9" fmla="*/ 0 w 108"/>
                  <a:gd name="T10" fmla="*/ 0 h 237"/>
                  <a:gd name="T11" fmla="*/ 108 w 108"/>
                  <a:gd name="T12" fmla="*/ 237 h 237"/>
                </a:gdLst>
                <a:ahLst/>
                <a:cxnLst>
                  <a:cxn ang="T6">
                    <a:pos x="T0" y="T1"/>
                  </a:cxn>
                  <a:cxn ang="T7">
                    <a:pos x="T2" y="T3"/>
                  </a:cxn>
                  <a:cxn ang="T8">
                    <a:pos x="T4" y="T5"/>
                  </a:cxn>
                </a:cxnLst>
                <a:rect l="T9" t="T10" r="T11" b="T12"/>
                <a:pathLst>
                  <a:path w="108" h="237">
                    <a:moveTo>
                      <a:pt x="0" y="237"/>
                    </a:moveTo>
                    <a:lnTo>
                      <a:pt x="108" y="237"/>
                    </a:lnTo>
                    <a:lnTo>
                      <a:pt x="108" y="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6" name="Freeform 254"/>
              <p:cNvSpPr/>
              <p:nvPr/>
            </p:nvSpPr>
            <p:spPr bwMode="auto">
              <a:xfrm>
                <a:off x="1509" y="702"/>
                <a:ext cx="264" cy="1"/>
              </a:xfrm>
              <a:custGeom>
                <a:avLst/>
                <a:gdLst>
                  <a:gd name="T0" fmla="*/ 0 w 264"/>
                  <a:gd name="T1" fmla="*/ 0 h 1"/>
                  <a:gd name="T2" fmla="*/ 264 w 264"/>
                  <a:gd name="T3" fmla="*/ 0 h 1"/>
                  <a:gd name="T4" fmla="*/ 0 60000 65536"/>
                  <a:gd name="T5" fmla="*/ 0 60000 65536"/>
                  <a:gd name="T6" fmla="*/ 0 w 264"/>
                  <a:gd name="T7" fmla="*/ 0 h 1"/>
                  <a:gd name="T8" fmla="*/ 264 w 264"/>
                  <a:gd name="T9" fmla="*/ 1 h 1"/>
                </a:gdLst>
                <a:ahLst/>
                <a:cxnLst>
                  <a:cxn ang="T4">
                    <a:pos x="T0" y="T1"/>
                  </a:cxn>
                  <a:cxn ang="T5">
                    <a:pos x="T2" y="T3"/>
                  </a:cxn>
                </a:cxnLst>
                <a:rect l="T6" t="T7" r="T8" b="T9"/>
                <a:pathLst>
                  <a:path w="264" h="1">
                    <a:moveTo>
                      <a:pt x="0" y="0"/>
                    </a:moveTo>
                    <a:lnTo>
                      <a:pt x="264"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58" name="Group 255"/>
            <p:cNvGrpSpPr/>
            <p:nvPr/>
          </p:nvGrpSpPr>
          <p:grpSpPr bwMode="auto">
            <a:xfrm>
              <a:off x="1324" y="1019"/>
              <a:ext cx="202" cy="277"/>
              <a:chOff x="1392" y="1019"/>
              <a:chExt cx="202" cy="277"/>
            </a:xfrm>
          </p:grpSpPr>
          <p:sp>
            <p:nvSpPr>
              <p:cNvPr id="559" name="Line 256"/>
              <p:cNvSpPr>
                <a:spLocks noChangeShapeType="1"/>
              </p:cNvSpPr>
              <p:nvPr/>
            </p:nvSpPr>
            <p:spPr bwMode="auto">
              <a:xfrm>
                <a:off x="1492" y="1199"/>
                <a:ext cx="2" cy="95"/>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0" name="Freeform 257"/>
              <p:cNvSpPr/>
              <p:nvPr/>
            </p:nvSpPr>
            <p:spPr bwMode="auto">
              <a:xfrm>
                <a:off x="1440" y="1295"/>
                <a:ext cx="120" cy="1"/>
              </a:xfrm>
              <a:custGeom>
                <a:avLst/>
                <a:gdLst>
                  <a:gd name="T0" fmla="*/ 0 w 120"/>
                  <a:gd name="T1" fmla="*/ 0 h 1"/>
                  <a:gd name="T2" fmla="*/ 120 w 120"/>
                  <a:gd name="T3" fmla="*/ 0 h 1"/>
                  <a:gd name="T4" fmla="*/ 0 60000 65536"/>
                  <a:gd name="T5" fmla="*/ 0 60000 65536"/>
                  <a:gd name="T6" fmla="*/ 0 w 120"/>
                  <a:gd name="T7" fmla="*/ 0 h 1"/>
                  <a:gd name="T8" fmla="*/ 120 w 120"/>
                  <a:gd name="T9" fmla="*/ 1 h 1"/>
                </a:gdLst>
                <a:ahLst/>
                <a:cxnLst>
                  <a:cxn ang="T4">
                    <a:pos x="T0" y="T1"/>
                  </a:cxn>
                  <a:cxn ang="T5">
                    <a:pos x="T2" y="T3"/>
                  </a:cxn>
                </a:cxnLst>
                <a:rect l="T6" t="T7" r="T8" b="T9"/>
                <a:pathLst>
                  <a:path w="120" h="1">
                    <a:moveTo>
                      <a:pt x="0" y="0"/>
                    </a:moveTo>
                    <a:lnTo>
                      <a:pt x="12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1" name="Freeform 258"/>
              <p:cNvSpPr/>
              <p:nvPr/>
            </p:nvSpPr>
            <p:spPr bwMode="auto">
              <a:xfrm>
                <a:off x="1392" y="1019"/>
                <a:ext cx="102" cy="141"/>
              </a:xfrm>
              <a:custGeom>
                <a:avLst/>
                <a:gdLst>
                  <a:gd name="T0" fmla="*/ 0 w 102"/>
                  <a:gd name="T1" fmla="*/ 0 h 141"/>
                  <a:gd name="T2" fmla="*/ 102 w 102"/>
                  <a:gd name="T3" fmla="*/ 0 h 141"/>
                  <a:gd name="T4" fmla="*/ 102 w 102"/>
                  <a:gd name="T5" fmla="*/ 141 h 141"/>
                  <a:gd name="T6" fmla="*/ 0 60000 65536"/>
                  <a:gd name="T7" fmla="*/ 0 60000 65536"/>
                  <a:gd name="T8" fmla="*/ 0 60000 65536"/>
                  <a:gd name="T9" fmla="*/ 0 w 102"/>
                  <a:gd name="T10" fmla="*/ 0 h 141"/>
                  <a:gd name="T11" fmla="*/ 102 w 102"/>
                  <a:gd name="T12" fmla="*/ 141 h 141"/>
                </a:gdLst>
                <a:ahLst/>
                <a:cxnLst>
                  <a:cxn ang="T6">
                    <a:pos x="T0" y="T1"/>
                  </a:cxn>
                  <a:cxn ang="T7">
                    <a:pos x="T2" y="T3"/>
                  </a:cxn>
                  <a:cxn ang="T8">
                    <a:pos x="T4" y="T5"/>
                  </a:cxn>
                </a:cxnLst>
                <a:rect l="T9" t="T10" r="T11" b="T12"/>
                <a:pathLst>
                  <a:path w="102" h="141">
                    <a:moveTo>
                      <a:pt x="0" y="0"/>
                    </a:moveTo>
                    <a:lnTo>
                      <a:pt x="102" y="0"/>
                    </a:lnTo>
                    <a:lnTo>
                      <a:pt x="102" y="14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62" name="Group 259"/>
              <p:cNvGrpSpPr/>
              <p:nvPr/>
            </p:nvGrpSpPr>
            <p:grpSpPr bwMode="auto">
              <a:xfrm>
                <a:off x="1392" y="1151"/>
                <a:ext cx="202" cy="49"/>
                <a:chOff x="432" y="1152"/>
                <a:chExt cx="202" cy="49"/>
              </a:xfrm>
            </p:grpSpPr>
            <p:sp>
              <p:nvSpPr>
                <p:cNvPr id="563" name="Freeform 260"/>
                <p:cNvSpPr/>
                <p:nvPr/>
              </p:nvSpPr>
              <p:spPr bwMode="auto">
                <a:xfrm>
                  <a:off x="432" y="1152"/>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4" name="Freeform 261"/>
                <p:cNvSpPr/>
                <p:nvPr/>
              </p:nvSpPr>
              <p:spPr bwMode="auto">
                <a:xfrm>
                  <a:off x="432" y="1200"/>
                  <a:ext cx="202" cy="1"/>
                </a:xfrm>
                <a:custGeom>
                  <a:avLst/>
                  <a:gdLst>
                    <a:gd name="T0" fmla="*/ 0 w 202"/>
                    <a:gd name="T1" fmla="*/ 0 h 1"/>
                    <a:gd name="T2" fmla="*/ 202 w 202"/>
                    <a:gd name="T3" fmla="*/ 0 h 1"/>
                    <a:gd name="T4" fmla="*/ 0 60000 65536"/>
                    <a:gd name="T5" fmla="*/ 0 60000 65536"/>
                    <a:gd name="T6" fmla="*/ 0 w 202"/>
                    <a:gd name="T7" fmla="*/ 0 h 1"/>
                    <a:gd name="T8" fmla="*/ 202 w 202"/>
                    <a:gd name="T9" fmla="*/ 1 h 1"/>
                  </a:gdLst>
                  <a:ahLst/>
                  <a:cxnLst>
                    <a:cxn ang="T4">
                      <a:pos x="T0" y="T1"/>
                    </a:cxn>
                    <a:cxn ang="T5">
                      <a:pos x="T2" y="T3"/>
                    </a:cxn>
                  </a:cxnLst>
                  <a:rect l="T6" t="T7" r="T8" b="T9"/>
                  <a:pathLst>
                    <a:path w="202" h="1">
                      <a:moveTo>
                        <a:pt x="0" y="0"/>
                      </a:moveTo>
                      <a:lnTo>
                        <a:pt x="202" y="0"/>
                      </a:lnTo>
                    </a:path>
                  </a:pathLst>
                </a:custGeom>
                <a:solidFill>
                  <a:srgbClr val="FFFFFF"/>
                </a:solidFill>
                <a:ln w="5715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567" name="Group 262"/>
          <p:cNvGrpSpPr/>
          <p:nvPr/>
        </p:nvGrpSpPr>
        <p:grpSpPr bwMode="auto">
          <a:xfrm>
            <a:off x="3651250" y="1279525"/>
            <a:ext cx="688975" cy="3124200"/>
            <a:chOff x="1274" y="864"/>
            <a:chExt cx="434" cy="1968"/>
          </a:xfrm>
        </p:grpSpPr>
        <p:grpSp>
          <p:nvGrpSpPr>
            <p:cNvPr id="568" name="Group 263"/>
            <p:cNvGrpSpPr/>
            <p:nvPr/>
          </p:nvGrpSpPr>
          <p:grpSpPr bwMode="auto">
            <a:xfrm>
              <a:off x="1274" y="864"/>
              <a:ext cx="50" cy="1968"/>
              <a:chOff x="1342" y="864"/>
              <a:chExt cx="50" cy="1968"/>
            </a:xfrm>
          </p:grpSpPr>
          <p:grpSp>
            <p:nvGrpSpPr>
              <p:cNvPr id="570" name="Group 264"/>
              <p:cNvGrpSpPr/>
              <p:nvPr/>
            </p:nvGrpSpPr>
            <p:grpSpPr bwMode="auto">
              <a:xfrm>
                <a:off x="1342" y="864"/>
                <a:ext cx="49" cy="231"/>
                <a:chOff x="1586" y="1334"/>
                <a:chExt cx="49" cy="231"/>
              </a:xfrm>
            </p:grpSpPr>
            <p:sp>
              <p:nvSpPr>
                <p:cNvPr id="577" name="Freeform 265"/>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8" name="Freeform 266"/>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71" name="Group 267"/>
              <p:cNvGrpSpPr/>
              <p:nvPr/>
            </p:nvGrpSpPr>
            <p:grpSpPr bwMode="auto">
              <a:xfrm>
                <a:off x="1343" y="1593"/>
                <a:ext cx="49" cy="231"/>
                <a:chOff x="1586" y="1334"/>
                <a:chExt cx="49" cy="231"/>
              </a:xfrm>
            </p:grpSpPr>
            <p:sp>
              <p:nvSpPr>
                <p:cNvPr id="575" name="Freeform 268"/>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6" name="Freeform 269"/>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72" name="Group 270"/>
              <p:cNvGrpSpPr/>
              <p:nvPr/>
            </p:nvGrpSpPr>
            <p:grpSpPr bwMode="auto">
              <a:xfrm>
                <a:off x="1343" y="2601"/>
                <a:ext cx="49" cy="231"/>
                <a:chOff x="1586" y="1334"/>
                <a:chExt cx="49" cy="231"/>
              </a:xfrm>
            </p:grpSpPr>
            <p:sp>
              <p:nvSpPr>
                <p:cNvPr id="573" name="Freeform 271"/>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4" name="Freeform 272"/>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569" name="Text Box 273"/>
            <p:cNvSpPr txBox="1">
              <a:spLocks noChangeArrowheads="1"/>
            </p:cNvSpPr>
            <p:nvPr/>
          </p:nvSpPr>
          <p:spPr bwMode="auto">
            <a:xfrm>
              <a:off x="1285" y="2056"/>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sp>
        <p:nvSpPr>
          <p:cNvPr id="579" name="Text Box 274"/>
          <p:cNvSpPr txBox="1">
            <a:spLocks noChangeArrowheads="1"/>
          </p:cNvSpPr>
          <p:nvPr/>
        </p:nvSpPr>
        <p:spPr bwMode="auto">
          <a:xfrm>
            <a:off x="1933575" y="136525"/>
            <a:ext cx="601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a:ea typeface="楷体_GB2312" pitchFamily="49" charset="-122"/>
              </a:rPr>
              <a:t>⑤ </a:t>
            </a:r>
            <a:r>
              <a:rPr lang="en-US" altLang="zh-CN" sz="3200" b="1"/>
              <a:t>4116 (16K</a:t>
            </a:r>
            <a:r>
              <a:rPr lang="en-US" altLang="zh-CN" sz="3200" b="1">
                <a:cs typeface="Times New Roman" panose="02020603050405020304" pitchFamily="18" charset="0"/>
              </a:rPr>
              <a:t>×</a:t>
            </a:r>
            <a:r>
              <a:rPr lang="en-US" altLang="zh-CN" sz="3200" b="1"/>
              <a:t>1</a:t>
            </a:r>
            <a:r>
              <a:rPr lang="zh-CN" altLang="en-US" sz="3200" b="1"/>
              <a:t>位) 芯片 </a:t>
            </a:r>
            <a:r>
              <a:rPr lang="zh-CN" altLang="en-US" sz="3600" b="1">
                <a:solidFill>
                  <a:schemeClr val="folHlink"/>
                </a:solidFill>
              </a:rPr>
              <a:t>写</a:t>
            </a:r>
            <a:r>
              <a:rPr lang="zh-CN" altLang="en-US" sz="3200" b="1">
                <a:solidFill>
                  <a:schemeClr val="folHlink"/>
                </a:solidFill>
              </a:rPr>
              <a:t> </a:t>
            </a:r>
            <a:r>
              <a:rPr lang="zh-CN" altLang="en-US" sz="3200" b="1"/>
              <a:t>原理</a:t>
            </a:r>
          </a:p>
        </p:txBody>
      </p:sp>
      <p:grpSp>
        <p:nvGrpSpPr>
          <p:cNvPr id="580" name="Group 275"/>
          <p:cNvGrpSpPr/>
          <p:nvPr/>
        </p:nvGrpSpPr>
        <p:grpSpPr bwMode="auto">
          <a:xfrm>
            <a:off x="3838575" y="5969000"/>
            <a:ext cx="4292600" cy="508000"/>
            <a:chOff x="1392" y="3818"/>
            <a:chExt cx="2704" cy="320"/>
          </a:xfrm>
        </p:grpSpPr>
        <p:grpSp>
          <p:nvGrpSpPr>
            <p:cNvPr id="581" name="Group 276"/>
            <p:cNvGrpSpPr/>
            <p:nvPr/>
          </p:nvGrpSpPr>
          <p:grpSpPr bwMode="auto">
            <a:xfrm>
              <a:off x="2163" y="3867"/>
              <a:ext cx="1933" cy="271"/>
              <a:chOff x="2163" y="3867"/>
              <a:chExt cx="1933" cy="271"/>
            </a:xfrm>
          </p:grpSpPr>
          <p:sp>
            <p:nvSpPr>
              <p:cNvPr id="585" name="Line 277"/>
              <p:cNvSpPr>
                <a:spLocks noChangeShapeType="1"/>
              </p:cNvSpPr>
              <p:nvPr/>
            </p:nvSpPr>
            <p:spPr bwMode="auto">
              <a:xfrm>
                <a:off x="2908" y="3984"/>
                <a:ext cx="432" cy="0"/>
              </a:xfrm>
              <a:prstGeom prst="line">
                <a:avLst/>
              </a:prstGeom>
              <a:noFill/>
              <a:ln w="57150">
                <a:solidFill>
                  <a:schemeClr val="folHlink"/>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86" name="Group 278"/>
              <p:cNvGrpSpPr/>
              <p:nvPr/>
            </p:nvGrpSpPr>
            <p:grpSpPr bwMode="auto">
              <a:xfrm>
                <a:off x="2163" y="3867"/>
                <a:ext cx="765" cy="254"/>
                <a:chOff x="2163" y="3867"/>
                <a:chExt cx="765" cy="254"/>
              </a:xfrm>
            </p:grpSpPr>
            <p:sp>
              <p:nvSpPr>
                <p:cNvPr id="592" name="Rectangle 279"/>
                <p:cNvSpPr>
                  <a:spLocks noChangeArrowheads="1"/>
                </p:cNvSpPr>
                <p:nvPr/>
              </p:nvSpPr>
              <p:spPr bwMode="auto">
                <a:xfrm>
                  <a:off x="2163" y="3869"/>
                  <a:ext cx="745" cy="252"/>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3" name="Text Box 280"/>
                <p:cNvSpPr txBox="1">
                  <a:spLocks noChangeArrowheads="1"/>
                </p:cNvSpPr>
                <p:nvPr/>
              </p:nvSpPr>
              <p:spPr bwMode="auto">
                <a:xfrm>
                  <a:off x="2168" y="386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bg2"/>
                      </a:solidFill>
                    </a:rPr>
                    <a:t>数据输入</a:t>
                  </a:r>
                </a:p>
              </p:txBody>
            </p:sp>
          </p:grpSp>
          <p:grpSp>
            <p:nvGrpSpPr>
              <p:cNvPr id="587" name="Group 281"/>
              <p:cNvGrpSpPr/>
              <p:nvPr/>
            </p:nvGrpSpPr>
            <p:grpSpPr bwMode="auto">
              <a:xfrm>
                <a:off x="3352" y="3869"/>
                <a:ext cx="744" cy="269"/>
                <a:chOff x="3352" y="3869"/>
                <a:chExt cx="744" cy="269"/>
              </a:xfrm>
            </p:grpSpPr>
            <p:sp>
              <p:nvSpPr>
                <p:cNvPr id="588" name="Rectangle 282"/>
                <p:cNvSpPr>
                  <a:spLocks noChangeArrowheads="1"/>
                </p:cNvSpPr>
                <p:nvPr/>
              </p:nvSpPr>
              <p:spPr bwMode="auto">
                <a:xfrm>
                  <a:off x="3354" y="3869"/>
                  <a:ext cx="742" cy="2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9" name="Text Box 283"/>
                <p:cNvSpPr txBox="1">
                  <a:spLocks noChangeArrowheads="1"/>
                </p:cNvSpPr>
                <p:nvPr/>
              </p:nvSpPr>
              <p:spPr bwMode="auto">
                <a:xfrm>
                  <a:off x="3388" y="3888"/>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I/O</a:t>
                  </a:r>
                  <a:r>
                    <a:rPr lang="zh-CN" altLang="en-US" sz="2000" b="1"/>
                    <a:t>缓冲</a:t>
                  </a:r>
                </a:p>
              </p:txBody>
            </p:sp>
            <p:sp>
              <p:nvSpPr>
                <p:cNvPr id="590" name="Rectangle 284"/>
                <p:cNvSpPr>
                  <a:spLocks noChangeArrowheads="1"/>
                </p:cNvSpPr>
                <p:nvPr/>
              </p:nvSpPr>
              <p:spPr bwMode="auto">
                <a:xfrm>
                  <a:off x="3352" y="3869"/>
                  <a:ext cx="742" cy="252"/>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1" name="Text Box 285"/>
                <p:cNvSpPr txBox="1">
                  <a:spLocks noChangeArrowheads="1"/>
                </p:cNvSpPr>
                <p:nvPr/>
              </p:nvSpPr>
              <p:spPr bwMode="auto">
                <a:xfrm>
                  <a:off x="3402" y="3878"/>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bg2"/>
                      </a:solidFill>
                    </a:rPr>
                    <a:t>I/O</a:t>
                  </a:r>
                  <a:r>
                    <a:rPr lang="zh-CN" altLang="en-US" sz="2000" b="1">
                      <a:solidFill>
                        <a:schemeClr val="bg2"/>
                      </a:solidFill>
                    </a:rPr>
                    <a:t>缓冲</a:t>
                  </a:r>
                </a:p>
              </p:txBody>
            </p:sp>
          </p:grpSp>
        </p:grpSp>
        <p:sp>
          <p:nvSpPr>
            <p:cNvPr id="582" name="Line 286"/>
            <p:cNvSpPr>
              <a:spLocks noChangeShapeType="1"/>
            </p:cNvSpPr>
            <p:nvPr/>
          </p:nvSpPr>
          <p:spPr bwMode="auto">
            <a:xfrm>
              <a:off x="1708" y="3984"/>
              <a:ext cx="432" cy="0"/>
            </a:xfrm>
            <a:prstGeom prst="line">
              <a:avLst/>
            </a:prstGeom>
            <a:noFill/>
            <a:ln w="57150">
              <a:solidFill>
                <a:schemeClr val="folHlink"/>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3" name="Text Box 287"/>
            <p:cNvSpPr txBox="1">
              <a:spLocks noChangeArrowheads="1"/>
            </p:cNvSpPr>
            <p:nvPr/>
          </p:nvSpPr>
          <p:spPr bwMode="auto">
            <a:xfrm>
              <a:off x="1392" y="381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solidFill>
                    <a:schemeClr val="folHlink"/>
                  </a:solidFill>
                </a:rPr>
                <a:t>D</a:t>
              </a:r>
            </a:p>
          </p:txBody>
        </p:sp>
        <p:sp>
          <p:nvSpPr>
            <p:cNvPr id="584" name="Text Box 288"/>
            <p:cNvSpPr txBox="1">
              <a:spLocks noChangeArrowheads="1"/>
            </p:cNvSpPr>
            <p:nvPr/>
          </p:nvSpPr>
          <p:spPr bwMode="auto">
            <a:xfrm>
              <a:off x="1535" y="3936"/>
              <a:ext cx="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solidFill>
                    <a:schemeClr val="folHlink"/>
                  </a:solidFill>
                </a:rPr>
                <a:t>IN</a:t>
              </a:r>
            </a:p>
          </p:txBody>
        </p:sp>
      </p:grpSp>
      <p:grpSp>
        <p:nvGrpSpPr>
          <p:cNvPr id="594" name="Group 289"/>
          <p:cNvGrpSpPr/>
          <p:nvPr/>
        </p:nvGrpSpPr>
        <p:grpSpPr bwMode="auto">
          <a:xfrm>
            <a:off x="4287838" y="806450"/>
            <a:ext cx="1531937" cy="406400"/>
            <a:chOff x="1703" y="566"/>
            <a:chExt cx="965" cy="256"/>
          </a:xfrm>
        </p:grpSpPr>
        <p:sp>
          <p:nvSpPr>
            <p:cNvPr id="595" name="Rectangle 290"/>
            <p:cNvSpPr>
              <a:spLocks noChangeArrowheads="1"/>
            </p:cNvSpPr>
            <p:nvPr/>
          </p:nvSpPr>
          <p:spPr bwMode="auto">
            <a:xfrm>
              <a:off x="1708" y="576"/>
              <a:ext cx="906" cy="244"/>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6" name="Text Box 291"/>
            <p:cNvSpPr txBox="1">
              <a:spLocks noChangeArrowheads="1"/>
            </p:cNvSpPr>
            <p:nvPr/>
          </p:nvSpPr>
          <p:spPr bwMode="auto">
            <a:xfrm>
              <a:off x="1704" y="566"/>
              <a:ext cx="964" cy="256"/>
            </a:xfrm>
            <a:prstGeom prst="rect">
              <a:avLst/>
            </a:prstGeom>
            <a:solidFill>
              <a:schemeClr val="folHlink"/>
            </a:solidFill>
            <a:ln w="9525">
              <a:solidFill>
                <a:schemeClr val="folHlink"/>
              </a:solidFill>
              <a:miter lim="800000"/>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读出放大器</a:t>
              </a:r>
              <a:endParaRPr lang="zh-CN" altLang="en-US" b="1"/>
            </a:p>
          </p:txBody>
        </p:sp>
        <p:sp>
          <p:nvSpPr>
            <p:cNvPr id="597" name="Rectangle 292"/>
            <p:cNvSpPr>
              <a:spLocks noChangeArrowheads="1"/>
            </p:cNvSpPr>
            <p:nvPr/>
          </p:nvSpPr>
          <p:spPr bwMode="auto">
            <a:xfrm>
              <a:off x="1707" y="576"/>
              <a:ext cx="906" cy="244"/>
            </a:xfrm>
            <a:prstGeom prst="rect">
              <a:avLst/>
            </a:prstGeom>
            <a:solidFill>
              <a:schemeClr val="folHlink"/>
            </a:solidFill>
            <a:ln w="38100">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3200"/>
            </a:p>
          </p:txBody>
        </p:sp>
        <p:sp>
          <p:nvSpPr>
            <p:cNvPr id="598" name="Text Box 293"/>
            <p:cNvSpPr txBox="1">
              <a:spLocks noChangeArrowheads="1"/>
            </p:cNvSpPr>
            <p:nvPr/>
          </p:nvSpPr>
          <p:spPr bwMode="auto">
            <a:xfrm>
              <a:off x="1703" y="566"/>
              <a:ext cx="964" cy="256"/>
            </a:xfrm>
            <a:prstGeom prst="rect">
              <a:avLst/>
            </a:prstGeom>
            <a:solidFill>
              <a:schemeClr val="folHlink"/>
            </a:solidFill>
            <a:ln w="9525">
              <a:solidFill>
                <a:schemeClr val="folHlink"/>
              </a:solidFill>
              <a:miter lim="800000"/>
            </a:ln>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800" b="1">
                  <a:solidFill>
                    <a:schemeClr val="bg2"/>
                  </a:solidFill>
                </a:rPr>
                <a:t>       </a:t>
              </a:r>
              <a:r>
                <a:rPr lang="zh-CN" altLang="en-US" sz="2000" b="1">
                  <a:solidFill>
                    <a:schemeClr val="bg2"/>
                  </a:solidFill>
                </a:rPr>
                <a:t>读放大器</a:t>
              </a:r>
              <a:endParaRPr lang="zh-CN" altLang="en-US" b="1">
                <a:solidFill>
                  <a:schemeClr val="bg2"/>
                </a:solidFill>
              </a:endParaRPr>
            </a:p>
          </p:txBody>
        </p:sp>
      </p:grpSp>
      <p:sp>
        <p:nvSpPr>
          <p:cNvPr id="599" name="Text Box 295"/>
          <p:cNvSpPr txBox="1">
            <a:spLocks noChangeArrowheads="1"/>
          </p:cNvSpPr>
          <p:nvPr/>
        </p:nvSpPr>
        <p:spPr bwMode="auto">
          <a:xfrm>
            <a:off x="3121025" y="49244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63</a:t>
            </a:r>
          </a:p>
        </p:txBody>
      </p:sp>
      <p:sp>
        <p:nvSpPr>
          <p:cNvPr id="600" name="Text Box 296"/>
          <p:cNvSpPr txBox="1">
            <a:spLocks noChangeArrowheads="1"/>
          </p:cNvSpPr>
          <p:nvPr/>
        </p:nvSpPr>
        <p:spPr bwMode="auto">
          <a:xfrm>
            <a:off x="9725025" y="5683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0</a:t>
            </a:r>
          </a:p>
        </p:txBody>
      </p:sp>
      <p:grpSp>
        <p:nvGrpSpPr>
          <p:cNvPr id="601" name="Group 297"/>
          <p:cNvGrpSpPr/>
          <p:nvPr/>
        </p:nvGrpSpPr>
        <p:grpSpPr bwMode="auto">
          <a:xfrm>
            <a:off x="7570788" y="5737225"/>
            <a:ext cx="1847850" cy="319088"/>
            <a:chOff x="3743" y="3672"/>
            <a:chExt cx="1164" cy="201"/>
          </a:xfrm>
        </p:grpSpPr>
        <p:sp>
          <p:nvSpPr>
            <p:cNvPr id="602" name="Freeform 298"/>
            <p:cNvSpPr/>
            <p:nvPr/>
          </p:nvSpPr>
          <p:spPr bwMode="auto">
            <a:xfrm>
              <a:off x="3743" y="3672"/>
              <a:ext cx="1" cy="201"/>
            </a:xfrm>
            <a:custGeom>
              <a:avLst/>
              <a:gdLst>
                <a:gd name="T0" fmla="*/ 1 w 1"/>
                <a:gd name="T1" fmla="*/ 0 h 201"/>
                <a:gd name="T2" fmla="*/ 0 w 1"/>
                <a:gd name="T3" fmla="*/ 201 h 201"/>
                <a:gd name="T4" fmla="*/ 0 60000 65536"/>
                <a:gd name="T5" fmla="*/ 0 60000 65536"/>
                <a:gd name="T6" fmla="*/ 0 w 1"/>
                <a:gd name="T7" fmla="*/ 0 h 201"/>
                <a:gd name="T8" fmla="*/ 1 w 1"/>
                <a:gd name="T9" fmla="*/ 201 h 201"/>
              </a:gdLst>
              <a:ahLst/>
              <a:cxnLst>
                <a:cxn ang="T4">
                  <a:pos x="T0" y="T1"/>
                </a:cxn>
                <a:cxn ang="T5">
                  <a:pos x="T2" y="T3"/>
                </a:cxn>
              </a:cxnLst>
              <a:rect l="T6" t="T7" r="T8" b="T9"/>
              <a:pathLst>
                <a:path w="1" h="201">
                  <a:moveTo>
                    <a:pt x="1" y="0"/>
                  </a:moveTo>
                  <a:lnTo>
                    <a:pt x="0" y="201"/>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3" name="Freeform 299"/>
            <p:cNvSpPr/>
            <p:nvPr/>
          </p:nvSpPr>
          <p:spPr bwMode="auto">
            <a:xfrm>
              <a:off x="3751" y="3694"/>
              <a:ext cx="1156" cy="2"/>
            </a:xfrm>
            <a:custGeom>
              <a:avLst/>
              <a:gdLst>
                <a:gd name="T0" fmla="*/ 2130 w 1023"/>
                <a:gd name="T1" fmla="*/ 0 h 2"/>
                <a:gd name="T2" fmla="*/ 0 w 1023"/>
                <a:gd name="T3" fmla="*/ 2 h 2"/>
                <a:gd name="T4" fmla="*/ 0 60000 65536"/>
                <a:gd name="T5" fmla="*/ 0 60000 65536"/>
                <a:gd name="T6" fmla="*/ 0 w 1023"/>
                <a:gd name="T7" fmla="*/ 0 h 2"/>
                <a:gd name="T8" fmla="*/ 1023 w 1023"/>
                <a:gd name="T9" fmla="*/ 2 h 2"/>
              </a:gdLst>
              <a:ahLst/>
              <a:cxnLst>
                <a:cxn ang="T4">
                  <a:pos x="T0" y="T1"/>
                </a:cxn>
                <a:cxn ang="T5">
                  <a:pos x="T2" y="T3"/>
                </a:cxn>
              </a:cxnLst>
              <a:rect l="T6" t="T7" r="T8" b="T9"/>
              <a:pathLst>
                <a:path w="1023" h="2">
                  <a:moveTo>
                    <a:pt x="1023" y="0"/>
                  </a:moveTo>
                  <a:lnTo>
                    <a:pt x="0" y="2"/>
                  </a:lnTo>
                </a:path>
              </a:pathLst>
            </a:custGeom>
            <a:solidFill>
              <a:srgbClr val="FFFFFF"/>
            </a:solidFill>
            <a:ln w="76200">
              <a:solidFill>
                <a:schemeClr val="folHlink"/>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04" name="Group 300"/>
          <p:cNvGrpSpPr/>
          <p:nvPr/>
        </p:nvGrpSpPr>
        <p:grpSpPr bwMode="auto">
          <a:xfrm>
            <a:off x="8697913" y="788988"/>
            <a:ext cx="682625" cy="5002212"/>
            <a:chOff x="4453" y="555"/>
            <a:chExt cx="430" cy="3151"/>
          </a:xfrm>
        </p:grpSpPr>
        <p:sp>
          <p:nvSpPr>
            <p:cNvPr id="605" name="Freeform 301"/>
            <p:cNvSpPr/>
            <p:nvPr/>
          </p:nvSpPr>
          <p:spPr bwMode="auto">
            <a:xfrm>
              <a:off x="4464" y="555"/>
              <a:ext cx="419" cy="3151"/>
            </a:xfrm>
            <a:custGeom>
              <a:avLst/>
              <a:gdLst>
                <a:gd name="T0" fmla="*/ 0 w 419"/>
                <a:gd name="T1" fmla="*/ 0 h 3045"/>
                <a:gd name="T2" fmla="*/ 0 w 419"/>
                <a:gd name="T3" fmla="*/ 170 h 3045"/>
                <a:gd name="T4" fmla="*/ 416 w 419"/>
                <a:gd name="T5" fmla="*/ 170 h 3045"/>
                <a:gd name="T6" fmla="*/ 419 w 419"/>
                <a:gd name="T7" fmla="*/ 3740 h 3045"/>
                <a:gd name="T8" fmla="*/ 0 60000 65536"/>
                <a:gd name="T9" fmla="*/ 0 60000 65536"/>
                <a:gd name="T10" fmla="*/ 0 60000 65536"/>
                <a:gd name="T11" fmla="*/ 0 60000 65536"/>
                <a:gd name="T12" fmla="*/ 0 w 419"/>
                <a:gd name="T13" fmla="*/ 0 h 3045"/>
                <a:gd name="T14" fmla="*/ 419 w 419"/>
                <a:gd name="T15" fmla="*/ 3045 h 3045"/>
              </a:gdLst>
              <a:ahLst/>
              <a:cxnLst>
                <a:cxn ang="T8">
                  <a:pos x="T0" y="T1"/>
                </a:cxn>
                <a:cxn ang="T9">
                  <a:pos x="T2" y="T3"/>
                </a:cxn>
                <a:cxn ang="T10">
                  <a:pos x="T4" y="T5"/>
                </a:cxn>
                <a:cxn ang="T11">
                  <a:pos x="T6" y="T7"/>
                </a:cxn>
              </a:cxnLst>
              <a:rect l="T12" t="T13" r="T14" b="T15"/>
              <a:pathLst>
                <a:path w="419" h="3045">
                  <a:moveTo>
                    <a:pt x="0" y="0"/>
                  </a:moveTo>
                  <a:lnTo>
                    <a:pt x="0" y="138"/>
                  </a:lnTo>
                  <a:lnTo>
                    <a:pt x="416" y="138"/>
                  </a:lnTo>
                  <a:lnTo>
                    <a:pt x="419" y="3045"/>
                  </a:lnTo>
                </a:path>
              </a:pathLst>
            </a:custGeom>
            <a:noFill/>
            <a:ln w="76200">
              <a:solidFill>
                <a:schemeClr val="folHlink"/>
              </a:solidFill>
              <a:round/>
              <a:headEnd type="stealth" w="med"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06" name="Group 302"/>
            <p:cNvGrpSpPr/>
            <p:nvPr/>
          </p:nvGrpSpPr>
          <p:grpSpPr bwMode="auto">
            <a:xfrm>
              <a:off x="4453" y="1302"/>
              <a:ext cx="423" cy="1176"/>
              <a:chOff x="4453" y="1302"/>
              <a:chExt cx="423" cy="1176"/>
            </a:xfrm>
          </p:grpSpPr>
          <p:sp>
            <p:nvSpPr>
              <p:cNvPr id="607" name="Freeform 303"/>
              <p:cNvSpPr/>
              <p:nvPr/>
            </p:nvSpPr>
            <p:spPr bwMode="auto">
              <a:xfrm>
                <a:off x="4453" y="1302"/>
                <a:ext cx="419" cy="111"/>
              </a:xfrm>
              <a:custGeom>
                <a:avLst/>
                <a:gdLst>
                  <a:gd name="T0" fmla="*/ 0 w 432"/>
                  <a:gd name="T1" fmla="*/ 0 h 111"/>
                  <a:gd name="T2" fmla="*/ 0 w 432"/>
                  <a:gd name="T3" fmla="*/ 111 h 111"/>
                  <a:gd name="T4" fmla="*/ 360 w 432"/>
                  <a:gd name="T5" fmla="*/ 111 h 111"/>
                  <a:gd name="T6" fmla="*/ 0 60000 65536"/>
                  <a:gd name="T7" fmla="*/ 0 60000 65536"/>
                  <a:gd name="T8" fmla="*/ 0 60000 65536"/>
                  <a:gd name="T9" fmla="*/ 0 w 432"/>
                  <a:gd name="T10" fmla="*/ 0 h 111"/>
                  <a:gd name="T11" fmla="*/ 432 w 432"/>
                  <a:gd name="T12" fmla="*/ 111 h 111"/>
                </a:gdLst>
                <a:ahLst/>
                <a:cxnLst>
                  <a:cxn ang="T6">
                    <a:pos x="T0" y="T1"/>
                  </a:cxn>
                  <a:cxn ang="T7">
                    <a:pos x="T2" y="T3"/>
                  </a:cxn>
                  <a:cxn ang="T8">
                    <a:pos x="T4" y="T5"/>
                  </a:cxn>
                </a:cxnLst>
                <a:rect l="T9" t="T10" r="T11" b="T12"/>
                <a:pathLst>
                  <a:path w="432" h="111">
                    <a:moveTo>
                      <a:pt x="0" y="0"/>
                    </a:moveTo>
                    <a:lnTo>
                      <a:pt x="0" y="111"/>
                    </a:lnTo>
                    <a:lnTo>
                      <a:pt x="432" y="111"/>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8" name="Freeform 304"/>
              <p:cNvSpPr/>
              <p:nvPr/>
            </p:nvSpPr>
            <p:spPr bwMode="auto">
              <a:xfrm>
                <a:off x="4453" y="2358"/>
                <a:ext cx="423" cy="120"/>
              </a:xfrm>
              <a:custGeom>
                <a:avLst/>
                <a:gdLst>
                  <a:gd name="T0" fmla="*/ 0 w 423"/>
                  <a:gd name="T1" fmla="*/ 0 h 120"/>
                  <a:gd name="T2" fmla="*/ 0 w 423"/>
                  <a:gd name="T3" fmla="*/ 120 h 120"/>
                  <a:gd name="T4" fmla="*/ 423 w 423"/>
                  <a:gd name="T5" fmla="*/ 120 h 120"/>
                  <a:gd name="T6" fmla="*/ 0 60000 65536"/>
                  <a:gd name="T7" fmla="*/ 0 60000 65536"/>
                  <a:gd name="T8" fmla="*/ 0 60000 65536"/>
                  <a:gd name="T9" fmla="*/ 0 w 423"/>
                  <a:gd name="T10" fmla="*/ 0 h 120"/>
                  <a:gd name="T11" fmla="*/ 423 w 423"/>
                  <a:gd name="T12" fmla="*/ 120 h 120"/>
                </a:gdLst>
                <a:ahLst/>
                <a:cxnLst>
                  <a:cxn ang="T6">
                    <a:pos x="T0" y="T1"/>
                  </a:cxn>
                  <a:cxn ang="T7">
                    <a:pos x="T2" y="T3"/>
                  </a:cxn>
                  <a:cxn ang="T8">
                    <a:pos x="T4" y="T5"/>
                  </a:cxn>
                </a:cxnLst>
                <a:rect l="T9" t="T10" r="T11" b="T12"/>
                <a:pathLst>
                  <a:path w="423" h="120">
                    <a:moveTo>
                      <a:pt x="0" y="0"/>
                    </a:moveTo>
                    <a:lnTo>
                      <a:pt x="0" y="120"/>
                    </a:lnTo>
                    <a:lnTo>
                      <a:pt x="423" y="12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barn(outVertical)">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9"/>
                                        </p:tgtEl>
                                        <p:attrNameLst>
                                          <p:attrName>style.visibility</p:attrName>
                                        </p:attrNameLst>
                                      </p:cBhvr>
                                      <p:to>
                                        <p:strVal val="visible"/>
                                      </p:to>
                                    </p:set>
                                    <p:animEffect transition="in" filter="blinds(horizontal)">
                                      <p:cBhvr>
                                        <p:cTn id="12" dur="500"/>
                                        <p:tgtEl>
                                          <p:spTgt spid="59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546"/>
                                        </p:tgtEl>
                                        <p:attrNameLst>
                                          <p:attrName>style.visibility</p:attrName>
                                        </p:attrNameLst>
                                      </p:cBhvr>
                                      <p:to>
                                        <p:strVal val="visible"/>
                                      </p:to>
                                    </p:set>
                                    <p:animEffect transition="in" filter="strips(upRight)">
                                      <p:cBhvr>
                                        <p:cTn id="17" dur="500"/>
                                        <p:tgtEl>
                                          <p:spTgt spid="5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67"/>
                                        </p:tgtEl>
                                        <p:attrNameLst>
                                          <p:attrName>style.visibility</p:attrName>
                                        </p:attrNameLst>
                                      </p:cBhvr>
                                      <p:to>
                                        <p:strVal val="visible"/>
                                      </p:to>
                                    </p:set>
                                    <p:animEffect transition="in" filter="blinds(horizontal)">
                                      <p:cBhvr>
                                        <p:cTn id="22" dur="500"/>
                                        <p:tgtEl>
                                          <p:spTgt spid="56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580"/>
                                        </p:tgtEl>
                                        <p:attrNameLst>
                                          <p:attrName>style.visibility</p:attrName>
                                        </p:attrNameLst>
                                      </p:cBhvr>
                                      <p:to>
                                        <p:strVal val="visible"/>
                                      </p:to>
                                    </p:set>
                                    <p:animEffect transition="in" filter="strips(downRight)">
                                      <p:cBhvr>
                                        <p:cTn id="27" dur="500"/>
                                        <p:tgtEl>
                                          <p:spTgt spid="58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strips(upRight)">
                                      <p:cBhvr>
                                        <p:cTn id="32" dur="500"/>
                                        <p:tgtEl>
                                          <p:spTgt spid="601"/>
                                        </p:tgtEl>
                                      </p:cBhvr>
                                    </p:animEffect>
                                  </p:childTnLst>
                                </p:cTn>
                              </p:par>
                            </p:childTnLst>
                          </p:cTn>
                        </p:par>
                        <p:par>
                          <p:cTn id="33" fill="hold">
                            <p:stCondLst>
                              <p:cond delay="500"/>
                            </p:stCondLst>
                            <p:childTnLst>
                              <p:par>
                                <p:cTn id="34" presetID="18" presetClass="entr" presetSubtype="9" fill="hold" nodeType="afterEffect">
                                  <p:stCondLst>
                                    <p:cond delay="0"/>
                                  </p:stCondLst>
                                  <p:childTnLst>
                                    <p:set>
                                      <p:cBhvr>
                                        <p:cTn id="35" dur="1" fill="hold">
                                          <p:stCondLst>
                                            <p:cond delay="0"/>
                                          </p:stCondLst>
                                        </p:cTn>
                                        <p:tgtEl>
                                          <p:spTgt spid="604"/>
                                        </p:tgtEl>
                                        <p:attrNameLst>
                                          <p:attrName>style.visibility</p:attrName>
                                        </p:attrNameLst>
                                      </p:cBhvr>
                                      <p:to>
                                        <p:strVal val="visible"/>
                                      </p:to>
                                    </p:set>
                                    <p:animEffect transition="in" filter="strips(upLeft)">
                                      <p:cBhvr>
                                        <p:cTn id="36" dur="500"/>
                                        <p:tgtEl>
                                          <p:spTgt spid="60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00"/>
                                        </p:tgtEl>
                                        <p:attrNameLst>
                                          <p:attrName>style.visibility</p:attrName>
                                        </p:attrNameLst>
                                      </p:cBhvr>
                                      <p:to>
                                        <p:strVal val="visible"/>
                                      </p:to>
                                    </p:set>
                                    <p:animEffect transition="in" filter="blinds(horizontal)">
                                      <p:cBhvr>
                                        <p:cTn id="41" dur="500"/>
                                        <p:tgtEl>
                                          <p:spTgt spid="600"/>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544"/>
                                        </p:tgtEl>
                                        <p:attrNameLst>
                                          <p:attrName>style.visibility</p:attrName>
                                        </p:attrNameLst>
                                      </p:cBhvr>
                                      <p:to>
                                        <p:strVal val="visible"/>
                                      </p:to>
                                    </p:set>
                                    <p:animEffect transition="in" filter="strips(downLeft)">
                                      <p:cBhvr>
                                        <p:cTn id="46" dur="500"/>
                                        <p:tgtEl>
                                          <p:spTgt spid="544"/>
                                        </p:tgtEl>
                                      </p:cBhvr>
                                    </p:animEffect>
                                  </p:childTnLst>
                                </p:cTn>
                              </p:par>
                            </p:childTnLst>
                          </p:cTn>
                        </p:par>
                        <p:par>
                          <p:cTn id="47" fill="hold">
                            <p:stCondLst>
                              <p:cond delay="500"/>
                            </p:stCondLst>
                            <p:childTnLst>
                              <p:par>
                                <p:cTn id="48" presetID="3" presetClass="entr" presetSubtype="10" fill="hold" nodeType="afterEffect">
                                  <p:stCondLst>
                                    <p:cond delay="0"/>
                                  </p:stCondLst>
                                  <p:childTnLst>
                                    <p:set>
                                      <p:cBhvr>
                                        <p:cTn id="49" dur="1" fill="hold">
                                          <p:stCondLst>
                                            <p:cond delay="0"/>
                                          </p:stCondLst>
                                        </p:cTn>
                                        <p:tgtEl>
                                          <p:spTgt spid="553"/>
                                        </p:tgtEl>
                                        <p:attrNameLst>
                                          <p:attrName>style.visibility</p:attrName>
                                        </p:attrNameLst>
                                      </p:cBhvr>
                                      <p:to>
                                        <p:strVal val="visible"/>
                                      </p:to>
                                    </p:set>
                                    <p:animEffect transition="in" filter="blinds(horizontal)">
                                      <p:cBhvr>
                                        <p:cTn id="50" dur="500"/>
                                        <p:tgtEl>
                                          <p:spTgt spid="553"/>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545"/>
                                        </p:tgtEl>
                                        <p:attrNameLst>
                                          <p:attrName>style.visibility</p:attrName>
                                        </p:attrNameLst>
                                      </p:cBhvr>
                                      <p:to>
                                        <p:strVal val="visible"/>
                                      </p:to>
                                    </p:set>
                                    <p:animEffect transition="in" filter="strips(downLeft)">
                                      <p:cBhvr>
                                        <p:cTn id="55" dur="500"/>
                                        <p:tgtEl>
                                          <p:spTgt spid="545"/>
                                        </p:tgtEl>
                                      </p:cBhvr>
                                    </p:animEffect>
                                  </p:childTnLst>
                                </p:cTn>
                              </p:par>
                            </p:childTnLst>
                          </p:cTn>
                        </p:par>
                        <p:par>
                          <p:cTn id="56" fill="hold">
                            <p:stCondLst>
                              <p:cond delay="500"/>
                            </p:stCondLst>
                            <p:childTnLst>
                              <p:par>
                                <p:cTn id="57" presetID="3" presetClass="entr" presetSubtype="10" fill="hold" nodeType="afterEffect">
                                  <p:stCondLst>
                                    <p:cond delay="0"/>
                                  </p:stCondLst>
                                  <p:childTnLst>
                                    <p:set>
                                      <p:cBhvr>
                                        <p:cTn id="58" dur="1" fill="hold">
                                          <p:stCondLst>
                                            <p:cond delay="0"/>
                                          </p:stCondLst>
                                        </p:cTn>
                                        <p:tgtEl>
                                          <p:spTgt spid="594"/>
                                        </p:tgtEl>
                                        <p:attrNameLst>
                                          <p:attrName>style.visibility</p:attrName>
                                        </p:attrNameLst>
                                      </p:cBhvr>
                                      <p:to>
                                        <p:strVal val="visible"/>
                                      </p:to>
                                    </p:set>
                                    <p:animEffect transition="in" filter="blinds(horizontal)">
                                      <p:cBhvr>
                                        <p:cTn id="59" dur="500"/>
                                        <p:tgtEl>
                                          <p:spTgt spid="594"/>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12" fill="hold" nodeType="clickEffect">
                                  <p:stCondLst>
                                    <p:cond delay="0"/>
                                  </p:stCondLst>
                                  <p:childTnLst>
                                    <p:set>
                                      <p:cBhvr>
                                        <p:cTn id="63" dur="1" fill="hold">
                                          <p:stCondLst>
                                            <p:cond delay="0"/>
                                          </p:stCondLst>
                                        </p:cTn>
                                        <p:tgtEl>
                                          <p:spTgt spid="556"/>
                                        </p:tgtEl>
                                        <p:attrNameLst>
                                          <p:attrName>style.visibility</p:attrName>
                                        </p:attrNameLst>
                                      </p:cBhvr>
                                      <p:to>
                                        <p:strVal val="visible"/>
                                      </p:to>
                                    </p:set>
                                    <p:animEffect transition="in" filter="strips(downLeft)">
                                      <p:cBhvr>
                                        <p:cTn id="64" dur="5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animBg="1"/>
      <p:bldP spid="545" grpId="0" animBg="1"/>
      <p:bldP spid="599" grpId="0" autoUpdateAnimBg="0"/>
      <p:bldP spid="600"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152942"/>
            <a:ext cx="10515600" cy="751156"/>
          </a:xfrm>
        </p:spPr>
        <p:txBody>
          <a:bodyPr>
            <a:normAutofit/>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3</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时序</a:t>
            </a:r>
            <a:endParaRPr lang="zh-CN" altLang="en-US" b="1" dirty="0">
              <a:solidFill>
                <a:schemeClr val="folHlink"/>
              </a:solidFill>
              <a:latin typeface="Times New Roman" panose="02020603050405020304" pitchFamily="18" charset="0"/>
              <a:sym typeface="+mn-ea"/>
            </a:endParaRPr>
          </a:p>
        </p:txBody>
      </p:sp>
      <p:sp>
        <p:nvSpPr>
          <p:cNvPr id="2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58</a:t>
            </a:fld>
            <a:endParaRPr lang="zh-CN" altLang="en-US" dirty="0"/>
          </a:p>
        </p:txBody>
      </p:sp>
      <p:sp>
        <p:nvSpPr>
          <p:cNvPr id="28" name="Text Box 3"/>
          <p:cNvSpPr txBox="1">
            <a:spLocks noChangeArrowheads="1"/>
          </p:cNvSpPr>
          <p:nvPr/>
        </p:nvSpPr>
        <p:spPr bwMode="auto">
          <a:xfrm>
            <a:off x="2809875" y="1121974"/>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 </a:t>
            </a:r>
            <a:r>
              <a:rPr lang="zh-CN" altLang="en-US" sz="3200" b="1">
                <a:solidFill>
                  <a:schemeClr val="folHlink"/>
                </a:solidFill>
              </a:rPr>
              <a:t>行、列地址分开传送</a:t>
            </a:r>
          </a:p>
        </p:txBody>
      </p:sp>
      <p:sp>
        <p:nvSpPr>
          <p:cNvPr id="29" name="Text Box 4"/>
          <p:cNvSpPr txBox="1">
            <a:spLocks noChangeArrowheads="1"/>
          </p:cNvSpPr>
          <p:nvPr/>
        </p:nvSpPr>
        <p:spPr bwMode="auto">
          <a:xfrm>
            <a:off x="6772275" y="2264974"/>
            <a:ext cx="2438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a:t>写时序</a:t>
            </a:r>
          </a:p>
        </p:txBody>
      </p:sp>
      <p:grpSp>
        <p:nvGrpSpPr>
          <p:cNvPr id="30" name="Group 5"/>
          <p:cNvGrpSpPr/>
          <p:nvPr/>
        </p:nvGrpSpPr>
        <p:grpSpPr bwMode="auto">
          <a:xfrm>
            <a:off x="1971675" y="3017449"/>
            <a:ext cx="3200400" cy="519113"/>
            <a:chOff x="528" y="2106"/>
            <a:chExt cx="2016" cy="327"/>
          </a:xfrm>
        </p:grpSpPr>
        <p:sp>
          <p:nvSpPr>
            <p:cNvPr id="31" name="Text Box 6"/>
            <p:cNvSpPr txBox="1">
              <a:spLocks noChangeArrowheads="1"/>
            </p:cNvSpPr>
            <p:nvPr/>
          </p:nvSpPr>
          <p:spPr bwMode="auto">
            <a:xfrm>
              <a:off x="528" y="2106"/>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行地址  </a:t>
              </a:r>
              <a:r>
                <a:rPr lang="en-US" altLang="zh-CN" sz="2800" b="1"/>
                <a:t>RAS  </a:t>
              </a:r>
              <a:r>
                <a:rPr lang="zh-CN" altLang="en-US" sz="2800" b="1"/>
                <a:t>有效</a:t>
              </a:r>
            </a:p>
          </p:txBody>
        </p:sp>
        <p:sp>
          <p:nvSpPr>
            <p:cNvPr id="32" name="Freeform 7"/>
            <p:cNvSpPr/>
            <p:nvPr/>
          </p:nvSpPr>
          <p:spPr bwMode="auto">
            <a:xfrm>
              <a:off x="1351" y="2142"/>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 name="Group 8"/>
          <p:cNvGrpSpPr/>
          <p:nvPr/>
        </p:nvGrpSpPr>
        <p:grpSpPr bwMode="auto">
          <a:xfrm>
            <a:off x="1971675" y="3741349"/>
            <a:ext cx="3657600" cy="519113"/>
            <a:chOff x="528" y="2562"/>
            <a:chExt cx="2304" cy="327"/>
          </a:xfrm>
        </p:grpSpPr>
        <p:sp>
          <p:nvSpPr>
            <p:cNvPr id="34" name="Text Box 9"/>
            <p:cNvSpPr txBox="1">
              <a:spLocks noChangeArrowheads="1"/>
            </p:cNvSpPr>
            <p:nvPr/>
          </p:nvSpPr>
          <p:spPr bwMode="auto">
            <a:xfrm>
              <a:off x="528" y="2562"/>
              <a:ext cx="2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写允许  </a:t>
              </a:r>
              <a:r>
                <a:rPr lang="en-US" altLang="zh-CN" sz="2800" b="1"/>
                <a:t>WE   </a:t>
              </a:r>
              <a:r>
                <a:rPr lang="zh-CN" altLang="en-US" sz="2800" b="1"/>
                <a:t>有效(高)</a:t>
              </a:r>
            </a:p>
          </p:txBody>
        </p:sp>
        <p:sp>
          <p:nvSpPr>
            <p:cNvPr id="35" name="Line 10"/>
            <p:cNvSpPr>
              <a:spLocks noChangeShapeType="1"/>
            </p:cNvSpPr>
            <p:nvPr/>
          </p:nvSpPr>
          <p:spPr bwMode="auto">
            <a:xfrm>
              <a:off x="1344" y="2592"/>
              <a:ext cx="43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6" name="Text Box 11"/>
          <p:cNvSpPr txBox="1">
            <a:spLocks noChangeArrowheads="1"/>
          </p:cNvSpPr>
          <p:nvPr/>
        </p:nvSpPr>
        <p:spPr bwMode="auto">
          <a:xfrm>
            <a:off x="1971675" y="5190737"/>
            <a:ext cx="320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数据</a:t>
            </a:r>
            <a:r>
              <a:rPr lang="zh-CN" altLang="en-US" sz="3200" b="1"/>
              <a:t> </a:t>
            </a:r>
            <a:r>
              <a:rPr lang="en-US" altLang="zh-CN" sz="2000" b="1"/>
              <a:t>       </a:t>
            </a:r>
            <a:r>
              <a:rPr lang="en-US" altLang="zh-CN" sz="2800" b="1"/>
              <a:t>D</a:t>
            </a:r>
            <a:r>
              <a:rPr lang="en-US" altLang="zh-CN" sz="2200" b="1" baseline="-25000"/>
              <a:t>OUT</a:t>
            </a:r>
            <a:r>
              <a:rPr lang="en-US" altLang="zh-CN" sz="2200" b="1" baseline="-25000">
                <a:latin typeface="宋体" panose="02010600030101010101" pitchFamily="2" charset="-122"/>
              </a:rPr>
              <a:t>   </a:t>
            </a:r>
            <a:r>
              <a:rPr lang="zh-CN" altLang="en-US" sz="2800" b="1"/>
              <a:t>有效</a:t>
            </a:r>
          </a:p>
        </p:txBody>
      </p:sp>
      <p:sp>
        <p:nvSpPr>
          <p:cNvPr id="37" name="Text Box 12"/>
          <p:cNvSpPr txBox="1">
            <a:spLocks noChangeArrowheads="1"/>
          </p:cNvSpPr>
          <p:nvPr/>
        </p:nvSpPr>
        <p:spPr bwMode="auto">
          <a:xfrm>
            <a:off x="6162675" y="4465249"/>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数据 </a:t>
            </a:r>
            <a:r>
              <a:rPr lang="en-US" altLang="zh-CN" sz="2000" b="1"/>
              <a:t>       </a:t>
            </a:r>
            <a:r>
              <a:rPr lang="en-US" altLang="zh-CN" sz="2800" b="1"/>
              <a:t>D</a:t>
            </a:r>
            <a:r>
              <a:rPr lang="en-US" altLang="zh-CN" sz="2200" b="1" baseline="-25000"/>
              <a:t>IN </a:t>
            </a:r>
            <a:r>
              <a:rPr lang="en-US" altLang="zh-CN" sz="2200" b="1" baseline="-25000">
                <a:latin typeface="宋体" panose="02010600030101010101" pitchFamily="2" charset="-122"/>
              </a:rPr>
              <a:t>  </a:t>
            </a:r>
            <a:r>
              <a:rPr lang="zh-CN" altLang="en-US" sz="2800" b="1"/>
              <a:t>有效</a:t>
            </a:r>
          </a:p>
        </p:txBody>
      </p:sp>
      <p:sp>
        <p:nvSpPr>
          <p:cNvPr id="38" name="Text Box 13"/>
          <p:cNvSpPr txBox="1">
            <a:spLocks noChangeArrowheads="1"/>
          </p:cNvSpPr>
          <p:nvPr/>
        </p:nvSpPr>
        <p:spPr bwMode="auto">
          <a:xfrm>
            <a:off x="2886075" y="2264974"/>
            <a:ext cx="1752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a:t>读时序</a:t>
            </a:r>
          </a:p>
        </p:txBody>
      </p:sp>
      <p:grpSp>
        <p:nvGrpSpPr>
          <p:cNvPr id="39" name="Group 15"/>
          <p:cNvGrpSpPr/>
          <p:nvPr/>
        </p:nvGrpSpPr>
        <p:grpSpPr bwMode="auto">
          <a:xfrm>
            <a:off x="6162675" y="3017449"/>
            <a:ext cx="3200400" cy="519113"/>
            <a:chOff x="3168" y="2106"/>
            <a:chExt cx="2016" cy="327"/>
          </a:xfrm>
        </p:grpSpPr>
        <p:sp>
          <p:nvSpPr>
            <p:cNvPr id="40" name="Text Box 16"/>
            <p:cNvSpPr txBox="1">
              <a:spLocks noChangeArrowheads="1"/>
            </p:cNvSpPr>
            <p:nvPr/>
          </p:nvSpPr>
          <p:spPr bwMode="auto">
            <a:xfrm>
              <a:off x="3168" y="2106"/>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行地址  </a:t>
              </a:r>
              <a:r>
                <a:rPr lang="en-US" altLang="zh-CN" sz="2800" b="1"/>
                <a:t>RAS </a:t>
              </a:r>
              <a:r>
                <a:rPr lang="zh-CN" altLang="en-US" sz="2800" b="1"/>
                <a:t>有效</a:t>
              </a:r>
            </a:p>
          </p:txBody>
        </p:sp>
        <p:sp>
          <p:nvSpPr>
            <p:cNvPr id="41" name="Freeform 17"/>
            <p:cNvSpPr/>
            <p:nvPr/>
          </p:nvSpPr>
          <p:spPr bwMode="auto">
            <a:xfrm>
              <a:off x="3984" y="2142"/>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2" name="Group 18"/>
          <p:cNvGrpSpPr/>
          <p:nvPr/>
        </p:nvGrpSpPr>
        <p:grpSpPr bwMode="auto">
          <a:xfrm>
            <a:off x="6162675" y="3741349"/>
            <a:ext cx="3657600" cy="519113"/>
            <a:chOff x="3168" y="2562"/>
            <a:chExt cx="2304" cy="327"/>
          </a:xfrm>
        </p:grpSpPr>
        <p:sp>
          <p:nvSpPr>
            <p:cNvPr id="43" name="Text Box 19"/>
            <p:cNvSpPr txBox="1">
              <a:spLocks noChangeArrowheads="1"/>
            </p:cNvSpPr>
            <p:nvPr/>
          </p:nvSpPr>
          <p:spPr bwMode="auto">
            <a:xfrm>
              <a:off x="3168" y="2562"/>
              <a:ext cx="2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写允许  </a:t>
              </a:r>
              <a:r>
                <a:rPr lang="en-US" altLang="zh-CN" sz="2800" b="1"/>
                <a:t>WE  </a:t>
              </a:r>
              <a:r>
                <a:rPr lang="zh-CN" altLang="en-US" sz="2800" b="1"/>
                <a:t>有效(低)</a:t>
              </a:r>
            </a:p>
          </p:txBody>
        </p:sp>
        <p:sp>
          <p:nvSpPr>
            <p:cNvPr id="44" name="Line 20"/>
            <p:cNvSpPr>
              <a:spLocks noChangeShapeType="1"/>
            </p:cNvSpPr>
            <p:nvPr/>
          </p:nvSpPr>
          <p:spPr bwMode="auto">
            <a:xfrm>
              <a:off x="3984" y="2592"/>
              <a:ext cx="43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5" name="Group 21"/>
          <p:cNvGrpSpPr/>
          <p:nvPr/>
        </p:nvGrpSpPr>
        <p:grpSpPr bwMode="auto">
          <a:xfrm>
            <a:off x="1971675" y="4465249"/>
            <a:ext cx="3200400" cy="519113"/>
            <a:chOff x="528" y="3018"/>
            <a:chExt cx="2016" cy="327"/>
          </a:xfrm>
        </p:grpSpPr>
        <p:sp>
          <p:nvSpPr>
            <p:cNvPr id="46" name="Text Box 22"/>
            <p:cNvSpPr txBox="1">
              <a:spLocks noChangeArrowheads="1"/>
            </p:cNvSpPr>
            <p:nvPr/>
          </p:nvSpPr>
          <p:spPr bwMode="auto">
            <a:xfrm>
              <a:off x="528" y="3018"/>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列地址  </a:t>
              </a:r>
              <a:r>
                <a:rPr lang="en-US" altLang="zh-CN" sz="2800" b="1"/>
                <a:t>CAS  </a:t>
              </a:r>
              <a:r>
                <a:rPr lang="zh-CN" altLang="en-US" sz="2800" b="1"/>
                <a:t>有效</a:t>
              </a:r>
            </a:p>
          </p:txBody>
        </p:sp>
        <p:sp>
          <p:nvSpPr>
            <p:cNvPr id="47" name="Freeform 23"/>
            <p:cNvSpPr/>
            <p:nvPr/>
          </p:nvSpPr>
          <p:spPr bwMode="auto">
            <a:xfrm>
              <a:off x="1351" y="3049"/>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 name="Group 24"/>
          <p:cNvGrpSpPr/>
          <p:nvPr/>
        </p:nvGrpSpPr>
        <p:grpSpPr bwMode="auto">
          <a:xfrm>
            <a:off x="6162675" y="5251062"/>
            <a:ext cx="3200400" cy="519112"/>
            <a:chOff x="3168" y="3513"/>
            <a:chExt cx="2016" cy="327"/>
          </a:xfrm>
        </p:grpSpPr>
        <p:sp>
          <p:nvSpPr>
            <p:cNvPr id="49" name="Text Box 25"/>
            <p:cNvSpPr txBox="1">
              <a:spLocks noChangeArrowheads="1"/>
            </p:cNvSpPr>
            <p:nvPr/>
          </p:nvSpPr>
          <p:spPr bwMode="auto">
            <a:xfrm>
              <a:off x="3168" y="3513"/>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列地址  </a:t>
              </a:r>
              <a:r>
                <a:rPr lang="en-US" altLang="zh-CN" sz="2800" b="1"/>
                <a:t>CAS </a:t>
              </a:r>
              <a:r>
                <a:rPr lang="zh-CN" altLang="en-US" sz="2800" b="1"/>
                <a:t>有效</a:t>
              </a:r>
            </a:p>
          </p:txBody>
        </p:sp>
        <p:sp>
          <p:nvSpPr>
            <p:cNvPr id="50" name="Freeform 26"/>
            <p:cNvSpPr/>
            <p:nvPr/>
          </p:nvSpPr>
          <p:spPr bwMode="auto">
            <a:xfrm>
              <a:off x="3984" y="3551"/>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linds(horizontal)">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linds(horizontal)">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linds(horizontal)">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autoUpdateAnimBg="0"/>
      <p:bldP spid="36" grpId="0" autoUpdateAnimBg="0"/>
      <p:bldP spid="37" grpId="0" autoUpdateAnimBg="0"/>
      <p:bldP spid="3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刷新</a:t>
            </a:r>
            <a:endParaRPr lang="zh-CN" altLang="en-US" b="1" dirty="0">
              <a:solidFill>
                <a:schemeClr val="folHlink"/>
              </a:solidFill>
              <a:latin typeface="Times New Roman" panose="02020603050405020304" pitchFamily="18" charset="0"/>
              <a:sym typeface="+mn-ea"/>
            </a:endParaRPr>
          </a:p>
        </p:txBody>
      </p:sp>
      <p:sp>
        <p:nvSpPr>
          <p:cNvPr id="12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59</a:t>
            </a:fld>
            <a:endParaRPr lang="zh-CN" altLang="en-US" dirty="0"/>
          </a:p>
        </p:txBody>
      </p:sp>
      <p:sp>
        <p:nvSpPr>
          <p:cNvPr id="124" name="Text Box 3"/>
          <p:cNvSpPr txBox="1">
            <a:spLocks noChangeArrowheads="1"/>
          </p:cNvSpPr>
          <p:nvPr/>
        </p:nvSpPr>
        <p:spPr bwMode="auto">
          <a:xfrm>
            <a:off x="876301" y="920941"/>
            <a:ext cx="541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 </a:t>
            </a:r>
            <a:r>
              <a:rPr lang="zh-CN" altLang="en-US" sz="3200" b="1" dirty="0">
                <a:solidFill>
                  <a:schemeClr val="folHlink"/>
                </a:solidFill>
              </a:rPr>
              <a:t>刷新与行地址有关</a:t>
            </a:r>
          </a:p>
        </p:txBody>
      </p:sp>
      <p:grpSp>
        <p:nvGrpSpPr>
          <p:cNvPr id="125" name="Group 4"/>
          <p:cNvGrpSpPr/>
          <p:nvPr/>
        </p:nvGrpSpPr>
        <p:grpSpPr bwMode="auto">
          <a:xfrm>
            <a:off x="1048544" y="1476375"/>
            <a:ext cx="6172200" cy="457200"/>
            <a:chOff x="624" y="825"/>
            <a:chExt cx="3888" cy="288"/>
          </a:xfrm>
        </p:grpSpPr>
        <p:sp>
          <p:nvSpPr>
            <p:cNvPr id="126" name="Text Box 5"/>
            <p:cNvSpPr txBox="1">
              <a:spLocks noChangeArrowheads="1"/>
            </p:cNvSpPr>
            <p:nvPr/>
          </p:nvSpPr>
          <p:spPr bwMode="auto">
            <a:xfrm>
              <a:off x="624" y="825"/>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ea typeface="楷体_GB2312" pitchFamily="49" charset="-122"/>
                </a:rPr>
                <a:t>① </a:t>
              </a:r>
              <a:r>
                <a:rPr lang="zh-CN" altLang="en-US" b="1"/>
                <a:t>集中刷新</a:t>
              </a:r>
            </a:p>
          </p:txBody>
        </p:sp>
        <p:sp>
          <p:nvSpPr>
            <p:cNvPr id="127" name="Text Box 6"/>
            <p:cNvSpPr txBox="1">
              <a:spLocks noChangeArrowheads="1"/>
            </p:cNvSpPr>
            <p:nvPr/>
          </p:nvSpPr>
          <p:spPr bwMode="auto">
            <a:xfrm>
              <a:off x="1728" y="825"/>
              <a:ext cx="27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ea typeface="楷体_GB2312" pitchFamily="49" charset="-122"/>
                </a:rPr>
                <a:t>（</a:t>
              </a:r>
              <a:r>
                <a:rPr lang="zh-CN" altLang="en-US" b="1" dirty="0"/>
                <a:t>存取周期为</a:t>
              </a:r>
              <a:r>
                <a:rPr lang="zh-CN" altLang="en-US" b="1" dirty="0">
                  <a:ea typeface="楷体_GB2312" pitchFamily="49" charset="-122"/>
                </a:rPr>
                <a:t>0.5 </a:t>
              </a:r>
              <a:r>
                <a:rPr lang="en-US" altLang="zh-CN" b="1" dirty="0">
                  <a:latin typeface="宋体" panose="02010600030101010101" pitchFamily="2" charset="-122"/>
                  <a:sym typeface="Symbol" panose="05050102010706020507" pitchFamily="18" charset="2"/>
                </a:rPr>
                <a:t></a:t>
              </a:r>
              <a:r>
                <a:rPr lang="en-US" altLang="zh-CN" b="1" dirty="0">
                  <a:latin typeface="宋体" panose="02010600030101010101" pitchFamily="2" charset="-122"/>
                </a:rPr>
                <a:t>s</a:t>
              </a:r>
              <a:r>
                <a:rPr lang="en-US" altLang="zh-CN" sz="800" b="1" dirty="0">
                  <a:latin typeface="宋体" panose="02010600030101010101" pitchFamily="2" charset="-122"/>
                </a:rPr>
                <a:t> </a:t>
              </a:r>
              <a:r>
                <a:rPr lang="en-US" altLang="zh-CN" b="1" dirty="0"/>
                <a:t>）</a:t>
              </a:r>
            </a:p>
          </p:txBody>
        </p:sp>
      </p:grpSp>
      <p:sp>
        <p:nvSpPr>
          <p:cNvPr id="128" name="Text Box 7"/>
          <p:cNvSpPr txBox="1">
            <a:spLocks noChangeArrowheads="1"/>
          </p:cNvSpPr>
          <p:nvPr/>
        </p:nvSpPr>
        <p:spPr bwMode="auto">
          <a:xfrm>
            <a:off x="1048544" y="6338887"/>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“死时间率”</a:t>
            </a:r>
            <a:r>
              <a:rPr lang="zh-CN" altLang="en-US" sz="2800" b="1"/>
              <a:t> 为     </a:t>
            </a:r>
            <a:r>
              <a:rPr lang="en-US" altLang="zh-CN" sz="2800" b="1"/>
              <a:t>128/4 000</a:t>
            </a:r>
            <a:r>
              <a:rPr lang="en-US" altLang="zh-CN" sz="2800" b="1">
                <a:cs typeface="Times New Roman" panose="02020603050405020304" pitchFamily="18" charset="0"/>
              </a:rPr>
              <a:t> ×100% = 3.2%</a:t>
            </a:r>
            <a:endParaRPr lang="zh-CN" altLang="en-US" sz="2800" b="1">
              <a:cs typeface="Times New Roman" panose="02020603050405020304" pitchFamily="18" charset="0"/>
            </a:endParaRPr>
          </a:p>
        </p:txBody>
      </p:sp>
      <p:sp>
        <p:nvSpPr>
          <p:cNvPr id="129" name="Text Box 8"/>
          <p:cNvSpPr txBox="1">
            <a:spLocks noChangeArrowheads="1"/>
          </p:cNvSpPr>
          <p:nvPr/>
        </p:nvSpPr>
        <p:spPr bwMode="auto">
          <a:xfrm>
            <a:off x="3300413" y="5819775"/>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“死区”</a:t>
            </a:r>
            <a:r>
              <a:rPr lang="zh-CN" altLang="en-US" sz="2800" b="1"/>
              <a:t> 为     0.5 </a:t>
            </a:r>
            <a:r>
              <a:rPr lang="en-US" altLang="zh-CN" sz="2800" b="1">
                <a:latin typeface="宋体" panose="02010600030101010101" pitchFamily="2" charset="-122"/>
                <a:sym typeface="Symbol" panose="05050102010706020507" pitchFamily="18" charset="2"/>
              </a:rPr>
              <a:t></a:t>
            </a:r>
            <a:r>
              <a:rPr lang="en-US" altLang="zh-CN" sz="2800" b="1">
                <a:latin typeface="宋体" panose="02010600030101010101" pitchFamily="2" charset="-122"/>
              </a:rPr>
              <a:t>s</a:t>
            </a:r>
            <a:r>
              <a:rPr lang="en-US" altLang="zh-CN" sz="800" b="1">
                <a:latin typeface="宋体" panose="02010600030101010101" pitchFamily="2" charset="-122"/>
              </a:rPr>
              <a:t> </a:t>
            </a:r>
            <a:r>
              <a:rPr lang="en-US" altLang="zh-CN" sz="2800" b="1">
                <a:cs typeface="Times New Roman" panose="02020603050405020304" pitchFamily="18" charset="0"/>
              </a:rPr>
              <a:t>×128 = 64 </a:t>
            </a:r>
            <a:r>
              <a:rPr lang="en-US" altLang="zh-CN" sz="2800" b="1">
                <a:latin typeface="宋体" panose="02010600030101010101" pitchFamily="2" charset="-122"/>
                <a:sym typeface="Symbol" panose="05050102010706020507" pitchFamily="18" charset="2"/>
              </a:rPr>
              <a:t></a:t>
            </a:r>
            <a:r>
              <a:rPr lang="en-US" altLang="zh-CN" sz="2800" b="1">
                <a:latin typeface="宋体" panose="02010600030101010101" pitchFamily="2" charset="-122"/>
              </a:rPr>
              <a:t>s</a:t>
            </a:r>
            <a:r>
              <a:rPr lang="en-US" altLang="zh-CN" sz="800" b="1">
                <a:latin typeface="宋体" panose="02010600030101010101" pitchFamily="2" charset="-122"/>
              </a:rPr>
              <a:t> </a:t>
            </a:r>
            <a:endParaRPr lang="zh-CN" altLang="en-US" sz="800" b="1">
              <a:latin typeface="宋体" panose="02010600030101010101" pitchFamily="2" charset="-122"/>
            </a:endParaRPr>
          </a:p>
        </p:txBody>
      </p:sp>
      <p:grpSp>
        <p:nvGrpSpPr>
          <p:cNvPr id="130" name="Group 9"/>
          <p:cNvGrpSpPr/>
          <p:nvPr/>
        </p:nvGrpSpPr>
        <p:grpSpPr bwMode="auto">
          <a:xfrm>
            <a:off x="750094" y="2147887"/>
            <a:ext cx="7934325" cy="3619500"/>
            <a:chOff x="388" y="1248"/>
            <a:chExt cx="4998" cy="2280"/>
          </a:xfrm>
        </p:grpSpPr>
        <p:sp>
          <p:nvSpPr>
            <p:cNvPr id="131" name="Line 10"/>
            <p:cNvSpPr>
              <a:spLocks noChangeShapeType="1"/>
            </p:cNvSpPr>
            <p:nvPr/>
          </p:nvSpPr>
          <p:spPr bwMode="auto">
            <a:xfrm flipV="1">
              <a:off x="3216" y="1271"/>
              <a:ext cx="1" cy="181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Rectangle 11"/>
            <p:cNvSpPr>
              <a:spLocks noChangeArrowheads="1"/>
            </p:cNvSpPr>
            <p:nvPr/>
          </p:nvSpPr>
          <p:spPr bwMode="auto">
            <a:xfrm>
              <a:off x="581" y="1662"/>
              <a:ext cx="53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Rectangle 12"/>
            <p:cNvSpPr>
              <a:spLocks noChangeArrowheads="1"/>
            </p:cNvSpPr>
            <p:nvPr/>
          </p:nvSpPr>
          <p:spPr bwMode="auto">
            <a:xfrm>
              <a:off x="388" y="1661"/>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周期序号</a:t>
              </a:r>
              <a:endParaRPr lang="zh-CN" altLang="en-US" b="1"/>
            </a:p>
          </p:txBody>
        </p:sp>
        <p:sp>
          <p:nvSpPr>
            <p:cNvPr id="134" name="Rectangle 13"/>
            <p:cNvSpPr>
              <a:spLocks noChangeArrowheads="1"/>
            </p:cNvSpPr>
            <p:nvPr/>
          </p:nvSpPr>
          <p:spPr bwMode="auto">
            <a:xfrm>
              <a:off x="527" y="2647"/>
              <a:ext cx="54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5" name="Rectangle 14"/>
            <p:cNvSpPr>
              <a:spLocks noChangeArrowheads="1"/>
            </p:cNvSpPr>
            <p:nvPr/>
          </p:nvSpPr>
          <p:spPr bwMode="auto">
            <a:xfrm>
              <a:off x="388" y="2478"/>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地址序号</a:t>
              </a:r>
              <a:endParaRPr lang="zh-CN" altLang="en-US" b="1"/>
            </a:p>
          </p:txBody>
        </p:sp>
        <p:sp>
          <p:nvSpPr>
            <p:cNvPr id="136" name="Line 15"/>
            <p:cNvSpPr>
              <a:spLocks noChangeShapeType="1"/>
            </p:cNvSpPr>
            <p:nvPr/>
          </p:nvSpPr>
          <p:spPr bwMode="auto">
            <a:xfrm>
              <a:off x="1164" y="1248"/>
              <a:ext cx="1" cy="22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7" name="Freeform 16"/>
            <p:cNvSpPr/>
            <p:nvPr/>
          </p:nvSpPr>
          <p:spPr bwMode="auto">
            <a:xfrm>
              <a:off x="1170" y="1821"/>
              <a:ext cx="1188" cy="1"/>
            </a:xfrm>
            <a:custGeom>
              <a:avLst/>
              <a:gdLst>
                <a:gd name="T0" fmla="*/ 0 w 1188"/>
                <a:gd name="T1" fmla="*/ 1 h 1"/>
                <a:gd name="T2" fmla="*/ 1188 w 1188"/>
                <a:gd name="T3" fmla="*/ 0 h 1"/>
                <a:gd name="T4" fmla="*/ 0 60000 65536"/>
                <a:gd name="T5" fmla="*/ 0 60000 65536"/>
                <a:gd name="T6" fmla="*/ 0 w 1188"/>
                <a:gd name="T7" fmla="*/ 0 h 1"/>
                <a:gd name="T8" fmla="*/ 1188 w 1188"/>
                <a:gd name="T9" fmla="*/ 1 h 1"/>
              </a:gdLst>
              <a:ahLst/>
              <a:cxnLst>
                <a:cxn ang="T4">
                  <a:pos x="T0" y="T1"/>
                </a:cxn>
                <a:cxn ang="T5">
                  <a:pos x="T2" y="T3"/>
                </a:cxn>
              </a:cxnLst>
              <a:rect l="T6" t="T7" r="T8" b="T9"/>
              <a:pathLst>
                <a:path w="1188" h="1">
                  <a:moveTo>
                    <a:pt x="0" y="1"/>
                  </a:moveTo>
                  <a:lnTo>
                    <a:pt x="1188"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8" name="Rectangle 17"/>
            <p:cNvSpPr>
              <a:spLocks noChangeArrowheads="1"/>
            </p:cNvSpPr>
            <p:nvPr/>
          </p:nvSpPr>
          <p:spPr bwMode="auto">
            <a:xfrm>
              <a:off x="4087" y="2096"/>
              <a:ext cx="22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Rectangle 18"/>
            <p:cNvSpPr>
              <a:spLocks noChangeArrowheads="1"/>
            </p:cNvSpPr>
            <p:nvPr/>
          </p:nvSpPr>
          <p:spPr bwMode="auto">
            <a:xfrm>
              <a:off x="4167"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40" name="Rectangle 19"/>
            <p:cNvSpPr>
              <a:spLocks noChangeArrowheads="1"/>
            </p:cNvSpPr>
            <p:nvPr/>
          </p:nvSpPr>
          <p:spPr bwMode="auto">
            <a:xfrm>
              <a:off x="4213"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41" name="Rectangle 20"/>
            <p:cNvSpPr>
              <a:spLocks noChangeArrowheads="1"/>
            </p:cNvSpPr>
            <p:nvPr/>
          </p:nvSpPr>
          <p:spPr bwMode="auto">
            <a:xfrm>
              <a:off x="1301" y="1629"/>
              <a:ext cx="1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Rectangle 21"/>
            <p:cNvSpPr>
              <a:spLocks noChangeArrowheads="1"/>
            </p:cNvSpPr>
            <p:nvPr/>
          </p:nvSpPr>
          <p:spPr bwMode="auto">
            <a:xfrm>
              <a:off x="1219" y="164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endParaRPr lang="zh-CN" altLang="en-US" b="1"/>
            </a:p>
          </p:txBody>
        </p:sp>
        <p:sp>
          <p:nvSpPr>
            <p:cNvPr id="143" name="Rectangle 22"/>
            <p:cNvSpPr>
              <a:spLocks noChangeArrowheads="1"/>
            </p:cNvSpPr>
            <p:nvPr/>
          </p:nvSpPr>
          <p:spPr bwMode="auto">
            <a:xfrm>
              <a:off x="1473" y="1619"/>
              <a:ext cx="14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4" name="Rectangle 23"/>
            <p:cNvSpPr>
              <a:spLocks noChangeArrowheads="1"/>
            </p:cNvSpPr>
            <p:nvPr/>
          </p:nvSpPr>
          <p:spPr bwMode="auto">
            <a:xfrm>
              <a:off x="1390" y="164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a:t>
              </a:r>
              <a:endParaRPr lang="zh-CN" altLang="en-US" b="1"/>
            </a:p>
          </p:txBody>
        </p:sp>
        <p:sp>
          <p:nvSpPr>
            <p:cNvPr id="145" name="Rectangle 24"/>
            <p:cNvSpPr>
              <a:spLocks noChangeArrowheads="1"/>
            </p:cNvSpPr>
            <p:nvPr/>
          </p:nvSpPr>
          <p:spPr bwMode="auto">
            <a:xfrm>
              <a:off x="1659" y="1629"/>
              <a:ext cx="1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Rectangle 25"/>
            <p:cNvSpPr>
              <a:spLocks noChangeArrowheads="1"/>
            </p:cNvSpPr>
            <p:nvPr/>
          </p:nvSpPr>
          <p:spPr bwMode="auto">
            <a:xfrm>
              <a:off x="1577" y="164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2</a:t>
              </a:r>
              <a:endParaRPr lang="zh-CN" altLang="en-US" b="1"/>
            </a:p>
          </p:txBody>
        </p:sp>
        <p:sp>
          <p:nvSpPr>
            <p:cNvPr id="147" name="Rectangle 26"/>
            <p:cNvSpPr>
              <a:spLocks noChangeArrowheads="1"/>
            </p:cNvSpPr>
            <p:nvPr/>
          </p:nvSpPr>
          <p:spPr bwMode="auto">
            <a:xfrm>
              <a:off x="2429" y="1593"/>
              <a:ext cx="21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 name="Rectangle 27"/>
            <p:cNvSpPr>
              <a:spLocks noChangeArrowheads="1"/>
            </p:cNvSpPr>
            <p:nvPr/>
          </p:nvSpPr>
          <p:spPr bwMode="auto">
            <a:xfrm>
              <a:off x="2951" y="1644"/>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a:t>
              </a:r>
              <a:r>
                <a:rPr lang="en-US" altLang="zh-CN" sz="1600" b="1"/>
                <a:t>871</a:t>
              </a:r>
              <a:endParaRPr lang="en-US" altLang="zh-CN" b="1"/>
            </a:p>
          </p:txBody>
        </p:sp>
        <p:sp>
          <p:nvSpPr>
            <p:cNvPr id="149" name="Rectangle 28"/>
            <p:cNvSpPr>
              <a:spLocks noChangeArrowheads="1"/>
            </p:cNvSpPr>
            <p:nvPr/>
          </p:nvSpPr>
          <p:spPr bwMode="auto">
            <a:xfrm>
              <a:off x="3216" y="1593"/>
              <a:ext cx="22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Rectangle 29"/>
            <p:cNvSpPr>
              <a:spLocks noChangeArrowheads="1"/>
            </p:cNvSpPr>
            <p:nvPr/>
          </p:nvSpPr>
          <p:spPr bwMode="auto">
            <a:xfrm>
              <a:off x="3259" y="1644"/>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a:t>
              </a:r>
              <a:r>
                <a:rPr lang="en-US" altLang="zh-CN" sz="1600" b="1"/>
                <a:t>872</a:t>
              </a:r>
              <a:endParaRPr lang="en-US" altLang="zh-CN" b="1"/>
            </a:p>
          </p:txBody>
        </p:sp>
        <p:sp>
          <p:nvSpPr>
            <p:cNvPr id="151" name="Rectangle 30"/>
            <p:cNvSpPr>
              <a:spLocks noChangeArrowheads="1"/>
            </p:cNvSpPr>
            <p:nvPr/>
          </p:nvSpPr>
          <p:spPr bwMode="auto">
            <a:xfrm>
              <a:off x="4308" y="1556"/>
              <a:ext cx="14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Rectangle 31"/>
            <p:cNvSpPr>
              <a:spLocks noChangeArrowheads="1"/>
            </p:cNvSpPr>
            <p:nvPr/>
          </p:nvSpPr>
          <p:spPr bwMode="auto">
            <a:xfrm>
              <a:off x="4356" y="165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endParaRPr lang="zh-CN" altLang="en-US" b="1"/>
            </a:p>
          </p:txBody>
        </p:sp>
        <p:sp>
          <p:nvSpPr>
            <p:cNvPr id="153" name="Rectangle 32"/>
            <p:cNvSpPr>
              <a:spLocks noChangeArrowheads="1"/>
            </p:cNvSpPr>
            <p:nvPr/>
          </p:nvSpPr>
          <p:spPr bwMode="auto">
            <a:xfrm>
              <a:off x="4525" y="1556"/>
              <a:ext cx="14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Rectangle 33"/>
            <p:cNvSpPr>
              <a:spLocks noChangeArrowheads="1"/>
            </p:cNvSpPr>
            <p:nvPr/>
          </p:nvSpPr>
          <p:spPr bwMode="auto">
            <a:xfrm>
              <a:off x="4572" y="165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a:t>
              </a:r>
              <a:endParaRPr lang="zh-CN" altLang="en-US" b="1"/>
            </a:p>
          </p:txBody>
        </p:sp>
        <p:sp>
          <p:nvSpPr>
            <p:cNvPr id="155" name="Freeform 34"/>
            <p:cNvSpPr/>
            <p:nvPr/>
          </p:nvSpPr>
          <p:spPr bwMode="auto">
            <a:xfrm>
              <a:off x="2796" y="1991"/>
              <a:ext cx="1" cy="703"/>
            </a:xfrm>
            <a:custGeom>
              <a:avLst/>
              <a:gdLst>
                <a:gd name="T0" fmla="*/ 0 w 1"/>
                <a:gd name="T1" fmla="*/ 0 h 703"/>
                <a:gd name="T2" fmla="*/ 0 w 1"/>
                <a:gd name="T3" fmla="*/ 703 h 703"/>
                <a:gd name="T4" fmla="*/ 0 60000 65536"/>
                <a:gd name="T5" fmla="*/ 0 60000 65536"/>
                <a:gd name="T6" fmla="*/ 0 w 1"/>
                <a:gd name="T7" fmla="*/ 0 h 703"/>
                <a:gd name="T8" fmla="*/ 1 w 1"/>
                <a:gd name="T9" fmla="*/ 703 h 703"/>
              </a:gdLst>
              <a:ahLst/>
              <a:cxnLst>
                <a:cxn ang="T4">
                  <a:pos x="T0" y="T1"/>
                </a:cxn>
                <a:cxn ang="T5">
                  <a:pos x="T2" y="T3"/>
                </a:cxn>
              </a:cxnLst>
              <a:rect l="T6" t="T7" r="T8" b="T9"/>
              <a:pathLst>
                <a:path w="1" h="703">
                  <a:moveTo>
                    <a:pt x="0" y="0"/>
                  </a:moveTo>
                  <a:lnTo>
                    <a:pt x="0" y="703"/>
                  </a:lnTo>
                </a:path>
              </a:pathLst>
            </a:custGeom>
            <a:solidFill>
              <a:srgbClr val="FFFFFF"/>
            </a:solidFill>
            <a:ln w="1905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Rectangle 35"/>
            <p:cNvSpPr>
              <a:spLocks noChangeArrowheads="1"/>
            </p:cNvSpPr>
            <p:nvPr/>
          </p:nvSpPr>
          <p:spPr bwMode="auto">
            <a:xfrm>
              <a:off x="2855"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57" name="Rectangle 36"/>
            <p:cNvSpPr>
              <a:spLocks noChangeArrowheads="1"/>
            </p:cNvSpPr>
            <p:nvPr/>
          </p:nvSpPr>
          <p:spPr bwMode="auto">
            <a:xfrm>
              <a:off x="2914"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58" name="Rectangle 37"/>
            <p:cNvSpPr>
              <a:spLocks noChangeArrowheads="1"/>
            </p:cNvSpPr>
            <p:nvPr/>
          </p:nvSpPr>
          <p:spPr bwMode="auto">
            <a:xfrm>
              <a:off x="3070"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59" name="Rectangle 38"/>
            <p:cNvSpPr>
              <a:spLocks noChangeArrowheads="1"/>
            </p:cNvSpPr>
            <p:nvPr/>
          </p:nvSpPr>
          <p:spPr bwMode="auto">
            <a:xfrm>
              <a:off x="3129"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60" name="Rectangle 39"/>
            <p:cNvSpPr>
              <a:spLocks noChangeArrowheads="1"/>
            </p:cNvSpPr>
            <p:nvPr/>
          </p:nvSpPr>
          <p:spPr bwMode="auto">
            <a:xfrm>
              <a:off x="3213" y="2096"/>
              <a:ext cx="22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Rectangle 40"/>
            <p:cNvSpPr>
              <a:spLocks noChangeArrowheads="1"/>
            </p:cNvSpPr>
            <p:nvPr/>
          </p:nvSpPr>
          <p:spPr bwMode="auto">
            <a:xfrm>
              <a:off x="3282"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62" name="Rectangle 41"/>
            <p:cNvSpPr>
              <a:spLocks noChangeArrowheads="1"/>
            </p:cNvSpPr>
            <p:nvPr/>
          </p:nvSpPr>
          <p:spPr bwMode="auto">
            <a:xfrm>
              <a:off x="3335"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63" name="Rectangle 42"/>
            <p:cNvSpPr>
              <a:spLocks noChangeArrowheads="1"/>
            </p:cNvSpPr>
            <p:nvPr/>
          </p:nvSpPr>
          <p:spPr bwMode="auto">
            <a:xfrm>
              <a:off x="3418" y="2096"/>
              <a:ext cx="22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43"/>
            <p:cNvSpPr>
              <a:spLocks noChangeArrowheads="1"/>
            </p:cNvSpPr>
            <p:nvPr/>
          </p:nvSpPr>
          <p:spPr bwMode="auto">
            <a:xfrm>
              <a:off x="3484"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65" name="Rectangle 44"/>
            <p:cNvSpPr>
              <a:spLocks noChangeArrowheads="1"/>
            </p:cNvSpPr>
            <p:nvPr/>
          </p:nvSpPr>
          <p:spPr bwMode="auto">
            <a:xfrm>
              <a:off x="3544"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66" name="Line 45"/>
            <p:cNvSpPr>
              <a:spLocks noChangeShapeType="1"/>
            </p:cNvSpPr>
            <p:nvPr/>
          </p:nvSpPr>
          <p:spPr bwMode="auto">
            <a:xfrm flipH="1">
              <a:off x="4098" y="1988"/>
              <a:ext cx="0"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 name="Line 46"/>
            <p:cNvSpPr>
              <a:spLocks noChangeShapeType="1"/>
            </p:cNvSpPr>
            <p:nvPr/>
          </p:nvSpPr>
          <p:spPr bwMode="auto">
            <a:xfrm>
              <a:off x="2716" y="1822"/>
              <a:ext cx="999"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 name="Freeform 47"/>
            <p:cNvSpPr/>
            <p:nvPr/>
          </p:nvSpPr>
          <p:spPr bwMode="auto">
            <a:xfrm>
              <a:off x="3966" y="1821"/>
              <a:ext cx="816" cy="1"/>
            </a:xfrm>
            <a:custGeom>
              <a:avLst/>
              <a:gdLst>
                <a:gd name="T0" fmla="*/ 0 w 816"/>
                <a:gd name="T1" fmla="*/ 1 h 1"/>
                <a:gd name="T2" fmla="*/ 816 w 816"/>
                <a:gd name="T3" fmla="*/ 0 h 1"/>
                <a:gd name="T4" fmla="*/ 0 60000 65536"/>
                <a:gd name="T5" fmla="*/ 0 60000 65536"/>
                <a:gd name="T6" fmla="*/ 0 w 816"/>
                <a:gd name="T7" fmla="*/ 0 h 1"/>
                <a:gd name="T8" fmla="*/ 816 w 816"/>
                <a:gd name="T9" fmla="*/ 1 h 1"/>
              </a:gdLst>
              <a:ahLst/>
              <a:cxnLst>
                <a:cxn ang="T4">
                  <a:pos x="T0" y="T1"/>
                </a:cxn>
                <a:cxn ang="T5">
                  <a:pos x="T2" y="T3"/>
                </a:cxn>
              </a:cxnLst>
              <a:rect l="T6" t="T7" r="T8" b="T9"/>
              <a:pathLst>
                <a:path w="816" h="1">
                  <a:moveTo>
                    <a:pt x="0" y="1"/>
                  </a:moveTo>
                  <a:lnTo>
                    <a:pt x="816"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Rectangle 48"/>
            <p:cNvSpPr>
              <a:spLocks noChangeArrowheads="1"/>
            </p:cNvSpPr>
            <p:nvPr/>
          </p:nvSpPr>
          <p:spPr bwMode="auto">
            <a:xfrm>
              <a:off x="4097" y="1556"/>
              <a:ext cx="22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Rectangle 49"/>
            <p:cNvSpPr>
              <a:spLocks noChangeArrowheads="1"/>
            </p:cNvSpPr>
            <p:nvPr/>
          </p:nvSpPr>
          <p:spPr bwMode="auto">
            <a:xfrm>
              <a:off x="4009" y="1649"/>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3999</a:t>
              </a:r>
            </a:p>
          </p:txBody>
        </p:sp>
        <p:sp>
          <p:nvSpPr>
            <p:cNvPr id="171" name="Rectangle 50"/>
            <p:cNvSpPr>
              <a:spLocks noChangeArrowheads="1"/>
            </p:cNvSpPr>
            <p:nvPr/>
          </p:nvSpPr>
          <p:spPr bwMode="auto">
            <a:xfrm>
              <a:off x="1212" y="2467"/>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2" name="Rectangle 51"/>
            <p:cNvSpPr>
              <a:spLocks noChangeArrowheads="1"/>
            </p:cNvSpPr>
            <p:nvPr/>
          </p:nvSpPr>
          <p:spPr bwMode="auto">
            <a:xfrm>
              <a:off x="2429" y="2454"/>
              <a:ext cx="18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Rectangle 52"/>
            <p:cNvSpPr>
              <a:spLocks noChangeArrowheads="1"/>
            </p:cNvSpPr>
            <p:nvPr/>
          </p:nvSpPr>
          <p:spPr bwMode="auto">
            <a:xfrm>
              <a:off x="2867" y="2516"/>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V</a:t>
              </a:r>
              <a:endParaRPr lang="en-US" altLang="zh-CN" b="1"/>
            </a:p>
          </p:txBody>
        </p:sp>
        <p:sp>
          <p:nvSpPr>
            <p:cNvPr id="174" name="Rectangle 53"/>
            <p:cNvSpPr>
              <a:spLocks noChangeArrowheads="1"/>
            </p:cNvSpPr>
            <p:nvPr/>
          </p:nvSpPr>
          <p:spPr bwMode="auto">
            <a:xfrm>
              <a:off x="2945" y="2454"/>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Rectangle 54"/>
            <p:cNvSpPr>
              <a:spLocks noChangeArrowheads="1"/>
            </p:cNvSpPr>
            <p:nvPr/>
          </p:nvSpPr>
          <p:spPr bwMode="auto">
            <a:xfrm>
              <a:off x="3051" y="25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W</a:t>
              </a:r>
              <a:endParaRPr lang="en-US" altLang="zh-CN" b="1"/>
            </a:p>
          </p:txBody>
        </p:sp>
        <p:sp>
          <p:nvSpPr>
            <p:cNvPr id="176" name="Rectangle 55"/>
            <p:cNvSpPr>
              <a:spLocks noChangeArrowheads="1"/>
            </p:cNvSpPr>
            <p:nvPr/>
          </p:nvSpPr>
          <p:spPr bwMode="auto">
            <a:xfrm>
              <a:off x="3245" y="2454"/>
              <a:ext cx="18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Rectangle 56"/>
            <p:cNvSpPr>
              <a:spLocks noChangeArrowheads="1"/>
            </p:cNvSpPr>
            <p:nvPr/>
          </p:nvSpPr>
          <p:spPr bwMode="auto">
            <a:xfrm>
              <a:off x="3292" y="251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endParaRPr lang="zh-CN" altLang="en-US" b="1"/>
            </a:p>
          </p:txBody>
        </p:sp>
        <p:sp>
          <p:nvSpPr>
            <p:cNvPr id="178" name="Rectangle 57"/>
            <p:cNvSpPr>
              <a:spLocks noChangeArrowheads="1"/>
            </p:cNvSpPr>
            <p:nvPr/>
          </p:nvSpPr>
          <p:spPr bwMode="auto">
            <a:xfrm>
              <a:off x="3427" y="2454"/>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9" name="Rectangle 58"/>
            <p:cNvSpPr>
              <a:spLocks noChangeArrowheads="1"/>
            </p:cNvSpPr>
            <p:nvPr/>
          </p:nvSpPr>
          <p:spPr bwMode="auto">
            <a:xfrm>
              <a:off x="3494" y="251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a:t>
              </a:r>
              <a:endParaRPr lang="zh-CN" altLang="en-US" b="1"/>
            </a:p>
          </p:txBody>
        </p:sp>
        <p:sp>
          <p:nvSpPr>
            <p:cNvPr id="180" name="Rectangle 59"/>
            <p:cNvSpPr>
              <a:spLocks noChangeArrowheads="1"/>
            </p:cNvSpPr>
            <p:nvPr/>
          </p:nvSpPr>
          <p:spPr bwMode="auto">
            <a:xfrm>
              <a:off x="4116" y="2454"/>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Rectangle 60"/>
            <p:cNvSpPr>
              <a:spLocks noChangeArrowheads="1"/>
            </p:cNvSpPr>
            <p:nvPr/>
          </p:nvSpPr>
          <p:spPr bwMode="auto">
            <a:xfrm>
              <a:off x="4105" y="2516"/>
              <a:ext cx="1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127</a:t>
              </a:r>
              <a:endParaRPr lang="en-US" altLang="zh-CN" b="1"/>
            </a:p>
          </p:txBody>
        </p:sp>
        <p:sp>
          <p:nvSpPr>
            <p:cNvPr id="182" name="Rectangle 61"/>
            <p:cNvSpPr>
              <a:spLocks noChangeArrowheads="1"/>
            </p:cNvSpPr>
            <p:nvPr/>
          </p:nvSpPr>
          <p:spPr bwMode="auto">
            <a:xfrm>
              <a:off x="1791" y="1265"/>
              <a:ext cx="7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Rectangle 62"/>
            <p:cNvSpPr>
              <a:spLocks noChangeArrowheads="1"/>
            </p:cNvSpPr>
            <p:nvPr/>
          </p:nvSpPr>
          <p:spPr bwMode="auto">
            <a:xfrm>
              <a:off x="1781" y="1299"/>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读</a:t>
              </a:r>
              <a:endParaRPr lang="zh-CN" altLang="en-US" b="1"/>
            </a:p>
          </p:txBody>
        </p:sp>
        <p:sp>
          <p:nvSpPr>
            <p:cNvPr id="184" name="Rectangle 63"/>
            <p:cNvSpPr>
              <a:spLocks noChangeArrowheads="1"/>
            </p:cNvSpPr>
            <p:nvPr/>
          </p:nvSpPr>
          <p:spPr bwMode="auto">
            <a:xfrm>
              <a:off x="1940" y="1299"/>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t>/</a:t>
              </a:r>
              <a:endParaRPr lang="zh-CN" altLang="en-US" b="1"/>
            </a:p>
          </p:txBody>
        </p:sp>
        <p:sp>
          <p:nvSpPr>
            <p:cNvPr id="185" name="Rectangle 64"/>
            <p:cNvSpPr>
              <a:spLocks noChangeArrowheads="1"/>
            </p:cNvSpPr>
            <p:nvPr/>
          </p:nvSpPr>
          <p:spPr bwMode="auto">
            <a:xfrm>
              <a:off x="1984" y="1299"/>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写或维持</a:t>
              </a:r>
              <a:endParaRPr lang="zh-CN" altLang="en-US" b="1"/>
            </a:p>
          </p:txBody>
        </p:sp>
        <p:sp>
          <p:nvSpPr>
            <p:cNvPr id="186" name="Rectangle 65"/>
            <p:cNvSpPr>
              <a:spLocks noChangeArrowheads="1"/>
            </p:cNvSpPr>
            <p:nvPr/>
          </p:nvSpPr>
          <p:spPr bwMode="auto">
            <a:xfrm>
              <a:off x="3357" y="128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Rectangle 66"/>
            <p:cNvSpPr>
              <a:spLocks noChangeArrowheads="1"/>
            </p:cNvSpPr>
            <p:nvPr/>
          </p:nvSpPr>
          <p:spPr bwMode="auto">
            <a:xfrm>
              <a:off x="3606" y="1299"/>
              <a:ext cx="30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刷新</a:t>
              </a:r>
              <a:endParaRPr lang="zh-CN" altLang="en-US" b="1"/>
            </a:p>
          </p:txBody>
        </p:sp>
        <p:sp>
          <p:nvSpPr>
            <p:cNvPr id="188" name="Rectangle 67"/>
            <p:cNvSpPr>
              <a:spLocks noChangeArrowheads="1"/>
            </p:cNvSpPr>
            <p:nvPr/>
          </p:nvSpPr>
          <p:spPr bwMode="auto">
            <a:xfrm>
              <a:off x="4528" y="1266"/>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Rectangle 68"/>
            <p:cNvSpPr>
              <a:spLocks noChangeArrowheads="1"/>
            </p:cNvSpPr>
            <p:nvPr/>
          </p:nvSpPr>
          <p:spPr bwMode="auto">
            <a:xfrm>
              <a:off x="4581" y="1299"/>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读</a:t>
              </a:r>
              <a:endParaRPr lang="zh-CN" altLang="en-US" b="1"/>
            </a:p>
          </p:txBody>
        </p:sp>
        <p:sp>
          <p:nvSpPr>
            <p:cNvPr id="190" name="Rectangle 69"/>
            <p:cNvSpPr>
              <a:spLocks noChangeArrowheads="1"/>
            </p:cNvSpPr>
            <p:nvPr/>
          </p:nvSpPr>
          <p:spPr bwMode="auto">
            <a:xfrm>
              <a:off x="4732" y="1299"/>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t>/</a:t>
              </a:r>
              <a:endParaRPr lang="zh-CN" altLang="en-US" b="1"/>
            </a:p>
          </p:txBody>
        </p:sp>
        <p:sp>
          <p:nvSpPr>
            <p:cNvPr id="191" name="Rectangle 70"/>
            <p:cNvSpPr>
              <a:spLocks noChangeArrowheads="1"/>
            </p:cNvSpPr>
            <p:nvPr/>
          </p:nvSpPr>
          <p:spPr bwMode="auto">
            <a:xfrm>
              <a:off x="4774" y="1299"/>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写或维持</a:t>
              </a:r>
              <a:endParaRPr lang="zh-CN" altLang="en-US" b="1"/>
            </a:p>
          </p:txBody>
        </p:sp>
        <p:sp>
          <p:nvSpPr>
            <p:cNvPr id="192" name="Rectangle 71"/>
            <p:cNvSpPr>
              <a:spLocks noChangeArrowheads="1"/>
            </p:cNvSpPr>
            <p:nvPr/>
          </p:nvSpPr>
          <p:spPr bwMode="auto">
            <a:xfrm>
              <a:off x="1341" y="3003"/>
              <a:ext cx="119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Rectangle 72"/>
            <p:cNvSpPr>
              <a:spLocks noChangeArrowheads="1"/>
            </p:cNvSpPr>
            <p:nvPr/>
          </p:nvSpPr>
          <p:spPr bwMode="auto">
            <a:xfrm>
              <a:off x="1505" y="2987"/>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a:t>
              </a:r>
              <a:r>
                <a:rPr lang="en-US" altLang="zh-CN" sz="1600" b="1"/>
                <a:t>872</a:t>
              </a:r>
            </a:p>
          </p:txBody>
        </p:sp>
        <p:sp>
          <p:nvSpPr>
            <p:cNvPr id="194" name="Rectangle 73"/>
            <p:cNvSpPr>
              <a:spLocks noChangeArrowheads="1"/>
            </p:cNvSpPr>
            <p:nvPr/>
          </p:nvSpPr>
          <p:spPr bwMode="auto">
            <a:xfrm>
              <a:off x="1795" y="2987"/>
              <a:ext cx="38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latin typeface="宋体" panose="02010600030101010101" pitchFamily="2" charset="-122"/>
                </a:rPr>
                <a:t>个周期</a:t>
              </a:r>
              <a:endParaRPr lang="zh-CN" altLang="en-US" sz="1600" b="1"/>
            </a:p>
          </p:txBody>
        </p:sp>
        <p:sp>
          <p:nvSpPr>
            <p:cNvPr id="195" name="Rectangle 74"/>
            <p:cNvSpPr>
              <a:spLocks noChangeArrowheads="1"/>
            </p:cNvSpPr>
            <p:nvPr/>
          </p:nvSpPr>
          <p:spPr bwMode="auto">
            <a:xfrm>
              <a:off x="2154" y="2987"/>
              <a:ext cx="7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（19</a:t>
              </a:r>
              <a:r>
                <a:rPr lang="en-US" altLang="zh-CN" sz="1600" b="1"/>
                <a:t>36 </a:t>
              </a:r>
              <a:r>
                <a:rPr lang="en-US" altLang="zh-CN" sz="1600" b="1">
                  <a:latin typeface="宋体" panose="02010600030101010101" pitchFamily="2" charset="-122"/>
                  <a:sym typeface="Symbol" panose="05050102010706020507" pitchFamily="18" charset="2"/>
                </a:rPr>
                <a:t></a:t>
              </a:r>
              <a:r>
                <a:rPr lang="en-US" altLang="zh-CN" sz="1600" b="1">
                  <a:latin typeface="宋体" panose="02010600030101010101" pitchFamily="2" charset="-122"/>
                </a:rPr>
                <a:t>s</a:t>
              </a:r>
              <a:r>
                <a:rPr lang="zh-CN" altLang="en-US" sz="1600" b="1">
                  <a:latin typeface="宋体" panose="02010600030101010101" pitchFamily="2" charset="-122"/>
                </a:rPr>
                <a:t>）</a:t>
              </a:r>
              <a:r>
                <a:rPr lang="zh-CN" altLang="en-US" sz="800" b="1">
                  <a:latin typeface="宋体" panose="02010600030101010101" pitchFamily="2" charset="-122"/>
                </a:rPr>
                <a:t> </a:t>
              </a:r>
            </a:p>
          </p:txBody>
        </p:sp>
        <p:sp>
          <p:nvSpPr>
            <p:cNvPr id="196" name="Rectangle 75"/>
            <p:cNvSpPr>
              <a:spLocks noChangeArrowheads="1"/>
            </p:cNvSpPr>
            <p:nvPr/>
          </p:nvSpPr>
          <p:spPr bwMode="auto">
            <a:xfrm>
              <a:off x="3250" y="2987"/>
              <a:ext cx="1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folHlink"/>
                  </a:solidFill>
                </a:rPr>
                <a:t>128</a:t>
              </a:r>
            </a:p>
          </p:txBody>
        </p:sp>
        <p:sp>
          <p:nvSpPr>
            <p:cNvPr id="197" name="Rectangle 76"/>
            <p:cNvSpPr>
              <a:spLocks noChangeArrowheads="1"/>
            </p:cNvSpPr>
            <p:nvPr/>
          </p:nvSpPr>
          <p:spPr bwMode="auto">
            <a:xfrm>
              <a:off x="3467" y="2987"/>
              <a:ext cx="4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chemeClr val="folHlink"/>
                  </a:solidFill>
                  <a:latin typeface="宋体" panose="02010600030101010101" pitchFamily="2" charset="-122"/>
                </a:rPr>
                <a:t>个周期</a:t>
              </a:r>
              <a:endParaRPr lang="zh-CN" altLang="en-US" sz="1600" b="1">
                <a:solidFill>
                  <a:schemeClr val="folHlink"/>
                </a:solidFill>
              </a:endParaRPr>
            </a:p>
          </p:txBody>
        </p:sp>
        <p:sp>
          <p:nvSpPr>
            <p:cNvPr id="198" name="Rectangle 77"/>
            <p:cNvSpPr>
              <a:spLocks noChangeArrowheads="1"/>
            </p:cNvSpPr>
            <p:nvPr/>
          </p:nvSpPr>
          <p:spPr bwMode="auto">
            <a:xfrm>
              <a:off x="3815" y="2987"/>
              <a:ext cx="58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a:t>
              </a:r>
              <a:r>
                <a:rPr lang="en-US" altLang="zh-CN" sz="1600" b="1"/>
                <a:t>64 </a:t>
              </a:r>
              <a:r>
                <a:rPr lang="en-US" altLang="zh-CN" sz="1600" b="1">
                  <a:latin typeface="宋体" panose="02010600030101010101" pitchFamily="2" charset="-122"/>
                  <a:sym typeface="Symbol" panose="05050102010706020507" pitchFamily="18" charset="2"/>
                </a:rPr>
                <a:t></a:t>
              </a:r>
              <a:r>
                <a:rPr lang="en-US" altLang="zh-CN" sz="1600" b="1">
                  <a:latin typeface="宋体" panose="02010600030101010101" pitchFamily="2" charset="-122"/>
                </a:rPr>
                <a:t>s</a:t>
              </a:r>
              <a:r>
                <a:rPr lang="zh-CN" altLang="en-US" sz="1600" b="1">
                  <a:latin typeface="宋体" panose="02010600030101010101" pitchFamily="2" charset="-122"/>
                </a:rPr>
                <a:t>）</a:t>
              </a:r>
              <a:r>
                <a:rPr lang="zh-CN" altLang="en-US" sz="800" b="1">
                  <a:latin typeface="宋体" panose="02010600030101010101" pitchFamily="2" charset="-122"/>
                </a:rPr>
                <a:t> </a:t>
              </a:r>
            </a:p>
          </p:txBody>
        </p:sp>
        <p:sp>
          <p:nvSpPr>
            <p:cNvPr id="199" name="Rectangle 78"/>
            <p:cNvSpPr>
              <a:spLocks noChangeArrowheads="1"/>
            </p:cNvSpPr>
            <p:nvPr/>
          </p:nvSpPr>
          <p:spPr bwMode="auto">
            <a:xfrm>
              <a:off x="2403" y="3237"/>
              <a:ext cx="124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Rectangle 79"/>
            <p:cNvSpPr>
              <a:spLocks noChangeArrowheads="1"/>
            </p:cNvSpPr>
            <p:nvPr/>
          </p:nvSpPr>
          <p:spPr bwMode="auto">
            <a:xfrm>
              <a:off x="2016" y="3290"/>
              <a:ext cx="91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latin typeface="宋体" panose="02010600030101010101" pitchFamily="2" charset="-122"/>
                </a:rPr>
                <a:t>刷新时间间隔</a:t>
              </a:r>
              <a:endParaRPr lang="zh-CN" altLang="en-US" b="1">
                <a:solidFill>
                  <a:schemeClr val="folHlink"/>
                </a:solidFill>
              </a:endParaRPr>
            </a:p>
          </p:txBody>
        </p:sp>
        <p:sp>
          <p:nvSpPr>
            <p:cNvPr id="201" name="Rectangle 80"/>
            <p:cNvSpPr>
              <a:spLocks noChangeArrowheads="1"/>
            </p:cNvSpPr>
            <p:nvPr/>
          </p:nvSpPr>
          <p:spPr bwMode="auto">
            <a:xfrm>
              <a:off x="2880" y="3290"/>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latin typeface="宋体" panose="02010600030101010101" pitchFamily="2" charset="-122"/>
                </a:rPr>
                <a:t>（</a:t>
              </a:r>
              <a:endParaRPr lang="zh-CN" altLang="en-US" b="1">
                <a:solidFill>
                  <a:schemeClr val="folHlink"/>
                </a:solidFill>
              </a:endParaRPr>
            </a:p>
          </p:txBody>
        </p:sp>
        <p:sp>
          <p:nvSpPr>
            <p:cNvPr id="202" name="Rectangle 81"/>
            <p:cNvSpPr>
              <a:spLocks noChangeArrowheads="1"/>
            </p:cNvSpPr>
            <p:nvPr/>
          </p:nvSpPr>
          <p:spPr bwMode="auto">
            <a:xfrm>
              <a:off x="3042" y="3293"/>
              <a:ext cx="45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rPr>
                <a:t>2 </a:t>
              </a:r>
              <a:r>
                <a:rPr lang="en-US" altLang="zh-CN" sz="1900" b="1">
                  <a:solidFill>
                    <a:schemeClr val="folHlink"/>
                  </a:solidFill>
                </a:rPr>
                <a:t>m</a:t>
              </a:r>
              <a:endParaRPr lang="en-US" altLang="zh-CN" b="1">
                <a:solidFill>
                  <a:schemeClr val="folHlink"/>
                </a:solidFill>
              </a:endParaRPr>
            </a:p>
          </p:txBody>
        </p:sp>
        <p:sp>
          <p:nvSpPr>
            <p:cNvPr id="203" name="Rectangle 82"/>
            <p:cNvSpPr>
              <a:spLocks noChangeArrowheads="1"/>
            </p:cNvSpPr>
            <p:nvPr/>
          </p:nvSpPr>
          <p:spPr bwMode="auto">
            <a:xfrm>
              <a:off x="3303" y="3293"/>
              <a:ext cx="2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a:solidFill>
                    <a:schemeClr val="folHlink"/>
                  </a:solidFill>
                </a:rPr>
                <a:t>s</a:t>
              </a:r>
              <a:endParaRPr lang="en-US" altLang="zh-CN" b="1">
                <a:solidFill>
                  <a:schemeClr val="folHlink"/>
                </a:solidFill>
              </a:endParaRPr>
            </a:p>
          </p:txBody>
        </p:sp>
        <p:sp>
          <p:nvSpPr>
            <p:cNvPr id="204" name="Rectangle 83"/>
            <p:cNvSpPr>
              <a:spLocks noChangeArrowheads="1"/>
            </p:cNvSpPr>
            <p:nvPr/>
          </p:nvSpPr>
          <p:spPr bwMode="auto">
            <a:xfrm>
              <a:off x="3351" y="3290"/>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latin typeface="宋体" panose="02010600030101010101" pitchFamily="2" charset="-122"/>
                </a:rPr>
                <a:t>）</a:t>
              </a:r>
              <a:endParaRPr lang="zh-CN" altLang="en-US" b="1">
                <a:solidFill>
                  <a:schemeClr val="folHlink"/>
                </a:solidFill>
              </a:endParaRPr>
            </a:p>
          </p:txBody>
        </p:sp>
        <p:sp>
          <p:nvSpPr>
            <p:cNvPr id="205" name="Rectangle 84"/>
            <p:cNvSpPr>
              <a:spLocks noChangeArrowheads="1"/>
            </p:cNvSpPr>
            <p:nvPr/>
          </p:nvSpPr>
          <p:spPr bwMode="auto">
            <a:xfrm>
              <a:off x="4697" y="2915"/>
              <a:ext cx="39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Rectangle 85"/>
            <p:cNvSpPr>
              <a:spLocks noChangeArrowheads="1"/>
            </p:cNvSpPr>
            <p:nvPr/>
          </p:nvSpPr>
          <p:spPr bwMode="auto">
            <a:xfrm>
              <a:off x="4572" y="3076"/>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latin typeface="宋体" panose="02010600030101010101" pitchFamily="2" charset="-122"/>
                </a:rPr>
                <a:t>刷新序号</a:t>
              </a:r>
              <a:endParaRPr lang="zh-CN" altLang="en-US" sz="1800" b="1"/>
            </a:p>
          </p:txBody>
        </p:sp>
        <p:sp>
          <p:nvSpPr>
            <p:cNvPr id="207" name="Freeform 86"/>
            <p:cNvSpPr/>
            <p:nvPr/>
          </p:nvSpPr>
          <p:spPr bwMode="auto">
            <a:xfrm>
              <a:off x="4332" y="2621"/>
              <a:ext cx="421" cy="421"/>
            </a:xfrm>
            <a:custGeom>
              <a:avLst/>
              <a:gdLst>
                <a:gd name="T0" fmla="*/ 421 w 421"/>
                <a:gd name="T1" fmla="*/ 421 h 421"/>
                <a:gd name="T2" fmla="*/ 0 w 421"/>
                <a:gd name="T3" fmla="*/ 0 h 421"/>
                <a:gd name="T4" fmla="*/ 0 60000 65536"/>
                <a:gd name="T5" fmla="*/ 0 60000 65536"/>
                <a:gd name="T6" fmla="*/ 0 w 421"/>
                <a:gd name="T7" fmla="*/ 0 h 421"/>
                <a:gd name="T8" fmla="*/ 421 w 421"/>
                <a:gd name="T9" fmla="*/ 421 h 421"/>
              </a:gdLst>
              <a:ahLst/>
              <a:cxnLst>
                <a:cxn ang="T4">
                  <a:pos x="T0" y="T1"/>
                </a:cxn>
                <a:cxn ang="T5">
                  <a:pos x="T2" y="T3"/>
                </a:cxn>
              </a:cxnLst>
              <a:rect l="T6" t="T7" r="T8" b="T9"/>
              <a:pathLst>
                <a:path w="421" h="421">
                  <a:moveTo>
                    <a:pt x="421" y="421"/>
                  </a:moveTo>
                  <a:lnTo>
                    <a:pt x="0" y="0"/>
                  </a:lnTo>
                </a:path>
              </a:pathLst>
            </a:custGeom>
            <a:solidFill>
              <a:srgbClr val="FFFFFF"/>
            </a:solidFill>
            <a:ln w="38100">
              <a:solidFill>
                <a:schemeClr val="tx1"/>
              </a:solidFill>
              <a:round/>
              <a:tailEnd type="stealth" w="med" len="me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87"/>
            <p:cNvSpPr/>
            <p:nvPr/>
          </p:nvSpPr>
          <p:spPr bwMode="auto">
            <a:xfrm>
              <a:off x="1161" y="3402"/>
              <a:ext cx="750" cy="1"/>
            </a:xfrm>
            <a:custGeom>
              <a:avLst/>
              <a:gdLst>
                <a:gd name="T0" fmla="*/ 750 w 750"/>
                <a:gd name="T1" fmla="*/ 0 h 1"/>
                <a:gd name="T2" fmla="*/ 0 w 750"/>
                <a:gd name="T3" fmla="*/ 0 h 1"/>
                <a:gd name="T4" fmla="*/ 0 60000 65536"/>
                <a:gd name="T5" fmla="*/ 0 60000 65536"/>
                <a:gd name="T6" fmla="*/ 0 w 750"/>
                <a:gd name="T7" fmla="*/ 0 h 1"/>
                <a:gd name="T8" fmla="*/ 750 w 750"/>
                <a:gd name="T9" fmla="*/ 1 h 1"/>
              </a:gdLst>
              <a:ahLst/>
              <a:cxnLst>
                <a:cxn ang="T4">
                  <a:pos x="T0" y="T1"/>
                </a:cxn>
                <a:cxn ang="T5">
                  <a:pos x="T2" y="T3"/>
                </a:cxn>
              </a:cxnLst>
              <a:rect l="T6" t="T7" r="T8" b="T9"/>
              <a:pathLst>
                <a:path w="750" h="1">
                  <a:moveTo>
                    <a:pt x="750" y="0"/>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Line 88"/>
            <p:cNvSpPr>
              <a:spLocks noChangeShapeType="1"/>
            </p:cNvSpPr>
            <p:nvPr/>
          </p:nvSpPr>
          <p:spPr bwMode="auto">
            <a:xfrm>
              <a:off x="3575" y="3391"/>
              <a:ext cx="757"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 name="Line 89"/>
            <p:cNvSpPr>
              <a:spLocks noChangeShapeType="1"/>
            </p:cNvSpPr>
            <p:nvPr/>
          </p:nvSpPr>
          <p:spPr bwMode="auto">
            <a:xfrm>
              <a:off x="1012" y="1759"/>
              <a:ext cx="144"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1" name="Line 90"/>
            <p:cNvSpPr>
              <a:spLocks noChangeShapeType="1"/>
            </p:cNvSpPr>
            <p:nvPr/>
          </p:nvSpPr>
          <p:spPr bwMode="auto">
            <a:xfrm>
              <a:off x="1012" y="2568"/>
              <a:ext cx="144"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2" name="Line 91"/>
            <p:cNvSpPr>
              <a:spLocks noChangeShapeType="1"/>
            </p:cNvSpPr>
            <p:nvPr/>
          </p:nvSpPr>
          <p:spPr bwMode="auto">
            <a:xfrm flipH="1">
              <a:off x="1156" y="1397"/>
              <a:ext cx="499"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 name="Line 92"/>
            <p:cNvSpPr>
              <a:spLocks noChangeShapeType="1"/>
            </p:cNvSpPr>
            <p:nvPr/>
          </p:nvSpPr>
          <p:spPr bwMode="auto">
            <a:xfrm>
              <a:off x="2712" y="1397"/>
              <a:ext cx="499"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4" name="Line 93"/>
            <p:cNvSpPr>
              <a:spLocks noChangeShapeType="1"/>
            </p:cNvSpPr>
            <p:nvPr/>
          </p:nvSpPr>
          <p:spPr bwMode="auto">
            <a:xfrm flipH="1">
              <a:off x="3219" y="1395"/>
              <a:ext cx="31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94"/>
            <p:cNvSpPr>
              <a:spLocks noChangeShapeType="1"/>
            </p:cNvSpPr>
            <p:nvPr/>
          </p:nvSpPr>
          <p:spPr bwMode="auto">
            <a:xfrm>
              <a:off x="3996" y="1407"/>
              <a:ext cx="336"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6" name="Line 95"/>
            <p:cNvSpPr>
              <a:spLocks noChangeShapeType="1"/>
            </p:cNvSpPr>
            <p:nvPr/>
          </p:nvSpPr>
          <p:spPr bwMode="auto">
            <a:xfrm flipH="1">
              <a:off x="4339" y="1408"/>
              <a:ext cx="210"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7" name="Text Box 96"/>
            <p:cNvSpPr txBox="1">
              <a:spLocks noChangeArrowheads="1"/>
            </p:cNvSpPr>
            <p:nvPr/>
          </p:nvSpPr>
          <p:spPr bwMode="auto">
            <a:xfrm>
              <a:off x="2422" y="1669"/>
              <a:ext cx="3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cs typeface="Times New Roman" panose="02020603050405020304" pitchFamily="18" charset="0"/>
                </a:rPr>
                <a:t>•••</a:t>
              </a:r>
            </a:p>
          </p:txBody>
        </p:sp>
        <p:sp>
          <p:nvSpPr>
            <p:cNvPr id="218" name="Text Box 97"/>
            <p:cNvSpPr txBox="1">
              <a:spLocks noChangeArrowheads="1"/>
            </p:cNvSpPr>
            <p:nvPr/>
          </p:nvSpPr>
          <p:spPr bwMode="auto">
            <a:xfrm>
              <a:off x="3729" y="1665"/>
              <a:ext cx="2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cs typeface="Times New Roman" panose="02020603050405020304" pitchFamily="18" charset="0"/>
                </a:rPr>
                <a:t>•••</a:t>
              </a:r>
            </a:p>
          </p:txBody>
        </p:sp>
        <p:sp>
          <p:nvSpPr>
            <p:cNvPr id="219" name="Freeform 98"/>
            <p:cNvSpPr/>
            <p:nvPr/>
          </p:nvSpPr>
          <p:spPr bwMode="auto">
            <a:xfrm>
              <a:off x="1158" y="2958"/>
              <a:ext cx="2055" cy="2"/>
            </a:xfrm>
            <a:custGeom>
              <a:avLst/>
              <a:gdLst>
                <a:gd name="T0" fmla="*/ 0 w 2055"/>
                <a:gd name="T1" fmla="*/ 0 h 2"/>
                <a:gd name="T2" fmla="*/ 2055 w 2055"/>
                <a:gd name="T3" fmla="*/ 2 h 2"/>
                <a:gd name="T4" fmla="*/ 0 60000 65536"/>
                <a:gd name="T5" fmla="*/ 0 60000 65536"/>
                <a:gd name="T6" fmla="*/ 0 w 2055"/>
                <a:gd name="T7" fmla="*/ 0 h 2"/>
                <a:gd name="T8" fmla="*/ 2055 w 2055"/>
                <a:gd name="T9" fmla="*/ 2 h 2"/>
              </a:gdLst>
              <a:ahLst/>
              <a:cxnLst>
                <a:cxn ang="T4">
                  <a:pos x="T0" y="T1"/>
                </a:cxn>
                <a:cxn ang="T5">
                  <a:pos x="T2" y="T3"/>
                </a:cxn>
              </a:cxnLst>
              <a:rect l="T6" t="T7" r="T8" b="T9"/>
              <a:pathLst>
                <a:path w="2055" h="2">
                  <a:moveTo>
                    <a:pt x="0" y="0"/>
                  </a:moveTo>
                  <a:lnTo>
                    <a:pt x="2055" y="2"/>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Line 99"/>
            <p:cNvSpPr>
              <a:spLocks noChangeShapeType="1"/>
            </p:cNvSpPr>
            <p:nvPr/>
          </p:nvSpPr>
          <p:spPr bwMode="auto">
            <a:xfrm>
              <a:off x="3211" y="2959"/>
              <a:ext cx="1111"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 name="Line 100"/>
            <p:cNvSpPr>
              <a:spLocks noChangeShapeType="1"/>
            </p:cNvSpPr>
            <p:nvPr/>
          </p:nvSpPr>
          <p:spPr bwMode="auto">
            <a:xfrm>
              <a:off x="3011"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2" name="Line 101"/>
            <p:cNvSpPr>
              <a:spLocks noChangeShapeType="1"/>
            </p:cNvSpPr>
            <p:nvPr/>
          </p:nvSpPr>
          <p:spPr bwMode="auto">
            <a:xfrm>
              <a:off x="3012" y="2434"/>
              <a:ext cx="204" cy="2"/>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 name="Line 102"/>
            <p:cNvSpPr>
              <a:spLocks noChangeShapeType="1"/>
            </p:cNvSpPr>
            <p:nvPr/>
          </p:nvSpPr>
          <p:spPr bwMode="auto">
            <a:xfrm>
              <a:off x="3214"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4" name="Line 103"/>
            <p:cNvSpPr>
              <a:spLocks noChangeShapeType="1"/>
            </p:cNvSpPr>
            <p:nvPr/>
          </p:nvSpPr>
          <p:spPr bwMode="auto">
            <a:xfrm>
              <a:off x="3411"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 name="Line 104"/>
            <p:cNvSpPr>
              <a:spLocks noChangeShapeType="1"/>
            </p:cNvSpPr>
            <p:nvPr/>
          </p:nvSpPr>
          <p:spPr bwMode="auto">
            <a:xfrm>
              <a:off x="4105"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6" name="Line 105"/>
            <p:cNvSpPr>
              <a:spLocks noChangeShapeType="1"/>
            </p:cNvSpPr>
            <p:nvPr/>
          </p:nvSpPr>
          <p:spPr bwMode="auto">
            <a:xfrm>
              <a:off x="3617"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Rectangle 106"/>
            <p:cNvSpPr>
              <a:spLocks noChangeArrowheads="1"/>
            </p:cNvSpPr>
            <p:nvPr/>
          </p:nvSpPr>
          <p:spPr bwMode="auto">
            <a:xfrm>
              <a:off x="1222" y="2127"/>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228" name="Rectangle 107"/>
            <p:cNvSpPr>
              <a:spLocks noChangeArrowheads="1"/>
            </p:cNvSpPr>
            <p:nvPr/>
          </p:nvSpPr>
          <p:spPr bwMode="auto">
            <a:xfrm>
              <a:off x="1281" y="2216"/>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229" name="Rectangle 108"/>
            <p:cNvSpPr>
              <a:spLocks noChangeArrowheads="1"/>
            </p:cNvSpPr>
            <p:nvPr/>
          </p:nvSpPr>
          <p:spPr bwMode="auto">
            <a:xfrm>
              <a:off x="1234" y="2495"/>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X</a:t>
              </a:r>
              <a:endParaRPr lang="en-US" altLang="zh-CN" b="1"/>
            </a:p>
          </p:txBody>
        </p:sp>
        <p:sp>
          <p:nvSpPr>
            <p:cNvPr id="230" name="Freeform 109"/>
            <p:cNvSpPr/>
            <p:nvPr/>
          </p:nvSpPr>
          <p:spPr bwMode="auto">
            <a:xfrm>
              <a:off x="1377" y="1991"/>
              <a:ext cx="1" cy="703"/>
            </a:xfrm>
            <a:custGeom>
              <a:avLst/>
              <a:gdLst>
                <a:gd name="T0" fmla="*/ 1 w 1"/>
                <a:gd name="T1" fmla="*/ 0 h 703"/>
                <a:gd name="T2" fmla="*/ 0 w 1"/>
                <a:gd name="T3" fmla="*/ 703 h 703"/>
                <a:gd name="T4" fmla="*/ 0 60000 65536"/>
                <a:gd name="T5" fmla="*/ 0 60000 65536"/>
                <a:gd name="T6" fmla="*/ 0 w 1"/>
                <a:gd name="T7" fmla="*/ 0 h 703"/>
                <a:gd name="T8" fmla="*/ 1 w 1"/>
                <a:gd name="T9" fmla="*/ 703 h 703"/>
              </a:gdLst>
              <a:ahLst/>
              <a:cxnLst>
                <a:cxn ang="T4">
                  <a:pos x="T0" y="T1"/>
                </a:cxn>
                <a:cxn ang="T5">
                  <a:pos x="T2" y="T3"/>
                </a:cxn>
              </a:cxnLst>
              <a:rect l="T6" t="T7" r="T8" b="T9"/>
              <a:pathLst>
                <a:path w="1" h="703">
                  <a:moveTo>
                    <a:pt x="1" y="0"/>
                  </a:moveTo>
                  <a:lnTo>
                    <a:pt x="0" y="703"/>
                  </a:lnTo>
                </a:path>
              </a:pathLst>
            </a:custGeom>
            <a:solidFill>
              <a:srgbClr val="FFFFFF"/>
            </a:solidFill>
            <a:ln w="1905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Rectangle 110"/>
            <p:cNvSpPr>
              <a:spLocks noChangeArrowheads="1"/>
            </p:cNvSpPr>
            <p:nvPr/>
          </p:nvSpPr>
          <p:spPr bwMode="auto">
            <a:xfrm>
              <a:off x="1425" y="2473"/>
              <a:ext cx="1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Rectangle 111"/>
            <p:cNvSpPr>
              <a:spLocks noChangeArrowheads="1"/>
            </p:cNvSpPr>
            <p:nvPr/>
          </p:nvSpPr>
          <p:spPr bwMode="auto">
            <a:xfrm>
              <a:off x="1435" y="2131"/>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233" name="Rectangle 112"/>
            <p:cNvSpPr>
              <a:spLocks noChangeArrowheads="1"/>
            </p:cNvSpPr>
            <p:nvPr/>
          </p:nvSpPr>
          <p:spPr bwMode="auto">
            <a:xfrm>
              <a:off x="1494" y="2222"/>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234" name="Rectangle 113"/>
            <p:cNvSpPr>
              <a:spLocks noChangeArrowheads="1"/>
            </p:cNvSpPr>
            <p:nvPr/>
          </p:nvSpPr>
          <p:spPr bwMode="auto">
            <a:xfrm>
              <a:off x="1447" y="2495"/>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Y</a:t>
              </a:r>
              <a:endParaRPr lang="en-US" altLang="zh-CN" b="1"/>
            </a:p>
          </p:txBody>
        </p:sp>
        <p:sp>
          <p:nvSpPr>
            <p:cNvPr id="235" name="Line 114"/>
            <p:cNvSpPr>
              <a:spLocks noChangeShapeType="1"/>
            </p:cNvSpPr>
            <p:nvPr/>
          </p:nvSpPr>
          <p:spPr bwMode="auto">
            <a:xfrm>
              <a:off x="1591"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Line 115"/>
            <p:cNvSpPr>
              <a:spLocks noChangeShapeType="1"/>
            </p:cNvSpPr>
            <p:nvPr/>
          </p:nvSpPr>
          <p:spPr bwMode="auto">
            <a:xfrm>
              <a:off x="1385"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7" name="Line 116"/>
            <p:cNvSpPr>
              <a:spLocks noChangeShapeType="1"/>
            </p:cNvSpPr>
            <p:nvPr/>
          </p:nvSpPr>
          <p:spPr bwMode="auto">
            <a:xfrm>
              <a:off x="3427"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8" name="Text Box 117"/>
            <p:cNvSpPr txBox="1">
              <a:spLocks noChangeArrowheads="1"/>
            </p:cNvSpPr>
            <p:nvPr/>
          </p:nvSpPr>
          <p:spPr bwMode="auto">
            <a:xfrm>
              <a:off x="1980" y="2311"/>
              <a:ext cx="3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cs typeface="Times New Roman" panose="02020603050405020304" pitchFamily="18" charset="0"/>
                </a:rPr>
                <a:t>• • •</a:t>
              </a:r>
            </a:p>
          </p:txBody>
        </p:sp>
        <p:sp>
          <p:nvSpPr>
            <p:cNvPr id="239" name="Text Box 118"/>
            <p:cNvSpPr txBox="1">
              <a:spLocks noChangeArrowheads="1"/>
            </p:cNvSpPr>
            <p:nvPr/>
          </p:nvSpPr>
          <p:spPr bwMode="auto">
            <a:xfrm>
              <a:off x="3747" y="2321"/>
              <a:ext cx="3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cs typeface="Times New Roman" panose="02020603050405020304" pitchFamily="18" charset="0"/>
                </a:rPr>
                <a:t>• • •</a:t>
              </a:r>
            </a:p>
          </p:txBody>
        </p:sp>
        <p:sp>
          <p:nvSpPr>
            <p:cNvPr id="240" name="Freeform 119"/>
            <p:cNvSpPr/>
            <p:nvPr/>
          </p:nvSpPr>
          <p:spPr bwMode="auto">
            <a:xfrm>
              <a:off x="4332" y="1253"/>
              <a:ext cx="3" cy="2275"/>
            </a:xfrm>
            <a:custGeom>
              <a:avLst/>
              <a:gdLst>
                <a:gd name="T0" fmla="*/ 3 w 3"/>
                <a:gd name="T1" fmla="*/ 0 h 2275"/>
                <a:gd name="T2" fmla="*/ 0 w 3"/>
                <a:gd name="T3" fmla="*/ 2275 h 2275"/>
                <a:gd name="T4" fmla="*/ 0 60000 65536"/>
                <a:gd name="T5" fmla="*/ 0 60000 65536"/>
                <a:gd name="T6" fmla="*/ 0 w 3"/>
                <a:gd name="T7" fmla="*/ 0 h 2275"/>
                <a:gd name="T8" fmla="*/ 3 w 3"/>
                <a:gd name="T9" fmla="*/ 2275 h 2275"/>
              </a:gdLst>
              <a:ahLst/>
              <a:cxnLst>
                <a:cxn ang="T4">
                  <a:pos x="T0" y="T1"/>
                </a:cxn>
                <a:cxn ang="T5">
                  <a:pos x="T2" y="T3"/>
                </a:cxn>
              </a:cxnLst>
              <a:rect l="T6" t="T7" r="T8" b="T9"/>
              <a:pathLst>
                <a:path w="3" h="2275">
                  <a:moveTo>
                    <a:pt x="3" y="0"/>
                  </a:moveTo>
                  <a:lnTo>
                    <a:pt x="0" y="227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1" name="Line 120"/>
            <p:cNvSpPr>
              <a:spLocks noChangeShapeType="1"/>
            </p:cNvSpPr>
            <p:nvPr/>
          </p:nvSpPr>
          <p:spPr bwMode="auto">
            <a:xfrm flipH="1">
              <a:off x="4549" y="1988"/>
              <a:ext cx="0"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Line 121"/>
            <p:cNvSpPr>
              <a:spLocks noChangeShapeType="1"/>
            </p:cNvSpPr>
            <p:nvPr/>
          </p:nvSpPr>
          <p:spPr bwMode="auto">
            <a:xfrm flipH="1">
              <a:off x="4756" y="1988"/>
              <a:ext cx="0"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3" name="Freeform 122"/>
            <p:cNvSpPr/>
            <p:nvPr/>
          </p:nvSpPr>
          <p:spPr bwMode="auto">
            <a:xfrm>
              <a:off x="1156" y="2435"/>
              <a:ext cx="203" cy="1"/>
            </a:xfrm>
            <a:custGeom>
              <a:avLst/>
              <a:gdLst>
                <a:gd name="T0" fmla="*/ 0 w 203"/>
                <a:gd name="T1" fmla="*/ 1 h 1"/>
                <a:gd name="T2" fmla="*/ 203 w 203"/>
                <a:gd name="T3" fmla="*/ 0 h 1"/>
                <a:gd name="T4" fmla="*/ 0 60000 65536"/>
                <a:gd name="T5" fmla="*/ 0 60000 65536"/>
                <a:gd name="T6" fmla="*/ 0 w 203"/>
                <a:gd name="T7" fmla="*/ 0 h 1"/>
                <a:gd name="T8" fmla="*/ 203 w 203"/>
                <a:gd name="T9" fmla="*/ 1 h 1"/>
              </a:gdLst>
              <a:ahLst/>
              <a:cxnLst>
                <a:cxn ang="T4">
                  <a:pos x="T0" y="T1"/>
                </a:cxn>
                <a:cxn ang="T5">
                  <a:pos x="T2" y="T3"/>
                </a:cxn>
              </a:cxnLst>
              <a:rect l="T6" t="T7" r="T8" b="T9"/>
              <a:pathLst>
                <a:path w="203" h="1">
                  <a:moveTo>
                    <a:pt x="0" y="1"/>
                  </a:moveTo>
                  <a:lnTo>
                    <a:pt x="203" y="0"/>
                  </a:lnTo>
                </a:path>
              </a:pathLst>
            </a:custGeom>
            <a:noFill/>
            <a:ln w="1905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4" name="Freeform 123"/>
            <p:cNvSpPr/>
            <p:nvPr/>
          </p:nvSpPr>
          <p:spPr bwMode="auto">
            <a:xfrm>
              <a:off x="2787" y="2432"/>
              <a:ext cx="211" cy="4"/>
            </a:xfrm>
            <a:custGeom>
              <a:avLst/>
              <a:gdLst>
                <a:gd name="T0" fmla="*/ 0 w 211"/>
                <a:gd name="T1" fmla="*/ 4 h 4"/>
                <a:gd name="T2" fmla="*/ 211 w 211"/>
                <a:gd name="T3" fmla="*/ 0 h 4"/>
                <a:gd name="T4" fmla="*/ 0 60000 65536"/>
                <a:gd name="T5" fmla="*/ 0 60000 65536"/>
                <a:gd name="T6" fmla="*/ 0 w 211"/>
                <a:gd name="T7" fmla="*/ 0 h 4"/>
                <a:gd name="T8" fmla="*/ 211 w 211"/>
                <a:gd name="T9" fmla="*/ 4 h 4"/>
              </a:gdLst>
              <a:ahLst/>
              <a:cxnLst>
                <a:cxn ang="T4">
                  <a:pos x="T0" y="T1"/>
                </a:cxn>
                <a:cxn ang="T5">
                  <a:pos x="T2" y="T3"/>
                </a:cxn>
              </a:cxnLst>
              <a:rect l="T6" t="T7" r="T8" b="T9"/>
              <a:pathLst>
                <a:path w="211" h="4">
                  <a:moveTo>
                    <a:pt x="0" y="4"/>
                  </a:moveTo>
                  <a:lnTo>
                    <a:pt x="211" y="0"/>
                  </a:lnTo>
                </a:path>
              </a:pathLst>
            </a:custGeom>
            <a:noFill/>
            <a:ln w="1905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linds(horizont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blinds(horizontal)">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barn(outVertical)">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blinds(horizontal)">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blinds(horizontal)">
                                      <p:cBhvr>
                                        <p:cTn id="2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utoUpdateAnimBg="0"/>
      <p:bldP spid="128" grpId="0" autoUpdateAnimBg="0"/>
      <p:bldP spid="12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4.1</a:t>
            </a:r>
            <a:r>
              <a:rPr lang="zh-CN" altLang="en-US" b="1" dirty="0">
                <a:sym typeface="+mn-ea"/>
              </a:rPr>
              <a:t>存储器概述</a:t>
            </a:r>
            <a:endParaRPr lang="zh-CN" altLang="en-US" dirty="0"/>
          </a:p>
        </p:txBody>
      </p:sp>
      <p:sp>
        <p:nvSpPr>
          <p:cNvPr id="6" name="内容占位符 5"/>
          <p:cNvSpPr>
            <a:spLocks noGrp="1"/>
          </p:cNvSpPr>
          <p:nvPr>
            <p:ph idx="1"/>
          </p:nvPr>
        </p:nvSpPr>
        <p:spPr/>
        <p:txBody>
          <a:bodyPr>
            <a:normAutofit/>
          </a:bodyPr>
          <a:lstStyle/>
          <a:p>
            <a:r>
              <a:rPr lang="zh-CN" altLang="en-US" b="1" dirty="0">
                <a:latin typeface="Times New Roman" panose="02020603050405020304" pitchFamily="18" charset="0"/>
                <a:sym typeface="+mn-ea"/>
              </a:rPr>
              <a:t>二、存储器的层次结构</a:t>
            </a:r>
          </a:p>
          <a:p>
            <a:pPr marL="457200" lvl="1" indent="0">
              <a:buNone/>
            </a:pPr>
            <a:r>
              <a:rPr lang="zh-CN" altLang="en-US" b="1" dirty="0">
                <a:latin typeface="Times New Roman" panose="02020603050405020304" pitchFamily="18" charset="0"/>
                <a:sym typeface="+mn-ea"/>
              </a:rPr>
              <a:t>1.  存储器三个主要特性的关系</a:t>
            </a:r>
            <a:endParaRPr lang="zh-CN" altLang="en-US" b="1" dirty="0">
              <a:latin typeface="Times New Roman" panose="02020603050405020304" pitchFamily="18" charset="0"/>
            </a:endParaRPr>
          </a:p>
          <a:p>
            <a:pPr lvl="3"/>
            <a:endParaRPr lang="zh-CN" altLang="en-US" b="1" dirty="0">
              <a:latin typeface="Times New Roman" panose="02020603050405020304" pitchFamily="18" charset="0"/>
              <a:sym typeface="+mn-ea"/>
            </a:endParaRPr>
          </a:p>
          <a:p>
            <a:pPr lvl="2"/>
            <a:endParaRPr lang="zh-CN" altLang="en-US" b="1" dirty="0">
              <a:latin typeface="Times New Roman" panose="02020603050405020304" pitchFamily="18" charset="0"/>
              <a:sym typeface="+mn-ea"/>
            </a:endParaRPr>
          </a:p>
          <a:p>
            <a:pPr lvl="2"/>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6</a:t>
            </a:fld>
            <a:endParaRPr lang="zh-CN" altLang="en-US" dirty="0"/>
          </a:p>
        </p:txBody>
      </p:sp>
      <p:sp>
        <p:nvSpPr>
          <p:cNvPr id="318466" name="Text Box 2"/>
          <p:cNvSpPr txBox="1"/>
          <p:nvPr/>
        </p:nvSpPr>
        <p:spPr>
          <a:xfrm>
            <a:off x="9450070" y="3076258"/>
            <a:ext cx="490538" cy="457200"/>
          </a:xfrm>
          <a:prstGeom prst="rect">
            <a:avLst/>
          </a:prstGeom>
          <a:noFill/>
          <a:ln w="9525">
            <a:noFill/>
          </a:ln>
        </p:spPr>
        <p:txBody>
          <a:bodyPr wrap="none">
            <a:spAutoFit/>
          </a:bodyPr>
          <a:lstStyle/>
          <a:p>
            <a:r>
              <a:rPr lang="zh-CN" altLang="en-US" b="1" dirty="0">
                <a:latin typeface="Times New Roman" panose="02020603050405020304" pitchFamily="18" charset="0"/>
              </a:rPr>
              <a:t>高</a:t>
            </a:r>
          </a:p>
        </p:txBody>
      </p:sp>
      <p:grpSp>
        <p:nvGrpSpPr>
          <p:cNvPr id="2" name="Group 3"/>
          <p:cNvGrpSpPr/>
          <p:nvPr/>
        </p:nvGrpSpPr>
        <p:grpSpPr>
          <a:xfrm>
            <a:off x="9450070" y="3728720"/>
            <a:ext cx="490538" cy="2566988"/>
            <a:chOff x="5040" y="2108"/>
            <a:chExt cx="309" cy="1617"/>
          </a:xfrm>
        </p:grpSpPr>
        <p:sp>
          <p:nvSpPr>
            <p:cNvPr id="15421" name="Text Box 4"/>
            <p:cNvSpPr txBox="1"/>
            <p:nvPr/>
          </p:nvSpPr>
          <p:spPr>
            <a:xfrm>
              <a:off x="5040" y="3437"/>
              <a:ext cx="309" cy="288"/>
            </a:xfrm>
            <a:prstGeom prst="rect">
              <a:avLst/>
            </a:prstGeom>
            <a:noFill/>
            <a:ln w="9525">
              <a:noFill/>
            </a:ln>
          </p:spPr>
          <p:txBody>
            <a:bodyPr wrap="none">
              <a:spAutoFit/>
            </a:bodyPr>
            <a:lstStyle/>
            <a:p>
              <a:r>
                <a:rPr lang="zh-CN" altLang="en-US" b="1" dirty="0">
                  <a:latin typeface="Times New Roman" panose="02020603050405020304" pitchFamily="18" charset="0"/>
                </a:rPr>
                <a:t>低</a:t>
              </a:r>
            </a:p>
          </p:txBody>
        </p:sp>
        <p:sp>
          <p:nvSpPr>
            <p:cNvPr id="15422" name="Line 5"/>
            <p:cNvSpPr/>
            <p:nvPr/>
          </p:nvSpPr>
          <p:spPr>
            <a:xfrm>
              <a:off x="5220" y="2108"/>
              <a:ext cx="0" cy="1264"/>
            </a:xfrm>
            <a:prstGeom prst="line">
              <a:avLst/>
            </a:prstGeom>
            <a:ln w="38100" cap="flat" cmpd="sng">
              <a:solidFill>
                <a:schemeClr val="tx1"/>
              </a:solidFill>
              <a:prstDash val="solid"/>
              <a:headEnd type="none" w="med" len="med"/>
              <a:tailEnd type="stealth" w="med" len="med"/>
            </a:ln>
          </p:spPr>
        </p:sp>
      </p:grpSp>
      <p:sp>
        <p:nvSpPr>
          <p:cNvPr id="318471" name="Text Box 7"/>
          <p:cNvSpPr txBox="1"/>
          <p:nvPr/>
        </p:nvSpPr>
        <p:spPr>
          <a:xfrm>
            <a:off x="8394383" y="3076258"/>
            <a:ext cx="490537" cy="457200"/>
          </a:xfrm>
          <a:prstGeom prst="rect">
            <a:avLst/>
          </a:prstGeom>
          <a:noFill/>
          <a:ln w="9525">
            <a:noFill/>
          </a:ln>
        </p:spPr>
        <p:txBody>
          <a:bodyPr wrap="none">
            <a:spAutoFit/>
          </a:bodyPr>
          <a:lstStyle/>
          <a:p>
            <a:r>
              <a:rPr lang="zh-CN" altLang="en-US" b="1" dirty="0">
                <a:latin typeface="Times New Roman" panose="02020603050405020304" pitchFamily="18" charset="0"/>
              </a:rPr>
              <a:t>小</a:t>
            </a:r>
          </a:p>
        </p:txBody>
      </p:sp>
      <p:grpSp>
        <p:nvGrpSpPr>
          <p:cNvPr id="5" name="Group 8"/>
          <p:cNvGrpSpPr/>
          <p:nvPr/>
        </p:nvGrpSpPr>
        <p:grpSpPr>
          <a:xfrm>
            <a:off x="8394383" y="3728720"/>
            <a:ext cx="490537" cy="2566988"/>
            <a:chOff x="4375" y="2108"/>
            <a:chExt cx="309" cy="1617"/>
          </a:xfrm>
        </p:grpSpPr>
        <p:sp>
          <p:nvSpPr>
            <p:cNvPr id="15419" name="Text Box 9"/>
            <p:cNvSpPr txBox="1"/>
            <p:nvPr/>
          </p:nvSpPr>
          <p:spPr>
            <a:xfrm>
              <a:off x="4375" y="3437"/>
              <a:ext cx="309" cy="288"/>
            </a:xfrm>
            <a:prstGeom prst="rect">
              <a:avLst/>
            </a:prstGeom>
            <a:noFill/>
            <a:ln w="9525">
              <a:noFill/>
            </a:ln>
          </p:spPr>
          <p:txBody>
            <a:bodyPr>
              <a:spAutoFit/>
            </a:bodyPr>
            <a:lstStyle/>
            <a:p>
              <a:r>
                <a:rPr lang="zh-CN" altLang="en-US" b="1" dirty="0">
                  <a:latin typeface="Times New Roman" panose="02020603050405020304" pitchFamily="18" charset="0"/>
                </a:rPr>
                <a:t>大</a:t>
              </a:r>
            </a:p>
          </p:txBody>
        </p:sp>
        <p:sp>
          <p:nvSpPr>
            <p:cNvPr id="15420" name="Line 10"/>
            <p:cNvSpPr/>
            <p:nvPr/>
          </p:nvSpPr>
          <p:spPr>
            <a:xfrm>
              <a:off x="4548" y="2108"/>
              <a:ext cx="0" cy="1264"/>
            </a:xfrm>
            <a:prstGeom prst="line">
              <a:avLst/>
            </a:prstGeom>
            <a:ln w="38100" cap="flat" cmpd="sng">
              <a:solidFill>
                <a:schemeClr val="tx1"/>
              </a:solidFill>
              <a:prstDash val="solid"/>
              <a:headEnd type="none" w="med" len="med"/>
              <a:tailEnd type="stealth" w="med" len="med"/>
            </a:ln>
          </p:spPr>
        </p:sp>
      </p:grpSp>
      <p:sp>
        <p:nvSpPr>
          <p:cNvPr id="318475" name="Text Box 11"/>
          <p:cNvSpPr txBox="1"/>
          <p:nvPr/>
        </p:nvSpPr>
        <p:spPr>
          <a:xfrm>
            <a:off x="7338695" y="3076258"/>
            <a:ext cx="490538" cy="457200"/>
          </a:xfrm>
          <a:prstGeom prst="rect">
            <a:avLst/>
          </a:prstGeom>
          <a:noFill/>
          <a:ln w="9525">
            <a:noFill/>
          </a:ln>
        </p:spPr>
        <p:txBody>
          <a:bodyPr>
            <a:spAutoFit/>
          </a:bodyPr>
          <a:lstStyle/>
          <a:p>
            <a:r>
              <a:rPr lang="zh-CN" altLang="en-US" b="1" dirty="0">
                <a:latin typeface="Times New Roman" panose="02020603050405020304" pitchFamily="18" charset="0"/>
              </a:rPr>
              <a:t>快</a:t>
            </a:r>
          </a:p>
        </p:txBody>
      </p:sp>
      <p:grpSp>
        <p:nvGrpSpPr>
          <p:cNvPr id="7" name="Group 12"/>
          <p:cNvGrpSpPr/>
          <p:nvPr/>
        </p:nvGrpSpPr>
        <p:grpSpPr>
          <a:xfrm>
            <a:off x="7338695" y="3728720"/>
            <a:ext cx="490538" cy="2566988"/>
            <a:chOff x="3710" y="2108"/>
            <a:chExt cx="309" cy="1617"/>
          </a:xfrm>
        </p:grpSpPr>
        <p:sp>
          <p:nvSpPr>
            <p:cNvPr id="15417" name="Text Box 13"/>
            <p:cNvSpPr txBox="1"/>
            <p:nvPr/>
          </p:nvSpPr>
          <p:spPr>
            <a:xfrm>
              <a:off x="3710" y="3437"/>
              <a:ext cx="309" cy="288"/>
            </a:xfrm>
            <a:prstGeom prst="rect">
              <a:avLst/>
            </a:prstGeom>
            <a:noFill/>
            <a:ln w="9525">
              <a:noFill/>
            </a:ln>
          </p:spPr>
          <p:txBody>
            <a:bodyPr wrap="none">
              <a:spAutoFit/>
            </a:bodyPr>
            <a:lstStyle/>
            <a:p>
              <a:r>
                <a:rPr lang="zh-CN" altLang="en-US" b="1" dirty="0">
                  <a:latin typeface="Times New Roman" panose="02020603050405020304" pitchFamily="18" charset="0"/>
                </a:rPr>
                <a:t>慢</a:t>
              </a:r>
            </a:p>
          </p:txBody>
        </p:sp>
        <p:sp>
          <p:nvSpPr>
            <p:cNvPr id="15418" name="Line 14"/>
            <p:cNvSpPr/>
            <p:nvPr/>
          </p:nvSpPr>
          <p:spPr>
            <a:xfrm>
              <a:off x="3852" y="2108"/>
              <a:ext cx="0" cy="1264"/>
            </a:xfrm>
            <a:prstGeom prst="line">
              <a:avLst/>
            </a:prstGeom>
            <a:ln w="38100" cap="flat" cmpd="sng">
              <a:solidFill>
                <a:schemeClr val="tx1"/>
              </a:solidFill>
              <a:prstDash val="solid"/>
              <a:headEnd type="none" w="med" len="med"/>
              <a:tailEnd type="stealth" w="med" len="med"/>
            </a:ln>
          </p:spPr>
        </p:sp>
      </p:grpSp>
      <p:grpSp>
        <p:nvGrpSpPr>
          <p:cNvPr id="8" name="Group 15"/>
          <p:cNvGrpSpPr/>
          <p:nvPr/>
        </p:nvGrpSpPr>
        <p:grpSpPr>
          <a:xfrm>
            <a:off x="5684520" y="4925695"/>
            <a:ext cx="1284288" cy="1287463"/>
            <a:chOff x="2668" y="2862"/>
            <a:chExt cx="809" cy="811"/>
          </a:xfrm>
        </p:grpSpPr>
        <p:sp>
          <p:nvSpPr>
            <p:cNvPr id="15413" name="Text Box 16"/>
            <p:cNvSpPr txBox="1"/>
            <p:nvPr/>
          </p:nvSpPr>
          <p:spPr>
            <a:xfrm>
              <a:off x="3026" y="3063"/>
              <a:ext cx="346" cy="480"/>
            </a:xfrm>
            <a:prstGeom prst="rect">
              <a:avLst/>
            </a:prstGeom>
            <a:noFill/>
            <a:ln w="9525">
              <a:noFill/>
            </a:ln>
          </p:spPr>
          <p:txBody>
            <a:bodyPr vert="eaVert">
              <a:spAutoFit/>
            </a:bodyPr>
            <a:lstStyle/>
            <a:p>
              <a:r>
                <a:rPr lang="zh-CN" altLang="en-US" b="1" dirty="0">
                  <a:latin typeface="Times New Roman" panose="02020603050405020304" pitchFamily="18" charset="0"/>
                </a:rPr>
                <a:t>辅存</a:t>
              </a:r>
            </a:p>
          </p:txBody>
        </p:sp>
        <p:sp>
          <p:nvSpPr>
            <p:cNvPr id="15414" name="Line 17"/>
            <p:cNvSpPr/>
            <p:nvPr/>
          </p:nvSpPr>
          <p:spPr>
            <a:xfrm rot="10800000">
              <a:off x="3180" y="2862"/>
              <a:ext cx="0" cy="204"/>
            </a:xfrm>
            <a:prstGeom prst="line">
              <a:avLst/>
            </a:prstGeom>
            <a:ln w="38100" cap="flat" cmpd="sng">
              <a:solidFill>
                <a:schemeClr val="folHlink"/>
              </a:solidFill>
              <a:prstDash val="solid"/>
              <a:headEnd type="none" w="med" len="med"/>
              <a:tailEnd type="stealth" w="sm" len="sm"/>
            </a:ln>
          </p:spPr>
        </p:sp>
        <p:sp>
          <p:nvSpPr>
            <p:cNvPr id="15415" name="Line 18"/>
            <p:cNvSpPr/>
            <p:nvPr/>
          </p:nvSpPr>
          <p:spPr>
            <a:xfrm>
              <a:off x="3180" y="3483"/>
              <a:ext cx="0" cy="179"/>
            </a:xfrm>
            <a:prstGeom prst="line">
              <a:avLst/>
            </a:prstGeom>
            <a:ln w="38100" cap="flat" cmpd="sng">
              <a:solidFill>
                <a:schemeClr val="folHlink"/>
              </a:solidFill>
              <a:prstDash val="solid"/>
              <a:headEnd type="none" w="med" len="med"/>
              <a:tailEnd type="stealth" w="sm" len="sm"/>
            </a:ln>
          </p:spPr>
        </p:sp>
        <p:sp>
          <p:nvSpPr>
            <p:cNvPr id="15416" name="Freeform 19"/>
            <p:cNvSpPr/>
            <p:nvPr/>
          </p:nvSpPr>
          <p:spPr>
            <a:xfrm>
              <a:off x="2668" y="3672"/>
              <a:ext cx="809" cy="1"/>
            </a:xfrm>
            <a:custGeom>
              <a:avLst/>
              <a:gdLst>
                <a:gd name="txL" fmla="*/ 0 w 809"/>
                <a:gd name="txT" fmla="*/ 0 h 1"/>
                <a:gd name="txR" fmla="*/ 809 w 809"/>
                <a:gd name="txB" fmla="*/ 1 h 1"/>
              </a:gdLst>
              <a:ahLst/>
              <a:cxnLst>
                <a:cxn ang="0">
                  <a:pos x="0" y="0"/>
                </a:cxn>
                <a:cxn ang="0">
                  <a:pos x="809" y="0"/>
                </a:cxn>
              </a:cxnLst>
              <a:rect l="txL" t="txT" r="txR" b="txB"/>
              <a:pathLst>
                <a:path w="809" h="1">
                  <a:moveTo>
                    <a:pt x="0" y="0"/>
                  </a:moveTo>
                  <a:lnTo>
                    <a:pt x="809"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grpSp>
        <p:nvGrpSpPr>
          <p:cNvPr id="9" name="Group 20"/>
          <p:cNvGrpSpPr/>
          <p:nvPr/>
        </p:nvGrpSpPr>
        <p:grpSpPr>
          <a:xfrm>
            <a:off x="1939608" y="2901633"/>
            <a:ext cx="3810000" cy="3330575"/>
            <a:chOff x="309" y="1587"/>
            <a:chExt cx="2400" cy="2098"/>
          </a:xfrm>
        </p:grpSpPr>
        <p:sp>
          <p:nvSpPr>
            <p:cNvPr id="15397" name="Freeform 21"/>
            <p:cNvSpPr/>
            <p:nvPr/>
          </p:nvSpPr>
          <p:spPr>
            <a:xfrm>
              <a:off x="618" y="3141"/>
              <a:ext cx="1785" cy="1"/>
            </a:xfrm>
            <a:custGeom>
              <a:avLst/>
              <a:gdLst>
                <a:gd name="txL" fmla="*/ 0 w 1785"/>
                <a:gd name="txT" fmla="*/ 0 h 1"/>
                <a:gd name="txR" fmla="*/ 1785 w 1785"/>
                <a:gd name="txB" fmla="*/ 1 h 1"/>
              </a:gdLst>
              <a:ahLst/>
              <a:cxnLst>
                <a:cxn ang="0">
                  <a:pos x="0" y="0"/>
                </a:cxn>
                <a:cxn ang="0">
                  <a:pos x="1785" y="0"/>
                </a:cxn>
              </a:cxnLst>
              <a:rect l="txL" t="txT" r="txR" b="txB"/>
              <a:pathLst>
                <a:path w="1785" h="1">
                  <a:moveTo>
                    <a:pt x="0" y="0"/>
                  </a:moveTo>
                  <a:lnTo>
                    <a:pt x="1785"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98" name="Freeform 22"/>
            <p:cNvSpPr/>
            <p:nvPr/>
          </p:nvSpPr>
          <p:spPr>
            <a:xfrm>
              <a:off x="777" y="2871"/>
              <a:ext cx="1464" cy="1"/>
            </a:xfrm>
            <a:custGeom>
              <a:avLst/>
              <a:gdLst>
                <a:gd name="txL" fmla="*/ 0 w 1464"/>
                <a:gd name="txT" fmla="*/ 0 h 1"/>
                <a:gd name="txR" fmla="*/ 1464 w 1464"/>
                <a:gd name="txB" fmla="*/ 1 h 1"/>
              </a:gdLst>
              <a:ahLst/>
              <a:cxnLst>
                <a:cxn ang="0">
                  <a:pos x="0" y="0"/>
                </a:cxn>
                <a:cxn ang="0">
                  <a:pos x="1464" y="0"/>
                </a:cxn>
              </a:cxnLst>
              <a:rect l="txL" t="txT" r="txR" b="txB"/>
              <a:pathLst>
                <a:path w="1464" h="1">
                  <a:moveTo>
                    <a:pt x="0" y="0"/>
                  </a:moveTo>
                  <a:lnTo>
                    <a:pt x="14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99" name="Freeform 23"/>
            <p:cNvSpPr/>
            <p:nvPr/>
          </p:nvSpPr>
          <p:spPr>
            <a:xfrm>
              <a:off x="1065" y="2352"/>
              <a:ext cx="876" cy="3"/>
            </a:xfrm>
            <a:custGeom>
              <a:avLst/>
              <a:gdLst>
                <a:gd name="txL" fmla="*/ 0 w 876"/>
                <a:gd name="txT" fmla="*/ 0 h 3"/>
                <a:gd name="txR" fmla="*/ 876 w 876"/>
                <a:gd name="txB" fmla="*/ 3 h 3"/>
              </a:gdLst>
              <a:ahLst/>
              <a:cxnLst>
                <a:cxn ang="0">
                  <a:pos x="0" y="0"/>
                </a:cxn>
                <a:cxn ang="0">
                  <a:pos x="876" y="3"/>
                </a:cxn>
              </a:cxnLst>
              <a:rect l="txL" t="txT" r="txR" b="txB"/>
              <a:pathLst>
                <a:path w="876" h="3">
                  <a:moveTo>
                    <a:pt x="0" y="0"/>
                  </a:moveTo>
                  <a:lnTo>
                    <a:pt x="876"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0" name="Text Box 24"/>
            <p:cNvSpPr txBox="1"/>
            <p:nvPr/>
          </p:nvSpPr>
          <p:spPr>
            <a:xfrm>
              <a:off x="1148" y="2081"/>
              <a:ext cx="695" cy="288"/>
            </a:xfrm>
            <a:prstGeom prst="rect">
              <a:avLst/>
            </a:prstGeom>
            <a:noFill/>
            <a:ln w="9525">
              <a:noFill/>
            </a:ln>
          </p:spPr>
          <p:txBody>
            <a:bodyPr wrap="none">
              <a:spAutoFit/>
            </a:bodyPr>
            <a:lstStyle/>
            <a:p>
              <a:r>
                <a:rPr lang="zh-CN" altLang="en-US" b="1" dirty="0">
                  <a:latin typeface="Times New Roman" panose="02020603050405020304" pitchFamily="18" charset="0"/>
                </a:rPr>
                <a:t>寄存器</a:t>
              </a:r>
            </a:p>
          </p:txBody>
        </p:sp>
        <p:sp>
          <p:nvSpPr>
            <p:cNvPr id="15401" name="Text Box 25"/>
            <p:cNvSpPr txBox="1"/>
            <p:nvPr/>
          </p:nvSpPr>
          <p:spPr>
            <a:xfrm>
              <a:off x="1244" y="2333"/>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缓存</a:t>
              </a:r>
            </a:p>
          </p:txBody>
        </p:sp>
        <p:sp>
          <p:nvSpPr>
            <p:cNvPr id="15402" name="Text Box 26"/>
            <p:cNvSpPr txBox="1"/>
            <p:nvPr/>
          </p:nvSpPr>
          <p:spPr>
            <a:xfrm>
              <a:off x="1244" y="2593"/>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主存</a:t>
              </a:r>
            </a:p>
          </p:txBody>
        </p:sp>
        <p:sp>
          <p:nvSpPr>
            <p:cNvPr id="15403" name="Text Box 27"/>
            <p:cNvSpPr txBox="1"/>
            <p:nvPr/>
          </p:nvSpPr>
          <p:spPr>
            <a:xfrm>
              <a:off x="1244" y="2861"/>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磁盘</a:t>
              </a:r>
            </a:p>
          </p:txBody>
        </p:sp>
        <p:sp>
          <p:nvSpPr>
            <p:cNvPr id="15404" name="Text Box 28"/>
            <p:cNvSpPr txBox="1"/>
            <p:nvPr/>
          </p:nvSpPr>
          <p:spPr>
            <a:xfrm>
              <a:off x="1244" y="3141"/>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光盘</a:t>
              </a:r>
            </a:p>
          </p:txBody>
        </p:sp>
        <p:sp>
          <p:nvSpPr>
            <p:cNvPr id="15405" name="Text Box 29"/>
            <p:cNvSpPr txBox="1"/>
            <p:nvPr/>
          </p:nvSpPr>
          <p:spPr>
            <a:xfrm>
              <a:off x="1244" y="3397"/>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磁带</a:t>
              </a:r>
            </a:p>
          </p:txBody>
        </p:sp>
        <p:sp>
          <p:nvSpPr>
            <p:cNvPr id="15406" name="Freeform 30"/>
            <p:cNvSpPr/>
            <p:nvPr/>
          </p:nvSpPr>
          <p:spPr>
            <a:xfrm>
              <a:off x="309" y="3672"/>
              <a:ext cx="2397" cy="1"/>
            </a:xfrm>
            <a:custGeom>
              <a:avLst/>
              <a:gdLst>
                <a:gd name="txL" fmla="*/ 0 w 2397"/>
                <a:gd name="txT" fmla="*/ 0 h 1"/>
                <a:gd name="txR" fmla="*/ 2397 w 2397"/>
                <a:gd name="txB" fmla="*/ 1 h 1"/>
              </a:gdLst>
              <a:ahLst/>
              <a:cxnLst>
                <a:cxn ang="0">
                  <a:pos x="0" y="0"/>
                </a:cxn>
                <a:cxn ang="0">
                  <a:pos x="2397" y="0"/>
                </a:cxn>
              </a:cxnLst>
              <a:rect l="txL" t="txT" r="txR" b="txB"/>
              <a:pathLst>
                <a:path w="2397" h="1">
                  <a:moveTo>
                    <a:pt x="0" y="0"/>
                  </a:moveTo>
                  <a:lnTo>
                    <a:pt x="2397"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7" name="Freeform 31"/>
            <p:cNvSpPr/>
            <p:nvPr/>
          </p:nvSpPr>
          <p:spPr>
            <a:xfrm>
              <a:off x="1512" y="1599"/>
              <a:ext cx="1197" cy="2073"/>
            </a:xfrm>
            <a:custGeom>
              <a:avLst/>
              <a:gdLst>
                <a:gd name="txL" fmla="*/ 0 w 1197"/>
                <a:gd name="txT" fmla="*/ 0 h 2073"/>
                <a:gd name="txR" fmla="*/ 1197 w 1197"/>
                <a:gd name="txB" fmla="*/ 2073 h 2073"/>
              </a:gdLst>
              <a:ahLst/>
              <a:cxnLst>
                <a:cxn ang="0">
                  <a:pos x="0" y="0"/>
                </a:cxn>
                <a:cxn ang="0">
                  <a:pos x="1197" y="2073"/>
                </a:cxn>
              </a:cxnLst>
              <a:rect l="txL" t="txT" r="txR" b="txB"/>
              <a:pathLst>
                <a:path w="1197" h="2073">
                  <a:moveTo>
                    <a:pt x="0" y="0"/>
                  </a:moveTo>
                  <a:lnTo>
                    <a:pt x="1197" y="207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8" name="Freeform 32"/>
            <p:cNvSpPr/>
            <p:nvPr/>
          </p:nvSpPr>
          <p:spPr>
            <a:xfrm>
              <a:off x="456" y="3417"/>
              <a:ext cx="2103" cy="3"/>
            </a:xfrm>
            <a:custGeom>
              <a:avLst/>
              <a:gdLst>
                <a:gd name="txL" fmla="*/ 0 w 2103"/>
                <a:gd name="txT" fmla="*/ 0 h 3"/>
                <a:gd name="txR" fmla="*/ 2103 w 2103"/>
                <a:gd name="txB" fmla="*/ 3 h 3"/>
              </a:gdLst>
              <a:ahLst/>
              <a:cxnLst>
                <a:cxn ang="0">
                  <a:pos x="0" y="0"/>
                </a:cxn>
                <a:cxn ang="0">
                  <a:pos x="2103" y="3"/>
                </a:cxn>
              </a:cxnLst>
              <a:rect l="txL" t="txT" r="txR" b="txB"/>
              <a:pathLst>
                <a:path w="2103" h="3">
                  <a:moveTo>
                    <a:pt x="0" y="0"/>
                  </a:moveTo>
                  <a:lnTo>
                    <a:pt x="2103"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9" name="Freeform 33"/>
            <p:cNvSpPr/>
            <p:nvPr/>
          </p:nvSpPr>
          <p:spPr>
            <a:xfrm>
              <a:off x="912" y="2625"/>
              <a:ext cx="1191" cy="1"/>
            </a:xfrm>
            <a:custGeom>
              <a:avLst/>
              <a:gdLst>
                <a:gd name="txL" fmla="*/ 0 w 1191"/>
                <a:gd name="txT" fmla="*/ 0 h 1"/>
                <a:gd name="txR" fmla="*/ 1191 w 1191"/>
                <a:gd name="txB" fmla="*/ 1 h 1"/>
              </a:gdLst>
              <a:ahLst/>
              <a:cxnLst>
                <a:cxn ang="0">
                  <a:pos x="0" y="0"/>
                </a:cxn>
                <a:cxn ang="0">
                  <a:pos x="1191" y="0"/>
                </a:cxn>
              </a:cxnLst>
              <a:rect l="txL" t="txT" r="txR" b="txB"/>
              <a:pathLst>
                <a:path w="1191" h="1">
                  <a:moveTo>
                    <a:pt x="0" y="0"/>
                  </a:moveTo>
                  <a:lnTo>
                    <a:pt x="1191"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10" name="Text Box 34"/>
            <p:cNvSpPr txBox="1"/>
            <p:nvPr/>
          </p:nvSpPr>
          <p:spPr>
            <a:xfrm>
              <a:off x="1244" y="3141"/>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光盘</a:t>
              </a:r>
            </a:p>
          </p:txBody>
        </p:sp>
        <p:sp>
          <p:nvSpPr>
            <p:cNvPr id="15411" name="Text Box 35"/>
            <p:cNvSpPr txBox="1"/>
            <p:nvPr/>
          </p:nvSpPr>
          <p:spPr>
            <a:xfrm>
              <a:off x="1244" y="3397"/>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磁带</a:t>
              </a:r>
            </a:p>
          </p:txBody>
        </p:sp>
        <p:sp>
          <p:nvSpPr>
            <p:cNvPr id="15412" name="Freeform 36"/>
            <p:cNvSpPr/>
            <p:nvPr/>
          </p:nvSpPr>
          <p:spPr>
            <a:xfrm>
              <a:off x="309" y="1587"/>
              <a:ext cx="1203" cy="2085"/>
            </a:xfrm>
            <a:custGeom>
              <a:avLst/>
              <a:gdLst>
                <a:gd name="txL" fmla="*/ 0 w 1203"/>
                <a:gd name="txT" fmla="*/ 0 h 2085"/>
                <a:gd name="txR" fmla="*/ 1203 w 1203"/>
                <a:gd name="txB" fmla="*/ 2085 h 2085"/>
              </a:gdLst>
              <a:ahLst/>
              <a:cxnLst>
                <a:cxn ang="0">
                  <a:pos x="1203" y="0"/>
                </a:cxn>
                <a:cxn ang="0">
                  <a:pos x="0" y="2085"/>
                </a:cxn>
              </a:cxnLst>
              <a:rect l="txL" t="txT" r="txR" b="txB"/>
              <a:pathLst>
                <a:path w="1203" h="2085">
                  <a:moveTo>
                    <a:pt x="1203" y="0"/>
                  </a:moveTo>
                  <a:lnTo>
                    <a:pt x="0" y="2085"/>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grpSp>
        <p:nvGrpSpPr>
          <p:cNvPr id="10" name="Group 37"/>
          <p:cNvGrpSpPr/>
          <p:nvPr/>
        </p:nvGrpSpPr>
        <p:grpSpPr>
          <a:xfrm>
            <a:off x="7103745" y="2363470"/>
            <a:ext cx="3392488" cy="541338"/>
            <a:chOff x="3562" y="1248"/>
            <a:chExt cx="2137" cy="341"/>
          </a:xfrm>
        </p:grpSpPr>
        <p:sp>
          <p:nvSpPr>
            <p:cNvPr id="15393" name="Text Box 38"/>
            <p:cNvSpPr txBox="1"/>
            <p:nvPr/>
          </p:nvSpPr>
          <p:spPr>
            <a:xfrm>
              <a:off x="3562" y="1261"/>
              <a:ext cx="566" cy="327"/>
            </a:xfrm>
            <a:prstGeom prst="rect">
              <a:avLst/>
            </a:prstGeom>
            <a:noFill/>
            <a:ln w="9525">
              <a:noFill/>
            </a:ln>
          </p:spPr>
          <p:txBody>
            <a:bodyPr wrap="none">
              <a:spAutoFit/>
            </a:bodyPr>
            <a:lstStyle/>
            <a:p>
              <a:r>
                <a:rPr lang="zh-CN" altLang="en-US" sz="2800" b="1" dirty="0">
                  <a:solidFill>
                    <a:srgbClr val="7030A0"/>
                  </a:solidFill>
                  <a:latin typeface="Times New Roman" panose="02020603050405020304" pitchFamily="18" charset="0"/>
                </a:rPr>
                <a:t>速度</a:t>
              </a:r>
            </a:p>
          </p:txBody>
        </p:sp>
        <p:sp>
          <p:nvSpPr>
            <p:cNvPr id="15394" name="Text Box 39"/>
            <p:cNvSpPr txBox="1"/>
            <p:nvPr/>
          </p:nvSpPr>
          <p:spPr>
            <a:xfrm>
              <a:off x="4206" y="1261"/>
              <a:ext cx="566" cy="327"/>
            </a:xfrm>
            <a:prstGeom prst="rect">
              <a:avLst/>
            </a:prstGeom>
            <a:noFill/>
            <a:ln w="9525">
              <a:noFill/>
            </a:ln>
          </p:spPr>
          <p:txBody>
            <a:bodyPr wrap="none">
              <a:spAutoFit/>
            </a:bodyPr>
            <a:lstStyle/>
            <a:p>
              <a:r>
                <a:rPr lang="zh-CN" altLang="en-US" sz="2800" b="1" dirty="0">
                  <a:solidFill>
                    <a:schemeClr val="folHlink"/>
                  </a:solidFill>
                  <a:latin typeface="Times New Roman" panose="02020603050405020304" pitchFamily="18" charset="0"/>
                </a:rPr>
                <a:t>容量</a:t>
              </a:r>
            </a:p>
          </p:txBody>
        </p:sp>
        <p:sp>
          <p:nvSpPr>
            <p:cNvPr id="15395" name="Text Box 40"/>
            <p:cNvSpPr txBox="1"/>
            <p:nvPr/>
          </p:nvSpPr>
          <p:spPr>
            <a:xfrm>
              <a:off x="4796" y="1262"/>
              <a:ext cx="903" cy="327"/>
            </a:xfrm>
            <a:prstGeom prst="rect">
              <a:avLst/>
            </a:prstGeom>
            <a:noFill/>
            <a:ln w="9525">
              <a:noFill/>
            </a:ln>
          </p:spPr>
          <p:txBody>
            <a:bodyPr wrap="none">
              <a:spAutoFit/>
            </a:bodyPr>
            <a:lstStyle/>
            <a:p>
              <a:r>
                <a:rPr lang="zh-CN" altLang="en-US" sz="2800" b="1" dirty="0">
                  <a:solidFill>
                    <a:schemeClr val="folHlink"/>
                  </a:solidFill>
                  <a:latin typeface="Times New Roman" panose="02020603050405020304" pitchFamily="18" charset="0"/>
                </a:rPr>
                <a:t>价格  位</a:t>
              </a:r>
            </a:p>
          </p:txBody>
        </p:sp>
        <p:sp>
          <p:nvSpPr>
            <p:cNvPr id="15396" name="Text Box 41"/>
            <p:cNvSpPr txBox="1"/>
            <p:nvPr/>
          </p:nvSpPr>
          <p:spPr>
            <a:xfrm>
              <a:off x="5199" y="1248"/>
              <a:ext cx="341" cy="327"/>
            </a:xfrm>
            <a:prstGeom prst="rect">
              <a:avLst/>
            </a:prstGeom>
            <a:noFill/>
            <a:ln w="9525">
              <a:noFill/>
            </a:ln>
          </p:spPr>
          <p:txBody>
            <a:bodyPr wrap="none">
              <a:spAutoFit/>
            </a:bodyPr>
            <a:lstStyle/>
            <a:p>
              <a:r>
                <a:rPr lang="zh-CN" altLang="en-US" sz="2800" b="1" dirty="0">
                  <a:solidFill>
                    <a:schemeClr val="folHlink"/>
                  </a:solidFill>
                  <a:latin typeface="Times New Roman" panose="02020603050405020304" pitchFamily="18" charset="0"/>
                </a:rPr>
                <a:t>／</a:t>
              </a:r>
            </a:p>
          </p:txBody>
        </p:sp>
      </p:grpSp>
      <p:grpSp>
        <p:nvGrpSpPr>
          <p:cNvPr id="11" name="Group 44"/>
          <p:cNvGrpSpPr/>
          <p:nvPr/>
        </p:nvGrpSpPr>
        <p:grpSpPr>
          <a:xfrm>
            <a:off x="3862070" y="2909570"/>
            <a:ext cx="1468438" cy="1208088"/>
            <a:chOff x="1520" y="1592"/>
            <a:chExt cx="925" cy="761"/>
          </a:xfrm>
        </p:grpSpPr>
        <p:sp>
          <p:nvSpPr>
            <p:cNvPr id="15388" name="Freeform 45"/>
            <p:cNvSpPr/>
            <p:nvPr/>
          </p:nvSpPr>
          <p:spPr>
            <a:xfrm>
              <a:off x="1944" y="2352"/>
              <a:ext cx="468" cy="1"/>
            </a:xfrm>
            <a:custGeom>
              <a:avLst/>
              <a:gdLst>
                <a:gd name="txL" fmla="*/ 0 w 468"/>
                <a:gd name="txT" fmla="*/ 0 h 1"/>
                <a:gd name="txR" fmla="*/ 468 w 468"/>
                <a:gd name="txB" fmla="*/ 1 h 1"/>
              </a:gdLst>
              <a:ahLst/>
              <a:cxnLst>
                <a:cxn ang="0">
                  <a:pos x="0" y="0"/>
                </a:cxn>
                <a:cxn ang="0">
                  <a:pos x="468" y="1"/>
                </a:cxn>
              </a:cxnLst>
              <a:rect l="txL" t="txT" r="txR" b="txB"/>
              <a:pathLst>
                <a:path w="468" h="1">
                  <a:moveTo>
                    <a:pt x="0" y="0"/>
                  </a:moveTo>
                  <a:lnTo>
                    <a:pt x="468" y="1"/>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89" name="Freeform 46"/>
            <p:cNvSpPr/>
            <p:nvPr/>
          </p:nvSpPr>
          <p:spPr>
            <a:xfrm>
              <a:off x="2172" y="1592"/>
              <a:ext cx="1" cy="217"/>
            </a:xfrm>
            <a:custGeom>
              <a:avLst/>
              <a:gdLst>
                <a:gd name="txL" fmla="*/ 0 w 1"/>
                <a:gd name="txT" fmla="*/ 0 h 217"/>
                <a:gd name="txR" fmla="*/ 1 w 1"/>
                <a:gd name="txB" fmla="*/ 217 h 217"/>
              </a:gdLst>
              <a:ahLst/>
              <a:cxnLst>
                <a:cxn ang="0">
                  <a:pos x="0" y="217"/>
                </a:cxn>
                <a:cxn ang="0">
                  <a:pos x="0" y="0"/>
                </a:cxn>
              </a:cxnLst>
              <a:rect l="txL" t="txT" r="txR" b="txB"/>
              <a:pathLst>
                <a:path w="1" h="217">
                  <a:moveTo>
                    <a:pt x="0" y="217"/>
                  </a:moveTo>
                  <a:lnTo>
                    <a:pt x="0" y="0"/>
                  </a:lnTo>
                </a:path>
              </a:pathLst>
            </a:custGeom>
            <a:noFill/>
            <a:ln w="38100" cap="flat" cmpd="sng">
              <a:solidFill>
                <a:schemeClr val="folHlink"/>
              </a:solidFill>
              <a:prstDash val="solid"/>
              <a:round/>
              <a:headEnd type="none" w="med" len="med"/>
              <a:tailEnd type="stealth" w="sm" len="sm"/>
            </a:ln>
          </p:spPr>
          <p:txBody>
            <a:bodyPr wrap="none"/>
            <a:lstStyle/>
            <a:p>
              <a:endParaRPr lang="zh-CN" altLang="en-US" dirty="0">
                <a:latin typeface="Times New Roman" panose="02020603050405020304" pitchFamily="18" charset="0"/>
              </a:endParaRPr>
            </a:p>
          </p:txBody>
        </p:sp>
        <p:sp>
          <p:nvSpPr>
            <p:cNvPr id="15390" name="Freeform 47"/>
            <p:cNvSpPr/>
            <p:nvPr/>
          </p:nvSpPr>
          <p:spPr>
            <a:xfrm>
              <a:off x="2184" y="2142"/>
              <a:ext cx="1" cy="201"/>
            </a:xfrm>
            <a:custGeom>
              <a:avLst/>
              <a:gdLst>
                <a:gd name="txL" fmla="*/ 0 w 1"/>
                <a:gd name="txT" fmla="*/ 0 h 201"/>
                <a:gd name="txR" fmla="*/ 1 w 1"/>
                <a:gd name="txB" fmla="*/ 201 h 201"/>
              </a:gdLst>
              <a:ahLst/>
              <a:cxnLst>
                <a:cxn ang="0">
                  <a:pos x="0" y="0"/>
                </a:cxn>
                <a:cxn ang="0">
                  <a:pos x="1" y="201"/>
                </a:cxn>
              </a:cxnLst>
              <a:rect l="txL" t="txT" r="txR" b="txB"/>
              <a:pathLst>
                <a:path w="1" h="201">
                  <a:moveTo>
                    <a:pt x="0" y="0"/>
                  </a:moveTo>
                  <a:lnTo>
                    <a:pt x="1" y="201"/>
                  </a:lnTo>
                </a:path>
              </a:pathLst>
            </a:custGeom>
            <a:noFill/>
            <a:ln w="38100" cap="flat" cmpd="sng">
              <a:solidFill>
                <a:schemeClr val="folHlink"/>
              </a:solidFill>
              <a:prstDash val="solid"/>
              <a:round/>
              <a:headEnd type="none" w="med" len="med"/>
              <a:tailEnd type="stealth" w="sm" len="sm"/>
            </a:ln>
          </p:spPr>
          <p:txBody>
            <a:bodyPr wrap="none"/>
            <a:lstStyle/>
            <a:p>
              <a:endParaRPr lang="zh-CN" altLang="en-US" dirty="0">
                <a:latin typeface="Times New Roman" panose="02020603050405020304" pitchFamily="18" charset="0"/>
              </a:endParaRPr>
            </a:p>
          </p:txBody>
        </p:sp>
        <p:sp>
          <p:nvSpPr>
            <p:cNvPr id="15391" name="Text Box 48"/>
            <p:cNvSpPr txBox="1"/>
            <p:nvPr/>
          </p:nvSpPr>
          <p:spPr>
            <a:xfrm>
              <a:off x="1934" y="1826"/>
              <a:ext cx="511" cy="288"/>
            </a:xfrm>
            <a:prstGeom prst="rect">
              <a:avLst/>
            </a:prstGeom>
            <a:noFill/>
            <a:ln w="9525">
              <a:noFill/>
            </a:ln>
          </p:spPr>
          <p:txBody>
            <a:bodyPr wrap="none">
              <a:spAutoFit/>
            </a:bodyPr>
            <a:lstStyle/>
            <a:p>
              <a:r>
                <a:rPr lang="en-US" altLang="zh-CN" b="1" dirty="0">
                  <a:latin typeface="Times New Roman" panose="02020603050405020304" pitchFamily="18" charset="0"/>
                </a:rPr>
                <a:t>CPU</a:t>
              </a:r>
            </a:p>
          </p:txBody>
        </p:sp>
        <p:sp>
          <p:nvSpPr>
            <p:cNvPr id="15392" name="Line 49"/>
            <p:cNvSpPr/>
            <p:nvPr/>
          </p:nvSpPr>
          <p:spPr>
            <a:xfrm>
              <a:off x="1520" y="1593"/>
              <a:ext cx="870" cy="0"/>
            </a:xfrm>
            <a:prstGeom prst="line">
              <a:avLst/>
            </a:prstGeom>
            <a:ln w="38100" cap="flat" cmpd="sng">
              <a:solidFill>
                <a:schemeClr val="folHlink"/>
              </a:solidFill>
              <a:prstDash val="solid"/>
              <a:headEnd type="none" w="med" len="med"/>
              <a:tailEnd type="none" w="med" len="med"/>
            </a:ln>
          </p:spPr>
        </p:sp>
      </p:grpSp>
      <p:grpSp>
        <p:nvGrpSpPr>
          <p:cNvPr id="12" name="Group 50"/>
          <p:cNvGrpSpPr/>
          <p:nvPr/>
        </p:nvGrpSpPr>
        <p:grpSpPr>
          <a:xfrm>
            <a:off x="4733608" y="2892108"/>
            <a:ext cx="1416050" cy="1662112"/>
            <a:chOff x="2069" y="1581"/>
            <a:chExt cx="892" cy="1047"/>
          </a:xfrm>
        </p:grpSpPr>
        <p:sp>
          <p:nvSpPr>
            <p:cNvPr id="15383" name="Freeform 51"/>
            <p:cNvSpPr/>
            <p:nvPr/>
          </p:nvSpPr>
          <p:spPr>
            <a:xfrm>
              <a:off x="2069" y="2627"/>
              <a:ext cx="882" cy="1"/>
            </a:xfrm>
            <a:custGeom>
              <a:avLst/>
              <a:gdLst>
                <a:gd name="txL" fmla="*/ 0 w 882"/>
                <a:gd name="txT" fmla="*/ 0 h 1"/>
                <a:gd name="txR" fmla="*/ 882 w 882"/>
                <a:gd name="txB" fmla="*/ 1 h 1"/>
              </a:gdLst>
              <a:ahLst/>
              <a:cxnLst>
                <a:cxn ang="0">
                  <a:pos x="0" y="1"/>
                </a:cxn>
                <a:cxn ang="0">
                  <a:pos x="882" y="0"/>
                </a:cxn>
              </a:cxnLst>
              <a:rect l="txL" t="txT" r="txR" b="txB"/>
              <a:pathLst>
                <a:path w="882" h="1">
                  <a:moveTo>
                    <a:pt x="0" y="1"/>
                  </a:moveTo>
                  <a:lnTo>
                    <a:pt x="882"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84" name="Line 52"/>
            <p:cNvSpPr/>
            <p:nvPr/>
          </p:nvSpPr>
          <p:spPr>
            <a:xfrm rot="10800000">
              <a:off x="2664" y="1581"/>
              <a:ext cx="0" cy="300"/>
            </a:xfrm>
            <a:prstGeom prst="line">
              <a:avLst/>
            </a:prstGeom>
            <a:ln w="38100" cap="flat" cmpd="sng">
              <a:solidFill>
                <a:schemeClr val="folHlink"/>
              </a:solidFill>
              <a:prstDash val="solid"/>
              <a:headEnd type="none" w="med" len="med"/>
              <a:tailEnd type="stealth" w="sm" len="sm"/>
            </a:ln>
          </p:spPr>
        </p:sp>
        <p:sp>
          <p:nvSpPr>
            <p:cNvPr id="15385" name="Line 53"/>
            <p:cNvSpPr/>
            <p:nvPr/>
          </p:nvSpPr>
          <p:spPr>
            <a:xfrm>
              <a:off x="2676" y="2321"/>
              <a:ext cx="0" cy="300"/>
            </a:xfrm>
            <a:prstGeom prst="line">
              <a:avLst/>
            </a:prstGeom>
            <a:ln w="38100" cap="flat" cmpd="sng">
              <a:solidFill>
                <a:schemeClr val="folHlink"/>
              </a:solidFill>
              <a:prstDash val="solid"/>
              <a:headEnd type="none" w="med" len="med"/>
              <a:tailEnd type="stealth" w="sm" len="sm"/>
            </a:ln>
          </p:spPr>
        </p:sp>
        <p:sp>
          <p:nvSpPr>
            <p:cNvPr id="15386" name="Text Box 54"/>
            <p:cNvSpPr txBox="1"/>
            <p:nvPr/>
          </p:nvSpPr>
          <p:spPr>
            <a:xfrm>
              <a:off x="2450" y="1982"/>
              <a:ext cx="511" cy="288"/>
            </a:xfrm>
            <a:prstGeom prst="rect">
              <a:avLst/>
            </a:prstGeom>
            <a:noFill/>
            <a:ln w="9525">
              <a:noFill/>
            </a:ln>
          </p:spPr>
          <p:txBody>
            <a:bodyPr wrap="none">
              <a:spAutoFit/>
            </a:bodyPr>
            <a:lstStyle/>
            <a:p>
              <a:r>
                <a:rPr lang="en-US" altLang="zh-CN" b="1" dirty="0">
                  <a:latin typeface="Times New Roman" panose="02020603050405020304" pitchFamily="18" charset="0"/>
                </a:rPr>
                <a:t>CPU</a:t>
              </a:r>
            </a:p>
          </p:txBody>
        </p:sp>
        <p:sp>
          <p:nvSpPr>
            <p:cNvPr id="15387" name="Line 55"/>
            <p:cNvSpPr/>
            <p:nvPr/>
          </p:nvSpPr>
          <p:spPr>
            <a:xfrm>
              <a:off x="2390" y="1593"/>
              <a:ext cx="539" cy="0"/>
            </a:xfrm>
            <a:prstGeom prst="line">
              <a:avLst/>
            </a:prstGeom>
            <a:ln w="38100" cap="flat" cmpd="sng">
              <a:solidFill>
                <a:schemeClr val="folHlink"/>
              </a:solidFill>
              <a:prstDash val="solid"/>
              <a:headEnd type="none" w="med" len="med"/>
              <a:tailEnd type="none" w="med" len="med"/>
            </a:ln>
          </p:spPr>
        </p:sp>
      </p:grpSp>
      <p:grpSp>
        <p:nvGrpSpPr>
          <p:cNvPr id="13" name="Group 56"/>
          <p:cNvGrpSpPr/>
          <p:nvPr/>
        </p:nvGrpSpPr>
        <p:grpSpPr>
          <a:xfrm>
            <a:off x="5022533" y="2896870"/>
            <a:ext cx="1960562" cy="2044700"/>
            <a:chOff x="2251" y="1584"/>
            <a:chExt cx="1235" cy="1288"/>
          </a:xfrm>
        </p:grpSpPr>
        <p:sp>
          <p:nvSpPr>
            <p:cNvPr id="15378" name="Text Box 57"/>
            <p:cNvSpPr txBox="1"/>
            <p:nvPr/>
          </p:nvSpPr>
          <p:spPr>
            <a:xfrm>
              <a:off x="3026" y="2011"/>
              <a:ext cx="346" cy="442"/>
            </a:xfrm>
            <a:prstGeom prst="rect">
              <a:avLst/>
            </a:prstGeom>
            <a:noFill/>
            <a:ln w="9525">
              <a:noFill/>
            </a:ln>
          </p:spPr>
          <p:txBody>
            <a:bodyPr vert="eaVert" wrap="none">
              <a:spAutoFit/>
            </a:bodyPr>
            <a:lstStyle/>
            <a:p>
              <a:r>
                <a:rPr lang="zh-CN" altLang="en-US" b="1" dirty="0">
                  <a:latin typeface="Times New Roman" panose="02020603050405020304" pitchFamily="18" charset="0"/>
                </a:rPr>
                <a:t>主机</a:t>
              </a:r>
            </a:p>
          </p:txBody>
        </p:sp>
        <p:sp>
          <p:nvSpPr>
            <p:cNvPr id="15379" name="Line 58"/>
            <p:cNvSpPr/>
            <p:nvPr/>
          </p:nvSpPr>
          <p:spPr>
            <a:xfrm>
              <a:off x="2251" y="2872"/>
              <a:ext cx="1235" cy="0"/>
            </a:xfrm>
            <a:prstGeom prst="line">
              <a:avLst/>
            </a:prstGeom>
            <a:ln w="38100" cap="flat" cmpd="sng">
              <a:solidFill>
                <a:schemeClr val="folHlink"/>
              </a:solidFill>
              <a:prstDash val="solid"/>
              <a:headEnd type="none" w="med" len="med"/>
              <a:tailEnd type="none" w="med" len="med"/>
            </a:ln>
          </p:spPr>
        </p:sp>
        <p:sp>
          <p:nvSpPr>
            <p:cNvPr id="15380" name="Line 59"/>
            <p:cNvSpPr/>
            <p:nvPr/>
          </p:nvSpPr>
          <p:spPr>
            <a:xfrm rot="10800000">
              <a:off x="3180" y="1584"/>
              <a:ext cx="0" cy="300"/>
            </a:xfrm>
            <a:prstGeom prst="line">
              <a:avLst/>
            </a:prstGeom>
            <a:ln w="38100" cap="flat" cmpd="sng">
              <a:solidFill>
                <a:schemeClr val="folHlink"/>
              </a:solidFill>
              <a:prstDash val="solid"/>
              <a:headEnd type="none" w="med" len="med"/>
              <a:tailEnd type="stealth" w="sm" len="sm"/>
            </a:ln>
          </p:spPr>
        </p:sp>
        <p:sp>
          <p:nvSpPr>
            <p:cNvPr id="15381" name="Line 60"/>
            <p:cNvSpPr/>
            <p:nvPr/>
          </p:nvSpPr>
          <p:spPr>
            <a:xfrm>
              <a:off x="3180" y="2566"/>
              <a:ext cx="0" cy="300"/>
            </a:xfrm>
            <a:prstGeom prst="line">
              <a:avLst/>
            </a:prstGeom>
            <a:ln w="38100" cap="flat" cmpd="sng">
              <a:solidFill>
                <a:schemeClr val="folHlink"/>
              </a:solidFill>
              <a:prstDash val="solid"/>
              <a:headEnd type="none" w="med" len="med"/>
              <a:tailEnd type="stealth" w="sm" len="sm"/>
            </a:ln>
          </p:spPr>
        </p:sp>
        <p:sp>
          <p:nvSpPr>
            <p:cNvPr id="15382" name="Line 61"/>
            <p:cNvSpPr/>
            <p:nvPr/>
          </p:nvSpPr>
          <p:spPr>
            <a:xfrm>
              <a:off x="2917" y="1593"/>
              <a:ext cx="539" cy="0"/>
            </a:xfrm>
            <a:prstGeom prst="line">
              <a:avLst/>
            </a:prstGeom>
            <a:ln w="38100" cap="flat" cmpd="sng">
              <a:solidFill>
                <a:schemeClr val="folHlink"/>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8475"/>
                                        </p:tgtEl>
                                        <p:attrNameLst>
                                          <p:attrName>style.visibility</p:attrName>
                                        </p:attrNameLst>
                                      </p:cBhvr>
                                      <p:to>
                                        <p:strVal val="visible"/>
                                      </p:to>
                                    </p:set>
                                    <p:animEffect transition="in" filter="blinds(horizontal)">
                                      <p:cBhvr>
                                        <p:cTn id="37" dur="500"/>
                                        <p:tgtEl>
                                          <p:spTgt spid="31847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lide(fromTop)">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18471"/>
                                        </p:tgtEl>
                                        <p:attrNameLst>
                                          <p:attrName>style.visibility</p:attrName>
                                        </p:attrNameLst>
                                      </p:cBhvr>
                                      <p:to>
                                        <p:strVal val="visible"/>
                                      </p:to>
                                    </p:set>
                                    <p:animEffect transition="in" filter="blinds(horizontal)">
                                      <p:cBhvr>
                                        <p:cTn id="47" dur="500"/>
                                        <p:tgtEl>
                                          <p:spTgt spid="31847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slide(fromTop)">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8466"/>
                                        </p:tgtEl>
                                        <p:attrNameLst>
                                          <p:attrName>style.visibility</p:attrName>
                                        </p:attrNameLst>
                                      </p:cBhvr>
                                      <p:to>
                                        <p:strVal val="visible"/>
                                      </p:to>
                                    </p:set>
                                    <p:animEffect transition="in" filter="blinds(horizontal)">
                                      <p:cBhvr>
                                        <p:cTn id="57" dur="500"/>
                                        <p:tgtEl>
                                          <p:spTgt spid="318466"/>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1"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slide(fromTop)">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p:bldP spid="318471" grpId="0"/>
      <p:bldP spid="31847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刷新</a:t>
            </a:r>
            <a:endParaRPr lang="zh-CN" altLang="en-US" b="1" dirty="0">
              <a:solidFill>
                <a:schemeClr val="folHlink"/>
              </a:solidFill>
              <a:latin typeface="Times New Roman" panose="02020603050405020304" pitchFamily="18" charset="0"/>
              <a:sym typeface="+mn-ea"/>
            </a:endParaRPr>
          </a:p>
        </p:txBody>
      </p:sp>
      <p:sp>
        <p:nvSpPr>
          <p:cNvPr id="5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60</a:t>
            </a:fld>
            <a:endParaRPr lang="zh-CN" altLang="en-US" dirty="0"/>
          </a:p>
        </p:txBody>
      </p:sp>
      <p:sp>
        <p:nvSpPr>
          <p:cNvPr id="62" name="Text Box 2"/>
          <p:cNvSpPr txBox="1">
            <a:spLocks noChangeArrowheads="1"/>
          </p:cNvSpPr>
          <p:nvPr/>
        </p:nvSpPr>
        <p:spPr bwMode="auto">
          <a:xfrm>
            <a:off x="1914525" y="5068888"/>
            <a:ext cx="2895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1"/>
              <a:t>t</a:t>
            </a:r>
            <a:r>
              <a:rPr lang="en-US" altLang="zh-CN" sz="2800" b="1" baseline="-25000"/>
              <a:t>C</a:t>
            </a:r>
            <a:r>
              <a:rPr lang="en-US" altLang="zh-CN" sz="2800" b="1">
                <a:latin typeface="宋体" panose="02010600030101010101" pitchFamily="2" charset="-122"/>
              </a:rPr>
              <a:t> = </a:t>
            </a:r>
            <a:r>
              <a:rPr lang="en-US" altLang="zh-CN" sz="3200" b="1" i="1"/>
              <a:t>t</a:t>
            </a:r>
            <a:r>
              <a:rPr lang="en-US" altLang="zh-CN" sz="2800" b="1" baseline="-25000"/>
              <a:t>M</a:t>
            </a:r>
            <a:r>
              <a:rPr lang="en-US" altLang="zh-CN" sz="2800" b="1" baseline="-25000">
                <a:latin typeface="宋体" panose="02010600030101010101" pitchFamily="2" charset="-122"/>
              </a:rPr>
              <a:t> </a:t>
            </a:r>
            <a:r>
              <a:rPr lang="en-US" altLang="zh-CN" sz="2800" b="1">
                <a:latin typeface="宋体" panose="02010600030101010101" pitchFamily="2" charset="-122"/>
              </a:rPr>
              <a:t>+ </a:t>
            </a:r>
            <a:r>
              <a:rPr lang="en-US" altLang="zh-CN" sz="3200" b="1" i="1"/>
              <a:t>t</a:t>
            </a:r>
            <a:r>
              <a:rPr lang="en-US" altLang="zh-CN" sz="2800" b="1" baseline="-25000"/>
              <a:t>R</a:t>
            </a:r>
            <a:endParaRPr lang="zh-CN" altLang="en-US" sz="2800" b="1" baseline="-25000"/>
          </a:p>
        </p:txBody>
      </p:sp>
      <p:grpSp>
        <p:nvGrpSpPr>
          <p:cNvPr id="63" name="Group 3"/>
          <p:cNvGrpSpPr/>
          <p:nvPr/>
        </p:nvGrpSpPr>
        <p:grpSpPr bwMode="auto">
          <a:xfrm>
            <a:off x="2376488" y="5708650"/>
            <a:ext cx="2057400" cy="1082675"/>
            <a:chOff x="1200" y="3350"/>
            <a:chExt cx="1296" cy="682"/>
          </a:xfrm>
        </p:grpSpPr>
        <p:sp>
          <p:nvSpPr>
            <p:cNvPr id="64" name="Line 4"/>
            <p:cNvSpPr>
              <a:spLocks noChangeShapeType="1"/>
            </p:cNvSpPr>
            <p:nvPr/>
          </p:nvSpPr>
          <p:spPr bwMode="auto">
            <a:xfrm>
              <a:off x="1536" y="3350"/>
              <a:ext cx="0" cy="336"/>
            </a:xfrm>
            <a:prstGeom prst="line">
              <a:avLst/>
            </a:prstGeom>
            <a:noFill/>
            <a:ln w="635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Line 5"/>
            <p:cNvSpPr>
              <a:spLocks noChangeShapeType="1"/>
            </p:cNvSpPr>
            <p:nvPr/>
          </p:nvSpPr>
          <p:spPr bwMode="auto">
            <a:xfrm>
              <a:off x="2064" y="3350"/>
              <a:ext cx="0" cy="336"/>
            </a:xfrm>
            <a:prstGeom prst="line">
              <a:avLst/>
            </a:prstGeom>
            <a:noFill/>
            <a:ln w="635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Text Box 6"/>
            <p:cNvSpPr txBox="1">
              <a:spLocks noChangeArrowheads="1"/>
            </p:cNvSpPr>
            <p:nvPr/>
          </p:nvSpPr>
          <p:spPr bwMode="auto">
            <a:xfrm>
              <a:off x="1200" y="3705"/>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读写</a:t>
              </a:r>
            </a:p>
          </p:txBody>
        </p:sp>
        <p:sp>
          <p:nvSpPr>
            <p:cNvPr id="67" name="Text Box 7"/>
            <p:cNvSpPr txBox="1">
              <a:spLocks noChangeArrowheads="1"/>
            </p:cNvSpPr>
            <p:nvPr/>
          </p:nvSpPr>
          <p:spPr bwMode="auto">
            <a:xfrm>
              <a:off x="1776" y="3705"/>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刷新</a:t>
              </a:r>
            </a:p>
          </p:txBody>
        </p:sp>
      </p:grpSp>
      <p:sp>
        <p:nvSpPr>
          <p:cNvPr id="68" name="Text Box 8"/>
          <p:cNvSpPr txBox="1">
            <a:spLocks noChangeArrowheads="1"/>
          </p:cNvSpPr>
          <p:nvPr/>
        </p:nvSpPr>
        <p:spPr bwMode="auto">
          <a:xfrm>
            <a:off x="4733925" y="518953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无 “死区”</a:t>
            </a:r>
          </a:p>
        </p:txBody>
      </p:sp>
      <p:sp>
        <p:nvSpPr>
          <p:cNvPr id="69" name="Text Box 9"/>
          <p:cNvSpPr txBox="1">
            <a:spLocks noChangeArrowheads="1"/>
          </p:cNvSpPr>
          <p:nvPr/>
        </p:nvSpPr>
        <p:spPr bwMode="auto">
          <a:xfrm>
            <a:off x="771525" y="1004888"/>
            <a:ext cx="6705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ea typeface="仿宋_GB2312" pitchFamily="49" charset="-122"/>
              </a:rPr>
              <a:t>②</a:t>
            </a:r>
            <a:r>
              <a:rPr lang="zh-CN" altLang="en-US" sz="3200" b="1">
                <a:ea typeface="楷体_GB2312" pitchFamily="49" charset="-122"/>
              </a:rPr>
              <a:t> </a:t>
            </a:r>
            <a:r>
              <a:rPr lang="zh-CN" altLang="en-US" sz="3200" b="1"/>
              <a:t>分散刷新</a:t>
            </a:r>
            <a:r>
              <a:rPr lang="en-US" altLang="zh-CN" sz="3200" b="1">
                <a:ea typeface="楷体_GB2312" pitchFamily="49" charset="-122"/>
              </a:rPr>
              <a:t>（</a:t>
            </a:r>
            <a:r>
              <a:rPr lang="zh-CN" altLang="en-US" sz="3200" b="1"/>
              <a:t>存取周期为</a:t>
            </a:r>
            <a:r>
              <a:rPr lang="zh-CN" altLang="en-US" sz="3200" b="1">
                <a:ea typeface="楷体_GB2312" pitchFamily="49" charset="-122"/>
              </a:rPr>
              <a:t>1</a:t>
            </a:r>
            <a:r>
              <a:rPr lang="zh-CN" altLang="en-US" sz="800" b="1">
                <a:ea typeface="楷体_GB2312" pitchFamily="49" charset="-122"/>
              </a:rPr>
              <a:t> </a:t>
            </a:r>
            <a:r>
              <a:rPr lang="en-US" altLang="zh-CN" sz="3200" b="1">
                <a:sym typeface="Symbol" panose="05050102010706020507" pitchFamily="18" charset="2"/>
              </a:rPr>
              <a:t></a:t>
            </a:r>
            <a:r>
              <a:rPr lang="en-US" altLang="zh-CN" sz="3200" b="1"/>
              <a:t>s</a:t>
            </a:r>
            <a:r>
              <a:rPr lang="en-US" altLang="zh-CN" sz="800" b="1">
                <a:latin typeface="宋体" panose="02010600030101010101" pitchFamily="2" charset="-122"/>
              </a:rPr>
              <a:t> </a:t>
            </a:r>
            <a:r>
              <a:rPr lang="en-US" altLang="zh-CN" sz="3200" b="1"/>
              <a:t>）</a:t>
            </a:r>
            <a:endParaRPr lang="zh-CN" altLang="en-US" sz="3200" b="1"/>
          </a:p>
        </p:txBody>
      </p:sp>
      <p:sp>
        <p:nvSpPr>
          <p:cNvPr id="70" name="Text Box 10"/>
          <p:cNvSpPr txBox="1">
            <a:spLocks noChangeArrowheads="1"/>
          </p:cNvSpPr>
          <p:nvPr/>
        </p:nvSpPr>
        <p:spPr bwMode="auto">
          <a:xfrm>
            <a:off x="4733925" y="6272213"/>
            <a:ext cx="495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(存取周期为 0.5 </a:t>
            </a:r>
            <a:r>
              <a:rPr lang="en-US" altLang="zh-CN" sz="2800" b="1">
                <a:sym typeface="Symbol" panose="05050102010706020507" pitchFamily="18" charset="2"/>
              </a:rPr>
              <a:t></a:t>
            </a:r>
            <a:r>
              <a:rPr lang="en-US" altLang="zh-CN" sz="2800" b="1"/>
              <a:t>s</a:t>
            </a:r>
            <a:r>
              <a:rPr lang="zh-CN" altLang="en-US" sz="2800" b="1"/>
              <a:t> </a:t>
            </a:r>
            <a:r>
              <a:rPr lang="en-US" altLang="zh-CN" sz="2800" b="1"/>
              <a:t>+ </a:t>
            </a:r>
            <a:r>
              <a:rPr lang="zh-CN" altLang="en-US" sz="2800" b="1"/>
              <a:t>0.5 </a:t>
            </a:r>
            <a:r>
              <a:rPr lang="en-US" altLang="zh-CN" sz="2800" b="1">
                <a:sym typeface="Symbol" panose="05050102010706020507" pitchFamily="18" charset="2"/>
              </a:rPr>
              <a:t></a:t>
            </a:r>
            <a:r>
              <a:rPr lang="en-US" altLang="zh-CN" sz="2800" b="1"/>
              <a:t>s</a:t>
            </a:r>
            <a:r>
              <a:rPr lang="en-US" altLang="zh-CN" sz="800" b="1">
                <a:latin typeface="宋体" panose="02010600030101010101" pitchFamily="2" charset="-122"/>
              </a:rPr>
              <a:t> </a:t>
            </a:r>
            <a:r>
              <a:rPr lang="en-US" altLang="zh-CN" sz="2800" b="1"/>
              <a:t>)</a:t>
            </a:r>
          </a:p>
        </p:txBody>
      </p:sp>
      <p:sp>
        <p:nvSpPr>
          <p:cNvPr id="71" name="Text Box 12"/>
          <p:cNvSpPr txBox="1">
            <a:spLocks noChangeArrowheads="1"/>
          </p:cNvSpPr>
          <p:nvPr/>
        </p:nvSpPr>
        <p:spPr bwMode="auto">
          <a:xfrm>
            <a:off x="1209675" y="1547813"/>
            <a:ext cx="480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以 128</a:t>
            </a:r>
            <a:r>
              <a:rPr lang="zh-CN" altLang="en-US" b="1" dirty="0"/>
              <a:t> </a:t>
            </a:r>
            <a:r>
              <a:rPr lang="en-US" altLang="zh-CN" sz="2800" b="1" dirty="0">
                <a:cs typeface="Times New Roman" panose="02020603050405020304" pitchFamily="18" charset="0"/>
              </a:rPr>
              <a:t>×128 </a:t>
            </a:r>
            <a:r>
              <a:rPr lang="zh-CN" altLang="en-US" sz="2800" b="1" dirty="0"/>
              <a:t>矩阵为例</a:t>
            </a:r>
          </a:p>
        </p:txBody>
      </p:sp>
      <p:grpSp>
        <p:nvGrpSpPr>
          <p:cNvPr id="72" name="Group 13"/>
          <p:cNvGrpSpPr/>
          <p:nvPr/>
        </p:nvGrpSpPr>
        <p:grpSpPr bwMode="auto">
          <a:xfrm>
            <a:off x="695325" y="2163763"/>
            <a:ext cx="8458200" cy="2922587"/>
            <a:chOff x="96" y="1135"/>
            <a:chExt cx="5328" cy="1841"/>
          </a:xfrm>
        </p:grpSpPr>
        <p:grpSp>
          <p:nvGrpSpPr>
            <p:cNvPr id="73" name="Group 14"/>
            <p:cNvGrpSpPr/>
            <p:nvPr/>
          </p:nvGrpSpPr>
          <p:grpSpPr bwMode="auto">
            <a:xfrm>
              <a:off x="96" y="1135"/>
              <a:ext cx="5328" cy="1841"/>
              <a:chOff x="96" y="1135"/>
              <a:chExt cx="5328" cy="1841"/>
            </a:xfrm>
          </p:grpSpPr>
          <p:sp>
            <p:nvSpPr>
              <p:cNvPr id="75" name="Line 15"/>
              <p:cNvSpPr>
                <a:spLocks noChangeShapeType="1"/>
              </p:cNvSpPr>
              <p:nvPr/>
            </p:nvSpPr>
            <p:spPr bwMode="auto">
              <a:xfrm>
                <a:off x="96" y="1716"/>
                <a:ext cx="159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Line 16"/>
              <p:cNvSpPr>
                <a:spLocks noChangeShapeType="1"/>
              </p:cNvSpPr>
              <p:nvPr/>
            </p:nvSpPr>
            <p:spPr bwMode="auto">
              <a:xfrm>
                <a:off x="416" y="1163"/>
                <a:ext cx="1" cy="18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Line 17"/>
              <p:cNvSpPr>
                <a:spLocks noChangeShapeType="1"/>
              </p:cNvSpPr>
              <p:nvPr/>
            </p:nvSpPr>
            <p:spPr bwMode="auto">
              <a:xfrm>
                <a:off x="794" y="1163"/>
                <a:ext cx="1" cy="104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18"/>
              <p:cNvSpPr>
                <a:spLocks noChangeShapeType="1"/>
              </p:cNvSpPr>
              <p:nvPr/>
            </p:nvSpPr>
            <p:spPr bwMode="auto">
              <a:xfrm>
                <a:off x="1172" y="1163"/>
                <a:ext cx="1" cy="14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Rectangle 19"/>
              <p:cNvSpPr>
                <a:spLocks noChangeArrowheads="1"/>
              </p:cNvSpPr>
              <p:nvPr/>
            </p:nvSpPr>
            <p:spPr bwMode="auto">
              <a:xfrm>
                <a:off x="467"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p>
            </p:txBody>
          </p:sp>
          <p:sp>
            <p:nvSpPr>
              <p:cNvPr id="80" name="Line 20"/>
              <p:cNvSpPr>
                <a:spLocks noChangeShapeType="1"/>
              </p:cNvSpPr>
              <p:nvPr/>
            </p:nvSpPr>
            <p:spPr bwMode="auto">
              <a:xfrm>
                <a:off x="1550"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Rectangle 21"/>
              <p:cNvSpPr>
                <a:spLocks noChangeArrowheads="1"/>
              </p:cNvSpPr>
              <p:nvPr/>
            </p:nvSpPr>
            <p:spPr bwMode="auto">
              <a:xfrm>
                <a:off x="825" y="1227"/>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p>
            </p:txBody>
          </p:sp>
          <p:sp>
            <p:nvSpPr>
              <p:cNvPr id="82" name="Rectangle 22"/>
              <p:cNvSpPr>
                <a:spLocks noChangeArrowheads="1"/>
              </p:cNvSpPr>
              <p:nvPr/>
            </p:nvSpPr>
            <p:spPr bwMode="auto">
              <a:xfrm>
                <a:off x="920" y="1502"/>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700" b="1"/>
                  <a:t>0</a:t>
                </a:r>
                <a:endParaRPr lang="zh-CN" altLang="en-US" b="1"/>
              </a:p>
            </p:txBody>
          </p:sp>
          <p:sp>
            <p:nvSpPr>
              <p:cNvPr id="83" name="Rectangle 23"/>
              <p:cNvSpPr>
                <a:spLocks noChangeArrowheads="1"/>
              </p:cNvSpPr>
              <p:nvPr/>
            </p:nvSpPr>
            <p:spPr bwMode="auto">
              <a:xfrm>
                <a:off x="1221"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84" name="Rectangle 24"/>
              <p:cNvSpPr>
                <a:spLocks noChangeArrowheads="1"/>
              </p:cNvSpPr>
              <p:nvPr/>
            </p:nvSpPr>
            <p:spPr bwMode="auto">
              <a:xfrm>
                <a:off x="874" y="1750"/>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p>
            </p:txBody>
          </p:sp>
          <p:sp>
            <p:nvSpPr>
              <p:cNvPr id="85" name="Rectangle 25"/>
              <p:cNvSpPr>
                <a:spLocks noChangeArrowheads="1"/>
              </p:cNvSpPr>
              <p:nvPr/>
            </p:nvSpPr>
            <p:spPr bwMode="auto">
              <a:xfrm>
                <a:off x="944" y="1853"/>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500" b="1"/>
                  <a:t>R</a:t>
                </a:r>
                <a:endParaRPr lang="en-US" altLang="zh-CN" b="1"/>
              </a:p>
            </p:txBody>
          </p:sp>
          <p:sp>
            <p:nvSpPr>
              <p:cNvPr id="86" name="Rectangle 26"/>
              <p:cNvSpPr>
                <a:spLocks noChangeArrowheads="1"/>
              </p:cNvSpPr>
              <p:nvPr/>
            </p:nvSpPr>
            <p:spPr bwMode="auto">
              <a:xfrm>
                <a:off x="520" y="1750"/>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p>
            </p:txBody>
          </p:sp>
          <p:sp>
            <p:nvSpPr>
              <p:cNvPr id="87" name="Rectangle 27"/>
              <p:cNvSpPr>
                <a:spLocks noChangeArrowheads="1"/>
              </p:cNvSpPr>
              <p:nvPr/>
            </p:nvSpPr>
            <p:spPr bwMode="auto">
              <a:xfrm>
                <a:off x="604" y="1853"/>
                <a:ext cx="1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500" b="1"/>
                  <a:t>M</a:t>
                </a:r>
                <a:endParaRPr lang="en-US" altLang="zh-CN" b="1"/>
              </a:p>
            </p:txBody>
          </p:sp>
          <p:sp>
            <p:nvSpPr>
              <p:cNvPr id="88" name="Rectangle 28"/>
              <p:cNvSpPr>
                <a:spLocks noChangeArrowheads="1"/>
              </p:cNvSpPr>
              <p:nvPr/>
            </p:nvSpPr>
            <p:spPr bwMode="auto">
              <a:xfrm>
                <a:off x="761" y="2239"/>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p>
            </p:txBody>
          </p:sp>
          <p:sp>
            <p:nvSpPr>
              <p:cNvPr id="89" name="Rectangle 29"/>
              <p:cNvSpPr>
                <a:spLocks noChangeArrowheads="1"/>
              </p:cNvSpPr>
              <p:nvPr/>
            </p:nvSpPr>
            <p:spPr bwMode="auto">
              <a:xfrm>
                <a:off x="830" y="2342"/>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500" b="1"/>
                  <a:t>C</a:t>
                </a:r>
                <a:endParaRPr lang="en-US" altLang="zh-CN" b="1"/>
              </a:p>
            </p:txBody>
          </p:sp>
          <p:sp>
            <p:nvSpPr>
              <p:cNvPr id="90" name="Line 30"/>
              <p:cNvSpPr>
                <a:spLocks noChangeShapeType="1"/>
              </p:cNvSpPr>
              <p:nvPr/>
            </p:nvSpPr>
            <p:spPr bwMode="auto">
              <a:xfrm>
                <a:off x="2180" y="1716"/>
                <a:ext cx="3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Line 31"/>
              <p:cNvSpPr>
                <a:spLocks noChangeShapeType="1"/>
              </p:cNvSpPr>
              <p:nvPr/>
            </p:nvSpPr>
            <p:spPr bwMode="auto">
              <a:xfrm>
                <a:off x="2273"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32"/>
              <p:cNvSpPr>
                <a:spLocks noChangeShapeType="1"/>
              </p:cNvSpPr>
              <p:nvPr/>
            </p:nvSpPr>
            <p:spPr bwMode="auto">
              <a:xfrm>
                <a:off x="2651"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33"/>
              <p:cNvSpPr>
                <a:spLocks noChangeShapeType="1"/>
              </p:cNvSpPr>
              <p:nvPr/>
            </p:nvSpPr>
            <p:spPr bwMode="auto">
              <a:xfrm>
                <a:off x="3025"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34"/>
              <p:cNvSpPr>
                <a:spLocks noChangeShapeType="1"/>
              </p:cNvSpPr>
              <p:nvPr/>
            </p:nvSpPr>
            <p:spPr bwMode="auto">
              <a:xfrm>
                <a:off x="3403"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Freeform 35"/>
              <p:cNvSpPr/>
              <p:nvPr/>
            </p:nvSpPr>
            <p:spPr bwMode="auto">
              <a:xfrm>
                <a:off x="3778" y="1161"/>
                <a:ext cx="5" cy="1812"/>
              </a:xfrm>
              <a:custGeom>
                <a:avLst/>
                <a:gdLst>
                  <a:gd name="T0" fmla="*/ 0 w 5"/>
                  <a:gd name="T1" fmla="*/ 0 h 1812"/>
                  <a:gd name="T2" fmla="*/ 5 w 5"/>
                  <a:gd name="T3" fmla="*/ 1812 h 1812"/>
                  <a:gd name="T4" fmla="*/ 0 60000 65536"/>
                  <a:gd name="T5" fmla="*/ 0 60000 65536"/>
                  <a:gd name="T6" fmla="*/ 0 w 5"/>
                  <a:gd name="T7" fmla="*/ 0 h 1812"/>
                  <a:gd name="T8" fmla="*/ 5 w 5"/>
                  <a:gd name="T9" fmla="*/ 1812 h 1812"/>
                </a:gdLst>
                <a:ahLst/>
                <a:cxnLst>
                  <a:cxn ang="T4">
                    <a:pos x="T0" y="T1"/>
                  </a:cxn>
                  <a:cxn ang="T5">
                    <a:pos x="T2" y="T3"/>
                  </a:cxn>
                </a:cxnLst>
                <a:rect l="T6" t="T7" r="T8" b="T9"/>
                <a:pathLst>
                  <a:path w="5" h="1812">
                    <a:moveTo>
                      <a:pt x="0" y="0"/>
                    </a:moveTo>
                    <a:lnTo>
                      <a:pt x="5" y="1812"/>
                    </a:lnTo>
                  </a:path>
                </a:pathLst>
              </a:custGeom>
              <a:solidFill>
                <a:srgbClr val="FFFFFF"/>
              </a:solidFill>
              <a:ln w="28575">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Freeform 36"/>
              <p:cNvSpPr/>
              <p:nvPr/>
            </p:nvSpPr>
            <p:spPr bwMode="auto">
              <a:xfrm>
                <a:off x="4153" y="1163"/>
                <a:ext cx="6" cy="1111"/>
              </a:xfrm>
              <a:custGeom>
                <a:avLst/>
                <a:gdLst>
                  <a:gd name="T0" fmla="*/ 0 w 5"/>
                  <a:gd name="T1" fmla="*/ 0 h 1111"/>
                  <a:gd name="T2" fmla="*/ 14 w 5"/>
                  <a:gd name="T3" fmla="*/ 1111 h 1111"/>
                  <a:gd name="T4" fmla="*/ 0 60000 65536"/>
                  <a:gd name="T5" fmla="*/ 0 60000 65536"/>
                  <a:gd name="T6" fmla="*/ 0 w 5"/>
                  <a:gd name="T7" fmla="*/ 0 h 1111"/>
                  <a:gd name="T8" fmla="*/ 5 w 5"/>
                  <a:gd name="T9" fmla="*/ 1111 h 1111"/>
                </a:gdLst>
                <a:ahLst/>
                <a:cxnLst>
                  <a:cxn ang="T4">
                    <a:pos x="T0" y="T1"/>
                  </a:cxn>
                  <a:cxn ang="T5">
                    <a:pos x="T2" y="T3"/>
                  </a:cxn>
                </a:cxnLst>
                <a:rect l="T6" t="T7" r="T8" b="T9"/>
                <a:pathLst>
                  <a:path w="5" h="1111">
                    <a:moveTo>
                      <a:pt x="0" y="0"/>
                    </a:moveTo>
                    <a:lnTo>
                      <a:pt x="5" y="1111"/>
                    </a:lnTo>
                  </a:path>
                </a:pathLst>
              </a:custGeom>
              <a:solidFill>
                <a:srgbClr val="FFFFFF"/>
              </a:solidFill>
              <a:ln w="28575">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Rectangle 37"/>
              <p:cNvSpPr>
                <a:spLocks noChangeArrowheads="1"/>
              </p:cNvSpPr>
              <p:nvPr/>
            </p:nvSpPr>
            <p:spPr bwMode="auto">
              <a:xfrm>
                <a:off x="2705" y="1227"/>
                <a:ext cx="27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endParaRPr lang="en-US" altLang="zh-CN" b="1"/>
              </a:p>
            </p:txBody>
          </p:sp>
          <p:sp>
            <p:nvSpPr>
              <p:cNvPr id="98" name="Rectangle 38"/>
              <p:cNvSpPr>
                <a:spLocks noChangeArrowheads="1"/>
              </p:cNvSpPr>
              <p:nvPr/>
            </p:nvSpPr>
            <p:spPr bwMode="auto">
              <a:xfrm>
                <a:off x="2729" y="1502"/>
                <a:ext cx="20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700" b="1"/>
                  <a:t>126</a:t>
                </a:r>
                <a:endParaRPr lang="zh-CN" altLang="en-US" b="1"/>
              </a:p>
            </p:txBody>
          </p:sp>
          <p:sp>
            <p:nvSpPr>
              <p:cNvPr id="99" name="Rectangle 39"/>
              <p:cNvSpPr>
                <a:spLocks noChangeArrowheads="1"/>
              </p:cNvSpPr>
              <p:nvPr/>
            </p:nvSpPr>
            <p:spPr bwMode="auto">
              <a:xfrm>
                <a:off x="3443" y="1227"/>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endParaRPr lang="en-US" altLang="zh-CN" b="1"/>
              </a:p>
            </p:txBody>
          </p:sp>
          <p:sp>
            <p:nvSpPr>
              <p:cNvPr id="100" name="Rectangle 40"/>
              <p:cNvSpPr>
                <a:spLocks noChangeArrowheads="1"/>
              </p:cNvSpPr>
              <p:nvPr/>
            </p:nvSpPr>
            <p:spPr bwMode="auto">
              <a:xfrm>
                <a:off x="3466" y="1502"/>
                <a:ext cx="20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700" b="1"/>
                  <a:t>127</a:t>
                </a:r>
                <a:endParaRPr lang="zh-CN" altLang="en-US" b="1"/>
              </a:p>
            </p:txBody>
          </p:sp>
          <p:sp>
            <p:nvSpPr>
              <p:cNvPr id="101" name="Line 41"/>
              <p:cNvSpPr>
                <a:spLocks noChangeShapeType="1"/>
              </p:cNvSpPr>
              <p:nvPr/>
            </p:nvSpPr>
            <p:spPr bwMode="auto">
              <a:xfrm>
                <a:off x="4531"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42"/>
              <p:cNvSpPr>
                <a:spLocks noChangeShapeType="1"/>
              </p:cNvSpPr>
              <p:nvPr/>
            </p:nvSpPr>
            <p:spPr bwMode="auto">
              <a:xfrm>
                <a:off x="4909"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 name="Line 43"/>
              <p:cNvSpPr>
                <a:spLocks noChangeShapeType="1"/>
              </p:cNvSpPr>
              <p:nvPr/>
            </p:nvSpPr>
            <p:spPr bwMode="auto">
              <a:xfrm>
                <a:off x="5283"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Rectangle 44"/>
              <p:cNvSpPr>
                <a:spLocks noChangeArrowheads="1"/>
              </p:cNvSpPr>
              <p:nvPr/>
            </p:nvSpPr>
            <p:spPr bwMode="auto">
              <a:xfrm>
                <a:off x="4953" y="1227"/>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endParaRPr lang="en-US" altLang="zh-CN" b="1"/>
              </a:p>
            </p:txBody>
          </p:sp>
          <p:sp>
            <p:nvSpPr>
              <p:cNvPr id="105" name="Rectangle 45"/>
              <p:cNvSpPr>
                <a:spLocks noChangeArrowheads="1"/>
              </p:cNvSpPr>
              <p:nvPr/>
            </p:nvSpPr>
            <p:spPr bwMode="auto">
              <a:xfrm>
                <a:off x="2327"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6" name="Rectangle 46"/>
              <p:cNvSpPr>
                <a:spLocks noChangeArrowheads="1"/>
              </p:cNvSpPr>
              <p:nvPr/>
            </p:nvSpPr>
            <p:spPr bwMode="auto">
              <a:xfrm>
                <a:off x="3082" y="1135"/>
                <a:ext cx="27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7" name="Rectangle 47"/>
              <p:cNvSpPr>
                <a:spLocks noChangeArrowheads="1"/>
              </p:cNvSpPr>
              <p:nvPr/>
            </p:nvSpPr>
            <p:spPr bwMode="auto">
              <a:xfrm>
                <a:off x="3825"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8" name="Rectangle 48"/>
              <p:cNvSpPr>
                <a:spLocks noChangeArrowheads="1"/>
              </p:cNvSpPr>
              <p:nvPr/>
            </p:nvSpPr>
            <p:spPr bwMode="auto">
              <a:xfrm>
                <a:off x="4582"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9" name="Rectangle 49"/>
              <p:cNvSpPr>
                <a:spLocks noChangeArrowheads="1"/>
              </p:cNvSpPr>
              <p:nvPr/>
            </p:nvSpPr>
            <p:spPr bwMode="auto">
              <a:xfrm>
                <a:off x="1154" y="2753"/>
                <a:ext cx="6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宋体" panose="02010600030101010101" pitchFamily="2" charset="-122"/>
                  </a:rPr>
                  <a:t>刷新间隔</a:t>
                </a:r>
                <a:endParaRPr lang="zh-CN" altLang="en-US" b="1"/>
              </a:p>
            </p:txBody>
          </p:sp>
          <p:sp>
            <p:nvSpPr>
              <p:cNvPr id="110" name="Rectangle 50"/>
              <p:cNvSpPr>
                <a:spLocks noChangeArrowheads="1"/>
              </p:cNvSpPr>
              <p:nvPr/>
            </p:nvSpPr>
            <p:spPr bwMode="auto">
              <a:xfrm>
                <a:off x="1882" y="2749"/>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128</a:t>
                </a:r>
                <a:endParaRPr lang="zh-CN" altLang="en-US" b="1"/>
              </a:p>
            </p:txBody>
          </p:sp>
          <p:sp>
            <p:nvSpPr>
              <p:cNvPr id="111" name="Rectangle 51"/>
              <p:cNvSpPr>
                <a:spLocks noChangeArrowheads="1"/>
              </p:cNvSpPr>
              <p:nvPr/>
            </p:nvSpPr>
            <p:spPr bwMode="auto">
              <a:xfrm>
                <a:off x="2178" y="2753"/>
                <a:ext cx="8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宋体" panose="02010600030101010101" pitchFamily="2" charset="-122"/>
                  </a:rPr>
                  <a:t>个存取周期</a:t>
                </a:r>
                <a:endParaRPr lang="zh-CN" altLang="en-US" b="1"/>
              </a:p>
            </p:txBody>
          </p:sp>
          <p:sp>
            <p:nvSpPr>
              <p:cNvPr id="112" name="Line 52"/>
              <p:cNvSpPr>
                <a:spLocks noChangeShapeType="1"/>
              </p:cNvSpPr>
              <p:nvPr/>
            </p:nvSpPr>
            <p:spPr bwMode="auto">
              <a:xfrm flipH="1">
                <a:off x="416" y="2845"/>
                <a:ext cx="524" cy="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53"/>
              <p:cNvSpPr>
                <a:spLocks noChangeShapeType="1"/>
              </p:cNvSpPr>
              <p:nvPr/>
            </p:nvSpPr>
            <p:spPr bwMode="auto">
              <a:xfrm>
                <a:off x="3268" y="2845"/>
                <a:ext cx="525"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Text Box 54"/>
              <p:cNvSpPr txBox="1">
                <a:spLocks noChangeArrowheads="1"/>
              </p:cNvSpPr>
              <p:nvPr/>
            </p:nvSpPr>
            <p:spPr bwMode="auto">
              <a:xfrm>
                <a:off x="1708" y="1530"/>
                <a:ext cx="6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b="1"/>
              </a:p>
            </p:txBody>
          </p:sp>
          <p:sp>
            <p:nvSpPr>
              <p:cNvPr id="115" name="Line 55"/>
              <p:cNvSpPr>
                <a:spLocks noChangeShapeType="1"/>
              </p:cNvSpPr>
              <p:nvPr/>
            </p:nvSpPr>
            <p:spPr bwMode="auto">
              <a:xfrm>
                <a:off x="416" y="2464"/>
                <a:ext cx="75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56"/>
              <p:cNvSpPr>
                <a:spLocks noChangeShapeType="1"/>
              </p:cNvSpPr>
              <p:nvPr/>
            </p:nvSpPr>
            <p:spPr bwMode="auto">
              <a:xfrm>
                <a:off x="403" y="2030"/>
                <a:ext cx="382"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7" name="Line 57"/>
              <p:cNvSpPr>
                <a:spLocks noChangeShapeType="1"/>
              </p:cNvSpPr>
              <p:nvPr/>
            </p:nvSpPr>
            <p:spPr bwMode="auto">
              <a:xfrm>
                <a:off x="790" y="2029"/>
                <a:ext cx="382"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74" name="Text Box 58"/>
            <p:cNvSpPr txBox="1">
              <a:spLocks noChangeArrowheads="1"/>
            </p:cNvSpPr>
            <p:nvPr/>
          </p:nvSpPr>
          <p:spPr bwMode="auto">
            <a:xfrm>
              <a:off x="1754" y="1471"/>
              <a:ext cx="49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a:t>…</a:t>
              </a:r>
              <a:endParaRPr lang="zh-CN" altLang="en-US" sz="3000" b="1">
                <a:latin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linds(horizontal)">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barn(outVertical)">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blinds(horizontal)">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blinds(horizontal)">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blinds(horizontal)">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blinds(horizontal)">
                                      <p:cBhvr>
                                        <p:cTn id="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P spid="68" grpId="0" autoUpdateAnimBg="0"/>
      <p:bldP spid="70" grpId="0" autoUpdateAnimBg="0"/>
      <p:bldP spid="7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刷新</a:t>
            </a:r>
            <a:endParaRPr lang="zh-CN" altLang="en-US" b="1" dirty="0">
              <a:solidFill>
                <a:schemeClr val="folHlink"/>
              </a:solidFill>
              <a:latin typeface="Times New Roman" panose="02020603050405020304" pitchFamily="18" charset="0"/>
              <a:sym typeface="+mn-ea"/>
            </a:endParaRPr>
          </a:p>
        </p:txBody>
      </p:sp>
      <p:sp>
        <p:nvSpPr>
          <p:cNvPr id="1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61</a:t>
            </a:fld>
            <a:endParaRPr lang="zh-CN" altLang="en-US" dirty="0"/>
          </a:p>
        </p:txBody>
      </p:sp>
      <p:sp>
        <p:nvSpPr>
          <p:cNvPr id="14" name="Text Box 2"/>
          <p:cNvSpPr txBox="1">
            <a:spLocks noChangeArrowheads="1"/>
          </p:cNvSpPr>
          <p:nvPr/>
        </p:nvSpPr>
        <p:spPr bwMode="auto">
          <a:xfrm>
            <a:off x="746125" y="1076325"/>
            <a:ext cx="8299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ea typeface="楷体_GB2312" pitchFamily="49" charset="-122"/>
              </a:rPr>
              <a:t>③ </a:t>
            </a:r>
            <a:r>
              <a:rPr lang="zh-CN" altLang="en-US" sz="3200" b="1"/>
              <a:t>分散刷新与集中刷新相结合（异步刷新）</a:t>
            </a:r>
            <a:endParaRPr lang="en-US" altLang="zh-CN" sz="3200" b="1"/>
          </a:p>
        </p:txBody>
      </p:sp>
      <p:sp>
        <p:nvSpPr>
          <p:cNvPr id="15" name="Text Box 3"/>
          <p:cNvSpPr txBox="1">
            <a:spLocks noChangeArrowheads="1"/>
          </p:cNvSpPr>
          <p:nvPr/>
        </p:nvSpPr>
        <p:spPr bwMode="auto">
          <a:xfrm>
            <a:off x="1247775" y="1884363"/>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对于 128 </a:t>
            </a:r>
            <a:r>
              <a:rPr lang="en-US" altLang="zh-CN" sz="2800" b="1">
                <a:cs typeface="Times New Roman" panose="02020603050405020304" pitchFamily="18" charset="0"/>
              </a:rPr>
              <a:t>×128 </a:t>
            </a:r>
            <a:r>
              <a:rPr lang="zh-CN" altLang="en-US" sz="2800" b="1"/>
              <a:t>的存储芯片</a:t>
            </a:r>
            <a:r>
              <a:rPr lang="en-US" altLang="zh-CN" sz="2800" b="1">
                <a:ea typeface="楷体_GB2312" pitchFamily="49" charset="-122"/>
              </a:rPr>
              <a:t>（</a:t>
            </a:r>
            <a:r>
              <a:rPr lang="zh-CN" altLang="en-US" sz="2800" b="1"/>
              <a:t>存取周期为 </a:t>
            </a:r>
            <a:r>
              <a:rPr lang="zh-CN" altLang="en-US" sz="2800" b="1">
                <a:ea typeface="楷体_GB2312" pitchFamily="49" charset="-122"/>
              </a:rPr>
              <a:t>0.5 </a:t>
            </a:r>
            <a:r>
              <a:rPr lang="en-US" altLang="zh-CN" sz="2800" b="1">
                <a:latin typeface="宋体" panose="02010600030101010101" pitchFamily="2" charset="-122"/>
                <a:sym typeface="Symbol" panose="05050102010706020507" pitchFamily="18" charset="2"/>
              </a:rPr>
              <a:t></a:t>
            </a:r>
            <a:r>
              <a:rPr lang="en-US" altLang="zh-CN" sz="2800" b="1">
                <a:latin typeface="宋体" panose="02010600030101010101" pitchFamily="2" charset="-122"/>
              </a:rPr>
              <a:t>s</a:t>
            </a:r>
            <a:r>
              <a:rPr lang="en-US" altLang="zh-CN" sz="800" b="1">
                <a:latin typeface="宋体" panose="02010600030101010101" pitchFamily="2" charset="-122"/>
              </a:rPr>
              <a:t> </a:t>
            </a:r>
            <a:r>
              <a:rPr lang="en-US" altLang="zh-CN" sz="2800" b="1"/>
              <a:t>）</a:t>
            </a:r>
            <a:endParaRPr lang="zh-CN" altLang="en-US" sz="2800" b="1"/>
          </a:p>
        </p:txBody>
      </p:sp>
      <p:sp>
        <p:nvSpPr>
          <p:cNvPr id="16" name="Text Box 4"/>
          <p:cNvSpPr txBox="1">
            <a:spLocks noChangeArrowheads="1"/>
          </p:cNvSpPr>
          <p:nvPr/>
        </p:nvSpPr>
        <p:spPr bwMode="auto">
          <a:xfrm>
            <a:off x="1247775" y="620236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将刷新安排在指令译码阶段，不会出现 “死区”</a:t>
            </a:r>
          </a:p>
        </p:txBody>
      </p:sp>
      <p:sp>
        <p:nvSpPr>
          <p:cNvPr id="17" name="Text Box 5"/>
          <p:cNvSpPr txBox="1">
            <a:spLocks noChangeArrowheads="1"/>
          </p:cNvSpPr>
          <p:nvPr/>
        </p:nvSpPr>
        <p:spPr bwMode="auto">
          <a:xfrm>
            <a:off x="5861050" y="556895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“死区” 为 0.5 </a:t>
            </a:r>
            <a:r>
              <a:rPr lang="en-US" altLang="zh-CN" sz="2800" b="1">
                <a:solidFill>
                  <a:schemeClr val="folHlink"/>
                </a:solidFill>
                <a:latin typeface="宋体" panose="02010600030101010101" pitchFamily="2" charset="-122"/>
                <a:sym typeface="Symbol" panose="05050102010706020507" pitchFamily="18" charset="2"/>
              </a:rPr>
              <a:t></a:t>
            </a:r>
            <a:r>
              <a:rPr lang="en-US" altLang="zh-CN" sz="2800" b="1">
                <a:solidFill>
                  <a:schemeClr val="folHlink"/>
                </a:solidFill>
                <a:latin typeface="宋体" panose="02010600030101010101" pitchFamily="2" charset="-122"/>
              </a:rPr>
              <a:t>s</a:t>
            </a:r>
            <a:r>
              <a:rPr lang="en-US" altLang="zh-CN" sz="800" b="1">
                <a:latin typeface="宋体" panose="02010600030101010101" pitchFamily="2" charset="-122"/>
              </a:rPr>
              <a:t> </a:t>
            </a:r>
            <a:endParaRPr lang="zh-CN" altLang="en-US" sz="800" b="1">
              <a:latin typeface="宋体" panose="02010600030101010101" pitchFamily="2" charset="-122"/>
            </a:endParaRPr>
          </a:p>
        </p:txBody>
      </p:sp>
      <p:sp>
        <p:nvSpPr>
          <p:cNvPr id="18" name="Text Box 6"/>
          <p:cNvSpPr txBox="1">
            <a:spLocks noChangeArrowheads="1"/>
          </p:cNvSpPr>
          <p:nvPr/>
        </p:nvSpPr>
        <p:spPr bwMode="auto">
          <a:xfrm>
            <a:off x="1247775" y="2532063"/>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若每隔 </a:t>
            </a:r>
            <a:r>
              <a:rPr lang="en-US" altLang="zh-CN" sz="2800" b="1">
                <a:solidFill>
                  <a:schemeClr val="folHlink"/>
                </a:solidFill>
                <a:cs typeface="Times New Roman" panose="02020603050405020304" pitchFamily="18" charset="0"/>
              </a:rPr>
              <a:t>15.6 </a:t>
            </a:r>
            <a:r>
              <a:rPr lang="en-US" altLang="zh-CN" sz="2800" b="1">
                <a:solidFill>
                  <a:schemeClr val="folHlink"/>
                </a:solidFill>
                <a:latin typeface="宋体" panose="02010600030101010101" pitchFamily="2" charset="-122"/>
                <a:sym typeface="Symbol" panose="05050102010706020507" pitchFamily="18" charset="2"/>
              </a:rPr>
              <a:t></a:t>
            </a:r>
            <a:r>
              <a:rPr lang="en-US" altLang="zh-CN" sz="2800" b="1">
                <a:solidFill>
                  <a:schemeClr val="folHlink"/>
                </a:solidFill>
                <a:latin typeface="宋体" panose="02010600030101010101" pitchFamily="2" charset="-122"/>
              </a:rPr>
              <a:t>s</a:t>
            </a:r>
            <a:r>
              <a:rPr lang="en-US" altLang="zh-CN" sz="2800" b="1"/>
              <a:t> </a:t>
            </a:r>
            <a:r>
              <a:rPr lang="zh-CN" altLang="en-US" sz="2800" b="1"/>
              <a:t>刷新一行</a:t>
            </a:r>
          </a:p>
        </p:txBody>
      </p:sp>
      <p:sp>
        <p:nvSpPr>
          <p:cNvPr id="19" name="Text Box 7"/>
          <p:cNvSpPr txBox="1">
            <a:spLocks noChangeArrowheads="1"/>
          </p:cNvSpPr>
          <p:nvPr/>
        </p:nvSpPr>
        <p:spPr bwMode="auto">
          <a:xfrm>
            <a:off x="1247775" y="556895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每行每隔 </a:t>
            </a:r>
            <a:r>
              <a:rPr lang="zh-CN" altLang="en-US" sz="2800" b="1">
                <a:solidFill>
                  <a:schemeClr val="folHlink"/>
                </a:solidFill>
              </a:rPr>
              <a:t>2 </a:t>
            </a:r>
            <a:r>
              <a:rPr lang="en-US" altLang="zh-CN" sz="2800" b="1">
                <a:solidFill>
                  <a:schemeClr val="folHlink"/>
                </a:solidFill>
              </a:rPr>
              <a:t>ms</a:t>
            </a:r>
            <a:r>
              <a:rPr lang="en-US" altLang="zh-CN" sz="2800" b="1"/>
              <a:t> </a:t>
            </a:r>
            <a:r>
              <a:rPr lang="zh-CN" altLang="en-US" sz="2800" b="1"/>
              <a:t>刷新一次</a:t>
            </a:r>
          </a:p>
        </p:txBody>
      </p:sp>
      <p:sp>
        <p:nvSpPr>
          <p:cNvPr id="20" name="Rectangle 9"/>
          <p:cNvSpPr>
            <a:spLocks noChangeArrowheads="1"/>
          </p:cNvSpPr>
          <p:nvPr/>
        </p:nvSpPr>
        <p:spPr bwMode="auto">
          <a:xfrm>
            <a:off x="638175" y="3221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2"/>
          <p:cNvGraphicFramePr>
            <a:graphicFrameLocks noChangeAspect="1"/>
          </p:cNvGraphicFramePr>
          <p:nvPr/>
        </p:nvGraphicFramePr>
        <p:xfrm>
          <a:off x="1393825" y="3279775"/>
          <a:ext cx="7561263" cy="2016125"/>
        </p:xfrm>
        <a:graphic>
          <a:graphicData uri="http://schemas.openxmlformats.org/presentationml/2006/ole">
            <mc:AlternateContent xmlns:mc="http://schemas.openxmlformats.org/markup-compatibility/2006">
              <mc:Choice xmlns:v="urn:schemas-microsoft-com:vml" Requires="v">
                <p:oleObj spid="_x0000_s1207" name="Visio" r:id="rId3" imgW="3943350" imgH="990600" progId="Visio.Drawing.11">
                  <p:embed/>
                </p:oleObj>
              </mc:Choice>
              <mc:Fallback>
                <p:oleObj name="Visio" r:id="rId3" imgW="3943350" imgH="99060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825" y="3279775"/>
                        <a:ext cx="7561263" cy="2016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out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123425"/>
            <a:ext cx="10515600" cy="751156"/>
          </a:xfrm>
        </p:spPr>
        <p:txBody>
          <a:bodyPr>
            <a:normAutofit/>
          </a:bodyPr>
          <a:lstStyle/>
          <a:p>
            <a:r>
              <a:rPr lang="zh-CN" altLang="en-US" b="1" dirty="0">
                <a:sym typeface="+mn-ea"/>
              </a:rPr>
              <a:t>动态</a:t>
            </a:r>
            <a:r>
              <a:rPr lang="en-US" altLang="zh-CN" b="1" dirty="0">
                <a:sym typeface="+mn-ea"/>
              </a:rPr>
              <a:t>RAM</a:t>
            </a:r>
            <a:r>
              <a:rPr lang="zh-CN" altLang="en-US" b="1" dirty="0">
                <a:sym typeface="+mn-ea"/>
              </a:rPr>
              <a:t>和静态</a:t>
            </a:r>
            <a:r>
              <a:rPr lang="en-US" altLang="zh-CN" b="1" dirty="0">
                <a:sym typeface="+mn-ea"/>
              </a:rPr>
              <a:t>RAM</a:t>
            </a:r>
            <a:r>
              <a:rPr lang="zh-CN" altLang="en-US" b="1" dirty="0">
                <a:sym typeface="+mn-ea"/>
              </a:rPr>
              <a:t>的比较</a:t>
            </a:r>
            <a:endParaRPr lang="zh-CN" altLang="en-US" b="1" dirty="0">
              <a:solidFill>
                <a:schemeClr val="folHlink"/>
              </a:solidFill>
              <a:sym typeface="+mn-ea"/>
            </a:endParaRPr>
          </a:p>
        </p:txBody>
      </p:sp>
      <p:sp>
        <p:nvSpPr>
          <p:cNvPr id="4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62</a:t>
            </a:fld>
            <a:endParaRPr lang="zh-CN" altLang="en-US" dirty="0"/>
          </a:p>
        </p:txBody>
      </p:sp>
      <p:grpSp>
        <p:nvGrpSpPr>
          <p:cNvPr id="41" name="Group 3"/>
          <p:cNvGrpSpPr/>
          <p:nvPr/>
        </p:nvGrpSpPr>
        <p:grpSpPr bwMode="auto">
          <a:xfrm>
            <a:off x="5133975" y="1281113"/>
            <a:ext cx="4648200" cy="457200"/>
            <a:chOff x="2112" y="787"/>
            <a:chExt cx="2928" cy="288"/>
          </a:xfrm>
        </p:grpSpPr>
        <p:sp>
          <p:nvSpPr>
            <p:cNvPr id="42" name="Text Box 4"/>
            <p:cNvSpPr txBox="1">
              <a:spLocks noChangeArrowheads="1"/>
            </p:cNvSpPr>
            <p:nvPr/>
          </p:nvSpPr>
          <p:spPr bwMode="auto">
            <a:xfrm>
              <a:off x="2112" y="78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DRAM</a:t>
              </a:r>
            </a:p>
          </p:txBody>
        </p:sp>
        <p:sp>
          <p:nvSpPr>
            <p:cNvPr id="43" name="Text Box 5"/>
            <p:cNvSpPr txBox="1">
              <a:spLocks noChangeArrowheads="1"/>
            </p:cNvSpPr>
            <p:nvPr/>
          </p:nvSpPr>
          <p:spPr bwMode="auto">
            <a:xfrm>
              <a:off x="3504" y="78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SRAM</a:t>
              </a:r>
            </a:p>
          </p:txBody>
        </p:sp>
      </p:grpSp>
      <p:sp>
        <p:nvSpPr>
          <p:cNvPr id="44" name="Text Box 6"/>
          <p:cNvSpPr txBox="1">
            <a:spLocks noChangeArrowheads="1"/>
          </p:cNvSpPr>
          <p:nvPr/>
        </p:nvSpPr>
        <p:spPr bwMode="auto">
          <a:xfrm>
            <a:off x="3000375" y="189071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存储原理</a:t>
            </a:r>
          </a:p>
        </p:txBody>
      </p:sp>
      <p:sp>
        <p:nvSpPr>
          <p:cNvPr id="45" name="Text Box 7"/>
          <p:cNvSpPr txBox="1">
            <a:spLocks noChangeArrowheads="1"/>
          </p:cNvSpPr>
          <p:nvPr/>
        </p:nvSpPr>
        <p:spPr bwMode="auto">
          <a:xfrm>
            <a:off x="3000375" y="257016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集成度</a:t>
            </a:r>
          </a:p>
        </p:txBody>
      </p:sp>
      <p:sp>
        <p:nvSpPr>
          <p:cNvPr id="46" name="Text Box 8"/>
          <p:cNvSpPr txBox="1">
            <a:spLocks noChangeArrowheads="1"/>
          </p:cNvSpPr>
          <p:nvPr/>
        </p:nvSpPr>
        <p:spPr bwMode="auto">
          <a:xfrm>
            <a:off x="3000375" y="32512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芯片引脚</a:t>
            </a:r>
          </a:p>
        </p:txBody>
      </p:sp>
      <p:sp>
        <p:nvSpPr>
          <p:cNvPr id="47" name="Text Box 9"/>
          <p:cNvSpPr txBox="1">
            <a:spLocks noChangeArrowheads="1"/>
          </p:cNvSpPr>
          <p:nvPr/>
        </p:nvSpPr>
        <p:spPr bwMode="auto">
          <a:xfrm>
            <a:off x="3000375" y="39322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功耗</a:t>
            </a:r>
          </a:p>
        </p:txBody>
      </p:sp>
      <p:sp>
        <p:nvSpPr>
          <p:cNvPr id="48" name="Text Box 10"/>
          <p:cNvSpPr txBox="1">
            <a:spLocks noChangeArrowheads="1"/>
          </p:cNvSpPr>
          <p:nvPr/>
        </p:nvSpPr>
        <p:spPr bwMode="auto">
          <a:xfrm>
            <a:off x="3000375" y="461327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价格</a:t>
            </a:r>
          </a:p>
        </p:txBody>
      </p:sp>
      <p:sp>
        <p:nvSpPr>
          <p:cNvPr id="49" name="Text Box 11"/>
          <p:cNvSpPr txBox="1">
            <a:spLocks noChangeArrowheads="1"/>
          </p:cNvSpPr>
          <p:nvPr/>
        </p:nvSpPr>
        <p:spPr bwMode="auto">
          <a:xfrm>
            <a:off x="3000375" y="529431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速度</a:t>
            </a:r>
          </a:p>
        </p:txBody>
      </p:sp>
      <p:sp>
        <p:nvSpPr>
          <p:cNvPr id="50" name="Text Box 12"/>
          <p:cNvSpPr txBox="1">
            <a:spLocks noChangeArrowheads="1"/>
          </p:cNvSpPr>
          <p:nvPr/>
        </p:nvSpPr>
        <p:spPr bwMode="auto">
          <a:xfrm>
            <a:off x="3000375" y="597535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刷新</a:t>
            </a:r>
          </a:p>
        </p:txBody>
      </p:sp>
      <p:grpSp>
        <p:nvGrpSpPr>
          <p:cNvPr id="51" name="Group 13"/>
          <p:cNvGrpSpPr/>
          <p:nvPr/>
        </p:nvGrpSpPr>
        <p:grpSpPr bwMode="auto">
          <a:xfrm>
            <a:off x="5210175" y="1890713"/>
            <a:ext cx="4648200" cy="457200"/>
            <a:chOff x="2160" y="1171"/>
            <a:chExt cx="2928" cy="288"/>
          </a:xfrm>
        </p:grpSpPr>
        <p:sp>
          <p:nvSpPr>
            <p:cNvPr id="52" name="Text Box 14"/>
            <p:cNvSpPr txBox="1">
              <a:spLocks noChangeArrowheads="1"/>
            </p:cNvSpPr>
            <p:nvPr/>
          </p:nvSpPr>
          <p:spPr bwMode="auto">
            <a:xfrm>
              <a:off x="2160" y="117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电容</a:t>
              </a:r>
            </a:p>
          </p:txBody>
        </p:sp>
        <p:sp>
          <p:nvSpPr>
            <p:cNvPr id="53" name="Text Box 15"/>
            <p:cNvSpPr txBox="1">
              <a:spLocks noChangeArrowheads="1"/>
            </p:cNvSpPr>
            <p:nvPr/>
          </p:nvSpPr>
          <p:spPr bwMode="auto">
            <a:xfrm>
              <a:off x="3552" y="117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触发器</a:t>
              </a:r>
            </a:p>
          </p:txBody>
        </p:sp>
      </p:grpSp>
      <p:grpSp>
        <p:nvGrpSpPr>
          <p:cNvPr id="54" name="Group 16"/>
          <p:cNvGrpSpPr/>
          <p:nvPr/>
        </p:nvGrpSpPr>
        <p:grpSpPr bwMode="auto">
          <a:xfrm>
            <a:off x="5210175" y="2570163"/>
            <a:ext cx="4648200" cy="457200"/>
            <a:chOff x="2160" y="1599"/>
            <a:chExt cx="2928" cy="288"/>
          </a:xfrm>
        </p:grpSpPr>
        <p:sp>
          <p:nvSpPr>
            <p:cNvPr id="55" name="Text Box 17"/>
            <p:cNvSpPr txBox="1">
              <a:spLocks noChangeArrowheads="1"/>
            </p:cNvSpPr>
            <p:nvPr/>
          </p:nvSpPr>
          <p:spPr bwMode="auto">
            <a:xfrm>
              <a:off x="2160" y="159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高</a:t>
              </a:r>
            </a:p>
          </p:txBody>
        </p:sp>
        <p:sp>
          <p:nvSpPr>
            <p:cNvPr id="56" name="Text Box 18"/>
            <p:cNvSpPr txBox="1">
              <a:spLocks noChangeArrowheads="1"/>
            </p:cNvSpPr>
            <p:nvPr/>
          </p:nvSpPr>
          <p:spPr bwMode="auto">
            <a:xfrm>
              <a:off x="3552" y="159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低</a:t>
              </a:r>
            </a:p>
          </p:txBody>
        </p:sp>
      </p:grpSp>
      <p:grpSp>
        <p:nvGrpSpPr>
          <p:cNvPr id="57" name="Group 19"/>
          <p:cNvGrpSpPr/>
          <p:nvPr/>
        </p:nvGrpSpPr>
        <p:grpSpPr bwMode="auto">
          <a:xfrm>
            <a:off x="5210175" y="3251200"/>
            <a:ext cx="4648200" cy="457200"/>
            <a:chOff x="2160" y="2028"/>
            <a:chExt cx="2928" cy="288"/>
          </a:xfrm>
        </p:grpSpPr>
        <p:sp>
          <p:nvSpPr>
            <p:cNvPr id="58" name="Text Box 20"/>
            <p:cNvSpPr txBox="1">
              <a:spLocks noChangeArrowheads="1"/>
            </p:cNvSpPr>
            <p:nvPr/>
          </p:nvSpPr>
          <p:spPr bwMode="auto">
            <a:xfrm>
              <a:off x="2160" y="202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少</a:t>
              </a:r>
            </a:p>
          </p:txBody>
        </p:sp>
        <p:sp>
          <p:nvSpPr>
            <p:cNvPr id="59" name="Text Box 21"/>
            <p:cNvSpPr txBox="1">
              <a:spLocks noChangeArrowheads="1"/>
            </p:cNvSpPr>
            <p:nvPr/>
          </p:nvSpPr>
          <p:spPr bwMode="auto">
            <a:xfrm>
              <a:off x="3552" y="202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多</a:t>
              </a:r>
            </a:p>
          </p:txBody>
        </p:sp>
      </p:grpSp>
      <p:grpSp>
        <p:nvGrpSpPr>
          <p:cNvPr id="60" name="Group 22"/>
          <p:cNvGrpSpPr/>
          <p:nvPr/>
        </p:nvGrpSpPr>
        <p:grpSpPr bwMode="auto">
          <a:xfrm>
            <a:off x="5210175" y="3932238"/>
            <a:ext cx="4648200" cy="457200"/>
            <a:chOff x="2160" y="2457"/>
            <a:chExt cx="2928" cy="288"/>
          </a:xfrm>
        </p:grpSpPr>
        <p:sp>
          <p:nvSpPr>
            <p:cNvPr id="61" name="Text Box 23"/>
            <p:cNvSpPr txBox="1">
              <a:spLocks noChangeArrowheads="1"/>
            </p:cNvSpPr>
            <p:nvPr/>
          </p:nvSpPr>
          <p:spPr bwMode="auto">
            <a:xfrm>
              <a:off x="2160" y="245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小</a:t>
              </a:r>
            </a:p>
          </p:txBody>
        </p:sp>
        <p:sp>
          <p:nvSpPr>
            <p:cNvPr id="62" name="Text Box 24"/>
            <p:cNvSpPr txBox="1">
              <a:spLocks noChangeArrowheads="1"/>
            </p:cNvSpPr>
            <p:nvPr/>
          </p:nvSpPr>
          <p:spPr bwMode="auto">
            <a:xfrm>
              <a:off x="3552" y="245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大</a:t>
              </a:r>
            </a:p>
          </p:txBody>
        </p:sp>
      </p:grpSp>
      <p:grpSp>
        <p:nvGrpSpPr>
          <p:cNvPr id="63" name="Group 25"/>
          <p:cNvGrpSpPr/>
          <p:nvPr/>
        </p:nvGrpSpPr>
        <p:grpSpPr bwMode="auto">
          <a:xfrm>
            <a:off x="5210175" y="4613275"/>
            <a:ext cx="4648200" cy="457200"/>
            <a:chOff x="2160" y="2886"/>
            <a:chExt cx="2928" cy="288"/>
          </a:xfrm>
        </p:grpSpPr>
        <p:sp>
          <p:nvSpPr>
            <p:cNvPr id="64" name="Text Box 26"/>
            <p:cNvSpPr txBox="1">
              <a:spLocks noChangeArrowheads="1"/>
            </p:cNvSpPr>
            <p:nvPr/>
          </p:nvSpPr>
          <p:spPr bwMode="auto">
            <a:xfrm>
              <a:off x="2160" y="288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低</a:t>
              </a:r>
            </a:p>
          </p:txBody>
        </p:sp>
        <p:sp>
          <p:nvSpPr>
            <p:cNvPr id="65" name="Text Box 27"/>
            <p:cNvSpPr txBox="1">
              <a:spLocks noChangeArrowheads="1"/>
            </p:cNvSpPr>
            <p:nvPr/>
          </p:nvSpPr>
          <p:spPr bwMode="auto">
            <a:xfrm>
              <a:off x="3552" y="288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高</a:t>
              </a:r>
            </a:p>
          </p:txBody>
        </p:sp>
      </p:grpSp>
      <p:grpSp>
        <p:nvGrpSpPr>
          <p:cNvPr id="66" name="Group 28"/>
          <p:cNvGrpSpPr/>
          <p:nvPr/>
        </p:nvGrpSpPr>
        <p:grpSpPr bwMode="auto">
          <a:xfrm>
            <a:off x="5210175" y="5294313"/>
            <a:ext cx="4648200" cy="457200"/>
            <a:chOff x="2160" y="3315"/>
            <a:chExt cx="2928" cy="288"/>
          </a:xfrm>
        </p:grpSpPr>
        <p:sp>
          <p:nvSpPr>
            <p:cNvPr id="67" name="Text Box 29"/>
            <p:cNvSpPr txBox="1">
              <a:spLocks noChangeArrowheads="1"/>
            </p:cNvSpPr>
            <p:nvPr/>
          </p:nvSpPr>
          <p:spPr bwMode="auto">
            <a:xfrm>
              <a:off x="2160" y="331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慢</a:t>
              </a:r>
            </a:p>
          </p:txBody>
        </p:sp>
        <p:sp>
          <p:nvSpPr>
            <p:cNvPr id="68" name="Text Box 30"/>
            <p:cNvSpPr txBox="1">
              <a:spLocks noChangeArrowheads="1"/>
            </p:cNvSpPr>
            <p:nvPr/>
          </p:nvSpPr>
          <p:spPr bwMode="auto">
            <a:xfrm>
              <a:off x="3552" y="331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快</a:t>
              </a:r>
            </a:p>
          </p:txBody>
        </p:sp>
      </p:grpSp>
      <p:grpSp>
        <p:nvGrpSpPr>
          <p:cNvPr id="69" name="Group 31"/>
          <p:cNvGrpSpPr/>
          <p:nvPr/>
        </p:nvGrpSpPr>
        <p:grpSpPr bwMode="auto">
          <a:xfrm>
            <a:off x="5210175" y="5975350"/>
            <a:ext cx="4648200" cy="457200"/>
            <a:chOff x="2160" y="3744"/>
            <a:chExt cx="2928" cy="288"/>
          </a:xfrm>
        </p:grpSpPr>
        <p:sp>
          <p:nvSpPr>
            <p:cNvPr id="70" name="Text Box 32"/>
            <p:cNvSpPr txBox="1">
              <a:spLocks noChangeArrowheads="1"/>
            </p:cNvSpPr>
            <p:nvPr/>
          </p:nvSpPr>
          <p:spPr bwMode="auto">
            <a:xfrm>
              <a:off x="2160" y="374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有</a:t>
              </a:r>
            </a:p>
          </p:txBody>
        </p:sp>
        <p:sp>
          <p:nvSpPr>
            <p:cNvPr id="71" name="Text Box 33"/>
            <p:cNvSpPr txBox="1">
              <a:spLocks noChangeArrowheads="1"/>
            </p:cNvSpPr>
            <p:nvPr/>
          </p:nvSpPr>
          <p:spPr bwMode="auto">
            <a:xfrm>
              <a:off x="3552" y="374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无</a:t>
              </a:r>
            </a:p>
          </p:txBody>
        </p:sp>
      </p:grpSp>
      <p:grpSp>
        <p:nvGrpSpPr>
          <p:cNvPr id="72" name="Group 34"/>
          <p:cNvGrpSpPr/>
          <p:nvPr/>
        </p:nvGrpSpPr>
        <p:grpSpPr bwMode="auto">
          <a:xfrm>
            <a:off x="4143375" y="1233488"/>
            <a:ext cx="1066800" cy="550862"/>
            <a:chOff x="1488" y="757"/>
            <a:chExt cx="672" cy="347"/>
          </a:xfrm>
        </p:grpSpPr>
        <p:sp>
          <p:nvSpPr>
            <p:cNvPr id="73" name="AutoShape 35"/>
            <p:cNvSpPr>
              <a:spLocks noChangeArrowheads="1"/>
            </p:cNvSpPr>
            <p:nvPr/>
          </p:nvSpPr>
          <p:spPr bwMode="auto">
            <a:xfrm>
              <a:off x="1488" y="768"/>
              <a:ext cx="672" cy="336"/>
            </a:xfrm>
            <a:prstGeom prst="wedgeRoundRectCallout">
              <a:avLst>
                <a:gd name="adj1" fmla="val 97306"/>
                <a:gd name="adj2" fmla="val -259"/>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74" name="Text Box 36"/>
            <p:cNvSpPr txBox="1">
              <a:spLocks noChangeArrowheads="1"/>
            </p:cNvSpPr>
            <p:nvPr/>
          </p:nvSpPr>
          <p:spPr bwMode="auto">
            <a:xfrm>
              <a:off x="1528" y="757"/>
              <a:ext cx="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主存</a:t>
              </a:r>
            </a:p>
          </p:txBody>
        </p:sp>
      </p:grpSp>
      <p:grpSp>
        <p:nvGrpSpPr>
          <p:cNvPr id="75" name="Group 37"/>
          <p:cNvGrpSpPr/>
          <p:nvPr/>
        </p:nvGrpSpPr>
        <p:grpSpPr bwMode="auto">
          <a:xfrm>
            <a:off x="9553575" y="1708150"/>
            <a:ext cx="1219200" cy="561975"/>
            <a:chOff x="4896" y="1104"/>
            <a:chExt cx="816" cy="384"/>
          </a:xfrm>
        </p:grpSpPr>
        <p:sp>
          <p:nvSpPr>
            <p:cNvPr id="76" name="AutoShape 38"/>
            <p:cNvSpPr>
              <a:spLocks noChangeArrowheads="1"/>
            </p:cNvSpPr>
            <p:nvPr/>
          </p:nvSpPr>
          <p:spPr bwMode="auto">
            <a:xfrm>
              <a:off x="4896" y="1104"/>
              <a:ext cx="816" cy="384"/>
            </a:xfrm>
            <a:prstGeom prst="wedgeRoundRectCallout">
              <a:avLst>
                <a:gd name="adj1" fmla="val -106250"/>
                <a:gd name="adj2" fmla="val -56509"/>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77" name="Text Box 39"/>
            <p:cNvSpPr txBox="1">
              <a:spLocks noChangeArrowheads="1"/>
            </p:cNvSpPr>
            <p:nvPr/>
          </p:nvSpPr>
          <p:spPr bwMode="auto">
            <a:xfrm>
              <a:off x="4992" y="1104"/>
              <a:ext cx="6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缓存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linds(horizontal)">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linds(horizontal)">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linds(horizontal)">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blinds(horizontal)">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blinds(horizontal)">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blinds(horizontal)">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blinds(horizontal)">
                                      <p:cBhvr>
                                        <p:cTn id="67" dur="500"/>
                                        <p:tgtEl>
                                          <p:spTgt spid="6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blinds(horizontal)">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blinds(horizontal)">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blinds(horizontal)">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blinds(horizontal)">
                                      <p:cBhvr>
                                        <p:cTn id="8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p:bldP spid="45" grpId="0" autoUpdateAnimBg="0"/>
      <p:bldP spid="46" grpId="0" autoUpdateAnimBg="0"/>
      <p:bldP spid="47" grpId="0" autoUpdateAnimBg="0"/>
      <p:bldP spid="48" grpId="0" autoUpdateAnimBg="0"/>
      <p:bldP spid="49" grpId="0" autoUpdateAnimBg="0"/>
      <p:bldP spid="5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80011B-E7F7-4CA9-AA05-CA9F255FD048}"/>
              </a:ext>
            </a:extLst>
          </p:cNvPr>
          <p:cNvSpPr>
            <a:spLocks noGrp="1"/>
          </p:cNvSpPr>
          <p:nvPr>
            <p:ph type="title"/>
          </p:nvPr>
        </p:nvSpPr>
        <p:spPr/>
        <p:txBody>
          <a:bodyPr/>
          <a:lstStyle/>
          <a:p>
            <a:r>
              <a:rPr lang="en-US" altLang="zh-CN" b="1" dirty="0"/>
              <a:t>4.2</a:t>
            </a:r>
            <a:r>
              <a:rPr lang="zh-CN" altLang="en-US" b="1" dirty="0"/>
              <a:t>主存储器</a:t>
            </a:r>
            <a:endParaRPr lang="zh-CN" altLang="en-US" dirty="0"/>
          </a:p>
        </p:txBody>
      </p:sp>
      <p:pic>
        <p:nvPicPr>
          <p:cNvPr id="6" name="图片 5">
            <a:extLst>
              <a:ext uri="{FF2B5EF4-FFF2-40B4-BE49-F238E27FC236}">
                <a16:creationId xmlns:a16="http://schemas.microsoft.com/office/drawing/2014/main" id="{1148A69A-48B1-4750-8EDC-E28BAEFCBF8D}"/>
              </a:ext>
            </a:extLst>
          </p:cNvPr>
          <p:cNvPicPr>
            <a:picLocks noChangeAspect="1"/>
          </p:cNvPicPr>
          <p:nvPr/>
        </p:nvPicPr>
        <p:blipFill rotWithShape="1">
          <a:blip r:embed="rId3">
            <a:extLst>
              <a:ext uri="{28A0092B-C50C-407E-A947-70E740481C1C}">
                <a14:useLocalDpi xmlns:a14="http://schemas.microsoft.com/office/drawing/2010/main" val="0"/>
              </a:ext>
            </a:extLst>
          </a:blip>
          <a:srcRect l="-3164" t="1718" r="7624"/>
          <a:stretch/>
        </p:blipFill>
        <p:spPr>
          <a:xfrm>
            <a:off x="-463063" y="0"/>
            <a:ext cx="12655063" cy="7262301"/>
          </a:xfrm>
          <a:prstGeom prst="rect">
            <a:avLst/>
          </a:prstGeom>
        </p:spPr>
      </p:pic>
    </p:spTree>
    <p:extLst>
      <p:ext uri="{BB962C8B-B14F-4D97-AF65-F5344CB8AC3E}">
        <p14:creationId xmlns:p14="http://schemas.microsoft.com/office/powerpoint/2010/main" val="516269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2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64</a:t>
            </a:fld>
            <a:endParaRPr lang="zh-CN" altLang="en-US" dirty="0"/>
          </a:p>
        </p:txBody>
      </p:sp>
      <p:sp>
        <p:nvSpPr>
          <p:cNvPr id="32" name="Text Box 2"/>
          <p:cNvSpPr txBox="1">
            <a:spLocks noChangeArrowheads="1"/>
          </p:cNvSpPr>
          <p:nvPr/>
        </p:nvSpPr>
        <p:spPr bwMode="auto">
          <a:xfrm>
            <a:off x="581025" y="952500"/>
            <a:ext cx="6172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 四、只读存储器（</a:t>
            </a:r>
            <a:r>
              <a:rPr lang="en-US" altLang="zh-CN" sz="3200" b="1" dirty="0"/>
              <a:t>ROM） </a:t>
            </a:r>
          </a:p>
        </p:txBody>
      </p:sp>
      <p:sp>
        <p:nvSpPr>
          <p:cNvPr id="33" name="Text Box 3"/>
          <p:cNvSpPr txBox="1">
            <a:spLocks noChangeArrowheads="1"/>
          </p:cNvSpPr>
          <p:nvPr/>
        </p:nvSpPr>
        <p:spPr bwMode="auto">
          <a:xfrm>
            <a:off x="927100" y="1572281"/>
            <a:ext cx="4225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1.  掩模 </a:t>
            </a:r>
            <a:r>
              <a:rPr lang="en-US" altLang="zh-CN" sz="2800" b="1"/>
              <a:t>ROM ( MROM ) </a:t>
            </a:r>
          </a:p>
        </p:txBody>
      </p:sp>
      <p:sp>
        <p:nvSpPr>
          <p:cNvPr id="34" name="Text Box 4"/>
          <p:cNvSpPr txBox="1">
            <a:spLocks noChangeArrowheads="1"/>
          </p:cNvSpPr>
          <p:nvPr/>
        </p:nvSpPr>
        <p:spPr bwMode="auto">
          <a:xfrm>
            <a:off x="1543050" y="2207281"/>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行列选择线交叉处有 </a:t>
            </a:r>
            <a:r>
              <a:rPr lang="en-US" altLang="zh-CN" sz="2800" b="1"/>
              <a:t>MOS </a:t>
            </a:r>
            <a:r>
              <a:rPr lang="zh-CN" altLang="en-US" sz="2800" b="1"/>
              <a:t>管为“1”</a:t>
            </a:r>
          </a:p>
        </p:txBody>
      </p:sp>
      <p:sp>
        <p:nvSpPr>
          <p:cNvPr id="35" name="Text Box 5"/>
          <p:cNvSpPr txBox="1">
            <a:spLocks noChangeArrowheads="1"/>
          </p:cNvSpPr>
          <p:nvPr/>
        </p:nvSpPr>
        <p:spPr bwMode="auto">
          <a:xfrm>
            <a:off x="1543050" y="2842281"/>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行列选择线交叉处无 </a:t>
            </a:r>
            <a:r>
              <a:rPr lang="en-US" altLang="zh-CN" sz="2800" b="1"/>
              <a:t>MOS </a:t>
            </a:r>
            <a:r>
              <a:rPr lang="zh-CN" altLang="en-US" sz="2800" b="1"/>
              <a:t>管为“0”</a:t>
            </a:r>
          </a:p>
        </p:txBody>
      </p:sp>
      <p:sp>
        <p:nvSpPr>
          <p:cNvPr id="36" name="Text Box 6"/>
          <p:cNvSpPr txBox="1">
            <a:spLocks noChangeArrowheads="1"/>
          </p:cNvSpPr>
          <p:nvPr/>
        </p:nvSpPr>
        <p:spPr bwMode="auto">
          <a:xfrm>
            <a:off x="933450" y="3477281"/>
            <a:ext cx="4043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 2.  </a:t>
            </a:r>
            <a:r>
              <a:rPr lang="en-US" altLang="zh-CN" sz="2800" b="1" dirty="0"/>
              <a:t>PROM (</a:t>
            </a:r>
            <a:r>
              <a:rPr lang="zh-CN" altLang="en-US" sz="2800" b="1" dirty="0"/>
              <a:t>一次性编程) </a:t>
            </a:r>
          </a:p>
        </p:txBody>
      </p:sp>
      <p:grpSp>
        <p:nvGrpSpPr>
          <p:cNvPr id="37" name="Group 7"/>
          <p:cNvGrpSpPr/>
          <p:nvPr/>
        </p:nvGrpSpPr>
        <p:grpSpPr bwMode="auto">
          <a:xfrm>
            <a:off x="1352550" y="3975100"/>
            <a:ext cx="4268788" cy="2819400"/>
            <a:chOff x="672" y="2400"/>
            <a:chExt cx="2689" cy="1776"/>
          </a:xfrm>
        </p:grpSpPr>
        <p:grpSp>
          <p:nvGrpSpPr>
            <p:cNvPr id="38" name="Group 8"/>
            <p:cNvGrpSpPr/>
            <p:nvPr/>
          </p:nvGrpSpPr>
          <p:grpSpPr bwMode="auto">
            <a:xfrm>
              <a:off x="1344" y="2400"/>
              <a:ext cx="1968" cy="1680"/>
              <a:chOff x="1344" y="2544"/>
              <a:chExt cx="1968" cy="1680"/>
            </a:xfrm>
          </p:grpSpPr>
          <p:sp>
            <p:nvSpPr>
              <p:cNvPr id="43" name="Line 9"/>
              <p:cNvSpPr>
                <a:spLocks noChangeShapeType="1"/>
              </p:cNvSpPr>
              <p:nvPr/>
            </p:nvSpPr>
            <p:spPr bwMode="auto">
              <a:xfrm>
                <a:off x="1344" y="2784"/>
                <a:ext cx="1968"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10"/>
              <p:cNvSpPr>
                <a:spLocks noChangeShapeType="1"/>
              </p:cNvSpPr>
              <p:nvPr/>
            </p:nvSpPr>
            <p:spPr bwMode="auto">
              <a:xfrm>
                <a:off x="2928" y="2544"/>
                <a:ext cx="0" cy="168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Freeform 11"/>
              <p:cNvSpPr/>
              <p:nvPr/>
            </p:nvSpPr>
            <p:spPr bwMode="auto">
              <a:xfrm>
                <a:off x="1872" y="2784"/>
                <a:ext cx="288" cy="480"/>
              </a:xfrm>
              <a:custGeom>
                <a:avLst/>
                <a:gdLst>
                  <a:gd name="T0" fmla="*/ 0 w 288"/>
                  <a:gd name="T1" fmla="*/ 0 h 480"/>
                  <a:gd name="T2" fmla="*/ 0 w 288"/>
                  <a:gd name="T3" fmla="*/ 480 h 480"/>
                  <a:gd name="T4" fmla="*/ 288 w 288"/>
                  <a:gd name="T5" fmla="*/ 480 h 480"/>
                  <a:gd name="T6" fmla="*/ 0 60000 65536"/>
                  <a:gd name="T7" fmla="*/ 0 60000 65536"/>
                  <a:gd name="T8" fmla="*/ 0 60000 65536"/>
                  <a:gd name="T9" fmla="*/ 0 w 288"/>
                  <a:gd name="T10" fmla="*/ 0 h 480"/>
                  <a:gd name="T11" fmla="*/ 288 w 288"/>
                  <a:gd name="T12" fmla="*/ 480 h 480"/>
                </a:gdLst>
                <a:ahLst/>
                <a:cxnLst>
                  <a:cxn ang="T6">
                    <a:pos x="T0" y="T1"/>
                  </a:cxn>
                  <a:cxn ang="T7">
                    <a:pos x="T2" y="T3"/>
                  </a:cxn>
                  <a:cxn ang="T8">
                    <a:pos x="T4" y="T5"/>
                  </a:cxn>
                </a:cxnLst>
                <a:rect l="T9" t="T10" r="T11" b="T12"/>
                <a:pathLst>
                  <a:path w="288" h="480">
                    <a:moveTo>
                      <a:pt x="0" y="0"/>
                    </a:moveTo>
                    <a:lnTo>
                      <a:pt x="0" y="480"/>
                    </a:lnTo>
                    <a:lnTo>
                      <a:pt x="288" y="480"/>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Freeform 12"/>
              <p:cNvSpPr/>
              <p:nvPr/>
            </p:nvSpPr>
            <p:spPr bwMode="auto">
              <a:xfrm>
                <a:off x="2160" y="3024"/>
                <a:ext cx="96" cy="240"/>
              </a:xfrm>
              <a:custGeom>
                <a:avLst/>
                <a:gdLst>
                  <a:gd name="T0" fmla="*/ 0 w 96"/>
                  <a:gd name="T1" fmla="*/ 240 h 240"/>
                  <a:gd name="T2" fmla="*/ 96 w 96"/>
                  <a:gd name="T3" fmla="*/ 144 h 240"/>
                  <a:gd name="T4" fmla="*/ 96 w 96"/>
                  <a:gd name="T5" fmla="*/ 0 h 240"/>
                  <a:gd name="T6" fmla="*/ 0 60000 65536"/>
                  <a:gd name="T7" fmla="*/ 0 60000 65536"/>
                  <a:gd name="T8" fmla="*/ 0 60000 65536"/>
                  <a:gd name="T9" fmla="*/ 0 w 96"/>
                  <a:gd name="T10" fmla="*/ 0 h 240"/>
                  <a:gd name="T11" fmla="*/ 96 w 96"/>
                  <a:gd name="T12" fmla="*/ 240 h 240"/>
                </a:gdLst>
                <a:ahLst/>
                <a:cxnLst>
                  <a:cxn ang="T6">
                    <a:pos x="T0" y="T1"/>
                  </a:cxn>
                  <a:cxn ang="T7">
                    <a:pos x="T2" y="T3"/>
                  </a:cxn>
                  <a:cxn ang="T8">
                    <a:pos x="T4" y="T5"/>
                  </a:cxn>
                </a:cxnLst>
                <a:rect l="T9" t="T10" r="T11" b="T12"/>
                <a:pathLst>
                  <a:path w="96" h="240">
                    <a:moveTo>
                      <a:pt x="0" y="240"/>
                    </a:moveTo>
                    <a:lnTo>
                      <a:pt x="96" y="144"/>
                    </a:lnTo>
                    <a:lnTo>
                      <a:pt x="96" y="0"/>
                    </a:lnTo>
                  </a:path>
                </a:pathLst>
              </a:custGeom>
              <a:noFill/>
              <a:ln w="57150">
                <a:solidFill>
                  <a:schemeClr val="folHlink"/>
                </a:solidFill>
                <a:round/>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Line 13"/>
              <p:cNvSpPr>
                <a:spLocks noChangeShapeType="1"/>
              </p:cNvSpPr>
              <p:nvPr/>
            </p:nvSpPr>
            <p:spPr bwMode="auto">
              <a:xfrm>
                <a:off x="2160" y="3168"/>
                <a:ext cx="0" cy="192"/>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14"/>
              <p:cNvSpPr>
                <a:spLocks noChangeShapeType="1"/>
              </p:cNvSpPr>
              <p:nvPr/>
            </p:nvSpPr>
            <p:spPr bwMode="auto">
              <a:xfrm>
                <a:off x="2160" y="3264"/>
                <a:ext cx="144" cy="144"/>
              </a:xfrm>
              <a:prstGeom prst="line">
                <a:avLst/>
              </a:prstGeom>
              <a:noFill/>
              <a:ln w="57150">
                <a:solidFill>
                  <a:schemeClr val="folHlink"/>
                </a:solidFill>
                <a:round/>
                <a:tailEnd type="triangl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Freeform 15"/>
              <p:cNvSpPr/>
              <p:nvPr/>
            </p:nvSpPr>
            <p:spPr bwMode="auto">
              <a:xfrm>
                <a:off x="2208" y="3552"/>
                <a:ext cx="96" cy="288"/>
              </a:xfrm>
              <a:custGeom>
                <a:avLst/>
                <a:gdLst>
                  <a:gd name="T0" fmla="*/ 13 w 144"/>
                  <a:gd name="T1" fmla="*/ 0 h 336"/>
                  <a:gd name="T2" fmla="*/ 0 w 144"/>
                  <a:gd name="T3" fmla="*/ 38 h 336"/>
                  <a:gd name="T4" fmla="*/ 13 w 144"/>
                  <a:gd name="T5" fmla="*/ 95 h 336"/>
                  <a:gd name="T6" fmla="*/ 0 w 144"/>
                  <a:gd name="T7" fmla="*/ 134 h 336"/>
                  <a:gd name="T8" fmla="*/ 0 60000 65536"/>
                  <a:gd name="T9" fmla="*/ 0 60000 65536"/>
                  <a:gd name="T10" fmla="*/ 0 60000 65536"/>
                  <a:gd name="T11" fmla="*/ 0 60000 65536"/>
                  <a:gd name="T12" fmla="*/ 0 w 144"/>
                  <a:gd name="T13" fmla="*/ 0 h 336"/>
                  <a:gd name="T14" fmla="*/ 144 w 144"/>
                  <a:gd name="T15" fmla="*/ 336 h 336"/>
                </a:gdLst>
                <a:ahLst/>
                <a:cxnLst>
                  <a:cxn ang="T8">
                    <a:pos x="T0" y="T1"/>
                  </a:cxn>
                  <a:cxn ang="T9">
                    <a:pos x="T2" y="T3"/>
                  </a:cxn>
                  <a:cxn ang="T10">
                    <a:pos x="T4" y="T5"/>
                  </a:cxn>
                  <a:cxn ang="T11">
                    <a:pos x="T6" y="T7"/>
                  </a:cxn>
                </a:cxnLst>
                <a:rect l="T12" t="T13" r="T14" b="T15"/>
                <a:pathLst>
                  <a:path w="144" h="336">
                    <a:moveTo>
                      <a:pt x="144" y="0"/>
                    </a:moveTo>
                    <a:cubicBezTo>
                      <a:pt x="72" y="28"/>
                      <a:pt x="0" y="56"/>
                      <a:pt x="0" y="96"/>
                    </a:cubicBezTo>
                    <a:cubicBezTo>
                      <a:pt x="0" y="136"/>
                      <a:pt x="144" y="200"/>
                      <a:pt x="144" y="240"/>
                    </a:cubicBezTo>
                    <a:cubicBezTo>
                      <a:pt x="144" y="280"/>
                      <a:pt x="72" y="308"/>
                      <a:pt x="0" y="336"/>
                    </a:cubicBez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Freeform 16"/>
              <p:cNvSpPr/>
              <p:nvPr/>
            </p:nvSpPr>
            <p:spPr bwMode="auto">
              <a:xfrm>
                <a:off x="2208" y="3888"/>
                <a:ext cx="720" cy="144"/>
              </a:xfrm>
              <a:custGeom>
                <a:avLst/>
                <a:gdLst>
                  <a:gd name="T0" fmla="*/ 0 w 720"/>
                  <a:gd name="T1" fmla="*/ 0 h 144"/>
                  <a:gd name="T2" fmla="*/ 0 w 720"/>
                  <a:gd name="T3" fmla="*/ 144 h 144"/>
                  <a:gd name="T4" fmla="*/ 720 w 720"/>
                  <a:gd name="T5" fmla="*/ 144 h 144"/>
                  <a:gd name="T6" fmla="*/ 0 60000 65536"/>
                  <a:gd name="T7" fmla="*/ 0 60000 65536"/>
                  <a:gd name="T8" fmla="*/ 0 60000 65536"/>
                  <a:gd name="T9" fmla="*/ 0 w 720"/>
                  <a:gd name="T10" fmla="*/ 0 h 144"/>
                  <a:gd name="T11" fmla="*/ 720 w 720"/>
                  <a:gd name="T12" fmla="*/ 144 h 144"/>
                </a:gdLst>
                <a:ahLst/>
                <a:cxnLst>
                  <a:cxn ang="T6">
                    <a:pos x="T0" y="T1"/>
                  </a:cxn>
                  <a:cxn ang="T7">
                    <a:pos x="T2" y="T3"/>
                  </a:cxn>
                  <a:cxn ang="T8">
                    <a:pos x="T4" y="T5"/>
                  </a:cxn>
                </a:cxnLst>
                <a:rect l="T9" t="T10" r="T11" b="T12"/>
                <a:pathLst>
                  <a:path w="720" h="144">
                    <a:moveTo>
                      <a:pt x="0" y="0"/>
                    </a:moveTo>
                    <a:lnTo>
                      <a:pt x="0" y="144"/>
                    </a:lnTo>
                    <a:lnTo>
                      <a:pt x="720" y="144"/>
                    </a:lnTo>
                  </a:path>
                </a:pathLst>
              </a:custGeom>
              <a:noFill/>
              <a:ln w="5715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17"/>
              <p:cNvSpPr>
                <a:spLocks noChangeArrowheads="1"/>
              </p:cNvSpPr>
              <p:nvPr/>
            </p:nvSpPr>
            <p:spPr bwMode="auto">
              <a:xfrm>
                <a:off x="2230" y="2976"/>
                <a:ext cx="48" cy="48"/>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8"/>
              <p:cNvSpPr>
                <a:spLocks noChangeArrowheads="1"/>
              </p:cNvSpPr>
              <p:nvPr/>
            </p:nvSpPr>
            <p:spPr bwMode="auto">
              <a:xfrm>
                <a:off x="2267" y="3504"/>
                <a:ext cx="48" cy="48"/>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9"/>
              <p:cNvSpPr>
                <a:spLocks noChangeShapeType="1"/>
              </p:cNvSpPr>
              <p:nvPr/>
            </p:nvSpPr>
            <p:spPr bwMode="auto">
              <a:xfrm>
                <a:off x="2296" y="3408"/>
                <a:ext cx="0" cy="96"/>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Oval 20"/>
              <p:cNvSpPr>
                <a:spLocks noChangeArrowheads="1"/>
              </p:cNvSpPr>
              <p:nvPr/>
            </p:nvSpPr>
            <p:spPr bwMode="auto">
              <a:xfrm>
                <a:off x="2180" y="3840"/>
                <a:ext cx="48" cy="48"/>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Text Box 21"/>
              <p:cNvSpPr txBox="1">
                <a:spLocks noChangeArrowheads="1"/>
              </p:cNvSpPr>
              <p:nvPr/>
            </p:nvSpPr>
            <p:spPr bwMode="auto">
              <a:xfrm>
                <a:off x="2160" y="278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t>V</a:t>
                </a:r>
                <a:r>
                  <a:rPr lang="en-US" altLang="zh-CN" b="1" baseline="-25000"/>
                  <a:t>CC</a:t>
                </a:r>
              </a:p>
            </p:txBody>
          </p:sp>
        </p:grpSp>
        <p:grpSp>
          <p:nvGrpSpPr>
            <p:cNvPr id="39" name="Group 22"/>
            <p:cNvGrpSpPr/>
            <p:nvPr/>
          </p:nvGrpSpPr>
          <p:grpSpPr bwMode="auto">
            <a:xfrm>
              <a:off x="672" y="2448"/>
              <a:ext cx="2689" cy="1728"/>
              <a:chOff x="672" y="2448"/>
              <a:chExt cx="2689" cy="1728"/>
            </a:xfrm>
          </p:grpSpPr>
          <p:sp>
            <p:nvSpPr>
              <p:cNvPr id="40" name="Text Box 23"/>
              <p:cNvSpPr txBox="1">
                <a:spLocks noChangeArrowheads="1"/>
              </p:cNvSpPr>
              <p:nvPr/>
            </p:nvSpPr>
            <p:spPr bwMode="auto">
              <a:xfrm>
                <a:off x="672" y="2448"/>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行线</a:t>
                </a:r>
              </a:p>
            </p:txBody>
          </p:sp>
          <p:sp>
            <p:nvSpPr>
              <p:cNvPr id="41" name="Text Box 24"/>
              <p:cNvSpPr txBox="1">
                <a:spLocks noChangeArrowheads="1"/>
              </p:cNvSpPr>
              <p:nvPr/>
            </p:nvSpPr>
            <p:spPr bwMode="auto">
              <a:xfrm>
                <a:off x="2976" y="3600"/>
                <a:ext cx="38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列线</a:t>
                </a:r>
              </a:p>
            </p:txBody>
          </p:sp>
          <p:sp>
            <p:nvSpPr>
              <p:cNvPr id="42" name="Text Box 25"/>
              <p:cNvSpPr txBox="1">
                <a:spLocks noChangeArrowheads="1"/>
              </p:cNvSpPr>
              <p:nvPr/>
            </p:nvSpPr>
            <p:spPr bwMode="auto">
              <a:xfrm>
                <a:off x="1584" y="3360"/>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熔丝</a:t>
                </a:r>
              </a:p>
            </p:txBody>
          </p:sp>
        </p:grpSp>
      </p:grpSp>
      <p:grpSp>
        <p:nvGrpSpPr>
          <p:cNvPr id="56" name="Group 26"/>
          <p:cNvGrpSpPr/>
          <p:nvPr/>
        </p:nvGrpSpPr>
        <p:grpSpPr bwMode="auto">
          <a:xfrm>
            <a:off x="6076950" y="4660900"/>
            <a:ext cx="3276600" cy="519113"/>
            <a:chOff x="3600" y="2832"/>
            <a:chExt cx="2064" cy="327"/>
          </a:xfrm>
        </p:grpSpPr>
        <p:sp>
          <p:nvSpPr>
            <p:cNvPr id="57" name="Text Box 27"/>
            <p:cNvSpPr txBox="1">
              <a:spLocks noChangeArrowheads="1"/>
            </p:cNvSpPr>
            <p:nvPr/>
          </p:nvSpPr>
          <p:spPr bwMode="auto">
            <a:xfrm>
              <a:off x="3600" y="2832"/>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熔丝断</a:t>
              </a:r>
            </a:p>
          </p:txBody>
        </p:sp>
        <p:sp>
          <p:nvSpPr>
            <p:cNvPr id="58" name="Text Box 28"/>
            <p:cNvSpPr txBox="1">
              <a:spLocks noChangeArrowheads="1"/>
            </p:cNvSpPr>
            <p:nvPr/>
          </p:nvSpPr>
          <p:spPr bwMode="auto">
            <a:xfrm>
              <a:off x="4752" y="2832"/>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为 “0”</a:t>
              </a:r>
            </a:p>
          </p:txBody>
        </p:sp>
      </p:grpSp>
      <p:grpSp>
        <p:nvGrpSpPr>
          <p:cNvPr id="59" name="Group 29"/>
          <p:cNvGrpSpPr/>
          <p:nvPr/>
        </p:nvGrpSpPr>
        <p:grpSpPr bwMode="auto">
          <a:xfrm>
            <a:off x="6076950" y="5300663"/>
            <a:ext cx="3048000" cy="519112"/>
            <a:chOff x="3600" y="3235"/>
            <a:chExt cx="1920" cy="327"/>
          </a:xfrm>
        </p:grpSpPr>
        <p:sp>
          <p:nvSpPr>
            <p:cNvPr id="60" name="Text Box 30"/>
            <p:cNvSpPr txBox="1">
              <a:spLocks noChangeArrowheads="1"/>
            </p:cNvSpPr>
            <p:nvPr/>
          </p:nvSpPr>
          <p:spPr bwMode="auto">
            <a:xfrm>
              <a:off x="4752" y="3235"/>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为 “1”</a:t>
              </a:r>
            </a:p>
          </p:txBody>
        </p:sp>
        <p:sp>
          <p:nvSpPr>
            <p:cNvPr id="61" name="Text Box 31"/>
            <p:cNvSpPr txBox="1">
              <a:spLocks noChangeArrowheads="1"/>
            </p:cNvSpPr>
            <p:nvPr/>
          </p:nvSpPr>
          <p:spPr bwMode="auto">
            <a:xfrm>
              <a:off x="3600" y="3235"/>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熔丝未断</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outVertic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blinds(horizontal)">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blinds(horizontal)">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4" grpId="0" autoUpdateAnimBg="0"/>
      <p:bldP spid="35" grpId="0" autoUpdateAnimBg="0"/>
      <p:bldP spid="3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65</a:t>
            </a:fld>
            <a:endParaRPr lang="zh-CN" altLang="en-US" dirty="0"/>
          </a:p>
        </p:txBody>
      </p:sp>
      <p:sp>
        <p:nvSpPr>
          <p:cNvPr id="5" name="Text Box 2"/>
          <p:cNvSpPr txBox="1">
            <a:spLocks noChangeArrowheads="1"/>
          </p:cNvSpPr>
          <p:nvPr/>
        </p:nvSpPr>
        <p:spPr bwMode="auto">
          <a:xfrm>
            <a:off x="685800" y="952500"/>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 3. </a:t>
            </a:r>
            <a:r>
              <a:rPr lang="en-US" altLang="zh-CN" sz="3200" b="1" dirty="0"/>
              <a:t>EPROM (</a:t>
            </a:r>
            <a:r>
              <a:rPr lang="zh-CN" altLang="en-US" sz="3200" b="1" dirty="0"/>
              <a:t>多次性编程 ) </a:t>
            </a:r>
          </a:p>
        </p:txBody>
      </p:sp>
      <p:sp>
        <p:nvSpPr>
          <p:cNvPr id="6" name="Text Box 3"/>
          <p:cNvSpPr txBox="1">
            <a:spLocks noChangeArrowheads="1"/>
          </p:cNvSpPr>
          <p:nvPr/>
        </p:nvSpPr>
        <p:spPr bwMode="auto">
          <a:xfrm>
            <a:off x="1381125" y="1619250"/>
            <a:ext cx="5695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例子：</a:t>
            </a:r>
            <a:r>
              <a:rPr lang="en-US" altLang="zh-CN" sz="2800" b="1" dirty="0"/>
              <a:t>N</a:t>
            </a:r>
            <a:r>
              <a:rPr lang="zh-CN" altLang="en-US" sz="2800" b="1" dirty="0"/>
              <a:t>型沟道浮动栅 </a:t>
            </a:r>
            <a:r>
              <a:rPr lang="en-US" altLang="zh-CN" sz="2800" b="1" dirty="0"/>
              <a:t>MOS </a:t>
            </a:r>
            <a:r>
              <a:rPr lang="zh-CN" altLang="en-US" sz="2800" b="1" dirty="0"/>
              <a:t>电路</a:t>
            </a:r>
          </a:p>
        </p:txBody>
      </p:sp>
      <p:grpSp>
        <p:nvGrpSpPr>
          <p:cNvPr id="7" name="Group 4"/>
          <p:cNvGrpSpPr/>
          <p:nvPr/>
        </p:nvGrpSpPr>
        <p:grpSpPr bwMode="auto">
          <a:xfrm>
            <a:off x="6448425" y="2439988"/>
            <a:ext cx="2438400" cy="1778000"/>
            <a:chOff x="3600" y="1459"/>
            <a:chExt cx="1536" cy="1120"/>
          </a:xfrm>
        </p:grpSpPr>
        <p:sp>
          <p:nvSpPr>
            <p:cNvPr id="8" name="Text Box 5"/>
            <p:cNvSpPr txBox="1">
              <a:spLocks noChangeArrowheads="1"/>
            </p:cNvSpPr>
            <p:nvPr/>
          </p:nvSpPr>
          <p:spPr bwMode="auto">
            <a:xfrm>
              <a:off x="3600" y="145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G </a:t>
              </a:r>
              <a:r>
                <a:rPr lang="zh-CN" altLang="en-US" b="1"/>
                <a:t>栅极</a:t>
              </a:r>
            </a:p>
          </p:txBody>
        </p:sp>
        <p:sp>
          <p:nvSpPr>
            <p:cNvPr id="9" name="Text Box 6"/>
            <p:cNvSpPr txBox="1">
              <a:spLocks noChangeArrowheads="1"/>
            </p:cNvSpPr>
            <p:nvPr/>
          </p:nvSpPr>
          <p:spPr bwMode="auto">
            <a:xfrm>
              <a:off x="3600" y="187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S  </a:t>
              </a:r>
              <a:r>
                <a:rPr lang="zh-CN" altLang="en-US" b="1"/>
                <a:t>源</a:t>
              </a:r>
            </a:p>
          </p:txBody>
        </p:sp>
        <p:sp>
          <p:nvSpPr>
            <p:cNvPr id="10" name="Text Box 7"/>
            <p:cNvSpPr txBox="1">
              <a:spLocks noChangeArrowheads="1"/>
            </p:cNvSpPr>
            <p:nvPr/>
          </p:nvSpPr>
          <p:spPr bwMode="auto">
            <a:xfrm>
              <a:off x="3600" y="229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 </a:t>
              </a:r>
              <a:r>
                <a:rPr lang="zh-CN" altLang="en-US" b="1"/>
                <a:t>漏</a:t>
              </a:r>
            </a:p>
          </p:txBody>
        </p:sp>
      </p:grpSp>
      <p:sp>
        <p:nvSpPr>
          <p:cNvPr id="11" name="Text Box 8"/>
          <p:cNvSpPr txBox="1">
            <a:spLocks noChangeArrowheads="1"/>
          </p:cNvSpPr>
          <p:nvPr/>
        </p:nvSpPr>
        <p:spPr bwMode="auto">
          <a:xfrm>
            <a:off x="6448425" y="4421188"/>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紫外线全部擦洗</a:t>
            </a:r>
          </a:p>
        </p:txBody>
      </p:sp>
      <p:grpSp>
        <p:nvGrpSpPr>
          <p:cNvPr id="12" name="Group 9"/>
          <p:cNvGrpSpPr/>
          <p:nvPr/>
        </p:nvGrpSpPr>
        <p:grpSpPr bwMode="auto">
          <a:xfrm>
            <a:off x="1266825" y="5534025"/>
            <a:ext cx="9372600" cy="457200"/>
            <a:chOff x="336" y="3408"/>
            <a:chExt cx="5904" cy="288"/>
          </a:xfrm>
        </p:grpSpPr>
        <p:sp>
          <p:nvSpPr>
            <p:cNvPr id="13" name="Text Box 10"/>
            <p:cNvSpPr txBox="1">
              <a:spLocks noChangeArrowheads="1"/>
            </p:cNvSpPr>
            <p:nvPr/>
          </p:nvSpPr>
          <p:spPr bwMode="auto">
            <a:xfrm>
              <a:off x="336" y="3408"/>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 </a:t>
              </a:r>
              <a:r>
                <a:rPr lang="zh-CN" altLang="en-US" b="1"/>
                <a:t>端加正电压</a:t>
              </a:r>
            </a:p>
          </p:txBody>
        </p:sp>
        <p:sp>
          <p:nvSpPr>
            <p:cNvPr id="14" name="Text Box 11"/>
            <p:cNvSpPr txBox="1">
              <a:spLocks noChangeArrowheads="1"/>
            </p:cNvSpPr>
            <p:nvPr/>
          </p:nvSpPr>
          <p:spPr bwMode="auto">
            <a:xfrm>
              <a:off x="2064" y="3408"/>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形成浮动栅</a:t>
              </a:r>
            </a:p>
          </p:txBody>
        </p:sp>
        <p:sp>
          <p:nvSpPr>
            <p:cNvPr id="15" name="Text Box 12"/>
            <p:cNvSpPr txBox="1">
              <a:spLocks noChangeArrowheads="1"/>
            </p:cNvSpPr>
            <p:nvPr/>
          </p:nvSpPr>
          <p:spPr bwMode="auto">
            <a:xfrm>
              <a:off x="3600" y="3408"/>
              <a:ext cx="2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S </a:t>
              </a:r>
              <a:r>
                <a:rPr lang="zh-CN" altLang="en-US" b="1"/>
                <a:t>与 </a:t>
              </a:r>
              <a:r>
                <a:rPr lang="en-US" altLang="zh-CN" b="1"/>
                <a:t>D </a:t>
              </a:r>
              <a:r>
                <a:rPr lang="zh-CN" altLang="en-US" b="1"/>
                <a:t>不导通为 “0”</a:t>
              </a:r>
            </a:p>
          </p:txBody>
        </p:sp>
      </p:grpSp>
      <p:grpSp>
        <p:nvGrpSpPr>
          <p:cNvPr id="16" name="Group 13"/>
          <p:cNvGrpSpPr/>
          <p:nvPr/>
        </p:nvGrpSpPr>
        <p:grpSpPr bwMode="auto">
          <a:xfrm>
            <a:off x="1266825" y="6143625"/>
            <a:ext cx="8229600" cy="457200"/>
            <a:chOff x="336" y="3792"/>
            <a:chExt cx="5184" cy="288"/>
          </a:xfrm>
        </p:grpSpPr>
        <p:sp>
          <p:nvSpPr>
            <p:cNvPr id="17" name="Text Box 14"/>
            <p:cNvSpPr txBox="1">
              <a:spLocks noChangeArrowheads="1"/>
            </p:cNvSpPr>
            <p:nvPr/>
          </p:nvSpPr>
          <p:spPr bwMode="auto">
            <a:xfrm>
              <a:off x="336" y="3792"/>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 </a:t>
              </a:r>
              <a:r>
                <a:rPr lang="zh-CN" altLang="en-US" b="1"/>
                <a:t>端不加正电压</a:t>
              </a:r>
            </a:p>
          </p:txBody>
        </p:sp>
        <p:sp>
          <p:nvSpPr>
            <p:cNvPr id="18" name="Text Box 15"/>
            <p:cNvSpPr txBox="1">
              <a:spLocks noChangeArrowheads="1"/>
            </p:cNvSpPr>
            <p:nvPr/>
          </p:nvSpPr>
          <p:spPr bwMode="auto">
            <a:xfrm>
              <a:off x="2064" y="379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不形成浮动栅</a:t>
              </a:r>
            </a:p>
          </p:txBody>
        </p:sp>
        <p:sp>
          <p:nvSpPr>
            <p:cNvPr id="19" name="Text Box 16"/>
            <p:cNvSpPr txBox="1">
              <a:spLocks noChangeArrowheads="1"/>
            </p:cNvSpPr>
            <p:nvPr/>
          </p:nvSpPr>
          <p:spPr bwMode="auto">
            <a:xfrm>
              <a:off x="3600" y="3792"/>
              <a:ext cx="19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S </a:t>
              </a:r>
              <a:r>
                <a:rPr lang="zh-CN" altLang="en-US" b="1" dirty="0"/>
                <a:t>与 </a:t>
              </a:r>
              <a:r>
                <a:rPr lang="en-US" altLang="zh-CN" b="1" dirty="0"/>
                <a:t>D </a:t>
              </a:r>
              <a:r>
                <a:rPr lang="zh-CN" altLang="en-US" b="1" dirty="0"/>
                <a:t>导通为 “1”</a:t>
              </a:r>
            </a:p>
          </p:txBody>
        </p:sp>
      </p:grpSp>
      <p:grpSp>
        <p:nvGrpSpPr>
          <p:cNvPr id="20" name="Group 17"/>
          <p:cNvGrpSpPr/>
          <p:nvPr/>
        </p:nvGrpSpPr>
        <p:grpSpPr bwMode="auto">
          <a:xfrm>
            <a:off x="1058863" y="2317750"/>
            <a:ext cx="4932362" cy="2835275"/>
            <a:chOff x="445" y="1382"/>
            <a:chExt cx="3107" cy="1786"/>
          </a:xfrm>
        </p:grpSpPr>
        <p:grpSp>
          <p:nvGrpSpPr>
            <p:cNvPr id="21" name="Group 18"/>
            <p:cNvGrpSpPr/>
            <p:nvPr/>
          </p:nvGrpSpPr>
          <p:grpSpPr bwMode="auto">
            <a:xfrm>
              <a:off x="852" y="1929"/>
              <a:ext cx="1901" cy="717"/>
              <a:chOff x="599" y="1833"/>
              <a:chExt cx="1901" cy="717"/>
            </a:xfrm>
          </p:grpSpPr>
          <p:sp>
            <p:nvSpPr>
              <p:cNvPr id="76" name="Freeform 19"/>
              <p:cNvSpPr/>
              <p:nvPr/>
            </p:nvSpPr>
            <p:spPr bwMode="auto">
              <a:xfrm>
                <a:off x="599" y="1833"/>
                <a:ext cx="1901" cy="717"/>
              </a:xfrm>
              <a:custGeom>
                <a:avLst/>
                <a:gdLst>
                  <a:gd name="T0" fmla="*/ 0 w 1759"/>
                  <a:gd name="T1" fmla="*/ 832 h 695"/>
                  <a:gd name="T2" fmla="*/ 0 w 1759"/>
                  <a:gd name="T3" fmla="*/ 786 h 695"/>
                  <a:gd name="T4" fmla="*/ 0 w 1759"/>
                  <a:gd name="T5" fmla="*/ 749 h 695"/>
                  <a:gd name="T6" fmla="*/ 0 w 1759"/>
                  <a:gd name="T7" fmla="*/ 0 h 695"/>
                  <a:gd name="T8" fmla="*/ 134 w 1759"/>
                  <a:gd name="T9" fmla="*/ 0 h 695"/>
                  <a:gd name="T10" fmla="*/ 303 w 1759"/>
                  <a:gd name="T11" fmla="*/ 12 h 695"/>
                  <a:gd name="T12" fmla="*/ 401 w 1759"/>
                  <a:gd name="T13" fmla="*/ 110 h 695"/>
                  <a:gd name="T14" fmla="*/ 460 w 1759"/>
                  <a:gd name="T15" fmla="*/ 348 h 695"/>
                  <a:gd name="T16" fmla="*/ 675 w 1759"/>
                  <a:gd name="T17" fmla="*/ 348 h 695"/>
                  <a:gd name="T18" fmla="*/ 765 w 1759"/>
                  <a:gd name="T19" fmla="*/ 61 h 695"/>
                  <a:gd name="T20" fmla="*/ 835 w 1759"/>
                  <a:gd name="T21" fmla="*/ 12 h 695"/>
                  <a:gd name="T22" fmla="*/ 969 w 1759"/>
                  <a:gd name="T23" fmla="*/ 12 h 695"/>
                  <a:gd name="T24" fmla="*/ 1433 w 1759"/>
                  <a:gd name="T25" fmla="*/ 12 h 695"/>
                  <a:gd name="T26" fmla="*/ 1967 w 1759"/>
                  <a:gd name="T27" fmla="*/ 12 h 695"/>
                  <a:gd name="T28" fmla="*/ 2099 w 1759"/>
                  <a:gd name="T29" fmla="*/ 43 h 695"/>
                  <a:gd name="T30" fmla="*/ 2172 w 1759"/>
                  <a:gd name="T31" fmla="*/ 207 h 695"/>
                  <a:gd name="T32" fmla="*/ 2179 w 1759"/>
                  <a:gd name="T33" fmla="*/ 363 h 695"/>
                  <a:gd name="T34" fmla="*/ 2429 w 1759"/>
                  <a:gd name="T35" fmla="*/ 363 h 695"/>
                  <a:gd name="T36" fmla="*/ 2473 w 1759"/>
                  <a:gd name="T37" fmla="*/ 79 h 695"/>
                  <a:gd name="T38" fmla="*/ 2616 w 1759"/>
                  <a:gd name="T39" fmla="*/ 24 h 695"/>
                  <a:gd name="T40" fmla="*/ 2802 w 1759"/>
                  <a:gd name="T41" fmla="*/ 30 h 695"/>
                  <a:gd name="T42" fmla="*/ 2802 w 1759"/>
                  <a:gd name="T43" fmla="*/ 838 h 695"/>
                  <a:gd name="T44" fmla="*/ 0 w 1759"/>
                  <a:gd name="T45" fmla="*/ 832 h 6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59"/>
                  <a:gd name="T70" fmla="*/ 0 h 695"/>
                  <a:gd name="T71" fmla="*/ 1759 w 1759"/>
                  <a:gd name="T72" fmla="*/ 695 h 6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59" h="695">
                    <a:moveTo>
                      <a:pt x="0" y="689"/>
                    </a:moveTo>
                    <a:lnTo>
                      <a:pt x="0" y="652"/>
                    </a:lnTo>
                    <a:lnTo>
                      <a:pt x="0" y="621"/>
                    </a:lnTo>
                    <a:lnTo>
                      <a:pt x="0" y="0"/>
                    </a:lnTo>
                    <a:lnTo>
                      <a:pt x="84" y="0"/>
                    </a:lnTo>
                    <a:lnTo>
                      <a:pt x="190" y="12"/>
                    </a:lnTo>
                    <a:lnTo>
                      <a:pt x="251" y="92"/>
                    </a:lnTo>
                    <a:lnTo>
                      <a:pt x="290" y="289"/>
                    </a:lnTo>
                    <a:lnTo>
                      <a:pt x="424" y="289"/>
                    </a:lnTo>
                    <a:lnTo>
                      <a:pt x="480" y="49"/>
                    </a:lnTo>
                    <a:lnTo>
                      <a:pt x="525" y="12"/>
                    </a:lnTo>
                    <a:lnTo>
                      <a:pt x="609" y="12"/>
                    </a:lnTo>
                    <a:lnTo>
                      <a:pt x="899" y="12"/>
                    </a:lnTo>
                    <a:lnTo>
                      <a:pt x="1234" y="12"/>
                    </a:lnTo>
                    <a:lnTo>
                      <a:pt x="1318" y="37"/>
                    </a:lnTo>
                    <a:lnTo>
                      <a:pt x="1363" y="172"/>
                    </a:lnTo>
                    <a:lnTo>
                      <a:pt x="1368" y="301"/>
                    </a:lnTo>
                    <a:lnTo>
                      <a:pt x="1525" y="301"/>
                    </a:lnTo>
                    <a:lnTo>
                      <a:pt x="1553" y="67"/>
                    </a:lnTo>
                    <a:lnTo>
                      <a:pt x="1642" y="18"/>
                    </a:lnTo>
                    <a:lnTo>
                      <a:pt x="1759" y="24"/>
                    </a:lnTo>
                    <a:lnTo>
                      <a:pt x="1759" y="695"/>
                    </a:lnTo>
                    <a:lnTo>
                      <a:pt x="0" y="689"/>
                    </a:ln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7" name="Freeform 20"/>
              <p:cNvSpPr/>
              <p:nvPr/>
            </p:nvSpPr>
            <p:spPr bwMode="auto">
              <a:xfrm>
                <a:off x="599" y="1833"/>
                <a:ext cx="1901" cy="717"/>
              </a:xfrm>
              <a:custGeom>
                <a:avLst/>
                <a:gdLst>
                  <a:gd name="T0" fmla="*/ 0 w 1759"/>
                  <a:gd name="T1" fmla="*/ 832 h 695"/>
                  <a:gd name="T2" fmla="*/ 0 w 1759"/>
                  <a:gd name="T3" fmla="*/ 786 h 695"/>
                  <a:gd name="T4" fmla="*/ 0 w 1759"/>
                  <a:gd name="T5" fmla="*/ 749 h 695"/>
                  <a:gd name="T6" fmla="*/ 0 w 1759"/>
                  <a:gd name="T7" fmla="*/ 0 h 695"/>
                  <a:gd name="T8" fmla="*/ 134 w 1759"/>
                  <a:gd name="T9" fmla="*/ 0 h 695"/>
                  <a:gd name="T10" fmla="*/ 303 w 1759"/>
                  <a:gd name="T11" fmla="*/ 12 h 695"/>
                  <a:gd name="T12" fmla="*/ 401 w 1759"/>
                  <a:gd name="T13" fmla="*/ 110 h 695"/>
                  <a:gd name="T14" fmla="*/ 460 w 1759"/>
                  <a:gd name="T15" fmla="*/ 348 h 695"/>
                  <a:gd name="T16" fmla="*/ 675 w 1759"/>
                  <a:gd name="T17" fmla="*/ 348 h 695"/>
                  <a:gd name="T18" fmla="*/ 765 w 1759"/>
                  <a:gd name="T19" fmla="*/ 61 h 695"/>
                  <a:gd name="T20" fmla="*/ 835 w 1759"/>
                  <a:gd name="T21" fmla="*/ 12 h 695"/>
                  <a:gd name="T22" fmla="*/ 969 w 1759"/>
                  <a:gd name="T23" fmla="*/ 12 h 695"/>
                  <a:gd name="T24" fmla="*/ 1433 w 1759"/>
                  <a:gd name="T25" fmla="*/ 12 h 695"/>
                  <a:gd name="T26" fmla="*/ 1967 w 1759"/>
                  <a:gd name="T27" fmla="*/ 12 h 695"/>
                  <a:gd name="T28" fmla="*/ 2099 w 1759"/>
                  <a:gd name="T29" fmla="*/ 43 h 695"/>
                  <a:gd name="T30" fmla="*/ 2172 w 1759"/>
                  <a:gd name="T31" fmla="*/ 207 h 695"/>
                  <a:gd name="T32" fmla="*/ 2179 w 1759"/>
                  <a:gd name="T33" fmla="*/ 363 h 695"/>
                  <a:gd name="T34" fmla="*/ 2429 w 1759"/>
                  <a:gd name="T35" fmla="*/ 363 h 695"/>
                  <a:gd name="T36" fmla="*/ 2473 w 1759"/>
                  <a:gd name="T37" fmla="*/ 79 h 695"/>
                  <a:gd name="T38" fmla="*/ 2616 w 1759"/>
                  <a:gd name="T39" fmla="*/ 24 h 695"/>
                  <a:gd name="T40" fmla="*/ 2802 w 1759"/>
                  <a:gd name="T41" fmla="*/ 30 h 695"/>
                  <a:gd name="T42" fmla="*/ 2802 w 1759"/>
                  <a:gd name="T43" fmla="*/ 838 h 695"/>
                  <a:gd name="T44" fmla="*/ 0 w 1759"/>
                  <a:gd name="T45" fmla="*/ 832 h 6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59"/>
                  <a:gd name="T70" fmla="*/ 0 h 695"/>
                  <a:gd name="T71" fmla="*/ 1759 w 1759"/>
                  <a:gd name="T72" fmla="*/ 695 h 6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59" h="695">
                    <a:moveTo>
                      <a:pt x="0" y="689"/>
                    </a:moveTo>
                    <a:lnTo>
                      <a:pt x="0" y="652"/>
                    </a:lnTo>
                    <a:lnTo>
                      <a:pt x="0" y="621"/>
                    </a:lnTo>
                    <a:lnTo>
                      <a:pt x="0" y="0"/>
                    </a:lnTo>
                    <a:lnTo>
                      <a:pt x="84" y="0"/>
                    </a:lnTo>
                    <a:lnTo>
                      <a:pt x="190" y="12"/>
                    </a:lnTo>
                    <a:lnTo>
                      <a:pt x="251" y="92"/>
                    </a:lnTo>
                    <a:lnTo>
                      <a:pt x="290" y="289"/>
                    </a:lnTo>
                    <a:lnTo>
                      <a:pt x="424" y="289"/>
                    </a:lnTo>
                    <a:lnTo>
                      <a:pt x="480" y="49"/>
                    </a:lnTo>
                    <a:lnTo>
                      <a:pt x="525" y="12"/>
                    </a:lnTo>
                    <a:lnTo>
                      <a:pt x="609" y="12"/>
                    </a:lnTo>
                    <a:lnTo>
                      <a:pt x="899" y="12"/>
                    </a:lnTo>
                    <a:lnTo>
                      <a:pt x="1234" y="12"/>
                    </a:lnTo>
                    <a:lnTo>
                      <a:pt x="1318" y="37"/>
                    </a:lnTo>
                    <a:lnTo>
                      <a:pt x="1363" y="172"/>
                    </a:lnTo>
                    <a:lnTo>
                      <a:pt x="1368" y="301"/>
                    </a:lnTo>
                    <a:lnTo>
                      <a:pt x="1525" y="301"/>
                    </a:lnTo>
                    <a:lnTo>
                      <a:pt x="1553" y="67"/>
                    </a:lnTo>
                    <a:lnTo>
                      <a:pt x="1642" y="18"/>
                    </a:lnTo>
                    <a:lnTo>
                      <a:pt x="1759" y="24"/>
                    </a:lnTo>
                    <a:lnTo>
                      <a:pt x="1759" y="695"/>
                    </a:lnTo>
                    <a:lnTo>
                      <a:pt x="0" y="689"/>
                    </a:lnTo>
                    <a:close/>
                  </a:path>
                </a:pathLst>
              </a:custGeom>
              <a:solidFill>
                <a:schemeClr val="folHlink">
                  <a:alpha val="50195"/>
                </a:schemeClr>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 name="Oval 21"/>
            <p:cNvSpPr>
              <a:spLocks noChangeArrowheads="1"/>
            </p:cNvSpPr>
            <p:nvPr/>
          </p:nvSpPr>
          <p:spPr bwMode="auto">
            <a:xfrm>
              <a:off x="1538" y="2377"/>
              <a:ext cx="693" cy="180"/>
            </a:xfrm>
            <a:prstGeom prst="ellipse">
              <a:avLst/>
            </a:prstGeom>
            <a:solidFill>
              <a:srgbClr val="FFFFFF"/>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Rectangle 22"/>
            <p:cNvSpPr>
              <a:spLocks noChangeArrowheads="1"/>
            </p:cNvSpPr>
            <p:nvPr/>
          </p:nvSpPr>
          <p:spPr bwMode="auto">
            <a:xfrm>
              <a:off x="852" y="2639"/>
              <a:ext cx="1907" cy="529"/>
            </a:xfrm>
            <a:prstGeom prst="rect">
              <a:avLst/>
            </a:prstGeom>
            <a:solidFill>
              <a:srgbClr val="FFFFFF"/>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Rectangle 23"/>
            <p:cNvSpPr>
              <a:spLocks noChangeArrowheads="1"/>
            </p:cNvSpPr>
            <p:nvPr/>
          </p:nvSpPr>
          <p:spPr bwMode="auto">
            <a:xfrm>
              <a:off x="1191" y="2107"/>
              <a:ext cx="129" cy="105"/>
            </a:xfrm>
            <a:prstGeom prst="rect">
              <a:avLst/>
            </a:prstGeom>
            <a:solidFill>
              <a:srgbClr val="000000"/>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25" name="Rectangle 24"/>
            <p:cNvSpPr>
              <a:spLocks noChangeArrowheads="1"/>
            </p:cNvSpPr>
            <p:nvPr/>
          </p:nvSpPr>
          <p:spPr bwMode="auto">
            <a:xfrm>
              <a:off x="2371" y="2139"/>
              <a:ext cx="129" cy="104"/>
            </a:xfrm>
            <a:prstGeom prst="rect">
              <a:avLst/>
            </a:prstGeom>
            <a:solidFill>
              <a:srgbClr val="000000"/>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26" name="Rectangle 25"/>
            <p:cNvSpPr>
              <a:spLocks noChangeArrowheads="1"/>
            </p:cNvSpPr>
            <p:nvPr/>
          </p:nvSpPr>
          <p:spPr bwMode="auto">
            <a:xfrm>
              <a:off x="1854" y="1947"/>
              <a:ext cx="134" cy="105"/>
            </a:xfrm>
            <a:prstGeom prst="rect">
              <a:avLst/>
            </a:prstGeom>
            <a:solidFill>
              <a:srgbClr val="000000"/>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26"/>
            <p:cNvSpPr/>
            <p:nvPr/>
          </p:nvSpPr>
          <p:spPr bwMode="auto">
            <a:xfrm>
              <a:off x="842" y="2606"/>
              <a:ext cx="542" cy="160"/>
            </a:xfrm>
            <a:custGeom>
              <a:avLst/>
              <a:gdLst>
                <a:gd name="T0" fmla="*/ 542 w 542"/>
                <a:gd name="T1" fmla="*/ 0 h 160"/>
                <a:gd name="T2" fmla="*/ 530 w 542"/>
                <a:gd name="T3" fmla="*/ 61 h 160"/>
                <a:gd name="T4" fmla="*/ 519 w 542"/>
                <a:gd name="T5" fmla="*/ 92 h 160"/>
                <a:gd name="T6" fmla="*/ 502 w 542"/>
                <a:gd name="T7" fmla="*/ 117 h 160"/>
                <a:gd name="T8" fmla="*/ 480 w 542"/>
                <a:gd name="T9" fmla="*/ 135 h 160"/>
                <a:gd name="T10" fmla="*/ 458 w 542"/>
                <a:gd name="T11" fmla="*/ 148 h 160"/>
                <a:gd name="T12" fmla="*/ 424 w 542"/>
                <a:gd name="T13" fmla="*/ 154 h 160"/>
                <a:gd name="T14" fmla="*/ 402 w 542"/>
                <a:gd name="T15" fmla="*/ 160 h 160"/>
                <a:gd name="T16" fmla="*/ 374 w 542"/>
                <a:gd name="T17" fmla="*/ 160 h 160"/>
                <a:gd name="T18" fmla="*/ 335 w 542"/>
                <a:gd name="T19" fmla="*/ 160 h 160"/>
                <a:gd name="T20" fmla="*/ 290 w 542"/>
                <a:gd name="T21" fmla="*/ 160 h 160"/>
                <a:gd name="T22" fmla="*/ 234 w 542"/>
                <a:gd name="T23" fmla="*/ 160 h 160"/>
                <a:gd name="T24" fmla="*/ 178 w 542"/>
                <a:gd name="T25" fmla="*/ 160 h 160"/>
                <a:gd name="T26" fmla="*/ 123 w 542"/>
                <a:gd name="T27" fmla="*/ 160 h 160"/>
                <a:gd name="T28" fmla="*/ 72 w 542"/>
                <a:gd name="T29" fmla="*/ 160 h 160"/>
                <a:gd name="T30" fmla="*/ 28 w 542"/>
                <a:gd name="T31" fmla="*/ 160 h 160"/>
                <a:gd name="T32" fmla="*/ 0 w 542"/>
                <a:gd name="T33" fmla="*/ 160 h 1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2"/>
                <a:gd name="T52" fmla="*/ 0 h 160"/>
                <a:gd name="T53" fmla="*/ 542 w 542"/>
                <a:gd name="T54" fmla="*/ 160 h 1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2" h="160">
                  <a:moveTo>
                    <a:pt x="542" y="0"/>
                  </a:moveTo>
                  <a:lnTo>
                    <a:pt x="530" y="61"/>
                  </a:lnTo>
                  <a:lnTo>
                    <a:pt x="519" y="92"/>
                  </a:lnTo>
                  <a:lnTo>
                    <a:pt x="502" y="117"/>
                  </a:lnTo>
                  <a:lnTo>
                    <a:pt x="480" y="135"/>
                  </a:lnTo>
                  <a:lnTo>
                    <a:pt x="458" y="148"/>
                  </a:lnTo>
                  <a:lnTo>
                    <a:pt x="424" y="154"/>
                  </a:lnTo>
                  <a:lnTo>
                    <a:pt x="402" y="160"/>
                  </a:lnTo>
                  <a:lnTo>
                    <a:pt x="374" y="160"/>
                  </a:lnTo>
                  <a:lnTo>
                    <a:pt x="335" y="160"/>
                  </a:lnTo>
                  <a:lnTo>
                    <a:pt x="290" y="160"/>
                  </a:lnTo>
                  <a:lnTo>
                    <a:pt x="234" y="160"/>
                  </a:lnTo>
                  <a:lnTo>
                    <a:pt x="178" y="160"/>
                  </a:lnTo>
                  <a:lnTo>
                    <a:pt x="123" y="160"/>
                  </a:lnTo>
                  <a:lnTo>
                    <a:pt x="72" y="160"/>
                  </a:lnTo>
                  <a:lnTo>
                    <a:pt x="28" y="160"/>
                  </a:lnTo>
                  <a:lnTo>
                    <a:pt x="0" y="160"/>
                  </a:lnTo>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27"/>
            <p:cNvSpPr/>
            <p:nvPr/>
          </p:nvSpPr>
          <p:spPr bwMode="auto">
            <a:xfrm>
              <a:off x="2273" y="2606"/>
              <a:ext cx="502" cy="154"/>
            </a:xfrm>
            <a:custGeom>
              <a:avLst/>
              <a:gdLst>
                <a:gd name="T0" fmla="*/ 0 w 502"/>
                <a:gd name="T1" fmla="*/ 0 h 154"/>
                <a:gd name="T2" fmla="*/ 11 w 502"/>
                <a:gd name="T3" fmla="*/ 61 h 154"/>
                <a:gd name="T4" fmla="*/ 22 w 502"/>
                <a:gd name="T5" fmla="*/ 92 h 154"/>
                <a:gd name="T6" fmla="*/ 39 w 502"/>
                <a:gd name="T7" fmla="*/ 111 h 154"/>
                <a:gd name="T8" fmla="*/ 55 w 502"/>
                <a:gd name="T9" fmla="*/ 129 h 154"/>
                <a:gd name="T10" fmla="*/ 78 w 502"/>
                <a:gd name="T11" fmla="*/ 141 h 154"/>
                <a:gd name="T12" fmla="*/ 111 w 502"/>
                <a:gd name="T13" fmla="*/ 148 h 154"/>
                <a:gd name="T14" fmla="*/ 128 w 502"/>
                <a:gd name="T15" fmla="*/ 154 h 154"/>
                <a:gd name="T16" fmla="*/ 156 w 502"/>
                <a:gd name="T17" fmla="*/ 154 h 154"/>
                <a:gd name="T18" fmla="*/ 189 w 502"/>
                <a:gd name="T19" fmla="*/ 154 h 154"/>
                <a:gd name="T20" fmla="*/ 234 w 502"/>
                <a:gd name="T21" fmla="*/ 154 h 154"/>
                <a:gd name="T22" fmla="*/ 284 w 502"/>
                <a:gd name="T23" fmla="*/ 154 h 154"/>
                <a:gd name="T24" fmla="*/ 340 w 502"/>
                <a:gd name="T25" fmla="*/ 154 h 154"/>
                <a:gd name="T26" fmla="*/ 390 w 502"/>
                <a:gd name="T27" fmla="*/ 154 h 154"/>
                <a:gd name="T28" fmla="*/ 435 w 502"/>
                <a:gd name="T29" fmla="*/ 154 h 154"/>
                <a:gd name="T30" fmla="*/ 474 w 502"/>
                <a:gd name="T31" fmla="*/ 154 h 154"/>
                <a:gd name="T32" fmla="*/ 502 w 502"/>
                <a:gd name="T33" fmla="*/ 154 h 1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2"/>
                <a:gd name="T52" fmla="*/ 0 h 154"/>
                <a:gd name="T53" fmla="*/ 502 w 502"/>
                <a:gd name="T54" fmla="*/ 154 h 1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2" h="154">
                  <a:moveTo>
                    <a:pt x="0" y="0"/>
                  </a:moveTo>
                  <a:lnTo>
                    <a:pt x="11" y="61"/>
                  </a:lnTo>
                  <a:lnTo>
                    <a:pt x="22" y="92"/>
                  </a:lnTo>
                  <a:lnTo>
                    <a:pt x="39" y="111"/>
                  </a:lnTo>
                  <a:lnTo>
                    <a:pt x="55" y="129"/>
                  </a:lnTo>
                  <a:lnTo>
                    <a:pt x="78" y="141"/>
                  </a:lnTo>
                  <a:lnTo>
                    <a:pt x="111" y="148"/>
                  </a:lnTo>
                  <a:lnTo>
                    <a:pt x="128" y="154"/>
                  </a:lnTo>
                  <a:lnTo>
                    <a:pt x="156" y="154"/>
                  </a:lnTo>
                  <a:lnTo>
                    <a:pt x="189" y="154"/>
                  </a:lnTo>
                  <a:lnTo>
                    <a:pt x="234" y="154"/>
                  </a:lnTo>
                  <a:lnTo>
                    <a:pt x="284" y="154"/>
                  </a:lnTo>
                  <a:lnTo>
                    <a:pt x="340" y="154"/>
                  </a:lnTo>
                  <a:lnTo>
                    <a:pt x="390" y="154"/>
                  </a:lnTo>
                  <a:lnTo>
                    <a:pt x="435" y="154"/>
                  </a:lnTo>
                  <a:lnTo>
                    <a:pt x="474" y="154"/>
                  </a:lnTo>
                  <a:lnTo>
                    <a:pt x="502" y="154"/>
                  </a:lnTo>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28"/>
            <p:cNvSpPr>
              <a:spLocks noChangeArrowheads="1"/>
            </p:cNvSpPr>
            <p:nvPr/>
          </p:nvSpPr>
          <p:spPr bwMode="auto">
            <a:xfrm>
              <a:off x="1259" y="2667"/>
              <a:ext cx="40" cy="43"/>
            </a:xfrm>
            <a:prstGeom prst="ellipse">
              <a:avLst/>
            </a:prstGeom>
            <a:solidFill>
              <a:srgbClr val="000000"/>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29"/>
            <p:cNvSpPr>
              <a:spLocks noChangeArrowheads="1"/>
            </p:cNvSpPr>
            <p:nvPr/>
          </p:nvSpPr>
          <p:spPr bwMode="auto">
            <a:xfrm>
              <a:off x="2401" y="2686"/>
              <a:ext cx="33" cy="43"/>
            </a:xfrm>
            <a:prstGeom prst="ellipse">
              <a:avLst/>
            </a:prstGeom>
            <a:solidFill>
              <a:srgbClr val="000000"/>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Line 30"/>
            <p:cNvSpPr>
              <a:spLocks noChangeShapeType="1"/>
            </p:cNvSpPr>
            <p:nvPr/>
          </p:nvSpPr>
          <p:spPr bwMode="auto">
            <a:xfrm flipH="1">
              <a:off x="1173" y="2706"/>
              <a:ext cx="86" cy="13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31"/>
            <p:cNvSpPr>
              <a:spLocks noChangeShapeType="1"/>
            </p:cNvSpPr>
            <p:nvPr/>
          </p:nvSpPr>
          <p:spPr bwMode="auto">
            <a:xfrm>
              <a:off x="2423" y="2704"/>
              <a:ext cx="79" cy="14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Rectangle 32"/>
            <p:cNvSpPr>
              <a:spLocks noChangeArrowheads="1"/>
            </p:cNvSpPr>
            <p:nvPr/>
          </p:nvSpPr>
          <p:spPr bwMode="auto">
            <a:xfrm>
              <a:off x="1284" y="1485"/>
              <a:ext cx="2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Rectangle 33"/>
            <p:cNvSpPr>
              <a:spLocks noChangeArrowheads="1"/>
            </p:cNvSpPr>
            <p:nvPr/>
          </p:nvSpPr>
          <p:spPr bwMode="auto">
            <a:xfrm>
              <a:off x="1213" y="1398"/>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S</a:t>
              </a:r>
            </a:p>
          </p:txBody>
        </p:sp>
        <p:sp>
          <p:nvSpPr>
            <p:cNvPr id="35" name="Rectangle 34"/>
            <p:cNvSpPr>
              <a:spLocks noChangeArrowheads="1"/>
            </p:cNvSpPr>
            <p:nvPr/>
          </p:nvSpPr>
          <p:spPr bwMode="auto">
            <a:xfrm>
              <a:off x="1831" y="1467"/>
              <a:ext cx="21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Rectangle 35"/>
            <p:cNvSpPr>
              <a:spLocks noChangeArrowheads="1"/>
            </p:cNvSpPr>
            <p:nvPr/>
          </p:nvSpPr>
          <p:spPr bwMode="auto">
            <a:xfrm>
              <a:off x="1843" y="1398"/>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G</a:t>
              </a:r>
            </a:p>
          </p:txBody>
        </p:sp>
        <p:sp>
          <p:nvSpPr>
            <p:cNvPr id="37" name="Rectangle 36"/>
            <p:cNvSpPr>
              <a:spLocks noChangeArrowheads="1"/>
            </p:cNvSpPr>
            <p:nvPr/>
          </p:nvSpPr>
          <p:spPr bwMode="auto">
            <a:xfrm>
              <a:off x="2395" y="1485"/>
              <a:ext cx="2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Rectangle 37"/>
            <p:cNvSpPr>
              <a:spLocks noChangeArrowheads="1"/>
            </p:cNvSpPr>
            <p:nvPr/>
          </p:nvSpPr>
          <p:spPr bwMode="auto">
            <a:xfrm>
              <a:off x="2384" y="139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39" name="Rectangle 38"/>
            <p:cNvSpPr>
              <a:spLocks noChangeArrowheads="1"/>
            </p:cNvSpPr>
            <p:nvPr/>
          </p:nvSpPr>
          <p:spPr bwMode="auto">
            <a:xfrm>
              <a:off x="947" y="2784"/>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Rectangle 39"/>
            <p:cNvSpPr>
              <a:spLocks noChangeArrowheads="1"/>
            </p:cNvSpPr>
            <p:nvPr/>
          </p:nvSpPr>
          <p:spPr bwMode="auto">
            <a:xfrm>
              <a:off x="985" y="2840"/>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00"/>
                  </a:solidFill>
                </a:rPr>
                <a:t>N</a:t>
              </a:r>
              <a:endParaRPr lang="en-US" altLang="zh-CN" sz="1800" b="1"/>
            </a:p>
          </p:txBody>
        </p:sp>
        <p:sp>
          <p:nvSpPr>
            <p:cNvPr id="41" name="Rectangle 40"/>
            <p:cNvSpPr>
              <a:spLocks noChangeArrowheads="1"/>
            </p:cNvSpPr>
            <p:nvPr/>
          </p:nvSpPr>
          <p:spPr bwMode="auto">
            <a:xfrm>
              <a:off x="1096" y="2821"/>
              <a:ext cx="41"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solidFill>
                    <a:srgbClr val="000000"/>
                  </a:solidFill>
                </a:rPr>
                <a:t>+</a:t>
              </a:r>
              <a:endParaRPr lang="zh-CN" altLang="en-US" b="1"/>
            </a:p>
          </p:txBody>
        </p:sp>
        <p:sp>
          <p:nvSpPr>
            <p:cNvPr id="42" name="Rectangle 41"/>
            <p:cNvSpPr>
              <a:spLocks noChangeArrowheads="1"/>
            </p:cNvSpPr>
            <p:nvPr/>
          </p:nvSpPr>
          <p:spPr bwMode="auto">
            <a:xfrm>
              <a:off x="2502" y="2784"/>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Rectangle 42"/>
            <p:cNvSpPr>
              <a:spLocks noChangeArrowheads="1"/>
            </p:cNvSpPr>
            <p:nvPr/>
          </p:nvSpPr>
          <p:spPr bwMode="auto">
            <a:xfrm>
              <a:off x="2530" y="2840"/>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00"/>
                  </a:solidFill>
                </a:rPr>
                <a:t>N</a:t>
              </a:r>
              <a:endParaRPr lang="en-US" altLang="zh-CN" sz="1800" b="1"/>
            </a:p>
          </p:txBody>
        </p:sp>
        <p:sp>
          <p:nvSpPr>
            <p:cNvPr id="44" name="Rectangle 43"/>
            <p:cNvSpPr>
              <a:spLocks noChangeArrowheads="1"/>
            </p:cNvSpPr>
            <p:nvPr/>
          </p:nvSpPr>
          <p:spPr bwMode="auto">
            <a:xfrm>
              <a:off x="2637" y="2821"/>
              <a:ext cx="41"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solidFill>
                    <a:srgbClr val="000000"/>
                  </a:solidFill>
                </a:rPr>
                <a:t>+</a:t>
              </a:r>
              <a:endParaRPr lang="zh-CN" altLang="en-US" b="1"/>
            </a:p>
          </p:txBody>
        </p:sp>
        <p:sp>
          <p:nvSpPr>
            <p:cNvPr id="45" name="Rectangle 44"/>
            <p:cNvSpPr>
              <a:spLocks noChangeArrowheads="1"/>
            </p:cNvSpPr>
            <p:nvPr/>
          </p:nvSpPr>
          <p:spPr bwMode="auto">
            <a:xfrm>
              <a:off x="1703" y="2747"/>
              <a:ext cx="55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Rectangle 45"/>
            <p:cNvSpPr>
              <a:spLocks noChangeArrowheads="1"/>
            </p:cNvSpPr>
            <p:nvPr/>
          </p:nvSpPr>
          <p:spPr bwMode="auto">
            <a:xfrm>
              <a:off x="1683" y="2820"/>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00"/>
                  </a:solidFill>
                </a:rPr>
                <a:t>P</a:t>
              </a:r>
              <a:endParaRPr lang="en-US" altLang="zh-CN" sz="1800" b="1"/>
            </a:p>
          </p:txBody>
        </p:sp>
        <p:sp>
          <p:nvSpPr>
            <p:cNvPr id="47" name="Rectangle 46"/>
            <p:cNvSpPr>
              <a:spLocks noChangeArrowheads="1"/>
            </p:cNvSpPr>
            <p:nvPr/>
          </p:nvSpPr>
          <p:spPr bwMode="auto">
            <a:xfrm>
              <a:off x="1772" y="2820"/>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00"/>
                  </a:solidFill>
                  <a:latin typeface="宋体" panose="02010600030101010101" pitchFamily="2" charset="-122"/>
                </a:rPr>
                <a:t>基片</a:t>
              </a:r>
              <a:endParaRPr lang="zh-CN" altLang="en-US" sz="1800" b="1"/>
            </a:p>
          </p:txBody>
        </p:sp>
        <p:sp>
          <p:nvSpPr>
            <p:cNvPr id="48" name="Rectangle 47"/>
            <p:cNvSpPr>
              <a:spLocks noChangeArrowheads="1"/>
            </p:cNvSpPr>
            <p:nvPr/>
          </p:nvSpPr>
          <p:spPr bwMode="auto">
            <a:xfrm>
              <a:off x="2855" y="2210"/>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G</a:t>
              </a:r>
            </a:p>
          </p:txBody>
        </p:sp>
        <p:sp>
          <p:nvSpPr>
            <p:cNvPr id="49" name="Rectangle 48"/>
            <p:cNvSpPr>
              <a:spLocks noChangeArrowheads="1"/>
            </p:cNvSpPr>
            <p:nvPr/>
          </p:nvSpPr>
          <p:spPr bwMode="auto">
            <a:xfrm>
              <a:off x="3339" y="1787"/>
              <a:ext cx="21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Rectangle 49"/>
            <p:cNvSpPr>
              <a:spLocks noChangeArrowheads="1"/>
            </p:cNvSpPr>
            <p:nvPr/>
          </p:nvSpPr>
          <p:spPr bwMode="auto">
            <a:xfrm>
              <a:off x="3406" y="1743"/>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51" name="Rectangle 50"/>
            <p:cNvSpPr>
              <a:spLocks noChangeArrowheads="1"/>
            </p:cNvSpPr>
            <p:nvPr/>
          </p:nvSpPr>
          <p:spPr bwMode="auto">
            <a:xfrm>
              <a:off x="3339" y="2649"/>
              <a:ext cx="21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Rectangle 51"/>
            <p:cNvSpPr>
              <a:spLocks noChangeArrowheads="1"/>
            </p:cNvSpPr>
            <p:nvPr/>
          </p:nvSpPr>
          <p:spPr bwMode="auto">
            <a:xfrm>
              <a:off x="3412" y="2737"/>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S</a:t>
              </a:r>
            </a:p>
          </p:txBody>
        </p:sp>
        <p:sp>
          <p:nvSpPr>
            <p:cNvPr id="53" name="Freeform 52"/>
            <p:cNvSpPr/>
            <p:nvPr/>
          </p:nvSpPr>
          <p:spPr bwMode="auto">
            <a:xfrm>
              <a:off x="2814" y="1641"/>
              <a:ext cx="222" cy="4"/>
            </a:xfrm>
            <a:custGeom>
              <a:avLst/>
              <a:gdLst>
                <a:gd name="T0" fmla="*/ 0 w 222"/>
                <a:gd name="T1" fmla="*/ 4 h 4"/>
                <a:gd name="T2" fmla="*/ 222 w 222"/>
                <a:gd name="T3" fmla="*/ 0 h 4"/>
                <a:gd name="T4" fmla="*/ 0 60000 65536"/>
                <a:gd name="T5" fmla="*/ 0 60000 65536"/>
                <a:gd name="T6" fmla="*/ 0 w 222"/>
                <a:gd name="T7" fmla="*/ 0 h 4"/>
                <a:gd name="T8" fmla="*/ 222 w 222"/>
                <a:gd name="T9" fmla="*/ 4 h 4"/>
              </a:gdLst>
              <a:ahLst/>
              <a:cxnLst>
                <a:cxn ang="T4">
                  <a:pos x="T0" y="T1"/>
                </a:cxn>
                <a:cxn ang="T5">
                  <a:pos x="T2" y="T3"/>
                </a:cxn>
              </a:cxnLst>
              <a:rect l="T6" t="T7" r="T8" b="T9"/>
              <a:pathLst>
                <a:path w="222" h="4">
                  <a:moveTo>
                    <a:pt x="0" y="4"/>
                  </a:moveTo>
                  <a:lnTo>
                    <a:pt x="22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Rectangle 53"/>
            <p:cNvSpPr>
              <a:spLocks noChangeArrowheads="1"/>
            </p:cNvSpPr>
            <p:nvPr/>
          </p:nvSpPr>
          <p:spPr bwMode="auto">
            <a:xfrm>
              <a:off x="2670" y="139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宋体" panose="02010600030101010101" pitchFamily="2" charset="-122"/>
                </a:rPr>
                <a:t>浮动栅</a:t>
              </a:r>
              <a:endParaRPr lang="zh-CN" altLang="en-US" sz="2000" b="1"/>
            </a:p>
          </p:txBody>
        </p:sp>
        <p:sp>
          <p:nvSpPr>
            <p:cNvPr id="55" name="Rectangle 54"/>
            <p:cNvSpPr>
              <a:spLocks noChangeArrowheads="1"/>
            </p:cNvSpPr>
            <p:nvPr/>
          </p:nvSpPr>
          <p:spPr bwMode="auto">
            <a:xfrm>
              <a:off x="781" y="1547"/>
              <a:ext cx="42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Rectangle 55"/>
            <p:cNvSpPr>
              <a:spLocks noChangeArrowheads="1"/>
            </p:cNvSpPr>
            <p:nvPr/>
          </p:nvSpPr>
          <p:spPr bwMode="auto">
            <a:xfrm>
              <a:off x="781" y="1602"/>
              <a:ext cx="12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500" b="1">
                  <a:solidFill>
                    <a:srgbClr val="000000"/>
                  </a:solidFill>
                  <a:latin typeface="宋体" panose="02010600030101010101" pitchFamily="2" charset="-122"/>
                </a:rPr>
                <a:t>　</a:t>
              </a:r>
              <a:endParaRPr lang="zh-CN" altLang="en-US" b="1"/>
            </a:p>
          </p:txBody>
        </p:sp>
        <p:sp>
          <p:nvSpPr>
            <p:cNvPr id="57" name="Rectangle 56"/>
            <p:cNvSpPr>
              <a:spLocks noChangeArrowheads="1"/>
            </p:cNvSpPr>
            <p:nvPr/>
          </p:nvSpPr>
          <p:spPr bwMode="auto">
            <a:xfrm>
              <a:off x="445" y="1382"/>
              <a:ext cx="3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SiO</a:t>
              </a:r>
            </a:p>
          </p:txBody>
        </p:sp>
        <p:sp>
          <p:nvSpPr>
            <p:cNvPr id="58" name="Rectangle 57"/>
            <p:cNvSpPr>
              <a:spLocks noChangeArrowheads="1"/>
            </p:cNvSpPr>
            <p:nvPr/>
          </p:nvSpPr>
          <p:spPr bwMode="auto">
            <a:xfrm>
              <a:off x="761" y="1460"/>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2</a:t>
              </a:r>
            </a:p>
          </p:txBody>
        </p:sp>
        <p:sp>
          <p:nvSpPr>
            <p:cNvPr id="59" name="Text Box 58"/>
            <p:cNvSpPr txBox="1">
              <a:spLocks noChangeArrowheads="1"/>
            </p:cNvSpPr>
            <p:nvPr/>
          </p:nvSpPr>
          <p:spPr bwMode="auto">
            <a:xfrm>
              <a:off x="1479" y="2561"/>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bg2"/>
                  </a:solidFill>
                </a:rPr>
                <a:t>+ + + + +</a:t>
              </a:r>
            </a:p>
          </p:txBody>
        </p:sp>
        <p:sp>
          <p:nvSpPr>
            <p:cNvPr id="60" name="Text Box 59"/>
            <p:cNvSpPr txBox="1">
              <a:spLocks noChangeArrowheads="1"/>
            </p:cNvSpPr>
            <p:nvPr/>
          </p:nvSpPr>
          <p:spPr bwMode="auto">
            <a:xfrm>
              <a:off x="1686" y="2224"/>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bg2"/>
                  </a:solidFill>
                </a:rPr>
                <a:t>_ _ _</a:t>
              </a:r>
              <a:r>
                <a:rPr lang="zh-CN" altLang="en-US">
                  <a:solidFill>
                    <a:schemeClr val="bg2"/>
                  </a:solidFill>
                </a:rPr>
                <a:t> </a:t>
              </a:r>
            </a:p>
          </p:txBody>
        </p:sp>
        <p:sp>
          <p:nvSpPr>
            <p:cNvPr id="61" name="Line 60"/>
            <p:cNvSpPr>
              <a:spLocks noChangeShapeType="1"/>
            </p:cNvSpPr>
            <p:nvPr/>
          </p:nvSpPr>
          <p:spPr bwMode="auto">
            <a:xfrm>
              <a:off x="501" y="1703"/>
              <a:ext cx="29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61"/>
            <p:cNvSpPr>
              <a:spLocks noChangeShapeType="1"/>
            </p:cNvSpPr>
            <p:nvPr/>
          </p:nvSpPr>
          <p:spPr bwMode="auto">
            <a:xfrm>
              <a:off x="782" y="1703"/>
              <a:ext cx="380" cy="78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62"/>
            <p:cNvSpPr>
              <a:spLocks noChangeShapeType="1"/>
            </p:cNvSpPr>
            <p:nvPr/>
          </p:nvSpPr>
          <p:spPr bwMode="auto">
            <a:xfrm>
              <a:off x="1271" y="1660"/>
              <a:ext cx="0" cy="46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63"/>
            <p:cNvSpPr>
              <a:spLocks noChangeShapeType="1"/>
            </p:cNvSpPr>
            <p:nvPr/>
          </p:nvSpPr>
          <p:spPr bwMode="auto">
            <a:xfrm>
              <a:off x="1925" y="1660"/>
              <a:ext cx="0" cy="2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64"/>
            <p:cNvSpPr>
              <a:spLocks noChangeShapeType="1"/>
            </p:cNvSpPr>
            <p:nvPr/>
          </p:nvSpPr>
          <p:spPr bwMode="auto">
            <a:xfrm>
              <a:off x="2438" y="1660"/>
              <a:ext cx="0" cy="4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Freeform 65"/>
            <p:cNvSpPr/>
            <p:nvPr/>
          </p:nvSpPr>
          <p:spPr bwMode="auto">
            <a:xfrm>
              <a:off x="3032" y="1649"/>
              <a:ext cx="197" cy="391"/>
            </a:xfrm>
            <a:custGeom>
              <a:avLst/>
              <a:gdLst>
                <a:gd name="T0" fmla="*/ 0 w 197"/>
                <a:gd name="T1" fmla="*/ 0 h 391"/>
                <a:gd name="T2" fmla="*/ 197 w 197"/>
                <a:gd name="T3" fmla="*/ 391 h 391"/>
                <a:gd name="T4" fmla="*/ 0 60000 65536"/>
                <a:gd name="T5" fmla="*/ 0 60000 65536"/>
                <a:gd name="T6" fmla="*/ 0 w 197"/>
                <a:gd name="T7" fmla="*/ 0 h 391"/>
                <a:gd name="T8" fmla="*/ 197 w 197"/>
                <a:gd name="T9" fmla="*/ 391 h 391"/>
              </a:gdLst>
              <a:ahLst/>
              <a:cxnLst>
                <a:cxn ang="T4">
                  <a:pos x="T0" y="T1"/>
                </a:cxn>
                <a:cxn ang="T5">
                  <a:pos x="T2" y="T3"/>
                </a:cxn>
              </a:cxnLst>
              <a:rect l="T6" t="T7" r="T8" b="T9"/>
              <a:pathLst>
                <a:path w="197" h="391">
                  <a:moveTo>
                    <a:pt x="0" y="0"/>
                  </a:moveTo>
                  <a:lnTo>
                    <a:pt x="197" y="39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6"/>
            <p:cNvSpPr>
              <a:spLocks noChangeShapeType="1"/>
            </p:cNvSpPr>
            <p:nvPr/>
          </p:nvSpPr>
          <p:spPr bwMode="auto">
            <a:xfrm flipH="1">
              <a:off x="2077" y="1638"/>
              <a:ext cx="739" cy="73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67"/>
            <p:cNvSpPr>
              <a:spLocks noChangeShapeType="1"/>
            </p:cNvSpPr>
            <p:nvPr/>
          </p:nvSpPr>
          <p:spPr bwMode="auto">
            <a:xfrm>
              <a:off x="3066" y="2334"/>
              <a:ext cx="8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68"/>
            <p:cNvSpPr>
              <a:spLocks noChangeShapeType="1"/>
            </p:cNvSpPr>
            <p:nvPr/>
          </p:nvSpPr>
          <p:spPr bwMode="auto">
            <a:xfrm flipH="1">
              <a:off x="3163" y="2235"/>
              <a:ext cx="1" cy="1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9"/>
            <p:cNvSpPr>
              <a:spLocks noChangeShapeType="1"/>
            </p:cNvSpPr>
            <p:nvPr/>
          </p:nvSpPr>
          <p:spPr bwMode="auto">
            <a:xfrm>
              <a:off x="3294" y="2149"/>
              <a:ext cx="0" cy="3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70"/>
            <p:cNvSpPr>
              <a:spLocks noChangeShapeType="1"/>
            </p:cNvSpPr>
            <p:nvPr/>
          </p:nvSpPr>
          <p:spPr bwMode="auto">
            <a:xfrm>
              <a:off x="3294" y="2268"/>
              <a:ext cx="1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71"/>
            <p:cNvSpPr>
              <a:spLocks noChangeShapeType="1"/>
            </p:cNvSpPr>
            <p:nvPr/>
          </p:nvSpPr>
          <p:spPr bwMode="auto">
            <a:xfrm flipH="1" flipV="1">
              <a:off x="3446" y="1996"/>
              <a:ext cx="0" cy="2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72"/>
            <p:cNvSpPr>
              <a:spLocks noChangeShapeType="1"/>
            </p:cNvSpPr>
            <p:nvPr/>
          </p:nvSpPr>
          <p:spPr bwMode="auto">
            <a:xfrm>
              <a:off x="3294" y="2399"/>
              <a:ext cx="1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3"/>
            <p:cNvSpPr>
              <a:spLocks noChangeShapeType="1"/>
            </p:cNvSpPr>
            <p:nvPr/>
          </p:nvSpPr>
          <p:spPr bwMode="auto">
            <a:xfrm>
              <a:off x="3446" y="2389"/>
              <a:ext cx="0" cy="33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4"/>
            <p:cNvSpPr>
              <a:spLocks noChangeShapeType="1"/>
            </p:cNvSpPr>
            <p:nvPr/>
          </p:nvSpPr>
          <p:spPr bwMode="auto">
            <a:xfrm>
              <a:off x="3229" y="2072"/>
              <a:ext cx="1" cy="532"/>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80" name="图片 79">
            <a:extLst>
              <a:ext uri="{FF2B5EF4-FFF2-40B4-BE49-F238E27FC236}">
                <a16:creationId xmlns:a16="http://schemas.microsoft.com/office/drawing/2014/main" id="{B8D8898E-15F9-4CBF-9547-2978F54AE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088" y="1531938"/>
            <a:ext cx="3859035" cy="25142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out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1"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66</a:t>
            </a:fld>
            <a:endParaRPr lang="zh-CN" altLang="en-US" dirty="0"/>
          </a:p>
        </p:txBody>
      </p:sp>
      <p:sp>
        <p:nvSpPr>
          <p:cNvPr id="7" name="Text Box 2"/>
          <p:cNvSpPr txBox="1">
            <a:spLocks noChangeArrowheads="1"/>
          </p:cNvSpPr>
          <p:nvPr/>
        </p:nvSpPr>
        <p:spPr bwMode="auto">
          <a:xfrm>
            <a:off x="762000" y="1020762"/>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4. </a:t>
            </a:r>
            <a:r>
              <a:rPr lang="en-US" altLang="zh-CN" sz="3200" b="1"/>
              <a:t>EEPROM (</a:t>
            </a:r>
            <a:r>
              <a:rPr lang="zh-CN" altLang="en-US" sz="3200" b="1"/>
              <a:t>多次性编程 ) </a:t>
            </a:r>
          </a:p>
        </p:txBody>
      </p:sp>
      <p:sp>
        <p:nvSpPr>
          <p:cNvPr id="8" name="Text Box 3"/>
          <p:cNvSpPr txBox="1">
            <a:spLocks noChangeArrowheads="1"/>
          </p:cNvSpPr>
          <p:nvPr/>
        </p:nvSpPr>
        <p:spPr bwMode="auto">
          <a:xfrm>
            <a:off x="1219200" y="1782762"/>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电可擦写</a:t>
            </a:r>
          </a:p>
        </p:txBody>
      </p:sp>
      <p:sp>
        <p:nvSpPr>
          <p:cNvPr id="9" name="Text Box 4"/>
          <p:cNvSpPr txBox="1">
            <a:spLocks noChangeArrowheads="1"/>
          </p:cNvSpPr>
          <p:nvPr/>
        </p:nvSpPr>
        <p:spPr bwMode="auto">
          <a:xfrm>
            <a:off x="1219200" y="2468562"/>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局部擦写</a:t>
            </a:r>
          </a:p>
        </p:txBody>
      </p:sp>
      <p:sp>
        <p:nvSpPr>
          <p:cNvPr id="10" name="Text Box 5"/>
          <p:cNvSpPr txBox="1">
            <a:spLocks noChangeArrowheads="1"/>
          </p:cNvSpPr>
          <p:nvPr/>
        </p:nvSpPr>
        <p:spPr bwMode="auto">
          <a:xfrm>
            <a:off x="1219200" y="3154362"/>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全部擦写</a:t>
            </a:r>
          </a:p>
        </p:txBody>
      </p:sp>
      <p:sp>
        <p:nvSpPr>
          <p:cNvPr id="11" name="Text Box 6"/>
          <p:cNvSpPr txBox="1">
            <a:spLocks noChangeArrowheads="1"/>
          </p:cNvSpPr>
          <p:nvPr/>
        </p:nvSpPr>
        <p:spPr bwMode="auto">
          <a:xfrm>
            <a:off x="762000" y="3916362"/>
            <a:ext cx="746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5. </a:t>
            </a:r>
            <a:r>
              <a:rPr lang="en-US" altLang="zh-CN" sz="3200" b="1"/>
              <a:t>Flash Memory (</a:t>
            </a:r>
            <a:r>
              <a:rPr lang="zh-CN" altLang="en-US" sz="3200" b="1"/>
              <a:t>闪速型存储器) </a:t>
            </a:r>
            <a:endParaRPr lang="en-US" altLang="zh-CN" sz="3200" b="1"/>
          </a:p>
        </p:txBody>
      </p:sp>
      <p:sp>
        <p:nvSpPr>
          <p:cNvPr id="12" name="Text Box 7"/>
          <p:cNvSpPr txBox="1">
            <a:spLocks noChangeArrowheads="1"/>
          </p:cNvSpPr>
          <p:nvPr/>
        </p:nvSpPr>
        <p:spPr bwMode="auto">
          <a:xfrm>
            <a:off x="4114800" y="4068762"/>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2800" b="1"/>
          </a:p>
        </p:txBody>
      </p:sp>
      <p:sp>
        <p:nvSpPr>
          <p:cNvPr id="13" name="Text Box 8"/>
          <p:cNvSpPr txBox="1">
            <a:spLocks noChangeArrowheads="1"/>
          </p:cNvSpPr>
          <p:nvPr/>
        </p:nvSpPr>
        <p:spPr bwMode="auto">
          <a:xfrm>
            <a:off x="1219200" y="6202362"/>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比 </a:t>
            </a:r>
            <a:r>
              <a:rPr lang="en-US" altLang="zh-CN" sz="2800" b="1"/>
              <a:t>EEPROM</a:t>
            </a:r>
            <a:r>
              <a:rPr lang="zh-CN" altLang="en-US" sz="2800" b="1"/>
              <a:t>快</a:t>
            </a:r>
          </a:p>
        </p:txBody>
      </p:sp>
      <p:sp>
        <p:nvSpPr>
          <p:cNvPr id="14" name="Text Box 10"/>
          <p:cNvSpPr txBox="1">
            <a:spLocks noChangeArrowheads="1"/>
          </p:cNvSpPr>
          <p:nvPr/>
        </p:nvSpPr>
        <p:spPr bwMode="auto">
          <a:xfrm>
            <a:off x="1219200" y="4678362"/>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EPROM</a:t>
            </a:r>
          </a:p>
        </p:txBody>
      </p:sp>
      <p:sp>
        <p:nvSpPr>
          <p:cNvPr id="15" name="Text Box 11"/>
          <p:cNvSpPr txBox="1">
            <a:spLocks noChangeArrowheads="1"/>
          </p:cNvSpPr>
          <p:nvPr/>
        </p:nvSpPr>
        <p:spPr bwMode="auto">
          <a:xfrm>
            <a:off x="3810000" y="4678362"/>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价格便宜  集成度高</a:t>
            </a:r>
          </a:p>
        </p:txBody>
      </p:sp>
      <p:sp>
        <p:nvSpPr>
          <p:cNvPr id="16" name="Text Box 12"/>
          <p:cNvSpPr txBox="1">
            <a:spLocks noChangeArrowheads="1"/>
          </p:cNvSpPr>
          <p:nvPr/>
        </p:nvSpPr>
        <p:spPr bwMode="auto">
          <a:xfrm>
            <a:off x="1219200" y="5440362"/>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EEPROM</a:t>
            </a:r>
            <a:endParaRPr lang="zh-CN" altLang="en-US" sz="2800" b="1"/>
          </a:p>
        </p:txBody>
      </p:sp>
      <p:sp>
        <p:nvSpPr>
          <p:cNvPr id="17" name="Text Box 13"/>
          <p:cNvSpPr txBox="1">
            <a:spLocks noChangeArrowheads="1"/>
          </p:cNvSpPr>
          <p:nvPr/>
        </p:nvSpPr>
        <p:spPr bwMode="auto">
          <a:xfrm>
            <a:off x="3810000" y="5440362"/>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电可擦洗重写</a:t>
            </a:r>
          </a:p>
        </p:txBody>
      </p:sp>
      <p:sp>
        <p:nvSpPr>
          <p:cNvPr id="18" name="Text Box 14"/>
          <p:cNvSpPr txBox="1">
            <a:spLocks noChangeArrowheads="1"/>
          </p:cNvSpPr>
          <p:nvPr/>
        </p:nvSpPr>
        <p:spPr bwMode="auto">
          <a:xfrm>
            <a:off x="3810000" y="6202362"/>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具备 </a:t>
            </a:r>
            <a:r>
              <a:rPr lang="en-US" altLang="zh-CN" sz="2800" b="1"/>
              <a:t>RAM </a:t>
            </a:r>
            <a:r>
              <a:rPr lang="zh-CN" altLang="en-US" sz="2800" b="1"/>
              <a:t>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3" grpId="0" autoUpdateAnimBg="0"/>
      <p:bldP spid="14" grpId="0" autoUpdateAnimBg="0"/>
      <p:bldP spid="15" grpId="0" autoUpdateAnimBg="0"/>
      <p:bldP spid="16" grpId="0" autoUpdateAnimBg="0"/>
      <p:bldP spid="17" grpId="0" autoUpdateAnimBg="0"/>
      <p:bldP spid="1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E8E787-E6FE-45D8-9039-788B45E44EE7}" type="slidenum">
              <a:rPr lang="zh-CN" altLang="en-US" smtClean="0"/>
              <a:t>67</a:t>
            </a:fld>
            <a:endParaRPr lang="zh-CN" altLang="en-US" dirty="0"/>
          </a:p>
        </p:txBody>
      </p:sp>
      <p:sp>
        <p:nvSpPr>
          <p:cNvPr id="272" name="Text Box 2"/>
          <p:cNvSpPr txBox="1">
            <a:spLocks noChangeArrowheads="1"/>
          </p:cNvSpPr>
          <p:nvPr/>
        </p:nvSpPr>
        <p:spPr bwMode="auto">
          <a:xfrm>
            <a:off x="2724150" y="2336800"/>
            <a:ext cx="8305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 用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zh-CN" altLang="en-US" sz="2600" b="1"/>
              <a:t>4位 存储芯片组成 1</a:t>
            </a:r>
            <a:r>
              <a:rPr lang="en-US" altLang="zh-CN" sz="2600" b="1"/>
              <a:t>K</a:t>
            </a:r>
            <a:r>
              <a:rPr lang="en-US" altLang="zh-CN" sz="900" b="1"/>
              <a:t> </a:t>
            </a:r>
            <a:r>
              <a:rPr lang="en-US" altLang="zh-CN" sz="2600" b="1"/>
              <a:t>×</a:t>
            </a:r>
            <a:r>
              <a:rPr lang="en-US" altLang="zh-CN" sz="900" b="1"/>
              <a:t> </a:t>
            </a:r>
            <a:r>
              <a:rPr lang="en-US" altLang="zh-CN" sz="2600" b="1"/>
              <a:t>8</a:t>
            </a:r>
            <a:r>
              <a:rPr lang="zh-CN" altLang="en-US" sz="2600" b="1"/>
              <a:t>位 的存储器</a:t>
            </a:r>
          </a:p>
        </p:txBody>
      </p:sp>
      <p:sp>
        <p:nvSpPr>
          <p:cNvPr id="273" name="Text Box 3"/>
          <p:cNvSpPr txBox="1">
            <a:spLocks noChangeArrowheads="1"/>
          </p:cNvSpPr>
          <p:nvPr/>
        </p:nvSpPr>
        <p:spPr bwMode="auto">
          <a:xfrm>
            <a:off x="3163888" y="2306638"/>
            <a:ext cx="1282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grpSp>
        <p:nvGrpSpPr>
          <p:cNvPr id="274" name="Group 4"/>
          <p:cNvGrpSpPr/>
          <p:nvPr/>
        </p:nvGrpSpPr>
        <p:grpSpPr bwMode="auto">
          <a:xfrm>
            <a:off x="4276725" y="4732338"/>
            <a:ext cx="852488" cy="665162"/>
            <a:chOff x="1458" y="2953"/>
            <a:chExt cx="537" cy="419"/>
          </a:xfrm>
        </p:grpSpPr>
        <p:sp>
          <p:nvSpPr>
            <p:cNvPr id="275" name="Freeform 5"/>
            <p:cNvSpPr/>
            <p:nvPr/>
          </p:nvSpPr>
          <p:spPr bwMode="auto">
            <a:xfrm>
              <a:off x="1458" y="2954"/>
              <a:ext cx="1" cy="193"/>
            </a:xfrm>
            <a:custGeom>
              <a:avLst/>
              <a:gdLst>
                <a:gd name="T0" fmla="*/ 0 w 1"/>
                <a:gd name="T1" fmla="*/ 0 h 193"/>
                <a:gd name="T2" fmla="*/ 0 w 1"/>
                <a:gd name="T3" fmla="*/ 193 h 193"/>
                <a:gd name="T4" fmla="*/ 0 60000 65536"/>
                <a:gd name="T5" fmla="*/ 0 60000 65536"/>
                <a:gd name="T6" fmla="*/ 0 w 1"/>
                <a:gd name="T7" fmla="*/ 0 h 193"/>
                <a:gd name="T8" fmla="*/ 1 w 1"/>
                <a:gd name="T9" fmla="*/ 193 h 193"/>
              </a:gdLst>
              <a:ahLst/>
              <a:cxnLst>
                <a:cxn ang="T4">
                  <a:pos x="T0" y="T1"/>
                </a:cxn>
                <a:cxn ang="T5">
                  <a:pos x="T2" y="T3"/>
                </a:cxn>
              </a:cxnLst>
              <a:rect l="T6" t="T7" r="T8" b="T9"/>
              <a:pathLst>
                <a:path w="1" h="193">
                  <a:moveTo>
                    <a:pt x="0" y="0"/>
                  </a:moveTo>
                  <a:lnTo>
                    <a:pt x="0" y="193"/>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 name="Line 6"/>
            <p:cNvSpPr>
              <a:spLocks noChangeShapeType="1"/>
            </p:cNvSpPr>
            <p:nvPr/>
          </p:nvSpPr>
          <p:spPr bwMode="auto">
            <a:xfrm>
              <a:off x="1635" y="2953"/>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7" name="Line 7"/>
            <p:cNvSpPr>
              <a:spLocks noChangeShapeType="1"/>
            </p:cNvSpPr>
            <p:nvPr/>
          </p:nvSpPr>
          <p:spPr bwMode="auto">
            <a:xfrm>
              <a:off x="1813" y="2953"/>
              <a:ext cx="1" cy="33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8" name="Freeform 8"/>
            <p:cNvSpPr/>
            <p:nvPr/>
          </p:nvSpPr>
          <p:spPr bwMode="auto">
            <a:xfrm>
              <a:off x="1993" y="2960"/>
              <a:ext cx="2" cy="412"/>
            </a:xfrm>
            <a:custGeom>
              <a:avLst/>
              <a:gdLst>
                <a:gd name="T0" fmla="*/ 2 w 2"/>
                <a:gd name="T1" fmla="*/ 0 h 412"/>
                <a:gd name="T2" fmla="*/ 0 w 2"/>
                <a:gd name="T3" fmla="*/ 412 h 412"/>
                <a:gd name="T4" fmla="*/ 0 60000 65536"/>
                <a:gd name="T5" fmla="*/ 0 60000 65536"/>
                <a:gd name="T6" fmla="*/ 0 w 2"/>
                <a:gd name="T7" fmla="*/ 0 h 412"/>
                <a:gd name="T8" fmla="*/ 2 w 2"/>
                <a:gd name="T9" fmla="*/ 412 h 412"/>
              </a:gdLst>
              <a:ahLst/>
              <a:cxnLst>
                <a:cxn ang="T4">
                  <a:pos x="T0" y="T1"/>
                </a:cxn>
                <a:cxn ang="T5">
                  <a:pos x="T2" y="T3"/>
                </a:cxn>
              </a:cxnLst>
              <a:rect l="T6" t="T7" r="T8" b="T9"/>
              <a:pathLst>
                <a:path w="2" h="412">
                  <a:moveTo>
                    <a:pt x="2" y="0"/>
                  </a:moveTo>
                  <a:lnTo>
                    <a:pt x="0" y="41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79" name="Text Box 9"/>
          <p:cNvSpPr txBox="1">
            <a:spLocks noChangeArrowheads="1"/>
          </p:cNvSpPr>
          <p:nvPr/>
        </p:nvSpPr>
        <p:spPr bwMode="auto">
          <a:xfrm>
            <a:off x="2419350" y="349250"/>
            <a:ext cx="632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 五、存储器与 </a:t>
            </a:r>
            <a:r>
              <a:rPr lang="en-US" altLang="zh-CN" sz="3600" b="1"/>
              <a:t>CPU </a:t>
            </a:r>
            <a:r>
              <a:rPr lang="zh-CN" altLang="en-US" sz="3600" b="1"/>
              <a:t>的连接 </a:t>
            </a:r>
          </a:p>
        </p:txBody>
      </p:sp>
      <p:sp>
        <p:nvSpPr>
          <p:cNvPr id="280" name="Text Box 10"/>
          <p:cNvSpPr txBox="1">
            <a:spLocks noChangeArrowheads="1"/>
          </p:cNvSpPr>
          <p:nvPr/>
        </p:nvSpPr>
        <p:spPr bwMode="auto">
          <a:xfrm>
            <a:off x="2800350" y="1035050"/>
            <a:ext cx="4903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1.  存储器容量的扩展</a:t>
            </a:r>
            <a:endParaRPr lang="en-US" altLang="zh-CN" sz="3200" b="1"/>
          </a:p>
        </p:txBody>
      </p:sp>
      <p:grpSp>
        <p:nvGrpSpPr>
          <p:cNvPr id="281" name="Group 11"/>
          <p:cNvGrpSpPr/>
          <p:nvPr/>
        </p:nvGrpSpPr>
        <p:grpSpPr bwMode="auto">
          <a:xfrm>
            <a:off x="2724150" y="1673225"/>
            <a:ext cx="4953000" cy="519113"/>
            <a:chOff x="768" y="960"/>
            <a:chExt cx="3120" cy="327"/>
          </a:xfrm>
        </p:grpSpPr>
        <p:sp>
          <p:nvSpPr>
            <p:cNvPr id="282" name="Text Box 12"/>
            <p:cNvSpPr txBox="1">
              <a:spLocks noChangeArrowheads="1"/>
            </p:cNvSpPr>
            <p:nvPr/>
          </p:nvSpPr>
          <p:spPr bwMode="auto">
            <a:xfrm>
              <a:off x="768" y="960"/>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 (1)  位扩展</a:t>
              </a:r>
            </a:p>
          </p:txBody>
        </p:sp>
        <p:sp>
          <p:nvSpPr>
            <p:cNvPr id="283" name="Text Box 13"/>
            <p:cNvSpPr txBox="1">
              <a:spLocks noChangeArrowheads="1"/>
            </p:cNvSpPr>
            <p:nvPr/>
          </p:nvSpPr>
          <p:spPr bwMode="auto">
            <a:xfrm>
              <a:off x="1872" y="960"/>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（增加存储字长）</a:t>
              </a:r>
            </a:p>
          </p:txBody>
        </p:sp>
      </p:grpSp>
      <p:grpSp>
        <p:nvGrpSpPr>
          <p:cNvPr id="284" name="Group 14"/>
          <p:cNvGrpSpPr/>
          <p:nvPr/>
        </p:nvGrpSpPr>
        <p:grpSpPr bwMode="auto">
          <a:xfrm>
            <a:off x="8910638" y="1644650"/>
            <a:ext cx="2016125" cy="533400"/>
            <a:chOff x="4176" y="1008"/>
            <a:chExt cx="1344" cy="336"/>
          </a:xfrm>
        </p:grpSpPr>
        <p:sp>
          <p:nvSpPr>
            <p:cNvPr id="285" name="AutoShape 15"/>
            <p:cNvSpPr>
              <a:spLocks noChangeArrowheads="1"/>
            </p:cNvSpPr>
            <p:nvPr/>
          </p:nvSpPr>
          <p:spPr bwMode="auto">
            <a:xfrm>
              <a:off x="4176" y="1008"/>
              <a:ext cx="1344" cy="336"/>
            </a:xfrm>
            <a:prstGeom prst="wedgeRoundRectCallout">
              <a:avLst>
                <a:gd name="adj1" fmla="val -112204"/>
                <a:gd name="adj2" fmla="val 86903"/>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1"/>
            </a:p>
          </p:txBody>
        </p:sp>
        <p:sp>
          <p:nvSpPr>
            <p:cNvPr id="286" name="Text Box 16"/>
            <p:cNvSpPr txBox="1">
              <a:spLocks noChangeArrowheads="1"/>
            </p:cNvSpPr>
            <p:nvPr/>
          </p:nvSpPr>
          <p:spPr bwMode="auto">
            <a:xfrm>
              <a:off x="4224" y="1008"/>
              <a:ext cx="12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10根地址线</a:t>
              </a:r>
            </a:p>
          </p:txBody>
        </p:sp>
      </p:grpSp>
      <p:grpSp>
        <p:nvGrpSpPr>
          <p:cNvPr id="287" name="Group 17"/>
          <p:cNvGrpSpPr/>
          <p:nvPr/>
        </p:nvGrpSpPr>
        <p:grpSpPr bwMode="auto">
          <a:xfrm>
            <a:off x="9126538" y="3113088"/>
            <a:ext cx="1979612" cy="533400"/>
            <a:chOff x="4176" y="1872"/>
            <a:chExt cx="1344" cy="336"/>
          </a:xfrm>
        </p:grpSpPr>
        <p:sp>
          <p:nvSpPr>
            <p:cNvPr id="288" name="AutoShape 18"/>
            <p:cNvSpPr>
              <a:spLocks noChangeArrowheads="1"/>
            </p:cNvSpPr>
            <p:nvPr/>
          </p:nvSpPr>
          <p:spPr bwMode="auto">
            <a:xfrm>
              <a:off x="4176" y="1872"/>
              <a:ext cx="1296" cy="336"/>
            </a:xfrm>
            <a:prstGeom prst="wedgeRoundRectCallout">
              <a:avLst>
                <a:gd name="adj1" fmla="val -82486"/>
                <a:gd name="adj2" fmla="val -11279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289" name="Text Box 19"/>
            <p:cNvSpPr txBox="1">
              <a:spLocks noChangeArrowheads="1"/>
            </p:cNvSpPr>
            <p:nvPr/>
          </p:nvSpPr>
          <p:spPr bwMode="auto">
            <a:xfrm>
              <a:off x="4272" y="1872"/>
              <a:ext cx="12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8根数据线</a:t>
              </a:r>
            </a:p>
          </p:txBody>
        </p:sp>
      </p:grpSp>
      <p:sp>
        <p:nvSpPr>
          <p:cNvPr id="290" name="Line 20"/>
          <p:cNvSpPr>
            <a:spLocks noChangeShapeType="1"/>
          </p:cNvSpPr>
          <p:nvPr/>
        </p:nvSpPr>
        <p:spPr bwMode="auto">
          <a:xfrm>
            <a:off x="2968625" y="6203950"/>
            <a:ext cx="255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14:hiddenLine>
            </a:ext>
          </a:extLst>
        </p:spPr>
        <p:txBody>
          <a:bodyPr/>
          <a:lstStyle/>
          <a:p>
            <a:endParaRPr lang="zh-CN" altLang="en-US"/>
          </a:p>
        </p:txBody>
      </p:sp>
      <p:sp>
        <p:nvSpPr>
          <p:cNvPr id="291" name="Rectangle 21"/>
          <p:cNvSpPr>
            <a:spLocks noChangeArrowheads="1"/>
          </p:cNvSpPr>
          <p:nvPr/>
        </p:nvSpPr>
        <p:spPr bwMode="auto">
          <a:xfrm>
            <a:off x="2960688" y="3479800"/>
            <a:ext cx="2968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2" name="Group 22"/>
          <p:cNvGrpSpPr/>
          <p:nvPr/>
        </p:nvGrpSpPr>
        <p:grpSpPr bwMode="auto">
          <a:xfrm>
            <a:off x="6238875" y="4745038"/>
            <a:ext cx="842963" cy="1168400"/>
            <a:chOff x="2694" y="2961"/>
            <a:chExt cx="531" cy="736"/>
          </a:xfrm>
        </p:grpSpPr>
        <p:grpSp>
          <p:nvGrpSpPr>
            <p:cNvPr id="293" name="Group 23"/>
            <p:cNvGrpSpPr/>
            <p:nvPr/>
          </p:nvGrpSpPr>
          <p:grpSpPr bwMode="auto">
            <a:xfrm>
              <a:off x="2694" y="2971"/>
              <a:ext cx="36" cy="501"/>
              <a:chOff x="2499" y="2165"/>
              <a:chExt cx="36" cy="501"/>
            </a:xfrm>
          </p:grpSpPr>
          <p:sp>
            <p:nvSpPr>
              <p:cNvPr id="298" name="Line 24"/>
              <p:cNvSpPr>
                <a:spLocks noChangeShapeType="1"/>
              </p:cNvSpPr>
              <p:nvPr/>
            </p:nvSpPr>
            <p:spPr bwMode="auto">
              <a:xfrm>
                <a:off x="2516" y="2165"/>
                <a:ext cx="7" cy="4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9" name="Oval 25"/>
              <p:cNvSpPr>
                <a:spLocks noChangeArrowheads="1"/>
              </p:cNvSpPr>
              <p:nvPr/>
            </p:nvSpPr>
            <p:spPr bwMode="auto">
              <a:xfrm>
                <a:off x="2499" y="2630"/>
                <a:ext cx="36" cy="36"/>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94" name="Freeform 26"/>
            <p:cNvSpPr/>
            <p:nvPr/>
          </p:nvSpPr>
          <p:spPr bwMode="auto">
            <a:xfrm>
              <a:off x="2881" y="2966"/>
              <a:ext cx="2" cy="555"/>
            </a:xfrm>
            <a:custGeom>
              <a:avLst/>
              <a:gdLst>
                <a:gd name="T0" fmla="*/ 2 w 2"/>
                <a:gd name="T1" fmla="*/ 0 h 555"/>
                <a:gd name="T2" fmla="*/ 0 w 2"/>
                <a:gd name="T3" fmla="*/ 555 h 555"/>
                <a:gd name="T4" fmla="*/ 0 60000 65536"/>
                <a:gd name="T5" fmla="*/ 0 60000 65536"/>
                <a:gd name="T6" fmla="*/ 0 w 2"/>
                <a:gd name="T7" fmla="*/ 0 h 555"/>
                <a:gd name="T8" fmla="*/ 2 w 2"/>
                <a:gd name="T9" fmla="*/ 555 h 555"/>
              </a:gdLst>
              <a:ahLst/>
              <a:cxnLst>
                <a:cxn ang="T4">
                  <a:pos x="T0" y="T1"/>
                </a:cxn>
                <a:cxn ang="T5">
                  <a:pos x="T2" y="T3"/>
                </a:cxn>
              </a:cxnLst>
              <a:rect l="T6" t="T7" r="T8" b="T9"/>
              <a:pathLst>
                <a:path w="2" h="555">
                  <a:moveTo>
                    <a:pt x="2" y="0"/>
                  </a:moveTo>
                  <a:lnTo>
                    <a:pt x="0" y="5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5" name="Freeform 27"/>
            <p:cNvSpPr/>
            <p:nvPr/>
          </p:nvSpPr>
          <p:spPr bwMode="auto">
            <a:xfrm>
              <a:off x="3060" y="2961"/>
              <a:ext cx="1" cy="648"/>
            </a:xfrm>
            <a:custGeom>
              <a:avLst/>
              <a:gdLst>
                <a:gd name="T0" fmla="*/ 0 w 1"/>
                <a:gd name="T1" fmla="*/ 0 h 648"/>
                <a:gd name="T2" fmla="*/ 1 w 1"/>
                <a:gd name="T3" fmla="*/ 648 h 648"/>
                <a:gd name="T4" fmla="*/ 0 60000 65536"/>
                <a:gd name="T5" fmla="*/ 0 60000 65536"/>
                <a:gd name="T6" fmla="*/ 0 w 1"/>
                <a:gd name="T7" fmla="*/ 0 h 648"/>
                <a:gd name="T8" fmla="*/ 1 w 1"/>
                <a:gd name="T9" fmla="*/ 648 h 648"/>
              </a:gdLst>
              <a:ahLst/>
              <a:cxnLst>
                <a:cxn ang="T4">
                  <a:pos x="T0" y="T1"/>
                </a:cxn>
                <a:cxn ang="T5">
                  <a:pos x="T2" y="T3"/>
                </a:cxn>
              </a:cxnLst>
              <a:rect l="T6" t="T7" r="T8" b="T9"/>
              <a:pathLst>
                <a:path w="1" h="648">
                  <a:moveTo>
                    <a:pt x="0" y="0"/>
                  </a:moveTo>
                  <a:lnTo>
                    <a:pt x="1" y="648"/>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6" name="Oval 28"/>
            <p:cNvSpPr>
              <a:spLocks noChangeArrowheads="1"/>
            </p:cNvSpPr>
            <p:nvPr/>
          </p:nvSpPr>
          <p:spPr bwMode="auto">
            <a:xfrm>
              <a:off x="3041" y="3593"/>
              <a:ext cx="32" cy="32"/>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Freeform 29"/>
            <p:cNvSpPr/>
            <p:nvPr/>
          </p:nvSpPr>
          <p:spPr bwMode="auto">
            <a:xfrm>
              <a:off x="3223" y="2966"/>
              <a:ext cx="2" cy="731"/>
            </a:xfrm>
            <a:custGeom>
              <a:avLst/>
              <a:gdLst>
                <a:gd name="T0" fmla="*/ 2 w 2"/>
                <a:gd name="T1" fmla="*/ 0 h 731"/>
                <a:gd name="T2" fmla="*/ 0 w 2"/>
                <a:gd name="T3" fmla="*/ 731 h 731"/>
                <a:gd name="T4" fmla="*/ 0 60000 65536"/>
                <a:gd name="T5" fmla="*/ 0 60000 65536"/>
                <a:gd name="T6" fmla="*/ 0 w 2"/>
                <a:gd name="T7" fmla="*/ 0 h 731"/>
                <a:gd name="T8" fmla="*/ 2 w 2"/>
                <a:gd name="T9" fmla="*/ 731 h 731"/>
              </a:gdLst>
              <a:ahLst/>
              <a:cxnLst>
                <a:cxn ang="T4">
                  <a:pos x="T0" y="T1"/>
                </a:cxn>
                <a:cxn ang="T5">
                  <a:pos x="T2" y="T3"/>
                </a:cxn>
              </a:cxnLst>
              <a:rect l="T6" t="T7" r="T8" b="T9"/>
              <a:pathLst>
                <a:path w="2" h="731">
                  <a:moveTo>
                    <a:pt x="2" y="0"/>
                  </a:moveTo>
                  <a:lnTo>
                    <a:pt x="0" y="731"/>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0" name="Rectangle 30"/>
          <p:cNvSpPr>
            <a:spLocks noChangeArrowheads="1"/>
          </p:cNvSpPr>
          <p:nvPr/>
        </p:nvSpPr>
        <p:spPr bwMode="auto">
          <a:xfrm>
            <a:off x="2916238" y="6151563"/>
            <a:ext cx="292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1" name="Rectangle 31"/>
          <p:cNvSpPr>
            <a:spLocks noChangeArrowheads="1"/>
          </p:cNvSpPr>
          <p:nvPr/>
        </p:nvSpPr>
        <p:spPr bwMode="auto">
          <a:xfrm>
            <a:off x="2930525" y="5937250"/>
            <a:ext cx="2984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2" name="Oval 32"/>
          <p:cNvSpPr>
            <a:spLocks noChangeArrowheads="1"/>
          </p:cNvSpPr>
          <p:nvPr/>
        </p:nvSpPr>
        <p:spPr bwMode="auto">
          <a:xfrm>
            <a:off x="3059113" y="3195638"/>
            <a:ext cx="31750"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Oval 33"/>
          <p:cNvSpPr>
            <a:spLocks noChangeArrowheads="1"/>
          </p:cNvSpPr>
          <p:nvPr/>
        </p:nvSpPr>
        <p:spPr bwMode="auto">
          <a:xfrm>
            <a:off x="3041650" y="3459163"/>
            <a:ext cx="36513"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4" name="Oval 34"/>
          <p:cNvSpPr>
            <a:spLocks noChangeArrowheads="1"/>
          </p:cNvSpPr>
          <p:nvPr/>
        </p:nvSpPr>
        <p:spPr bwMode="auto">
          <a:xfrm>
            <a:off x="3059113" y="3387725"/>
            <a:ext cx="36512" cy="365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5" name="Group 35"/>
          <p:cNvGrpSpPr/>
          <p:nvPr/>
        </p:nvGrpSpPr>
        <p:grpSpPr bwMode="auto">
          <a:xfrm>
            <a:off x="2903538" y="4481513"/>
            <a:ext cx="5329237" cy="2376487"/>
            <a:chOff x="593" y="2795"/>
            <a:chExt cx="3357" cy="1497"/>
          </a:xfrm>
        </p:grpSpPr>
        <p:sp>
          <p:nvSpPr>
            <p:cNvPr id="306" name="Line 36"/>
            <p:cNvSpPr>
              <a:spLocks noChangeShapeType="1"/>
            </p:cNvSpPr>
            <p:nvPr/>
          </p:nvSpPr>
          <p:spPr bwMode="auto">
            <a:xfrm>
              <a:off x="795" y="314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37"/>
            <p:cNvGrpSpPr/>
            <p:nvPr/>
          </p:nvGrpSpPr>
          <p:grpSpPr bwMode="auto">
            <a:xfrm>
              <a:off x="593" y="2795"/>
              <a:ext cx="3347" cy="1497"/>
              <a:chOff x="593" y="2795"/>
              <a:chExt cx="3347" cy="1497"/>
            </a:xfrm>
          </p:grpSpPr>
          <p:sp>
            <p:nvSpPr>
              <p:cNvPr id="308" name="Rectangle 38"/>
              <p:cNvSpPr>
                <a:spLocks noChangeArrowheads="1"/>
              </p:cNvSpPr>
              <p:nvPr/>
            </p:nvSpPr>
            <p:spPr bwMode="auto">
              <a:xfrm>
                <a:off x="617" y="3621"/>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09" name="Group 39"/>
              <p:cNvGrpSpPr/>
              <p:nvPr/>
            </p:nvGrpSpPr>
            <p:grpSpPr bwMode="auto">
              <a:xfrm>
                <a:off x="593" y="2795"/>
                <a:ext cx="3347" cy="1497"/>
                <a:chOff x="593" y="2795"/>
                <a:chExt cx="3347" cy="1497"/>
              </a:xfrm>
            </p:grpSpPr>
            <p:sp>
              <p:nvSpPr>
                <p:cNvPr id="310" name="Rectangle 40"/>
                <p:cNvSpPr>
                  <a:spLocks noChangeArrowheads="1"/>
                </p:cNvSpPr>
                <p:nvPr/>
              </p:nvSpPr>
              <p:spPr bwMode="auto">
                <a:xfrm>
                  <a:off x="617" y="3322"/>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11" name="Group 41"/>
                <p:cNvGrpSpPr/>
                <p:nvPr/>
              </p:nvGrpSpPr>
              <p:grpSpPr bwMode="auto">
                <a:xfrm>
                  <a:off x="593" y="2795"/>
                  <a:ext cx="3347" cy="1497"/>
                  <a:chOff x="593" y="2795"/>
                  <a:chExt cx="3347" cy="1497"/>
                </a:xfrm>
              </p:grpSpPr>
              <p:sp>
                <p:nvSpPr>
                  <p:cNvPr id="312" name="Text Box 42"/>
                  <p:cNvSpPr txBox="1">
                    <a:spLocks noChangeArrowheads="1"/>
                  </p:cNvSpPr>
                  <p:nvPr/>
                </p:nvSpPr>
                <p:spPr bwMode="auto">
                  <a:xfrm>
                    <a:off x="593" y="3145"/>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endParaRPr lang="zh-CN" altLang="en-US" sz="2000" b="1">
                      <a:latin typeface="宋体" panose="02010600030101010101" pitchFamily="2" charset="-122"/>
                    </a:endParaRPr>
                  </a:p>
                </p:txBody>
              </p:sp>
              <p:grpSp>
                <p:nvGrpSpPr>
                  <p:cNvPr id="313" name="Group 43"/>
                  <p:cNvGrpSpPr/>
                  <p:nvPr/>
                </p:nvGrpSpPr>
                <p:grpSpPr bwMode="auto">
                  <a:xfrm>
                    <a:off x="593" y="2795"/>
                    <a:ext cx="3347" cy="1497"/>
                    <a:chOff x="593" y="2795"/>
                    <a:chExt cx="3347" cy="1497"/>
                  </a:xfrm>
                </p:grpSpPr>
                <p:sp>
                  <p:nvSpPr>
                    <p:cNvPr id="314" name="Text Box 44"/>
                    <p:cNvSpPr txBox="1">
                      <a:spLocks noChangeArrowheads="1"/>
                    </p:cNvSpPr>
                    <p:nvPr/>
                  </p:nvSpPr>
                  <p:spPr bwMode="auto">
                    <a:xfrm>
                      <a:off x="593" y="3441"/>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endParaRPr lang="zh-CN" altLang="en-US" sz="2000" b="1">
                        <a:latin typeface="宋体" panose="02010600030101010101" pitchFamily="2" charset="-122"/>
                      </a:endParaRPr>
                    </a:p>
                  </p:txBody>
                </p:sp>
                <p:sp>
                  <p:nvSpPr>
                    <p:cNvPr id="315" name="Rectangle 45"/>
                    <p:cNvSpPr>
                      <a:spLocks noChangeArrowheads="1"/>
                    </p:cNvSpPr>
                    <p:nvPr/>
                  </p:nvSpPr>
                  <p:spPr bwMode="auto">
                    <a:xfrm>
                      <a:off x="630" y="2795"/>
                      <a:ext cx="18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16" name="Group 46"/>
                    <p:cNvGrpSpPr/>
                    <p:nvPr/>
                  </p:nvGrpSpPr>
                  <p:grpSpPr bwMode="auto">
                    <a:xfrm>
                      <a:off x="617" y="2795"/>
                      <a:ext cx="3323" cy="1497"/>
                      <a:chOff x="617" y="2795"/>
                      <a:chExt cx="3323" cy="1497"/>
                    </a:xfrm>
                  </p:grpSpPr>
                  <p:sp>
                    <p:nvSpPr>
                      <p:cNvPr id="317" name="Rectangle 47"/>
                      <p:cNvSpPr>
                        <a:spLocks noChangeArrowheads="1"/>
                      </p:cNvSpPr>
                      <p:nvPr/>
                    </p:nvSpPr>
                    <p:spPr bwMode="auto">
                      <a:xfrm>
                        <a:off x="617" y="3038"/>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18" name="Group 48"/>
                      <p:cNvGrpSpPr/>
                      <p:nvPr/>
                    </p:nvGrpSpPr>
                    <p:grpSpPr bwMode="auto">
                      <a:xfrm>
                        <a:off x="688" y="3097"/>
                        <a:ext cx="3252" cy="717"/>
                        <a:chOff x="688" y="3097"/>
                        <a:chExt cx="3252" cy="717"/>
                      </a:xfrm>
                    </p:grpSpPr>
                    <p:sp>
                      <p:nvSpPr>
                        <p:cNvPr id="321" name="Rectangle 49"/>
                        <p:cNvSpPr>
                          <a:spLocks noChangeArrowheads="1"/>
                        </p:cNvSpPr>
                        <p:nvPr/>
                      </p:nvSpPr>
                      <p:spPr bwMode="auto">
                        <a:xfrm>
                          <a:off x="688" y="368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nvGrpSpPr>
                        <p:cNvPr id="322" name="Group 50"/>
                        <p:cNvGrpSpPr/>
                        <p:nvPr/>
                      </p:nvGrpSpPr>
                      <p:grpSpPr bwMode="auto">
                        <a:xfrm>
                          <a:off x="688" y="3097"/>
                          <a:ext cx="3252" cy="588"/>
                          <a:chOff x="688" y="3097"/>
                          <a:chExt cx="3252" cy="588"/>
                        </a:xfrm>
                      </p:grpSpPr>
                      <p:sp>
                        <p:nvSpPr>
                          <p:cNvPr id="323" name="Rectangle 51"/>
                          <p:cNvSpPr>
                            <a:spLocks noChangeArrowheads="1"/>
                          </p:cNvSpPr>
                          <p:nvPr/>
                        </p:nvSpPr>
                        <p:spPr bwMode="auto">
                          <a:xfrm>
                            <a:off x="688" y="3381"/>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4</a:t>
                            </a:r>
                          </a:p>
                        </p:txBody>
                      </p:sp>
                      <p:grpSp>
                        <p:nvGrpSpPr>
                          <p:cNvPr id="324" name="Group 52"/>
                          <p:cNvGrpSpPr/>
                          <p:nvPr/>
                        </p:nvGrpSpPr>
                        <p:grpSpPr bwMode="auto">
                          <a:xfrm>
                            <a:off x="688" y="3097"/>
                            <a:ext cx="3252" cy="588"/>
                            <a:chOff x="688" y="3097"/>
                            <a:chExt cx="3252" cy="588"/>
                          </a:xfrm>
                        </p:grpSpPr>
                        <p:sp>
                          <p:nvSpPr>
                            <p:cNvPr id="325" name="Rectangle 53"/>
                            <p:cNvSpPr>
                              <a:spLocks noChangeArrowheads="1"/>
                            </p:cNvSpPr>
                            <p:nvPr/>
                          </p:nvSpPr>
                          <p:spPr bwMode="auto">
                            <a:xfrm>
                              <a:off x="688" y="3097"/>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grpSp>
                          <p:nvGrpSpPr>
                            <p:cNvPr id="326" name="Group 54"/>
                            <p:cNvGrpSpPr/>
                            <p:nvPr/>
                          </p:nvGrpSpPr>
                          <p:grpSpPr bwMode="auto">
                            <a:xfrm>
                              <a:off x="782" y="3146"/>
                              <a:ext cx="3158" cy="539"/>
                              <a:chOff x="782" y="3146"/>
                              <a:chExt cx="3158" cy="539"/>
                            </a:xfrm>
                          </p:grpSpPr>
                          <p:sp>
                            <p:nvSpPr>
                              <p:cNvPr id="327" name="Line 55"/>
                              <p:cNvSpPr>
                                <a:spLocks noChangeShapeType="1"/>
                              </p:cNvSpPr>
                              <p:nvPr/>
                            </p:nvSpPr>
                            <p:spPr bwMode="auto">
                              <a:xfrm>
                                <a:off x="782" y="314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56"/>
                              <p:cNvSpPr>
                                <a:spLocks noChangeShapeType="1"/>
                              </p:cNvSpPr>
                              <p:nvPr/>
                            </p:nvSpPr>
                            <p:spPr bwMode="auto">
                              <a:xfrm>
                                <a:off x="785" y="3218"/>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57"/>
                              <p:cNvSpPr>
                                <a:spLocks noChangeShapeType="1"/>
                              </p:cNvSpPr>
                              <p:nvPr/>
                            </p:nvSpPr>
                            <p:spPr bwMode="auto">
                              <a:xfrm>
                                <a:off x="782" y="3299"/>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58"/>
                              <p:cNvSpPr>
                                <a:spLocks noChangeShapeType="1"/>
                              </p:cNvSpPr>
                              <p:nvPr/>
                            </p:nvSpPr>
                            <p:spPr bwMode="auto">
                              <a:xfrm>
                                <a:off x="782" y="3374"/>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59"/>
                              <p:cNvSpPr>
                                <a:spLocks noChangeShapeType="1"/>
                              </p:cNvSpPr>
                              <p:nvPr/>
                            </p:nvSpPr>
                            <p:spPr bwMode="auto">
                              <a:xfrm>
                                <a:off x="782" y="345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2" name="Freeform 60"/>
                              <p:cNvSpPr/>
                              <p:nvPr/>
                            </p:nvSpPr>
                            <p:spPr bwMode="auto">
                              <a:xfrm>
                                <a:off x="782" y="3531"/>
                                <a:ext cx="3157" cy="1"/>
                              </a:xfrm>
                              <a:custGeom>
                                <a:avLst/>
                                <a:gdLst>
                                  <a:gd name="T0" fmla="*/ 0 w 3157"/>
                                  <a:gd name="T1" fmla="*/ 0 h 1"/>
                                  <a:gd name="T2" fmla="*/ 3157 w 3157"/>
                                  <a:gd name="T3" fmla="*/ 0 h 1"/>
                                  <a:gd name="T4" fmla="*/ 0 60000 65536"/>
                                  <a:gd name="T5" fmla="*/ 0 60000 65536"/>
                                  <a:gd name="T6" fmla="*/ 0 w 3157"/>
                                  <a:gd name="T7" fmla="*/ 0 h 1"/>
                                  <a:gd name="T8" fmla="*/ 3157 w 3157"/>
                                  <a:gd name="T9" fmla="*/ 1 h 1"/>
                                </a:gdLst>
                                <a:ahLst/>
                                <a:cxnLst>
                                  <a:cxn ang="T4">
                                    <a:pos x="T0" y="T1"/>
                                  </a:cxn>
                                  <a:cxn ang="T5">
                                    <a:pos x="T2" y="T3"/>
                                  </a:cxn>
                                </a:cxnLst>
                                <a:rect l="T6" t="T7" r="T8" b="T9"/>
                                <a:pathLst>
                                  <a:path w="3157" h="1">
                                    <a:moveTo>
                                      <a:pt x="0" y="0"/>
                                    </a:moveTo>
                                    <a:lnTo>
                                      <a:pt x="3157"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3" name="Line 61"/>
                              <p:cNvSpPr>
                                <a:spLocks noChangeShapeType="1"/>
                              </p:cNvSpPr>
                              <p:nvPr/>
                            </p:nvSpPr>
                            <p:spPr bwMode="auto">
                              <a:xfrm>
                                <a:off x="782" y="360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62"/>
                              <p:cNvSpPr>
                                <a:spLocks noChangeShapeType="1"/>
                              </p:cNvSpPr>
                              <p:nvPr/>
                            </p:nvSpPr>
                            <p:spPr bwMode="auto">
                              <a:xfrm>
                                <a:off x="782" y="3684"/>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319" name="Rectangle 63"/>
                      <p:cNvSpPr>
                        <a:spLocks noChangeArrowheads="1"/>
                      </p:cNvSpPr>
                      <p:nvPr/>
                    </p:nvSpPr>
                    <p:spPr bwMode="auto">
                      <a:xfrm>
                        <a:off x="630" y="2795"/>
                        <a:ext cx="14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0" name="Rectangle 64"/>
                      <p:cNvSpPr>
                        <a:spLocks noChangeArrowheads="1"/>
                      </p:cNvSpPr>
                      <p:nvPr/>
                    </p:nvSpPr>
                    <p:spPr bwMode="auto">
                      <a:xfrm>
                        <a:off x="630" y="4103"/>
                        <a:ext cx="14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grpSp>
      </p:grpSp>
      <p:sp>
        <p:nvSpPr>
          <p:cNvPr id="335" name="Oval 65"/>
          <p:cNvSpPr>
            <a:spLocks noChangeArrowheads="1"/>
          </p:cNvSpPr>
          <p:nvPr/>
        </p:nvSpPr>
        <p:spPr bwMode="auto">
          <a:xfrm>
            <a:off x="3059113" y="5105400"/>
            <a:ext cx="36512" cy="365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6" name="Oval 66"/>
          <p:cNvSpPr>
            <a:spLocks noChangeArrowheads="1"/>
          </p:cNvSpPr>
          <p:nvPr/>
        </p:nvSpPr>
        <p:spPr bwMode="auto">
          <a:xfrm>
            <a:off x="3065463" y="5281613"/>
            <a:ext cx="34925"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 name="Oval 67"/>
          <p:cNvSpPr>
            <a:spLocks noChangeArrowheads="1"/>
          </p:cNvSpPr>
          <p:nvPr/>
        </p:nvSpPr>
        <p:spPr bwMode="auto">
          <a:xfrm>
            <a:off x="3059113" y="5592763"/>
            <a:ext cx="36512" cy="317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 name="Oval 68"/>
          <p:cNvSpPr>
            <a:spLocks noChangeArrowheads="1"/>
          </p:cNvSpPr>
          <p:nvPr/>
        </p:nvSpPr>
        <p:spPr bwMode="auto">
          <a:xfrm>
            <a:off x="3059113" y="5726113"/>
            <a:ext cx="36512" cy="349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39" name="Group 69"/>
          <p:cNvGrpSpPr/>
          <p:nvPr/>
        </p:nvGrpSpPr>
        <p:grpSpPr bwMode="auto">
          <a:xfrm>
            <a:off x="2873375" y="2921000"/>
            <a:ext cx="5376863" cy="936625"/>
            <a:chOff x="574" y="1812"/>
            <a:chExt cx="3387" cy="590"/>
          </a:xfrm>
        </p:grpSpPr>
        <p:sp>
          <p:nvSpPr>
            <p:cNvPr id="340" name="Rectangle 70"/>
            <p:cNvSpPr>
              <a:spLocks noChangeArrowheads="1"/>
            </p:cNvSpPr>
            <p:nvPr/>
          </p:nvSpPr>
          <p:spPr bwMode="auto">
            <a:xfrm>
              <a:off x="701" y="1871"/>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9</a:t>
              </a:r>
            </a:p>
          </p:txBody>
        </p:sp>
        <p:sp>
          <p:nvSpPr>
            <p:cNvPr id="341" name="Rectangle 71"/>
            <p:cNvSpPr>
              <a:spLocks noChangeArrowheads="1"/>
            </p:cNvSpPr>
            <p:nvPr/>
          </p:nvSpPr>
          <p:spPr bwMode="auto">
            <a:xfrm>
              <a:off x="629" y="221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A</a:t>
              </a:r>
            </a:p>
          </p:txBody>
        </p:sp>
        <p:grpSp>
          <p:nvGrpSpPr>
            <p:cNvPr id="342" name="Group 72"/>
            <p:cNvGrpSpPr/>
            <p:nvPr/>
          </p:nvGrpSpPr>
          <p:grpSpPr bwMode="auto">
            <a:xfrm>
              <a:off x="574" y="1812"/>
              <a:ext cx="3387" cy="590"/>
              <a:chOff x="574" y="1812"/>
              <a:chExt cx="3387" cy="590"/>
            </a:xfrm>
          </p:grpSpPr>
          <p:sp>
            <p:nvSpPr>
              <p:cNvPr id="343" name="Line 73"/>
              <p:cNvSpPr>
                <a:spLocks noChangeShapeType="1"/>
              </p:cNvSpPr>
              <p:nvPr/>
            </p:nvSpPr>
            <p:spPr bwMode="auto">
              <a:xfrm>
                <a:off x="795" y="191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4" name="Line 74"/>
              <p:cNvSpPr>
                <a:spLocks noChangeShapeType="1"/>
              </p:cNvSpPr>
              <p:nvPr/>
            </p:nvSpPr>
            <p:spPr bwMode="auto">
              <a:xfrm>
                <a:off x="795" y="1992"/>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5" name="Line 75"/>
              <p:cNvSpPr>
                <a:spLocks noChangeShapeType="1"/>
              </p:cNvSpPr>
              <p:nvPr/>
            </p:nvSpPr>
            <p:spPr bwMode="auto">
              <a:xfrm>
                <a:off x="806" y="223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6" name="Line 76"/>
              <p:cNvSpPr>
                <a:spLocks noChangeShapeType="1"/>
              </p:cNvSpPr>
              <p:nvPr/>
            </p:nvSpPr>
            <p:spPr bwMode="auto">
              <a:xfrm>
                <a:off x="795" y="2311"/>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7" name="Line 77"/>
              <p:cNvSpPr>
                <a:spLocks noChangeShapeType="1"/>
              </p:cNvSpPr>
              <p:nvPr/>
            </p:nvSpPr>
            <p:spPr bwMode="auto">
              <a:xfrm>
                <a:off x="795" y="2067"/>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 name="Rectangle 78"/>
              <p:cNvSpPr>
                <a:spLocks noChangeArrowheads="1"/>
              </p:cNvSpPr>
              <p:nvPr/>
            </p:nvSpPr>
            <p:spPr bwMode="auto">
              <a:xfrm>
                <a:off x="630" y="1812"/>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A</a:t>
                </a:r>
              </a:p>
            </p:txBody>
          </p:sp>
          <p:sp>
            <p:nvSpPr>
              <p:cNvPr id="349" name="Rectangle 79"/>
              <p:cNvSpPr>
                <a:spLocks noChangeArrowheads="1"/>
              </p:cNvSpPr>
              <p:nvPr/>
            </p:nvSpPr>
            <p:spPr bwMode="auto">
              <a:xfrm>
                <a:off x="700" y="226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sp>
            <p:nvSpPr>
              <p:cNvPr id="350" name="Text Box 80"/>
              <p:cNvSpPr txBox="1">
                <a:spLocks noChangeArrowheads="1"/>
              </p:cNvSpPr>
              <p:nvPr/>
            </p:nvSpPr>
            <p:spPr bwMode="auto">
              <a:xfrm>
                <a:off x="574" y="1969"/>
                <a:ext cx="23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cs typeface="Times New Roman" panose="02020603050405020304" pitchFamily="18" charset="0"/>
                  </a:rPr>
                  <a:t>•••</a:t>
                </a:r>
              </a:p>
            </p:txBody>
          </p:sp>
        </p:grpSp>
      </p:grpSp>
      <p:grpSp>
        <p:nvGrpSpPr>
          <p:cNvPr id="351" name="Group 81"/>
          <p:cNvGrpSpPr/>
          <p:nvPr/>
        </p:nvGrpSpPr>
        <p:grpSpPr bwMode="auto">
          <a:xfrm>
            <a:off x="4184650" y="4106863"/>
            <a:ext cx="3024188" cy="646112"/>
            <a:chOff x="1400" y="2559"/>
            <a:chExt cx="1905" cy="407"/>
          </a:xfrm>
        </p:grpSpPr>
        <p:sp>
          <p:nvSpPr>
            <p:cNvPr id="352" name="Rectangle 82"/>
            <p:cNvSpPr>
              <a:spLocks noChangeArrowheads="1"/>
            </p:cNvSpPr>
            <p:nvPr/>
          </p:nvSpPr>
          <p:spPr bwMode="auto">
            <a:xfrm>
              <a:off x="1561" y="265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2114</a:t>
              </a:r>
            </a:p>
          </p:txBody>
        </p:sp>
        <p:grpSp>
          <p:nvGrpSpPr>
            <p:cNvPr id="353" name="Group 83"/>
            <p:cNvGrpSpPr/>
            <p:nvPr/>
          </p:nvGrpSpPr>
          <p:grpSpPr bwMode="auto">
            <a:xfrm>
              <a:off x="1400" y="2559"/>
              <a:ext cx="1905" cy="407"/>
              <a:chOff x="1400" y="2559"/>
              <a:chExt cx="1905" cy="407"/>
            </a:xfrm>
          </p:grpSpPr>
          <p:sp>
            <p:nvSpPr>
              <p:cNvPr id="355" name="Rectangle 84"/>
              <p:cNvSpPr>
                <a:spLocks noChangeArrowheads="1"/>
              </p:cNvSpPr>
              <p:nvPr/>
            </p:nvSpPr>
            <p:spPr bwMode="auto">
              <a:xfrm>
                <a:off x="1400" y="2559"/>
                <a:ext cx="651" cy="40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6" name="Rectangle 85"/>
              <p:cNvSpPr>
                <a:spLocks noChangeArrowheads="1"/>
              </p:cNvSpPr>
              <p:nvPr/>
            </p:nvSpPr>
            <p:spPr bwMode="auto">
              <a:xfrm>
                <a:off x="2654" y="2565"/>
                <a:ext cx="651" cy="40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54" name="Rectangle 86"/>
            <p:cNvSpPr>
              <a:spLocks noChangeArrowheads="1"/>
            </p:cNvSpPr>
            <p:nvPr/>
          </p:nvSpPr>
          <p:spPr bwMode="auto">
            <a:xfrm>
              <a:off x="2832" y="265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2114</a:t>
              </a:r>
            </a:p>
          </p:txBody>
        </p:sp>
      </p:grpSp>
      <p:grpSp>
        <p:nvGrpSpPr>
          <p:cNvPr id="357" name="Group 87"/>
          <p:cNvGrpSpPr/>
          <p:nvPr/>
        </p:nvGrpSpPr>
        <p:grpSpPr bwMode="auto">
          <a:xfrm>
            <a:off x="5238750" y="4538663"/>
            <a:ext cx="2276475" cy="11112"/>
            <a:chOff x="2064" y="2831"/>
            <a:chExt cx="1434" cy="7"/>
          </a:xfrm>
        </p:grpSpPr>
        <p:sp>
          <p:nvSpPr>
            <p:cNvPr id="358" name="Freeform 88"/>
            <p:cNvSpPr/>
            <p:nvPr/>
          </p:nvSpPr>
          <p:spPr bwMode="auto">
            <a:xfrm>
              <a:off x="3309" y="2837"/>
              <a:ext cx="189" cy="1"/>
            </a:xfrm>
            <a:custGeom>
              <a:avLst/>
              <a:gdLst>
                <a:gd name="T0" fmla="*/ 0 w 189"/>
                <a:gd name="T1" fmla="*/ 0 h 1"/>
                <a:gd name="T2" fmla="*/ 189 w 189"/>
                <a:gd name="T3" fmla="*/ 1 h 1"/>
                <a:gd name="T4" fmla="*/ 0 60000 65536"/>
                <a:gd name="T5" fmla="*/ 0 60000 65536"/>
                <a:gd name="T6" fmla="*/ 0 w 189"/>
                <a:gd name="T7" fmla="*/ 0 h 1"/>
                <a:gd name="T8" fmla="*/ 189 w 189"/>
                <a:gd name="T9" fmla="*/ 1 h 1"/>
              </a:gdLst>
              <a:ahLst/>
              <a:cxnLst>
                <a:cxn ang="T4">
                  <a:pos x="T0" y="T1"/>
                </a:cxn>
                <a:cxn ang="T5">
                  <a:pos x="T2" y="T3"/>
                </a:cxn>
              </a:cxnLst>
              <a:rect l="T6" t="T7" r="T8" b="T9"/>
              <a:pathLst>
                <a:path w="189" h="1">
                  <a:moveTo>
                    <a:pt x="0" y="0"/>
                  </a:moveTo>
                  <a:lnTo>
                    <a:pt x="18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9" name="Line 89"/>
            <p:cNvSpPr>
              <a:spLocks noChangeShapeType="1"/>
            </p:cNvSpPr>
            <p:nvPr/>
          </p:nvSpPr>
          <p:spPr bwMode="auto">
            <a:xfrm>
              <a:off x="2064" y="2831"/>
              <a:ext cx="1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0" name="Group 90"/>
          <p:cNvGrpSpPr/>
          <p:nvPr/>
        </p:nvGrpSpPr>
        <p:grpSpPr bwMode="auto">
          <a:xfrm>
            <a:off x="5438775" y="4524375"/>
            <a:ext cx="2057400" cy="1638300"/>
            <a:chOff x="2190" y="2822"/>
            <a:chExt cx="1296" cy="1032"/>
          </a:xfrm>
        </p:grpSpPr>
        <p:grpSp>
          <p:nvGrpSpPr>
            <p:cNvPr id="361" name="Group 91"/>
            <p:cNvGrpSpPr/>
            <p:nvPr/>
          </p:nvGrpSpPr>
          <p:grpSpPr bwMode="auto">
            <a:xfrm>
              <a:off x="2209" y="2822"/>
              <a:ext cx="1277" cy="1025"/>
              <a:chOff x="2209" y="2822"/>
              <a:chExt cx="1277" cy="1025"/>
            </a:xfrm>
          </p:grpSpPr>
          <p:sp>
            <p:nvSpPr>
              <p:cNvPr id="363" name="Freeform 92"/>
              <p:cNvSpPr/>
              <p:nvPr/>
            </p:nvSpPr>
            <p:spPr bwMode="auto">
              <a:xfrm>
                <a:off x="3485" y="2837"/>
                <a:ext cx="1" cy="1003"/>
              </a:xfrm>
              <a:custGeom>
                <a:avLst/>
                <a:gdLst>
                  <a:gd name="T0" fmla="*/ 1 w 1"/>
                  <a:gd name="T1" fmla="*/ 0 h 1003"/>
                  <a:gd name="T2" fmla="*/ 0 w 1"/>
                  <a:gd name="T3" fmla="*/ 1003 h 1003"/>
                  <a:gd name="T4" fmla="*/ 0 60000 65536"/>
                  <a:gd name="T5" fmla="*/ 0 60000 65536"/>
                  <a:gd name="T6" fmla="*/ 0 w 1"/>
                  <a:gd name="T7" fmla="*/ 0 h 1003"/>
                  <a:gd name="T8" fmla="*/ 1 w 1"/>
                  <a:gd name="T9" fmla="*/ 1003 h 1003"/>
                </a:gdLst>
                <a:ahLst/>
                <a:cxnLst>
                  <a:cxn ang="T4">
                    <a:pos x="T0" y="T1"/>
                  </a:cxn>
                  <a:cxn ang="T5">
                    <a:pos x="T2" y="T3"/>
                  </a:cxn>
                </a:cxnLst>
                <a:rect l="T6" t="T7" r="T8" b="T9"/>
                <a:pathLst>
                  <a:path w="1" h="1003">
                    <a:moveTo>
                      <a:pt x="1" y="0"/>
                    </a:moveTo>
                    <a:lnTo>
                      <a:pt x="0" y="1003"/>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4" name="Line 93"/>
              <p:cNvSpPr>
                <a:spLocks noChangeShapeType="1"/>
              </p:cNvSpPr>
              <p:nvPr/>
            </p:nvSpPr>
            <p:spPr bwMode="auto">
              <a:xfrm>
                <a:off x="2209" y="2822"/>
                <a:ext cx="1" cy="10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62" name="Oval 94"/>
            <p:cNvSpPr>
              <a:spLocks noChangeArrowheads="1"/>
            </p:cNvSpPr>
            <p:nvPr/>
          </p:nvSpPr>
          <p:spPr bwMode="auto">
            <a:xfrm>
              <a:off x="2190" y="3821"/>
              <a:ext cx="35" cy="33"/>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5" name="Group 95"/>
          <p:cNvGrpSpPr/>
          <p:nvPr/>
        </p:nvGrpSpPr>
        <p:grpSpPr bwMode="auto">
          <a:xfrm>
            <a:off x="2928938" y="6046788"/>
            <a:ext cx="4573587" cy="212725"/>
            <a:chOff x="609" y="3781"/>
            <a:chExt cx="2881" cy="134"/>
          </a:xfrm>
        </p:grpSpPr>
        <p:sp>
          <p:nvSpPr>
            <p:cNvPr id="366" name="Line 96"/>
            <p:cNvSpPr>
              <a:spLocks noChangeShapeType="1"/>
            </p:cNvSpPr>
            <p:nvPr/>
          </p:nvSpPr>
          <p:spPr bwMode="auto">
            <a:xfrm>
              <a:off x="795" y="3831"/>
              <a:ext cx="269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67" name="Group 97"/>
            <p:cNvGrpSpPr/>
            <p:nvPr/>
          </p:nvGrpSpPr>
          <p:grpSpPr bwMode="auto">
            <a:xfrm>
              <a:off x="609" y="3781"/>
              <a:ext cx="156" cy="134"/>
              <a:chOff x="414" y="2975"/>
              <a:chExt cx="156" cy="134"/>
            </a:xfrm>
          </p:grpSpPr>
          <p:sp>
            <p:nvSpPr>
              <p:cNvPr id="368" name="Rectangle 98"/>
              <p:cNvSpPr>
                <a:spLocks noChangeArrowheads="1"/>
              </p:cNvSpPr>
              <p:nvPr/>
            </p:nvSpPr>
            <p:spPr bwMode="auto">
              <a:xfrm>
                <a:off x="415" y="2975"/>
                <a:ext cx="1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CS</a:t>
                </a:r>
              </a:p>
            </p:txBody>
          </p:sp>
          <p:sp>
            <p:nvSpPr>
              <p:cNvPr id="369" name="Line 99"/>
              <p:cNvSpPr>
                <a:spLocks noChangeShapeType="1"/>
              </p:cNvSpPr>
              <p:nvPr/>
            </p:nvSpPr>
            <p:spPr bwMode="auto">
              <a:xfrm>
                <a:off x="414" y="2991"/>
                <a:ext cx="15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70" name="Group 100"/>
          <p:cNvGrpSpPr/>
          <p:nvPr/>
        </p:nvGrpSpPr>
        <p:grpSpPr bwMode="auto">
          <a:xfrm>
            <a:off x="5208588" y="4275138"/>
            <a:ext cx="2509837" cy="1587"/>
            <a:chOff x="2045" y="2665"/>
            <a:chExt cx="1581" cy="1"/>
          </a:xfrm>
        </p:grpSpPr>
        <p:sp>
          <p:nvSpPr>
            <p:cNvPr id="371" name="Line 101"/>
            <p:cNvSpPr>
              <a:spLocks noChangeShapeType="1"/>
            </p:cNvSpPr>
            <p:nvPr/>
          </p:nvSpPr>
          <p:spPr bwMode="auto">
            <a:xfrm>
              <a:off x="3303" y="2665"/>
              <a:ext cx="32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2" name="Line 102"/>
            <p:cNvSpPr>
              <a:spLocks noChangeShapeType="1"/>
            </p:cNvSpPr>
            <p:nvPr/>
          </p:nvSpPr>
          <p:spPr bwMode="auto">
            <a:xfrm>
              <a:off x="2045" y="2665"/>
              <a:ext cx="3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03"/>
          <p:cNvGrpSpPr/>
          <p:nvPr/>
        </p:nvGrpSpPr>
        <p:grpSpPr bwMode="auto">
          <a:xfrm>
            <a:off x="5664200" y="4262438"/>
            <a:ext cx="2055813" cy="2055812"/>
            <a:chOff x="2332" y="2657"/>
            <a:chExt cx="1295" cy="1295"/>
          </a:xfrm>
        </p:grpSpPr>
        <p:grpSp>
          <p:nvGrpSpPr>
            <p:cNvPr id="374" name="Group 104"/>
            <p:cNvGrpSpPr/>
            <p:nvPr/>
          </p:nvGrpSpPr>
          <p:grpSpPr bwMode="auto">
            <a:xfrm>
              <a:off x="2345" y="2657"/>
              <a:ext cx="1282" cy="1291"/>
              <a:chOff x="2345" y="2657"/>
              <a:chExt cx="1282" cy="1291"/>
            </a:xfrm>
          </p:grpSpPr>
          <p:sp>
            <p:nvSpPr>
              <p:cNvPr id="376" name="Line 105"/>
              <p:cNvSpPr>
                <a:spLocks noChangeShapeType="1"/>
              </p:cNvSpPr>
              <p:nvPr/>
            </p:nvSpPr>
            <p:spPr bwMode="auto">
              <a:xfrm>
                <a:off x="3620" y="2657"/>
                <a:ext cx="7" cy="129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7" name="Line 106"/>
              <p:cNvSpPr>
                <a:spLocks noChangeShapeType="1"/>
              </p:cNvSpPr>
              <p:nvPr/>
            </p:nvSpPr>
            <p:spPr bwMode="auto">
              <a:xfrm>
                <a:off x="2345" y="2660"/>
                <a:ext cx="7" cy="127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5" name="Oval 107"/>
            <p:cNvSpPr>
              <a:spLocks noChangeArrowheads="1"/>
            </p:cNvSpPr>
            <p:nvPr/>
          </p:nvSpPr>
          <p:spPr bwMode="auto">
            <a:xfrm>
              <a:off x="2332" y="3919"/>
              <a:ext cx="32" cy="33"/>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8" name="Group 108"/>
          <p:cNvGrpSpPr/>
          <p:nvPr/>
        </p:nvGrpSpPr>
        <p:grpSpPr bwMode="auto">
          <a:xfrm>
            <a:off x="2909888" y="6243638"/>
            <a:ext cx="4808537" cy="212725"/>
            <a:chOff x="597" y="3905"/>
            <a:chExt cx="3029" cy="134"/>
          </a:xfrm>
        </p:grpSpPr>
        <p:sp>
          <p:nvSpPr>
            <p:cNvPr id="379" name="Line 109"/>
            <p:cNvSpPr>
              <a:spLocks noChangeShapeType="1"/>
            </p:cNvSpPr>
            <p:nvPr/>
          </p:nvSpPr>
          <p:spPr bwMode="auto">
            <a:xfrm>
              <a:off x="795" y="3935"/>
              <a:ext cx="2831"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80" name="Group 110"/>
            <p:cNvGrpSpPr/>
            <p:nvPr/>
          </p:nvGrpSpPr>
          <p:grpSpPr bwMode="auto">
            <a:xfrm>
              <a:off x="597" y="3905"/>
              <a:ext cx="195" cy="134"/>
              <a:chOff x="402" y="3099"/>
              <a:chExt cx="195" cy="134"/>
            </a:xfrm>
          </p:grpSpPr>
          <p:sp>
            <p:nvSpPr>
              <p:cNvPr id="381" name="Rectangle 111"/>
              <p:cNvSpPr>
                <a:spLocks noChangeArrowheads="1"/>
              </p:cNvSpPr>
              <p:nvPr/>
            </p:nvSpPr>
            <p:spPr bwMode="auto">
              <a:xfrm>
                <a:off x="406" y="3099"/>
                <a:ext cx="1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WE</a:t>
                </a:r>
              </a:p>
            </p:txBody>
          </p:sp>
          <p:sp>
            <p:nvSpPr>
              <p:cNvPr id="382" name="Freeform 112"/>
              <p:cNvSpPr/>
              <p:nvPr/>
            </p:nvSpPr>
            <p:spPr bwMode="auto">
              <a:xfrm>
                <a:off x="402" y="3099"/>
                <a:ext cx="195" cy="3"/>
              </a:xfrm>
              <a:custGeom>
                <a:avLst/>
                <a:gdLst>
                  <a:gd name="T0" fmla="*/ 0 w 195"/>
                  <a:gd name="T1" fmla="*/ 3 h 3"/>
                  <a:gd name="T2" fmla="*/ 195 w 195"/>
                  <a:gd name="T3" fmla="*/ 0 h 3"/>
                  <a:gd name="T4" fmla="*/ 0 60000 65536"/>
                  <a:gd name="T5" fmla="*/ 0 60000 65536"/>
                  <a:gd name="T6" fmla="*/ 0 w 195"/>
                  <a:gd name="T7" fmla="*/ 0 h 3"/>
                  <a:gd name="T8" fmla="*/ 195 w 195"/>
                  <a:gd name="T9" fmla="*/ 3 h 3"/>
                </a:gdLst>
                <a:ahLst/>
                <a:cxnLst>
                  <a:cxn ang="T4">
                    <a:pos x="T0" y="T1"/>
                  </a:cxn>
                  <a:cxn ang="T5">
                    <a:pos x="T2" y="T3"/>
                  </a:cxn>
                </a:cxnLst>
                <a:rect l="T6" t="T7" r="T8" b="T9"/>
                <a:pathLst>
                  <a:path w="195" h="3">
                    <a:moveTo>
                      <a:pt x="0" y="3"/>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83" name="Group 113"/>
          <p:cNvGrpSpPr/>
          <p:nvPr/>
        </p:nvGrpSpPr>
        <p:grpSpPr bwMode="auto">
          <a:xfrm>
            <a:off x="6265863" y="3076575"/>
            <a:ext cx="855662" cy="1039813"/>
            <a:chOff x="2711" y="1910"/>
            <a:chExt cx="539" cy="655"/>
          </a:xfrm>
        </p:grpSpPr>
        <p:grpSp>
          <p:nvGrpSpPr>
            <p:cNvPr id="384" name="Group 114"/>
            <p:cNvGrpSpPr/>
            <p:nvPr/>
          </p:nvGrpSpPr>
          <p:grpSpPr bwMode="auto">
            <a:xfrm>
              <a:off x="2711" y="1910"/>
              <a:ext cx="539" cy="655"/>
              <a:chOff x="2711" y="1910"/>
              <a:chExt cx="539" cy="655"/>
            </a:xfrm>
          </p:grpSpPr>
          <p:sp>
            <p:nvSpPr>
              <p:cNvPr id="389" name="Freeform 115"/>
              <p:cNvSpPr/>
              <p:nvPr/>
            </p:nvSpPr>
            <p:spPr bwMode="auto">
              <a:xfrm>
                <a:off x="3249" y="2295"/>
                <a:ext cx="1" cy="270"/>
              </a:xfrm>
              <a:custGeom>
                <a:avLst/>
                <a:gdLst>
                  <a:gd name="T0" fmla="*/ 1 w 1"/>
                  <a:gd name="T1" fmla="*/ 270 h 270"/>
                  <a:gd name="T2" fmla="*/ 0 w 1"/>
                  <a:gd name="T3" fmla="*/ 0 h 270"/>
                  <a:gd name="T4" fmla="*/ 0 60000 65536"/>
                  <a:gd name="T5" fmla="*/ 0 60000 65536"/>
                  <a:gd name="T6" fmla="*/ 0 w 1"/>
                  <a:gd name="T7" fmla="*/ 0 h 270"/>
                  <a:gd name="T8" fmla="*/ 1 w 1"/>
                  <a:gd name="T9" fmla="*/ 270 h 270"/>
                </a:gdLst>
                <a:ahLst/>
                <a:cxnLst>
                  <a:cxn ang="T4">
                    <a:pos x="T0" y="T1"/>
                  </a:cxn>
                  <a:cxn ang="T5">
                    <a:pos x="T2" y="T3"/>
                  </a:cxn>
                </a:cxnLst>
                <a:rect l="T6" t="T7" r="T8" b="T9"/>
                <a:pathLst>
                  <a:path w="1" h="270">
                    <a:moveTo>
                      <a:pt x="1" y="27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0" name="Freeform 116"/>
              <p:cNvSpPr/>
              <p:nvPr/>
            </p:nvSpPr>
            <p:spPr bwMode="auto">
              <a:xfrm>
                <a:off x="3156" y="2225"/>
                <a:ext cx="1" cy="340"/>
              </a:xfrm>
              <a:custGeom>
                <a:avLst/>
                <a:gdLst>
                  <a:gd name="T0" fmla="*/ 1 w 1"/>
                  <a:gd name="T1" fmla="*/ 340 h 340"/>
                  <a:gd name="T2" fmla="*/ 0 w 1"/>
                  <a:gd name="T3" fmla="*/ 0 h 340"/>
                  <a:gd name="T4" fmla="*/ 0 60000 65536"/>
                  <a:gd name="T5" fmla="*/ 0 60000 65536"/>
                  <a:gd name="T6" fmla="*/ 0 w 1"/>
                  <a:gd name="T7" fmla="*/ 0 h 340"/>
                  <a:gd name="T8" fmla="*/ 1 w 1"/>
                  <a:gd name="T9" fmla="*/ 340 h 340"/>
                </a:gdLst>
                <a:ahLst/>
                <a:cxnLst>
                  <a:cxn ang="T4">
                    <a:pos x="T0" y="T1"/>
                  </a:cxn>
                  <a:cxn ang="T5">
                    <a:pos x="T2" y="T3"/>
                  </a:cxn>
                </a:cxnLst>
                <a:rect l="T6" t="T7" r="T8" b="T9"/>
                <a:pathLst>
                  <a:path w="1" h="340">
                    <a:moveTo>
                      <a:pt x="1" y="34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1" name="Line 117"/>
              <p:cNvSpPr>
                <a:spLocks noChangeShapeType="1"/>
              </p:cNvSpPr>
              <p:nvPr/>
            </p:nvSpPr>
            <p:spPr bwMode="auto">
              <a:xfrm flipV="1">
                <a:off x="2891" y="2069"/>
                <a:ext cx="1" cy="49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2" name="Line 118"/>
              <p:cNvSpPr>
                <a:spLocks noChangeShapeType="1"/>
              </p:cNvSpPr>
              <p:nvPr/>
            </p:nvSpPr>
            <p:spPr bwMode="auto">
              <a:xfrm flipV="1">
                <a:off x="2801" y="1998"/>
                <a:ext cx="1" cy="56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3" name="Line 119"/>
              <p:cNvSpPr>
                <a:spLocks noChangeShapeType="1"/>
              </p:cNvSpPr>
              <p:nvPr/>
            </p:nvSpPr>
            <p:spPr bwMode="auto">
              <a:xfrm flipV="1">
                <a:off x="2711" y="1910"/>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85" name="Group 120"/>
            <p:cNvGrpSpPr/>
            <p:nvPr/>
          </p:nvGrpSpPr>
          <p:grpSpPr bwMode="auto">
            <a:xfrm>
              <a:off x="2935" y="2464"/>
              <a:ext cx="169" cy="23"/>
              <a:chOff x="2935" y="2464"/>
              <a:chExt cx="169" cy="23"/>
            </a:xfrm>
          </p:grpSpPr>
          <p:sp>
            <p:nvSpPr>
              <p:cNvPr id="386" name="Oval 121"/>
              <p:cNvSpPr>
                <a:spLocks noChangeArrowheads="1"/>
              </p:cNvSpPr>
              <p:nvPr/>
            </p:nvSpPr>
            <p:spPr bwMode="auto">
              <a:xfrm>
                <a:off x="3082"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7" name="Oval 122"/>
              <p:cNvSpPr>
                <a:spLocks noChangeArrowheads="1"/>
              </p:cNvSpPr>
              <p:nvPr/>
            </p:nvSpPr>
            <p:spPr bwMode="auto">
              <a:xfrm>
                <a:off x="2935"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8" name="Oval 123"/>
              <p:cNvSpPr>
                <a:spLocks noChangeArrowheads="1"/>
              </p:cNvSpPr>
              <p:nvPr/>
            </p:nvSpPr>
            <p:spPr bwMode="auto">
              <a:xfrm>
                <a:off x="3008"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94" name="Group 124"/>
          <p:cNvGrpSpPr/>
          <p:nvPr/>
        </p:nvGrpSpPr>
        <p:grpSpPr bwMode="auto">
          <a:xfrm>
            <a:off x="4275138" y="3067050"/>
            <a:ext cx="857250" cy="1039813"/>
            <a:chOff x="1457" y="1904"/>
            <a:chExt cx="540" cy="655"/>
          </a:xfrm>
        </p:grpSpPr>
        <p:grpSp>
          <p:nvGrpSpPr>
            <p:cNvPr id="395" name="Group 125"/>
            <p:cNvGrpSpPr/>
            <p:nvPr/>
          </p:nvGrpSpPr>
          <p:grpSpPr bwMode="auto">
            <a:xfrm>
              <a:off x="1457" y="1904"/>
              <a:ext cx="540" cy="655"/>
              <a:chOff x="1457" y="1904"/>
              <a:chExt cx="540" cy="655"/>
            </a:xfrm>
          </p:grpSpPr>
          <p:sp>
            <p:nvSpPr>
              <p:cNvPr id="400" name="Line 126"/>
              <p:cNvSpPr>
                <a:spLocks noChangeShapeType="1"/>
              </p:cNvSpPr>
              <p:nvPr/>
            </p:nvSpPr>
            <p:spPr bwMode="auto">
              <a:xfrm flipV="1">
                <a:off x="1996" y="2301"/>
                <a:ext cx="1" cy="2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1" name="Line 127"/>
              <p:cNvSpPr>
                <a:spLocks noChangeShapeType="1"/>
              </p:cNvSpPr>
              <p:nvPr/>
            </p:nvSpPr>
            <p:spPr bwMode="auto">
              <a:xfrm flipV="1">
                <a:off x="1903" y="2223"/>
                <a:ext cx="1" cy="33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2" name="Line 128"/>
              <p:cNvSpPr>
                <a:spLocks noChangeShapeType="1"/>
              </p:cNvSpPr>
              <p:nvPr/>
            </p:nvSpPr>
            <p:spPr bwMode="auto">
              <a:xfrm flipV="1">
                <a:off x="1637" y="2063"/>
                <a:ext cx="1" cy="49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3" name="Line 129"/>
              <p:cNvSpPr>
                <a:spLocks noChangeShapeType="1"/>
              </p:cNvSpPr>
              <p:nvPr/>
            </p:nvSpPr>
            <p:spPr bwMode="auto">
              <a:xfrm flipV="1">
                <a:off x="1547" y="1992"/>
                <a:ext cx="1" cy="56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4" name="Line 130"/>
              <p:cNvSpPr>
                <a:spLocks noChangeShapeType="1"/>
              </p:cNvSpPr>
              <p:nvPr/>
            </p:nvSpPr>
            <p:spPr bwMode="auto">
              <a:xfrm flipV="1">
                <a:off x="1457" y="1904"/>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96" name="Group 131"/>
            <p:cNvGrpSpPr/>
            <p:nvPr/>
          </p:nvGrpSpPr>
          <p:grpSpPr bwMode="auto">
            <a:xfrm>
              <a:off x="1684" y="2464"/>
              <a:ext cx="169" cy="23"/>
              <a:chOff x="1684" y="2464"/>
              <a:chExt cx="169" cy="23"/>
            </a:xfrm>
          </p:grpSpPr>
          <p:sp>
            <p:nvSpPr>
              <p:cNvPr id="397" name="Oval 132"/>
              <p:cNvSpPr>
                <a:spLocks noChangeArrowheads="1"/>
              </p:cNvSpPr>
              <p:nvPr/>
            </p:nvSpPr>
            <p:spPr bwMode="auto">
              <a:xfrm>
                <a:off x="1831"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8" name="Oval 133"/>
              <p:cNvSpPr>
                <a:spLocks noChangeArrowheads="1"/>
              </p:cNvSpPr>
              <p:nvPr/>
            </p:nvSpPr>
            <p:spPr bwMode="auto">
              <a:xfrm>
                <a:off x="1684"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 name="Oval 134"/>
              <p:cNvSpPr>
                <a:spLocks noChangeArrowheads="1"/>
              </p:cNvSpPr>
              <p:nvPr/>
            </p:nvSpPr>
            <p:spPr bwMode="auto">
              <a:xfrm>
                <a:off x="1757"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405" name="Text Box 136"/>
          <p:cNvSpPr txBox="1">
            <a:spLocks noChangeArrowheads="1"/>
          </p:cNvSpPr>
          <p:nvPr/>
        </p:nvSpPr>
        <p:spPr bwMode="auto">
          <a:xfrm>
            <a:off x="3294063" y="2320925"/>
            <a:ext cx="7921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2</a:t>
            </a:r>
            <a:r>
              <a:rPr lang="zh-CN" altLang="en-US" sz="2600" b="1">
                <a:solidFill>
                  <a:schemeClr val="folHlink"/>
                </a:solidFill>
              </a:rPr>
              <a:t>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blinds(horizontal)">
                                      <p:cBhvr>
                                        <p:cTn id="7" dur="500"/>
                                        <p:tgtEl>
                                          <p:spTgt spid="2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1"/>
                                        </p:tgtEl>
                                        <p:attrNameLst>
                                          <p:attrName>style.visibility</p:attrName>
                                        </p:attrNameLst>
                                      </p:cBhvr>
                                      <p:to>
                                        <p:strVal val="visible"/>
                                      </p:to>
                                    </p:set>
                                    <p:animEffect transition="in" filter="blinds(horizontal)">
                                      <p:cBhvr>
                                        <p:cTn id="12" dur="500"/>
                                        <p:tgtEl>
                                          <p:spTgt spid="2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blinds(horizontal)">
                                      <p:cBhvr>
                                        <p:cTn id="17" dur="5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3"/>
                                        </p:tgtEl>
                                        <p:attrNameLst>
                                          <p:attrName>style.visibility</p:attrName>
                                        </p:attrNameLst>
                                      </p:cBhvr>
                                      <p:to>
                                        <p:strVal val="visible"/>
                                      </p:to>
                                    </p:set>
                                    <p:animEffect transition="in" filter="blinds(horizontal)">
                                      <p:cBhvr>
                                        <p:cTn id="22" dur="500"/>
                                        <p:tgtEl>
                                          <p:spTgt spid="273"/>
                                        </p:tgtEl>
                                      </p:cBhvr>
                                    </p:animEffect>
                                  </p:childTnLst>
                                  <p:subTnLst>
                                    <p:set>
                                      <p:cBhvr override="childStyle">
                                        <p:cTn dur="1" fill="hold" display="0" masterRel="nextClick" afterEffect="1"/>
                                        <p:tgtEl>
                                          <p:spTgt spid="27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5"/>
                                        </p:tgtEl>
                                        <p:attrNameLst>
                                          <p:attrName>style.visibility</p:attrName>
                                        </p:attrNameLst>
                                      </p:cBhvr>
                                      <p:to>
                                        <p:strVal val="visible"/>
                                      </p:to>
                                    </p:set>
                                    <p:animEffect transition="in" filter="blinds(horizontal)">
                                      <p:cBhvr>
                                        <p:cTn id="27" dur="500"/>
                                        <p:tgtEl>
                                          <p:spTgt spid="4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4"/>
                                        </p:tgtEl>
                                        <p:attrNameLst>
                                          <p:attrName>style.visibility</p:attrName>
                                        </p:attrNameLst>
                                      </p:cBhvr>
                                      <p:to>
                                        <p:strVal val="visible"/>
                                      </p:to>
                                    </p:set>
                                    <p:animEffect transition="in" filter="blinds(horizontal)">
                                      <p:cBhvr>
                                        <p:cTn id="32" dur="500"/>
                                        <p:tgtEl>
                                          <p:spTgt spid="28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87"/>
                                        </p:tgtEl>
                                        <p:attrNameLst>
                                          <p:attrName>style.visibility</p:attrName>
                                        </p:attrNameLst>
                                      </p:cBhvr>
                                      <p:to>
                                        <p:strVal val="visible"/>
                                      </p:to>
                                    </p:set>
                                    <p:animEffect transition="in" filter="blinds(horizontal)">
                                      <p:cBhvr>
                                        <p:cTn id="37" dur="500"/>
                                        <p:tgtEl>
                                          <p:spTgt spid="28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51"/>
                                        </p:tgtEl>
                                        <p:attrNameLst>
                                          <p:attrName>style.visibility</p:attrName>
                                        </p:attrNameLst>
                                      </p:cBhvr>
                                      <p:to>
                                        <p:strVal val="visible"/>
                                      </p:to>
                                    </p:set>
                                    <p:animEffect transition="in" filter="barn(outVertical)">
                                      <p:cBhvr>
                                        <p:cTn id="42" dur="500"/>
                                        <p:tgtEl>
                                          <p:spTgt spid="35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39"/>
                                        </p:tgtEl>
                                        <p:attrNameLst>
                                          <p:attrName>style.visibility</p:attrName>
                                        </p:attrNameLst>
                                      </p:cBhvr>
                                      <p:to>
                                        <p:strVal val="visible"/>
                                      </p:to>
                                    </p:set>
                                    <p:animEffect transition="in" filter="strips(downRight)">
                                      <p:cBhvr>
                                        <p:cTn id="47" dur="500"/>
                                        <p:tgtEl>
                                          <p:spTgt spid="339"/>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94"/>
                                        </p:tgtEl>
                                        <p:attrNameLst>
                                          <p:attrName>style.visibility</p:attrName>
                                        </p:attrNameLst>
                                      </p:cBhvr>
                                      <p:to>
                                        <p:strVal val="visible"/>
                                      </p:to>
                                    </p:set>
                                    <p:animEffect transition="in" filter="strips(downRight)">
                                      <p:cBhvr>
                                        <p:cTn id="52" dur="500"/>
                                        <p:tgtEl>
                                          <p:spTgt spid="39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383"/>
                                        </p:tgtEl>
                                        <p:attrNameLst>
                                          <p:attrName>style.visibility</p:attrName>
                                        </p:attrNameLst>
                                      </p:cBhvr>
                                      <p:to>
                                        <p:strVal val="visible"/>
                                      </p:to>
                                    </p:set>
                                    <p:animEffect transition="in" filter="strips(downRight)">
                                      <p:cBhvr>
                                        <p:cTn id="57" dur="500"/>
                                        <p:tgtEl>
                                          <p:spTgt spid="38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305"/>
                                        </p:tgtEl>
                                        <p:attrNameLst>
                                          <p:attrName>style.visibility</p:attrName>
                                        </p:attrNameLst>
                                      </p:cBhvr>
                                      <p:to>
                                        <p:strVal val="visible"/>
                                      </p:to>
                                    </p:set>
                                    <p:animEffect transition="in" filter="strips(downRight)">
                                      <p:cBhvr>
                                        <p:cTn id="62" dur="500"/>
                                        <p:tgtEl>
                                          <p:spTgt spid="305"/>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nodeType="clickEffect">
                                  <p:stCondLst>
                                    <p:cond delay="0"/>
                                  </p:stCondLst>
                                  <p:childTnLst>
                                    <p:set>
                                      <p:cBhvr>
                                        <p:cTn id="66" dur="1" fill="hold">
                                          <p:stCondLst>
                                            <p:cond delay="0"/>
                                          </p:stCondLst>
                                        </p:cTn>
                                        <p:tgtEl>
                                          <p:spTgt spid="274"/>
                                        </p:tgtEl>
                                        <p:attrNameLst>
                                          <p:attrName>style.visibility</p:attrName>
                                        </p:attrNameLst>
                                      </p:cBhvr>
                                      <p:to>
                                        <p:strVal val="visible"/>
                                      </p:to>
                                    </p:set>
                                    <p:animEffect transition="in" filter="strips(upRight)">
                                      <p:cBhvr>
                                        <p:cTn id="67" dur="500"/>
                                        <p:tgtEl>
                                          <p:spTgt spid="274"/>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3" fill="hold" nodeType="clickEffect">
                                  <p:stCondLst>
                                    <p:cond delay="0"/>
                                  </p:stCondLst>
                                  <p:childTnLst>
                                    <p:set>
                                      <p:cBhvr>
                                        <p:cTn id="71" dur="1" fill="hold">
                                          <p:stCondLst>
                                            <p:cond delay="0"/>
                                          </p:stCondLst>
                                        </p:cTn>
                                        <p:tgtEl>
                                          <p:spTgt spid="292"/>
                                        </p:tgtEl>
                                        <p:attrNameLst>
                                          <p:attrName>style.visibility</p:attrName>
                                        </p:attrNameLst>
                                      </p:cBhvr>
                                      <p:to>
                                        <p:strVal val="visible"/>
                                      </p:to>
                                    </p:set>
                                    <p:animEffect transition="in" filter="strips(upRight)">
                                      <p:cBhvr>
                                        <p:cTn id="72" dur="500"/>
                                        <p:tgtEl>
                                          <p:spTgt spid="292"/>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365"/>
                                        </p:tgtEl>
                                        <p:attrNameLst>
                                          <p:attrName>style.visibility</p:attrName>
                                        </p:attrNameLst>
                                      </p:cBhvr>
                                      <p:to>
                                        <p:strVal val="visible"/>
                                      </p:to>
                                    </p:set>
                                    <p:animEffect transition="in" filter="slide(fromLeft)">
                                      <p:cBhvr>
                                        <p:cTn id="77" dur="500"/>
                                        <p:tgtEl>
                                          <p:spTgt spid="365"/>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60"/>
                                        </p:tgtEl>
                                        <p:attrNameLst>
                                          <p:attrName>style.visibility</p:attrName>
                                        </p:attrNameLst>
                                      </p:cBhvr>
                                      <p:to>
                                        <p:strVal val="visible"/>
                                      </p:to>
                                    </p:set>
                                    <p:animEffect transition="in" filter="wipe(down)">
                                      <p:cBhvr>
                                        <p:cTn id="81" dur="500"/>
                                        <p:tgtEl>
                                          <p:spTgt spid="360"/>
                                        </p:tgtEl>
                                      </p:cBhvr>
                                    </p:animEffect>
                                  </p:childTnLst>
                                </p:cTn>
                              </p:par>
                            </p:childTnLst>
                          </p:cTn>
                        </p:par>
                        <p:par>
                          <p:cTn id="82" fill="hold">
                            <p:stCondLst>
                              <p:cond delay="1000"/>
                            </p:stCondLst>
                            <p:childTnLst>
                              <p:par>
                                <p:cTn id="83" presetID="18" presetClass="entr" presetSubtype="9" fill="hold" nodeType="afterEffect">
                                  <p:stCondLst>
                                    <p:cond delay="0"/>
                                  </p:stCondLst>
                                  <p:childTnLst>
                                    <p:set>
                                      <p:cBhvr>
                                        <p:cTn id="84" dur="1" fill="hold">
                                          <p:stCondLst>
                                            <p:cond delay="0"/>
                                          </p:stCondLst>
                                        </p:cTn>
                                        <p:tgtEl>
                                          <p:spTgt spid="357"/>
                                        </p:tgtEl>
                                        <p:attrNameLst>
                                          <p:attrName>style.visibility</p:attrName>
                                        </p:attrNameLst>
                                      </p:cBhvr>
                                      <p:to>
                                        <p:strVal val="visible"/>
                                      </p:to>
                                    </p:set>
                                    <p:animEffect transition="in" filter="strips(upLeft)">
                                      <p:cBhvr>
                                        <p:cTn id="85" dur="500"/>
                                        <p:tgtEl>
                                          <p:spTgt spid="357"/>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8" fill="hold" nodeType="clickEffect">
                                  <p:stCondLst>
                                    <p:cond delay="0"/>
                                  </p:stCondLst>
                                  <p:childTnLst>
                                    <p:set>
                                      <p:cBhvr>
                                        <p:cTn id="89" dur="1" fill="hold">
                                          <p:stCondLst>
                                            <p:cond delay="0"/>
                                          </p:stCondLst>
                                        </p:cTn>
                                        <p:tgtEl>
                                          <p:spTgt spid="378"/>
                                        </p:tgtEl>
                                        <p:attrNameLst>
                                          <p:attrName>style.visibility</p:attrName>
                                        </p:attrNameLst>
                                      </p:cBhvr>
                                      <p:to>
                                        <p:strVal val="visible"/>
                                      </p:to>
                                    </p:set>
                                    <p:animEffect transition="in" filter="slide(fromLeft)">
                                      <p:cBhvr>
                                        <p:cTn id="90" dur="500"/>
                                        <p:tgtEl>
                                          <p:spTgt spid="378"/>
                                        </p:tgtEl>
                                      </p:cBhvr>
                                    </p:animEffect>
                                  </p:childTnLst>
                                </p:cTn>
                              </p:par>
                            </p:childTnLst>
                          </p:cTn>
                        </p:par>
                        <p:par>
                          <p:cTn id="91" fill="hold">
                            <p:stCondLst>
                              <p:cond delay="500"/>
                            </p:stCondLst>
                            <p:childTnLst>
                              <p:par>
                                <p:cTn id="92" presetID="22" presetClass="entr" presetSubtype="4" fill="hold" nodeType="afterEffect">
                                  <p:stCondLst>
                                    <p:cond delay="0"/>
                                  </p:stCondLst>
                                  <p:childTnLst>
                                    <p:set>
                                      <p:cBhvr>
                                        <p:cTn id="93" dur="1" fill="hold">
                                          <p:stCondLst>
                                            <p:cond delay="0"/>
                                          </p:stCondLst>
                                        </p:cTn>
                                        <p:tgtEl>
                                          <p:spTgt spid="373"/>
                                        </p:tgtEl>
                                        <p:attrNameLst>
                                          <p:attrName>style.visibility</p:attrName>
                                        </p:attrNameLst>
                                      </p:cBhvr>
                                      <p:to>
                                        <p:strVal val="visible"/>
                                      </p:to>
                                    </p:set>
                                    <p:animEffect transition="in" filter="wipe(down)">
                                      <p:cBhvr>
                                        <p:cTn id="94" dur="500"/>
                                        <p:tgtEl>
                                          <p:spTgt spid="373"/>
                                        </p:tgtEl>
                                      </p:cBhvr>
                                    </p:animEffect>
                                  </p:childTnLst>
                                </p:cTn>
                              </p:par>
                            </p:childTnLst>
                          </p:cTn>
                        </p:par>
                        <p:par>
                          <p:cTn id="95" fill="hold">
                            <p:stCondLst>
                              <p:cond delay="1000"/>
                            </p:stCondLst>
                            <p:childTnLst>
                              <p:par>
                                <p:cTn id="96" presetID="18" presetClass="entr" presetSubtype="9" fill="hold" nodeType="afterEffect">
                                  <p:stCondLst>
                                    <p:cond delay="0"/>
                                  </p:stCondLst>
                                  <p:childTnLst>
                                    <p:set>
                                      <p:cBhvr>
                                        <p:cTn id="97" dur="1" fill="hold">
                                          <p:stCondLst>
                                            <p:cond delay="0"/>
                                          </p:stCondLst>
                                        </p:cTn>
                                        <p:tgtEl>
                                          <p:spTgt spid="370"/>
                                        </p:tgtEl>
                                        <p:attrNameLst>
                                          <p:attrName>style.visibility</p:attrName>
                                        </p:attrNameLst>
                                      </p:cBhvr>
                                      <p:to>
                                        <p:strVal val="visible"/>
                                      </p:to>
                                    </p:set>
                                    <p:animEffect transition="in" filter="strips(upLeft)">
                                      <p:cBhvr>
                                        <p:cTn id="98"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73" grpId="0"/>
      <p:bldP spid="280" grpId="0" autoUpdateAnimBg="0"/>
      <p:bldP spid="40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68</a:t>
            </a:fld>
            <a:endParaRPr lang="zh-CN" altLang="en-US" dirty="0"/>
          </a:p>
        </p:txBody>
      </p:sp>
      <p:sp>
        <p:nvSpPr>
          <p:cNvPr id="3" name="Text Box 2"/>
          <p:cNvSpPr txBox="1">
            <a:spLocks noChangeArrowheads="1"/>
          </p:cNvSpPr>
          <p:nvPr/>
        </p:nvSpPr>
        <p:spPr bwMode="auto">
          <a:xfrm>
            <a:off x="1943100" y="284162"/>
            <a:ext cx="685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(2) 字扩展（增加存储字的数量）</a:t>
            </a:r>
            <a:endParaRPr lang="en-US" altLang="zh-CN" sz="3200" b="1"/>
          </a:p>
        </p:txBody>
      </p:sp>
      <p:sp>
        <p:nvSpPr>
          <p:cNvPr id="4" name="Text Box 3"/>
          <p:cNvSpPr txBox="1">
            <a:spLocks noChangeArrowheads="1"/>
          </p:cNvSpPr>
          <p:nvPr/>
        </p:nvSpPr>
        <p:spPr bwMode="auto">
          <a:xfrm>
            <a:off x="2324100" y="1319212"/>
            <a:ext cx="7772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 用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zh-CN" altLang="en-US" sz="2600" b="1"/>
              <a:t>8位 存储芯片组成 2</a:t>
            </a:r>
            <a:r>
              <a:rPr lang="en-US" altLang="zh-CN" sz="2600" b="1"/>
              <a:t>K</a:t>
            </a:r>
            <a:r>
              <a:rPr lang="en-US" altLang="zh-CN" sz="900" b="1"/>
              <a:t> </a:t>
            </a:r>
            <a:r>
              <a:rPr lang="en-US" altLang="zh-CN" sz="2600" b="1"/>
              <a:t>×</a:t>
            </a:r>
            <a:r>
              <a:rPr lang="en-US" altLang="zh-CN" sz="900" b="1"/>
              <a:t> </a:t>
            </a:r>
            <a:r>
              <a:rPr lang="en-US" altLang="zh-CN" sz="2600" b="1"/>
              <a:t>8</a:t>
            </a:r>
            <a:r>
              <a:rPr lang="zh-CN" altLang="en-US" sz="2600" b="1"/>
              <a:t>位 的存储器</a:t>
            </a:r>
          </a:p>
        </p:txBody>
      </p:sp>
      <p:grpSp>
        <p:nvGrpSpPr>
          <p:cNvPr id="5" name="Group 4"/>
          <p:cNvGrpSpPr/>
          <p:nvPr/>
        </p:nvGrpSpPr>
        <p:grpSpPr bwMode="auto">
          <a:xfrm>
            <a:off x="8459788" y="706437"/>
            <a:ext cx="1998662" cy="457200"/>
            <a:chOff x="4224" y="571"/>
            <a:chExt cx="1259" cy="288"/>
          </a:xfrm>
        </p:grpSpPr>
        <p:sp>
          <p:nvSpPr>
            <p:cNvPr id="6" name="AutoShape 5"/>
            <p:cNvSpPr>
              <a:spLocks noChangeArrowheads="1"/>
            </p:cNvSpPr>
            <p:nvPr/>
          </p:nvSpPr>
          <p:spPr bwMode="auto">
            <a:xfrm>
              <a:off x="4224" y="576"/>
              <a:ext cx="1248" cy="270"/>
            </a:xfrm>
            <a:prstGeom prst="wedgeRoundRectCallout">
              <a:avLst>
                <a:gd name="adj1" fmla="val -110255"/>
                <a:gd name="adj2" fmla="val 109259"/>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600" b="1"/>
            </a:p>
          </p:txBody>
        </p:sp>
        <p:sp>
          <p:nvSpPr>
            <p:cNvPr id="7" name="Text Box 6"/>
            <p:cNvSpPr txBox="1">
              <a:spLocks noChangeArrowheads="1"/>
            </p:cNvSpPr>
            <p:nvPr/>
          </p:nvSpPr>
          <p:spPr bwMode="auto">
            <a:xfrm>
              <a:off x="4280" y="571"/>
              <a:ext cx="1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11根地址线</a:t>
              </a:r>
            </a:p>
          </p:txBody>
        </p:sp>
      </p:grpSp>
      <p:grpSp>
        <p:nvGrpSpPr>
          <p:cNvPr id="8" name="Group 7"/>
          <p:cNvGrpSpPr/>
          <p:nvPr/>
        </p:nvGrpSpPr>
        <p:grpSpPr bwMode="auto">
          <a:xfrm>
            <a:off x="8699500" y="2057400"/>
            <a:ext cx="2119313" cy="457200"/>
            <a:chOff x="4272" y="1396"/>
            <a:chExt cx="1335" cy="288"/>
          </a:xfrm>
        </p:grpSpPr>
        <p:sp>
          <p:nvSpPr>
            <p:cNvPr id="9" name="AutoShape 8"/>
            <p:cNvSpPr>
              <a:spLocks noChangeArrowheads="1"/>
            </p:cNvSpPr>
            <p:nvPr/>
          </p:nvSpPr>
          <p:spPr bwMode="auto">
            <a:xfrm>
              <a:off x="4272" y="1410"/>
              <a:ext cx="1250" cy="270"/>
            </a:xfrm>
            <a:prstGeom prst="wedgeRoundRectCallout">
              <a:avLst>
                <a:gd name="adj1" fmla="val -80560"/>
                <a:gd name="adj2" fmla="val -121852"/>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600" b="1"/>
            </a:p>
          </p:txBody>
        </p:sp>
        <p:sp>
          <p:nvSpPr>
            <p:cNvPr id="10" name="Text Box 9"/>
            <p:cNvSpPr txBox="1">
              <a:spLocks noChangeArrowheads="1"/>
            </p:cNvSpPr>
            <p:nvPr/>
          </p:nvSpPr>
          <p:spPr bwMode="auto">
            <a:xfrm>
              <a:off x="4404" y="1396"/>
              <a:ext cx="1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8根数据线</a:t>
              </a:r>
            </a:p>
          </p:txBody>
        </p:sp>
      </p:grpSp>
      <p:sp>
        <p:nvSpPr>
          <p:cNvPr id="11" name="Text Box 11"/>
          <p:cNvSpPr txBox="1">
            <a:spLocks noChangeArrowheads="1"/>
          </p:cNvSpPr>
          <p:nvPr/>
        </p:nvSpPr>
        <p:spPr bwMode="auto">
          <a:xfrm>
            <a:off x="2782888" y="1296987"/>
            <a:ext cx="1282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sp>
        <p:nvSpPr>
          <p:cNvPr id="12" name="Text Box 12"/>
          <p:cNvSpPr txBox="1">
            <a:spLocks noChangeArrowheads="1"/>
          </p:cNvSpPr>
          <p:nvPr/>
        </p:nvSpPr>
        <p:spPr bwMode="auto">
          <a:xfrm>
            <a:off x="2884488" y="1311275"/>
            <a:ext cx="7921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2</a:t>
            </a:r>
            <a:r>
              <a:rPr lang="zh-CN" altLang="en-US" sz="2600" b="1">
                <a:solidFill>
                  <a:schemeClr val="folHlink"/>
                </a:solidFill>
              </a:rPr>
              <a:t>片</a:t>
            </a:r>
          </a:p>
        </p:txBody>
      </p:sp>
      <p:grpSp>
        <p:nvGrpSpPr>
          <p:cNvPr id="13" name="Group 13"/>
          <p:cNvGrpSpPr/>
          <p:nvPr/>
        </p:nvGrpSpPr>
        <p:grpSpPr bwMode="auto">
          <a:xfrm>
            <a:off x="5481638" y="4613275"/>
            <a:ext cx="3173412" cy="1587"/>
            <a:chOff x="2421" y="3015"/>
            <a:chExt cx="1999" cy="1"/>
          </a:xfrm>
        </p:grpSpPr>
        <p:sp>
          <p:nvSpPr>
            <p:cNvPr id="14" name="Freeform 14"/>
            <p:cNvSpPr/>
            <p:nvPr/>
          </p:nvSpPr>
          <p:spPr bwMode="auto">
            <a:xfrm>
              <a:off x="2421" y="3015"/>
              <a:ext cx="233" cy="1"/>
            </a:xfrm>
            <a:custGeom>
              <a:avLst/>
              <a:gdLst>
                <a:gd name="T0" fmla="*/ 0 w 233"/>
                <a:gd name="T1" fmla="*/ 0 h 1"/>
                <a:gd name="T2" fmla="*/ 233 w 233"/>
                <a:gd name="T3" fmla="*/ 0 h 1"/>
                <a:gd name="T4" fmla="*/ 0 60000 65536"/>
                <a:gd name="T5" fmla="*/ 0 60000 65536"/>
                <a:gd name="T6" fmla="*/ 0 w 233"/>
                <a:gd name="T7" fmla="*/ 0 h 1"/>
                <a:gd name="T8" fmla="*/ 233 w 233"/>
                <a:gd name="T9" fmla="*/ 1 h 1"/>
              </a:gdLst>
              <a:ahLst/>
              <a:cxnLst>
                <a:cxn ang="T4">
                  <a:pos x="T0" y="T1"/>
                </a:cxn>
                <a:cxn ang="T5">
                  <a:pos x="T2" y="T3"/>
                </a:cxn>
              </a:cxnLst>
              <a:rect l="T6" t="T7" r="T8" b="T9"/>
              <a:pathLst>
                <a:path w="233" h="1">
                  <a:moveTo>
                    <a:pt x="0" y="0"/>
                  </a:moveTo>
                  <a:lnTo>
                    <a:pt x="233"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p:nvPr/>
          </p:nvSpPr>
          <p:spPr bwMode="auto">
            <a:xfrm>
              <a:off x="4194" y="3015"/>
              <a:ext cx="226" cy="1"/>
            </a:xfrm>
            <a:custGeom>
              <a:avLst/>
              <a:gdLst>
                <a:gd name="T0" fmla="*/ 0 w 226"/>
                <a:gd name="T1" fmla="*/ 0 h 1"/>
                <a:gd name="T2" fmla="*/ 226 w 226"/>
                <a:gd name="T3" fmla="*/ 0 h 1"/>
                <a:gd name="T4" fmla="*/ 0 60000 65536"/>
                <a:gd name="T5" fmla="*/ 0 60000 65536"/>
                <a:gd name="T6" fmla="*/ 0 w 226"/>
                <a:gd name="T7" fmla="*/ 0 h 1"/>
                <a:gd name="T8" fmla="*/ 226 w 226"/>
                <a:gd name="T9" fmla="*/ 1 h 1"/>
              </a:gdLst>
              <a:ahLst/>
              <a:cxnLst>
                <a:cxn ang="T4">
                  <a:pos x="T0" y="T1"/>
                </a:cxn>
                <a:cxn ang="T5">
                  <a:pos x="T2" y="T3"/>
                </a:cxn>
              </a:cxnLst>
              <a:rect l="T6" t="T7" r="T8" b="T9"/>
              <a:pathLst>
                <a:path w="226" h="1">
                  <a:moveTo>
                    <a:pt x="0" y="0"/>
                  </a:moveTo>
                  <a:lnTo>
                    <a:pt x="226"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6" name="Group 16"/>
          <p:cNvGrpSpPr/>
          <p:nvPr/>
        </p:nvGrpSpPr>
        <p:grpSpPr bwMode="auto">
          <a:xfrm>
            <a:off x="5856288" y="4600575"/>
            <a:ext cx="2805112" cy="1612900"/>
            <a:chOff x="2657" y="3007"/>
            <a:chExt cx="1767" cy="1016"/>
          </a:xfrm>
        </p:grpSpPr>
        <p:sp>
          <p:nvSpPr>
            <p:cNvPr id="17" name="Line 17"/>
            <p:cNvSpPr>
              <a:spLocks noChangeShapeType="1"/>
            </p:cNvSpPr>
            <p:nvPr/>
          </p:nvSpPr>
          <p:spPr bwMode="auto">
            <a:xfrm>
              <a:off x="2657" y="3007"/>
              <a:ext cx="1" cy="100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Freeform 18"/>
            <p:cNvSpPr/>
            <p:nvPr/>
          </p:nvSpPr>
          <p:spPr bwMode="auto">
            <a:xfrm>
              <a:off x="4419" y="3009"/>
              <a:ext cx="5" cy="1014"/>
            </a:xfrm>
            <a:custGeom>
              <a:avLst/>
              <a:gdLst>
                <a:gd name="T0" fmla="*/ 0 w 5"/>
                <a:gd name="T1" fmla="*/ 0 h 1014"/>
                <a:gd name="T2" fmla="*/ 5 w 5"/>
                <a:gd name="T3" fmla="*/ 1014 h 1014"/>
                <a:gd name="T4" fmla="*/ 0 60000 65536"/>
                <a:gd name="T5" fmla="*/ 0 60000 65536"/>
                <a:gd name="T6" fmla="*/ 0 w 5"/>
                <a:gd name="T7" fmla="*/ 0 h 1014"/>
                <a:gd name="T8" fmla="*/ 5 w 5"/>
                <a:gd name="T9" fmla="*/ 1014 h 1014"/>
              </a:gdLst>
              <a:ahLst/>
              <a:cxnLst>
                <a:cxn ang="T4">
                  <a:pos x="T0" y="T1"/>
                </a:cxn>
                <a:cxn ang="T5">
                  <a:pos x="T2" y="T3"/>
                </a:cxn>
              </a:cxnLst>
              <a:rect l="T6" t="T7" r="T8" b="T9"/>
              <a:pathLst>
                <a:path w="5" h="1014">
                  <a:moveTo>
                    <a:pt x="0" y="0"/>
                  </a:moveTo>
                  <a:lnTo>
                    <a:pt x="5" y="1014"/>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19"/>
          <p:cNvGrpSpPr/>
          <p:nvPr/>
        </p:nvGrpSpPr>
        <p:grpSpPr bwMode="auto">
          <a:xfrm>
            <a:off x="4132263" y="4117975"/>
            <a:ext cx="4160837" cy="652462"/>
            <a:chOff x="1571" y="2703"/>
            <a:chExt cx="2621" cy="411"/>
          </a:xfrm>
        </p:grpSpPr>
        <p:sp>
          <p:nvSpPr>
            <p:cNvPr id="20" name="Rectangle 20"/>
            <p:cNvSpPr>
              <a:spLocks noChangeArrowheads="1"/>
            </p:cNvSpPr>
            <p:nvPr/>
          </p:nvSpPr>
          <p:spPr bwMode="auto">
            <a:xfrm>
              <a:off x="1571" y="2703"/>
              <a:ext cx="857" cy="41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21"/>
            <p:cNvSpPr>
              <a:spLocks noChangeArrowheads="1"/>
            </p:cNvSpPr>
            <p:nvPr/>
          </p:nvSpPr>
          <p:spPr bwMode="auto">
            <a:xfrm>
              <a:off x="1674" y="2792"/>
              <a:ext cx="6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1</a:t>
              </a:r>
              <a:r>
                <a:rPr lang="en-US" altLang="zh-CN" sz="2000" b="1">
                  <a:solidFill>
                    <a:schemeClr val="folHlink"/>
                  </a:solidFill>
                </a:rPr>
                <a:t>K× </a:t>
              </a:r>
              <a:r>
                <a:rPr lang="zh-CN" altLang="en-US" sz="2000" b="1">
                  <a:solidFill>
                    <a:schemeClr val="folHlink"/>
                  </a:solidFill>
                  <a:latin typeface="宋体" panose="02010600030101010101" pitchFamily="2" charset="-122"/>
                </a:rPr>
                <a:t>8位</a:t>
              </a:r>
              <a:endParaRPr lang="en-US" altLang="zh-CN" sz="2000" b="1">
                <a:solidFill>
                  <a:schemeClr val="folHlink"/>
                </a:solidFill>
                <a:latin typeface="宋体" panose="02010600030101010101" pitchFamily="2" charset="-122"/>
              </a:endParaRPr>
            </a:p>
          </p:txBody>
        </p:sp>
        <p:sp>
          <p:nvSpPr>
            <p:cNvPr id="22" name="Rectangle 22"/>
            <p:cNvSpPr>
              <a:spLocks noChangeArrowheads="1"/>
            </p:cNvSpPr>
            <p:nvPr/>
          </p:nvSpPr>
          <p:spPr bwMode="auto">
            <a:xfrm>
              <a:off x="3335" y="2703"/>
              <a:ext cx="857" cy="41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Rectangle 23"/>
            <p:cNvSpPr>
              <a:spLocks noChangeArrowheads="1"/>
            </p:cNvSpPr>
            <p:nvPr/>
          </p:nvSpPr>
          <p:spPr bwMode="auto">
            <a:xfrm>
              <a:off x="3443" y="2805"/>
              <a:ext cx="6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1</a:t>
              </a:r>
              <a:r>
                <a:rPr lang="en-US" altLang="zh-CN" sz="2000" b="1">
                  <a:solidFill>
                    <a:schemeClr val="folHlink"/>
                  </a:solidFill>
                </a:rPr>
                <a:t>K× </a:t>
              </a:r>
              <a:r>
                <a:rPr lang="zh-CN" altLang="en-US" sz="2000" b="1">
                  <a:solidFill>
                    <a:schemeClr val="folHlink"/>
                  </a:solidFill>
                  <a:latin typeface="宋体" panose="02010600030101010101" pitchFamily="2" charset="-122"/>
                </a:rPr>
                <a:t>8位</a:t>
              </a:r>
              <a:endParaRPr lang="en-US" altLang="zh-CN" sz="2000" b="1">
                <a:solidFill>
                  <a:schemeClr val="folHlink"/>
                </a:solidFill>
                <a:latin typeface="宋体" panose="02010600030101010101" pitchFamily="2" charset="-122"/>
              </a:endParaRPr>
            </a:p>
          </p:txBody>
        </p:sp>
      </p:grpSp>
      <p:grpSp>
        <p:nvGrpSpPr>
          <p:cNvPr id="24" name="Group 24"/>
          <p:cNvGrpSpPr/>
          <p:nvPr/>
        </p:nvGrpSpPr>
        <p:grpSpPr bwMode="auto">
          <a:xfrm>
            <a:off x="2206625" y="5024437"/>
            <a:ext cx="7653338" cy="1271588"/>
            <a:chOff x="358" y="3274"/>
            <a:chExt cx="4821" cy="801"/>
          </a:xfrm>
        </p:grpSpPr>
        <p:sp>
          <p:nvSpPr>
            <p:cNvPr id="25" name="Line 25"/>
            <p:cNvSpPr>
              <a:spLocks noChangeShapeType="1"/>
            </p:cNvSpPr>
            <p:nvPr/>
          </p:nvSpPr>
          <p:spPr bwMode="auto">
            <a:xfrm>
              <a:off x="735" y="3869"/>
              <a:ext cx="44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26"/>
            <p:cNvGrpSpPr/>
            <p:nvPr/>
          </p:nvGrpSpPr>
          <p:grpSpPr bwMode="auto">
            <a:xfrm>
              <a:off x="358" y="3274"/>
              <a:ext cx="4821" cy="801"/>
              <a:chOff x="358" y="3274"/>
              <a:chExt cx="4821" cy="801"/>
            </a:xfrm>
          </p:grpSpPr>
          <p:sp>
            <p:nvSpPr>
              <p:cNvPr id="27" name="Freeform 27"/>
              <p:cNvSpPr/>
              <p:nvPr/>
            </p:nvSpPr>
            <p:spPr bwMode="auto">
              <a:xfrm>
                <a:off x="735" y="3404"/>
                <a:ext cx="4443" cy="1"/>
              </a:xfrm>
              <a:custGeom>
                <a:avLst/>
                <a:gdLst>
                  <a:gd name="T0" fmla="*/ 0 w 4447"/>
                  <a:gd name="T1" fmla="*/ 1 h 1"/>
                  <a:gd name="T2" fmla="*/ 4423 w 4447"/>
                  <a:gd name="T3" fmla="*/ 0 h 1"/>
                  <a:gd name="T4" fmla="*/ 0 60000 65536"/>
                  <a:gd name="T5" fmla="*/ 0 60000 65536"/>
                  <a:gd name="T6" fmla="*/ 0 w 4447"/>
                  <a:gd name="T7" fmla="*/ 0 h 1"/>
                  <a:gd name="T8" fmla="*/ 4447 w 4447"/>
                  <a:gd name="T9" fmla="*/ 1 h 1"/>
                </a:gdLst>
                <a:ahLst/>
                <a:cxnLst>
                  <a:cxn ang="T4">
                    <a:pos x="T0" y="T1"/>
                  </a:cxn>
                  <a:cxn ang="T5">
                    <a:pos x="T2" y="T3"/>
                  </a:cxn>
                </a:cxnLst>
                <a:rect l="T6" t="T7" r="T8" b="T9"/>
                <a:pathLst>
                  <a:path w="4447" h="1">
                    <a:moveTo>
                      <a:pt x="0" y="1"/>
                    </a:moveTo>
                    <a:lnTo>
                      <a:pt x="4447"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28"/>
              <p:cNvSpPr/>
              <p:nvPr/>
            </p:nvSpPr>
            <p:spPr bwMode="auto">
              <a:xfrm>
                <a:off x="738" y="3490"/>
                <a:ext cx="4441" cy="5"/>
              </a:xfrm>
              <a:custGeom>
                <a:avLst/>
                <a:gdLst>
                  <a:gd name="T0" fmla="*/ 0 w 4441"/>
                  <a:gd name="T1" fmla="*/ 5 h 5"/>
                  <a:gd name="T2" fmla="*/ 4441 w 4441"/>
                  <a:gd name="T3" fmla="*/ 0 h 5"/>
                  <a:gd name="T4" fmla="*/ 0 60000 65536"/>
                  <a:gd name="T5" fmla="*/ 0 60000 65536"/>
                  <a:gd name="T6" fmla="*/ 0 w 4441"/>
                  <a:gd name="T7" fmla="*/ 0 h 5"/>
                  <a:gd name="T8" fmla="*/ 4441 w 4441"/>
                  <a:gd name="T9" fmla="*/ 5 h 5"/>
                </a:gdLst>
                <a:ahLst/>
                <a:cxnLst>
                  <a:cxn ang="T4">
                    <a:pos x="T0" y="T1"/>
                  </a:cxn>
                  <a:cxn ang="T5">
                    <a:pos x="T2" y="T3"/>
                  </a:cxn>
                </a:cxnLst>
                <a:rect l="T6" t="T7" r="T8" b="T9"/>
                <a:pathLst>
                  <a:path w="4441" h="5">
                    <a:moveTo>
                      <a:pt x="0" y="5"/>
                    </a:moveTo>
                    <a:lnTo>
                      <a:pt x="444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Freeform 29"/>
              <p:cNvSpPr/>
              <p:nvPr/>
            </p:nvSpPr>
            <p:spPr bwMode="auto">
              <a:xfrm>
                <a:off x="735" y="3575"/>
                <a:ext cx="4443" cy="4"/>
              </a:xfrm>
              <a:custGeom>
                <a:avLst/>
                <a:gdLst>
                  <a:gd name="T0" fmla="*/ 0 w 4435"/>
                  <a:gd name="T1" fmla="*/ 4 h 4"/>
                  <a:gd name="T2" fmla="*/ 4483 w 4435"/>
                  <a:gd name="T3" fmla="*/ 0 h 4"/>
                  <a:gd name="T4" fmla="*/ 0 60000 65536"/>
                  <a:gd name="T5" fmla="*/ 0 60000 65536"/>
                  <a:gd name="T6" fmla="*/ 0 w 4435"/>
                  <a:gd name="T7" fmla="*/ 0 h 4"/>
                  <a:gd name="T8" fmla="*/ 4435 w 4435"/>
                  <a:gd name="T9" fmla="*/ 4 h 4"/>
                </a:gdLst>
                <a:ahLst/>
                <a:cxnLst>
                  <a:cxn ang="T4">
                    <a:pos x="T0" y="T1"/>
                  </a:cxn>
                  <a:cxn ang="T5">
                    <a:pos x="T2" y="T3"/>
                  </a:cxn>
                </a:cxnLst>
                <a:rect l="T6" t="T7" r="T8" b="T9"/>
                <a:pathLst>
                  <a:path w="4435" h="4">
                    <a:moveTo>
                      <a:pt x="0" y="4"/>
                    </a:moveTo>
                    <a:lnTo>
                      <a:pt x="443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Rectangle 30"/>
              <p:cNvSpPr>
                <a:spLocks noChangeArrowheads="1"/>
              </p:cNvSpPr>
              <p:nvPr/>
            </p:nvSpPr>
            <p:spPr bwMode="auto">
              <a:xfrm>
                <a:off x="479" y="3274"/>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7</a:t>
                </a:r>
                <a:endParaRPr lang="en-US" altLang="zh-CN" sz="1800" b="1"/>
              </a:p>
            </p:txBody>
          </p:sp>
          <p:sp>
            <p:nvSpPr>
              <p:cNvPr id="31" name="Rectangle 31"/>
              <p:cNvSpPr>
                <a:spLocks noChangeArrowheads="1"/>
              </p:cNvSpPr>
              <p:nvPr/>
            </p:nvSpPr>
            <p:spPr bwMode="auto">
              <a:xfrm>
                <a:off x="479" y="3729"/>
                <a:ext cx="38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0</a:t>
                </a:r>
              </a:p>
              <a:p>
                <a:pPr eaLnBrk="1" hangingPunct="1"/>
                <a:endParaRPr lang="en-US" altLang="zh-CN" sz="1800" b="1"/>
              </a:p>
            </p:txBody>
          </p:sp>
          <p:sp>
            <p:nvSpPr>
              <p:cNvPr id="32" name="Text Box 32"/>
              <p:cNvSpPr txBox="1">
                <a:spLocks noChangeArrowheads="1"/>
              </p:cNvSpPr>
              <p:nvPr/>
            </p:nvSpPr>
            <p:spPr bwMode="auto">
              <a:xfrm>
                <a:off x="358" y="3373"/>
                <a:ext cx="34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33" name="Group 33"/>
          <p:cNvGrpSpPr/>
          <p:nvPr/>
        </p:nvGrpSpPr>
        <p:grpSpPr bwMode="auto">
          <a:xfrm>
            <a:off x="4248150" y="2987675"/>
            <a:ext cx="1074738" cy="1196975"/>
            <a:chOff x="1644" y="1991"/>
            <a:chExt cx="677" cy="754"/>
          </a:xfrm>
        </p:grpSpPr>
        <p:sp>
          <p:nvSpPr>
            <p:cNvPr id="34" name="Line 34"/>
            <p:cNvSpPr>
              <a:spLocks noChangeShapeType="1"/>
            </p:cNvSpPr>
            <p:nvPr/>
          </p:nvSpPr>
          <p:spPr bwMode="auto">
            <a:xfrm flipV="1">
              <a:off x="2319" y="2525"/>
              <a:ext cx="2" cy="17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5" name="Line 35"/>
            <p:cNvSpPr>
              <a:spLocks noChangeShapeType="1"/>
            </p:cNvSpPr>
            <p:nvPr/>
          </p:nvSpPr>
          <p:spPr bwMode="auto">
            <a:xfrm flipV="1">
              <a:off x="2198" y="2434"/>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36" name="Group 36"/>
            <p:cNvGrpSpPr/>
            <p:nvPr/>
          </p:nvGrpSpPr>
          <p:grpSpPr bwMode="auto">
            <a:xfrm>
              <a:off x="1644" y="1991"/>
              <a:ext cx="578" cy="754"/>
              <a:chOff x="1644" y="1991"/>
              <a:chExt cx="578" cy="754"/>
            </a:xfrm>
          </p:grpSpPr>
          <p:sp>
            <p:nvSpPr>
              <p:cNvPr id="37" name="Line 37"/>
              <p:cNvSpPr>
                <a:spLocks noChangeShapeType="1"/>
              </p:cNvSpPr>
              <p:nvPr/>
            </p:nvSpPr>
            <p:spPr bwMode="auto">
              <a:xfrm flipV="1">
                <a:off x="1777" y="2075"/>
                <a:ext cx="1" cy="62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38"/>
              <p:cNvSpPr>
                <a:spLocks noChangeShapeType="1"/>
              </p:cNvSpPr>
              <p:nvPr/>
            </p:nvSpPr>
            <p:spPr bwMode="auto">
              <a:xfrm flipV="1">
                <a:off x="1644" y="1991"/>
                <a:ext cx="1" cy="7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1768" y="2457"/>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40" name="Group 40"/>
          <p:cNvGrpSpPr/>
          <p:nvPr/>
        </p:nvGrpSpPr>
        <p:grpSpPr bwMode="auto">
          <a:xfrm>
            <a:off x="4262438" y="4759325"/>
            <a:ext cx="1174750" cy="1209675"/>
            <a:chOff x="1653" y="3107"/>
            <a:chExt cx="740" cy="762"/>
          </a:xfrm>
        </p:grpSpPr>
        <p:sp>
          <p:nvSpPr>
            <p:cNvPr id="41" name="Freeform 41"/>
            <p:cNvSpPr/>
            <p:nvPr/>
          </p:nvSpPr>
          <p:spPr bwMode="auto">
            <a:xfrm>
              <a:off x="1653" y="3114"/>
              <a:ext cx="3" cy="289"/>
            </a:xfrm>
            <a:custGeom>
              <a:avLst/>
              <a:gdLst>
                <a:gd name="T0" fmla="*/ 0 w 3"/>
                <a:gd name="T1" fmla="*/ 0 h 289"/>
                <a:gd name="T2" fmla="*/ 3 w 3"/>
                <a:gd name="T3" fmla="*/ 289 h 289"/>
                <a:gd name="T4" fmla="*/ 0 60000 65536"/>
                <a:gd name="T5" fmla="*/ 0 60000 65536"/>
                <a:gd name="T6" fmla="*/ 0 w 3"/>
                <a:gd name="T7" fmla="*/ 0 h 289"/>
                <a:gd name="T8" fmla="*/ 3 w 3"/>
                <a:gd name="T9" fmla="*/ 289 h 289"/>
              </a:gdLst>
              <a:ahLst/>
              <a:cxnLst>
                <a:cxn ang="T4">
                  <a:pos x="T0" y="T1"/>
                </a:cxn>
                <a:cxn ang="T5">
                  <a:pos x="T2" y="T3"/>
                </a:cxn>
              </a:cxnLst>
              <a:rect l="T6" t="T7" r="T8" b="T9"/>
              <a:pathLst>
                <a:path w="3" h="289">
                  <a:moveTo>
                    <a:pt x="0" y="0"/>
                  </a:moveTo>
                  <a:lnTo>
                    <a:pt x="3" y="289"/>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Freeform 42"/>
            <p:cNvSpPr/>
            <p:nvPr/>
          </p:nvSpPr>
          <p:spPr bwMode="auto">
            <a:xfrm>
              <a:off x="1797" y="3120"/>
              <a:ext cx="1" cy="378"/>
            </a:xfrm>
            <a:custGeom>
              <a:avLst/>
              <a:gdLst>
                <a:gd name="T0" fmla="*/ 0 w 1"/>
                <a:gd name="T1" fmla="*/ 0 h 378"/>
                <a:gd name="T2" fmla="*/ 0 w 1"/>
                <a:gd name="T3" fmla="*/ 378 h 378"/>
                <a:gd name="T4" fmla="*/ 0 60000 65536"/>
                <a:gd name="T5" fmla="*/ 0 60000 65536"/>
                <a:gd name="T6" fmla="*/ 0 w 1"/>
                <a:gd name="T7" fmla="*/ 0 h 378"/>
                <a:gd name="T8" fmla="*/ 1 w 1"/>
                <a:gd name="T9" fmla="*/ 378 h 378"/>
              </a:gdLst>
              <a:ahLst/>
              <a:cxnLst>
                <a:cxn ang="T4">
                  <a:pos x="T0" y="T1"/>
                </a:cxn>
                <a:cxn ang="T5">
                  <a:pos x="T2" y="T3"/>
                </a:cxn>
              </a:cxnLst>
              <a:rect l="T6" t="T7" r="T8" b="T9"/>
              <a:pathLst>
                <a:path w="1" h="378">
                  <a:moveTo>
                    <a:pt x="0" y="0"/>
                  </a:moveTo>
                  <a:lnTo>
                    <a:pt x="0" y="378"/>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Freeform 43"/>
            <p:cNvSpPr/>
            <p:nvPr/>
          </p:nvSpPr>
          <p:spPr bwMode="auto">
            <a:xfrm>
              <a:off x="2370" y="3114"/>
              <a:ext cx="1" cy="755"/>
            </a:xfrm>
            <a:custGeom>
              <a:avLst/>
              <a:gdLst>
                <a:gd name="T0" fmla="*/ 0 w 1"/>
                <a:gd name="T1" fmla="*/ 0 h 755"/>
                <a:gd name="T2" fmla="*/ 0 w 1"/>
                <a:gd name="T3" fmla="*/ 755 h 755"/>
                <a:gd name="T4" fmla="*/ 0 60000 65536"/>
                <a:gd name="T5" fmla="*/ 0 60000 65536"/>
                <a:gd name="T6" fmla="*/ 0 w 1"/>
                <a:gd name="T7" fmla="*/ 0 h 755"/>
                <a:gd name="T8" fmla="*/ 1 w 1"/>
                <a:gd name="T9" fmla="*/ 755 h 755"/>
              </a:gdLst>
              <a:ahLst/>
              <a:cxnLst>
                <a:cxn ang="T4">
                  <a:pos x="T0" y="T1"/>
                </a:cxn>
                <a:cxn ang="T5">
                  <a:pos x="T2" y="T3"/>
                </a:cxn>
              </a:cxnLst>
              <a:rect l="T6" t="T7" r="T8" b="T9"/>
              <a:pathLst>
                <a:path w="1" h="755">
                  <a:moveTo>
                    <a:pt x="0" y="0"/>
                  </a:moveTo>
                  <a:lnTo>
                    <a:pt x="0" y="7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Text Box 44"/>
            <p:cNvSpPr txBox="1">
              <a:spLocks noChangeArrowheads="1"/>
            </p:cNvSpPr>
            <p:nvPr/>
          </p:nvSpPr>
          <p:spPr bwMode="auto">
            <a:xfrm>
              <a:off x="1743" y="310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nvGrpSpPr>
          <p:cNvPr id="45" name="Group 45"/>
          <p:cNvGrpSpPr/>
          <p:nvPr/>
        </p:nvGrpSpPr>
        <p:grpSpPr bwMode="auto">
          <a:xfrm>
            <a:off x="7034213" y="2987675"/>
            <a:ext cx="1096962" cy="1196975"/>
            <a:chOff x="3399" y="1991"/>
            <a:chExt cx="691" cy="754"/>
          </a:xfrm>
        </p:grpSpPr>
        <p:sp>
          <p:nvSpPr>
            <p:cNvPr id="46" name="Line 46"/>
            <p:cNvSpPr>
              <a:spLocks noChangeShapeType="1"/>
            </p:cNvSpPr>
            <p:nvPr/>
          </p:nvSpPr>
          <p:spPr bwMode="auto">
            <a:xfrm flipV="1">
              <a:off x="4089" y="2525"/>
              <a:ext cx="1" cy="17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7" name="Line 47"/>
            <p:cNvSpPr>
              <a:spLocks noChangeShapeType="1"/>
            </p:cNvSpPr>
            <p:nvPr/>
          </p:nvSpPr>
          <p:spPr bwMode="auto">
            <a:xfrm flipV="1">
              <a:off x="3955" y="2434"/>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48" name="Group 48"/>
            <p:cNvGrpSpPr/>
            <p:nvPr/>
          </p:nvGrpSpPr>
          <p:grpSpPr bwMode="auto">
            <a:xfrm>
              <a:off x="3399" y="1991"/>
              <a:ext cx="557" cy="754"/>
              <a:chOff x="3399" y="1991"/>
              <a:chExt cx="557" cy="754"/>
            </a:xfrm>
          </p:grpSpPr>
          <p:sp>
            <p:nvSpPr>
              <p:cNvPr id="49" name="Line 49"/>
              <p:cNvSpPr>
                <a:spLocks noChangeShapeType="1"/>
              </p:cNvSpPr>
              <p:nvPr/>
            </p:nvSpPr>
            <p:spPr bwMode="auto">
              <a:xfrm flipV="1">
                <a:off x="3532" y="2075"/>
                <a:ext cx="1" cy="62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flipV="1">
                <a:off x="3399" y="1991"/>
                <a:ext cx="1" cy="7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1" name="Text Box 51"/>
              <p:cNvSpPr txBox="1">
                <a:spLocks noChangeArrowheads="1"/>
              </p:cNvSpPr>
              <p:nvPr/>
            </p:nvSpPr>
            <p:spPr bwMode="auto">
              <a:xfrm>
                <a:off x="3557" y="2457"/>
                <a:ext cx="3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52" name="Group 52"/>
          <p:cNvGrpSpPr/>
          <p:nvPr/>
        </p:nvGrpSpPr>
        <p:grpSpPr bwMode="auto">
          <a:xfrm>
            <a:off x="7072313" y="4759325"/>
            <a:ext cx="1219200" cy="1209675"/>
            <a:chOff x="3423" y="3107"/>
            <a:chExt cx="768" cy="762"/>
          </a:xfrm>
        </p:grpSpPr>
        <p:sp>
          <p:nvSpPr>
            <p:cNvPr id="53" name="Line 53"/>
            <p:cNvSpPr>
              <a:spLocks noChangeShapeType="1"/>
            </p:cNvSpPr>
            <p:nvPr/>
          </p:nvSpPr>
          <p:spPr bwMode="auto">
            <a:xfrm>
              <a:off x="3565" y="3123"/>
              <a:ext cx="1" cy="37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54" name="Group 54"/>
            <p:cNvGrpSpPr/>
            <p:nvPr/>
          </p:nvGrpSpPr>
          <p:grpSpPr bwMode="auto">
            <a:xfrm>
              <a:off x="3423" y="3107"/>
              <a:ext cx="768" cy="762"/>
              <a:chOff x="3423" y="3107"/>
              <a:chExt cx="768" cy="762"/>
            </a:xfrm>
          </p:grpSpPr>
          <p:sp>
            <p:nvSpPr>
              <p:cNvPr id="55" name="Freeform 55"/>
              <p:cNvSpPr/>
              <p:nvPr/>
            </p:nvSpPr>
            <p:spPr bwMode="auto">
              <a:xfrm>
                <a:off x="3423" y="3111"/>
                <a:ext cx="1" cy="292"/>
              </a:xfrm>
              <a:custGeom>
                <a:avLst/>
                <a:gdLst>
                  <a:gd name="T0" fmla="*/ 0 w 1"/>
                  <a:gd name="T1" fmla="*/ 0 h 292"/>
                  <a:gd name="T2" fmla="*/ 0 w 1"/>
                  <a:gd name="T3" fmla="*/ 292 h 292"/>
                  <a:gd name="T4" fmla="*/ 0 60000 65536"/>
                  <a:gd name="T5" fmla="*/ 0 60000 65536"/>
                  <a:gd name="T6" fmla="*/ 0 w 1"/>
                  <a:gd name="T7" fmla="*/ 0 h 292"/>
                  <a:gd name="T8" fmla="*/ 1 w 1"/>
                  <a:gd name="T9" fmla="*/ 292 h 292"/>
                </a:gdLst>
                <a:ahLst/>
                <a:cxnLst>
                  <a:cxn ang="T4">
                    <a:pos x="T0" y="T1"/>
                  </a:cxn>
                  <a:cxn ang="T5">
                    <a:pos x="T2" y="T3"/>
                  </a:cxn>
                </a:cxnLst>
                <a:rect l="T6" t="T7" r="T8" b="T9"/>
                <a:pathLst>
                  <a:path w="1" h="292">
                    <a:moveTo>
                      <a:pt x="0" y="0"/>
                    </a:moveTo>
                    <a:lnTo>
                      <a:pt x="0" y="29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Freeform 56"/>
              <p:cNvSpPr/>
              <p:nvPr/>
            </p:nvSpPr>
            <p:spPr bwMode="auto">
              <a:xfrm>
                <a:off x="4134" y="3114"/>
                <a:ext cx="2" cy="755"/>
              </a:xfrm>
              <a:custGeom>
                <a:avLst/>
                <a:gdLst>
                  <a:gd name="T0" fmla="*/ 0 w 2"/>
                  <a:gd name="T1" fmla="*/ 0 h 755"/>
                  <a:gd name="T2" fmla="*/ 2 w 2"/>
                  <a:gd name="T3" fmla="*/ 755 h 755"/>
                  <a:gd name="T4" fmla="*/ 0 60000 65536"/>
                  <a:gd name="T5" fmla="*/ 0 60000 65536"/>
                  <a:gd name="T6" fmla="*/ 0 w 2"/>
                  <a:gd name="T7" fmla="*/ 0 h 755"/>
                  <a:gd name="T8" fmla="*/ 2 w 2"/>
                  <a:gd name="T9" fmla="*/ 755 h 755"/>
                </a:gdLst>
                <a:ahLst/>
                <a:cxnLst>
                  <a:cxn ang="T4">
                    <a:pos x="T0" y="T1"/>
                  </a:cxn>
                  <a:cxn ang="T5">
                    <a:pos x="T2" y="T3"/>
                  </a:cxn>
                </a:cxnLst>
                <a:rect l="T6" t="T7" r="T8" b="T9"/>
                <a:pathLst>
                  <a:path w="2" h="755">
                    <a:moveTo>
                      <a:pt x="0" y="0"/>
                    </a:moveTo>
                    <a:lnTo>
                      <a:pt x="2" y="7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Text Box 57"/>
              <p:cNvSpPr txBox="1">
                <a:spLocks noChangeArrowheads="1"/>
              </p:cNvSpPr>
              <p:nvPr/>
            </p:nvSpPr>
            <p:spPr bwMode="auto">
              <a:xfrm>
                <a:off x="3541" y="310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58" name="Group 58"/>
          <p:cNvGrpSpPr/>
          <p:nvPr/>
        </p:nvGrpSpPr>
        <p:grpSpPr bwMode="auto">
          <a:xfrm>
            <a:off x="2320925" y="6075362"/>
            <a:ext cx="6334125" cy="280988"/>
            <a:chOff x="430" y="3936"/>
            <a:chExt cx="3990" cy="177"/>
          </a:xfrm>
        </p:grpSpPr>
        <p:sp>
          <p:nvSpPr>
            <p:cNvPr id="59" name="Freeform 59"/>
            <p:cNvSpPr/>
            <p:nvPr/>
          </p:nvSpPr>
          <p:spPr bwMode="auto">
            <a:xfrm>
              <a:off x="735" y="4007"/>
              <a:ext cx="3685" cy="4"/>
            </a:xfrm>
            <a:custGeom>
              <a:avLst/>
              <a:gdLst>
                <a:gd name="T0" fmla="*/ 0 w 3685"/>
                <a:gd name="T1" fmla="*/ 4 h 4"/>
                <a:gd name="T2" fmla="*/ 3685 w 3685"/>
                <a:gd name="T3" fmla="*/ 0 h 4"/>
                <a:gd name="T4" fmla="*/ 0 60000 65536"/>
                <a:gd name="T5" fmla="*/ 0 60000 65536"/>
                <a:gd name="T6" fmla="*/ 0 w 3685"/>
                <a:gd name="T7" fmla="*/ 0 h 4"/>
                <a:gd name="T8" fmla="*/ 3685 w 3685"/>
                <a:gd name="T9" fmla="*/ 4 h 4"/>
              </a:gdLst>
              <a:ahLst/>
              <a:cxnLst>
                <a:cxn ang="T4">
                  <a:pos x="T0" y="T1"/>
                </a:cxn>
                <a:cxn ang="T5">
                  <a:pos x="T2" y="T3"/>
                </a:cxn>
              </a:cxnLst>
              <a:rect l="T6" t="T7" r="T8" b="T9"/>
              <a:pathLst>
                <a:path w="3685" h="4">
                  <a:moveTo>
                    <a:pt x="0" y="4"/>
                  </a:moveTo>
                  <a:lnTo>
                    <a:pt x="368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Rectangle 60"/>
            <p:cNvSpPr>
              <a:spLocks noChangeArrowheads="1"/>
            </p:cNvSpPr>
            <p:nvPr/>
          </p:nvSpPr>
          <p:spPr bwMode="auto">
            <a:xfrm>
              <a:off x="440" y="3940"/>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WE</a:t>
              </a:r>
            </a:p>
          </p:txBody>
        </p:sp>
        <p:sp>
          <p:nvSpPr>
            <p:cNvPr id="61" name="Line 61"/>
            <p:cNvSpPr>
              <a:spLocks noChangeShapeType="1"/>
            </p:cNvSpPr>
            <p:nvPr/>
          </p:nvSpPr>
          <p:spPr bwMode="auto">
            <a:xfrm>
              <a:off x="430" y="3936"/>
              <a:ext cx="242" cy="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62"/>
          <p:cNvGrpSpPr/>
          <p:nvPr/>
        </p:nvGrpSpPr>
        <p:grpSpPr bwMode="auto">
          <a:xfrm>
            <a:off x="2247900" y="2767012"/>
            <a:ext cx="7612063" cy="1495425"/>
            <a:chOff x="384" y="1852"/>
            <a:chExt cx="4795" cy="942"/>
          </a:xfrm>
        </p:grpSpPr>
        <p:sp>
          <p:nvSpPr>
            <p:cNvPr id="63" name="Rectangle 63"/>
            <p:cNvSpPr>
              <a:spLocks noChangeArrowheads="1"/>
            </p:cNvSpPr>
            <p:nvPr/>
          </p:nvSpPr>
          <p:spPr bwMode="auto">
            <a:xfrm>
              <a:off x="499" y="2269"/>
              <a:ext cx="1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a:t>
              </a:r>
              <a:endParaRPr lang="en-US" altLang="zh-CN" sz="1800" b="1"/>
            </a:p>
          </p:txBody>
        </p:sp>
        <p:grpSp>
          <p:nvGrpSpPr>
            <p:cNvPr id="64" name="Group 64"/>
            <p:cNvGrpSpPr/>
            <p:nvPr/>
          </p:nvGrpSpPr>
          <p:grpSpPr bwMode="auto">
            <a:xfrm>
              <a:off x="384" y="1852"/>
              <a:ext cx="4795" cy="942"/>
              <a:chOff x="384" y="1852"/>
              <a:chExt cx="4795" cy="942"/>
            </a:xfrm>
          </p:grpSpPr>
          <p:sp>
            <p:nvSpPr>
              <p:cNvPr id="65" name="Line 65"/>
              <p:cNvSpPr>
                <a:spLocks noChangeShapeType="1"/>
              </p:cNvSpPr>
              <p:nvPr/>
            </p:nvSpPr>
            <p:spPr bwMode="auto">
              <a:xfrm>
                <a:off x="735" y="1991"/>
                <a:ext cx="44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Freeform 66"/>
              <p:cNvSpPr/>
              <p:nvPr/>
            </p:nvSpPr>
            <p:spPr bwMode="auto">
              <a:xfrm>
                <a:off x="738" y="2076"/>
                <a:ext cx="4440" cy="1"/>
              </a:xfrm>
              <a:custGeom>
                <a:avLst/>
                <a:gdLst>
                  <a:gd name="T0" fmla="*/ 0 w 4440"/>
                  <a:gd name="T1" fmla="*/ 0 h 1"/>
                  <a:gd name="T2" fmla="*/ 4440 w 4440"/>
                  <a:gd name="T3" fmla="*/ 0 h 1"/>
                  <a:gd name="T4" fmla="*/ 0 60000 65536"/>
                  <a:gd name="T5" fmla="*/ 0 60000 65536"/>
                  <a:gd name="T6" fmla="*/ 0 w 4440"/>
                  <a:gd name="T7" fmla="*/ 0 h 1"/>
                  <a:gd name="T8" fmla="*/ 4440 w 4440"/>
                  <a:gd name="T9" fmla="*/ 1 h 1"/>
                </a:gdLst>
                <a:ahLst/>
                <a:cxnLst>
                  <a:cxn ang="T4">
                    <a:pos x="T0" y="T1"/>
                  </a:cxn>
                  <a:cxn ang="T5">
                    <a:pos x="T2" y="T3"/>
                  </a:cxn>
                </a:cxnLst>
                <a:rect l="T6" t="T7" r="T8" b="T9"/>
                <a:pathLst>
                  <a:path w="4440" h="1">
                    <a:moveTo>
                      <a:pt x="0" y="0"/>
                    </a:moveTo>
                    <a:lnTo>
                      <a:pt x="444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7"/>
              <p:cNvSpPr>
                <a:spLocks noChangeShapeType="1"/>
              </p:cNvSpPr>
              <p:nvPr/>
            </p:nvSpPr>
            <p:spPr bwMode="auto">
              <a:xfrm>
                <a:off x="735" y="2431"/>
                <a:ext cx="444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Freeform 68"/>
              <p:cNvSpPr/>
              <p:nvPr/>
            </p:nvSpPr>
            <p:spPr bwMode="auto">
              <a:xfrm>
                <a:off x="738" y="2517"/>
                <a:ext cx="4441" cy="3"/>
              </a:xfrm>
              <a:custGeom>
                <a:avLst/>
                <a:gdLst>
                  <a:gd name="T0" fmla="*/ 0 w 4441"/>
                  <a:gd name="T1" fmla="*/ 3 h 3"/>
                  <a:gd name="T2" fmla="*/ 4441 w 4441"/>
                  <a:gd name="T3" fmla="*/ 0 h 3"/>
                  <a:gd name="T4" fmla="*/ 0 60000 65536"/>
                  <a:gd name="T5" fmla="*/ 0 60000 65536"/>
                  <a:gd name="T6" fmla="*/ 0 w 4441"/>
                  <a:gd name="T7" fmla="*/ 0 h 3"/>
                  <a:gd name="T8" fmla="*/ 4441 w 4441"/>
                  <a:gd name="T9" fmla="*/ 3 h 3"/>
                </a:gdLst>
                <a:ahLst/>
                <a:cxnLst>
                  <a:cxn ang="T4">
                    <a:pos x="T0" y="T1"/>
                  </a:cxn>
                  <a:cxn ang="T5">
                    <a:pos x="T2" y="T3"/>
                  </a:cxn>
                </a:cxnLst>
                <a:rect l="T6" t="T7" r="T8" b="T9"/>
                <a:pathLst>
                  <a:path w="4441" h="3">
                    <a:moveTo>
                      <a:pt x="0" y="3"/>
                    </a:moveTo>
                    <a:lnTo>
                      <a:pt x="444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Freeform 69"/>
              <p:cNvSpPr/>
              <p:nvPr/>
            </p:nvSpPr>
            <p:spPr bwMode="auto">
              <a:xfrm>
                <a:off x="741" y="2157"/>
                <a:ext cx="4437" cy="6"/>
              </a:xfrm>
              <a:custGeom>
                <a:avLst/>
                <a:gdLst>
                  <a:gd name="T0" fmla="*/ 0 w 4437"/>
                  <a:gd name="T1" fmla="*/ 0 h 6"/>
                  <a:gd name="T2" fmla="*/ 4437 w 4437"/>
                  <a:gd name="T3" fmla="*/ 6 h 6"/>
                  <a:gd name="T4" fmla="*/ 0 60000 65536"/>
                  <a:gd name="T5" fmla="*/ 0 60000 65536"/>
                  <a:gd name="T6" fmla="*/ 0 w 4437"/>
                  <a:gd name="T7" fmla="*/ 0 h 6"/>
                  <a:gd name="T8" fmla="*/ 4437 w 4437"/>
                  <a:gd name="T9" fmla="*/ 6 h 6"/>
                </a:gdLst>
                <a:ahLst/>
                <a:cxnLst>
                  <a:cxn ang="T4">
                    <a:pos x="T0" y="T1"/>
                  </a:cxn>
                  <a:cxn ang="T5">
                    <a:pos x="T2" y="T3"/>
                  </a:cxn>
                </a:cxnLst>
                <a:rect l="T6" t="T7" r="T8" b="T9"/>
                <a:pathLst>
                  <a:path w="4437" h="6">
                    <a:moveTo>
                      <a:pt x="0" y="0"/>
                    </a:moveTo>
                    <a:lnTo>
                      <a:pt x="4437" y="6"/>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Rectangle 70"/>
              <p:cNvSpPr>
                <a:spLocks noChangeArrowheads="1"/>
              </p:cNvSpPr>
              <p:nvPr/>
            </p:nvSpPr>
            <p:spPr bwMode="auto">
              <a:xfrm>
                <a:off x="499" y="2448"/>
                <a:ext cx="31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0</a:t>
                </a:r>
              </a:p>
              <a:p>
                <a:pPr eaLnBrk="1" hangingPunct="1"/>
                <a:endParaRPr lang="en-US" altLang="zh-CN" sz="1800" b="1"/>
              </a:p>
            </p:txBody>
          </p:sp>
          <p:sp>
            <p:nvSpPr>
              <p:cNvPr id="71" name="Text Box 71"/>
              <p:cNvSpPr txBox="1">
                <a:spLocks noChangeArrowheads="1"/>
              </p:cNvSpPr>
              <p:nvPr/>
            </p:nvSpPr>
            <p:spPr bwMode="auto">
              <a:xfrm>
                <a:off x="384" y="1956"/>
                <a:ext cx="34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sp>
            <p:nvSpPr>
              <p:cNvPr id="72" name="Rectangle 72"/>
              <p:cNvSpPr>
                <a:spLocks noChangeArrowheads="1"/>
              </p:cNvSpPr>
              <p:nvPr/>
            </p:nvSpPr>
            <p:spPr bwMode="auto">
              <a:xfrm>
                <a:off x="491" y="1852"/>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9</a:t>
                </a:r>
                <a:endParaRPr lang="en-US" altLang="zh-CN" sz="1800" b="1"/>
              </a:p>
            </p:txBody>
          </p:sp>
        </p:grpSp>
      </p:grpSp>
      <p:grpSp>
        <p:nvGrpSpPr>
          <p:cNvPr id="73" name="Group 73"/>
          <p:cNvGrpSpPr/>
          <p:nvPr/>
        </p:nvGrpSpPr>
        <p:grpSpPr bwMode="auto">
          <a:xfrm>
            <a:off x="2430463" y="2511425"/>
            <a:ext cx="4856162" cy="1854200"/>
            <a:chOff x="499" y="1691"/>
            <a:chExt cx="3059" cy="1168"/>
          </a:xfrm>
        </p:grpSpPr>
        <p:sp>
          <p:nvSpPr>
            <p:cNvPr id="74" name="Line 74"/>
            <p:cNvSpPr>
              <a:spLocks noChangeShapeType="1"/>
            </p:cNvSpPr>
            <p:nvPr/>
          </p:nvSpPr>
          <p:spPr bwMode="auto">
            <a:xfrm flipV="1">
              <a:off x="2852" y="1835"/>
              <a:ext cx="1" cy="1024"/>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5" name="Freeform 75"/>
            <p:cNvSpPr/>
            <p:nvPr/>
          </p:nvSpPr>
          <p:spPr bwMode="auto">
            <a:xfrm>
              <a:off x="2424" y="2841"/>
              <a:ext cx="428" cy="1"/>
            </a:xfrm>
            <a:custGeom>
              <a:avLst/>
              <a:gdLst>
                <a:gd name="T0" fmla="*/ 0 w 428"/>
                <a:gd name="T1" fmla="*/ 0 h 1"/>
                <a:gd name="T2" fmla="*/ 428 w 428"/>
                <a:gd name="T3" fmla="*/ 1 h 1"/>
                <a:gd name="T4" fmla="*/ 0 60000 65536"/>
                <a:gd name="T5" fmla="*/ 0 60000 65536"/>
                <a:gd name="T6" fmla="*/ 0 w 428"/>
                <a:gd name="T7" fmla="*/ 0 h 1"/>
                <a:gd name="T8" fmla="*/ 428 w 428"/>
                <a:gd name="T9" fmla="*/ 1 h 1"/>
              </a:gdLst>
              <a:ahLst/>
              <a:cxnLst>
                <a:cxn ang="T4">
                  <a:pos x="T0" y="T1"/>
                </a:cxn>
                <a:cxn ang="T5">
                  <a:pos x="T2" y="T3"/>
                </a:cxn>
              </a:cxnLst>
              <a:rect l="T6" t="T7" r="T8" b="T9"/>
              <a:pathLst>
                <a:path w="428" h="1">
                  <a:moveTo>
                    <a:pt x="0" y="0"/>
                  </a:moveTo>
                  <a:lnTo>
                    <a:pt x="428"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Rectangle 76"/>
            <p:cNvSpPr>
              <a:spLocks noChangeArrowheads="1"/>
            </p:cNvSpPr>
            <p:nvPr/>
          </p:nvSpPr>
          <p:spPr bwMode="auto">
            <a:xfrm>
              <a:off x="2515" y="2623"/>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CS</a:t>
              </a:r>
              <a:r>
                <a:rPr lang="en-US" altLang="zh-CN" sz="1800" b="1" baseline="-25000"/>
                <a:t>0</a:t>
              </a:r>
              <a:endParaRPr lang="en-US" altLang="zh-CN" sz="1800" b="1"/>
            </a:p>
          </p:txBody>
        </p:sp>
        <p:sp>
          <p:nvSpPr>
            <p:cNvPr id="77" name="Line 77"/>
            <p:cNvSpPr>
              <a:spLocks noChangeShapeType="1"/>
            </p:cNvSpPr>
            <p:nvPr/>
          </p:nvSpPr>
          <p:spPr bwMode="auto">
            <a:xfrm>
              <a:off x="735" y="1830"/>
              <a:ext cx="2823"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Rectangle 78"/>
            <p:cNvSpPr>
              <a:spLocks noChangeArrowheads="1"/>
            </p:cNvSpPr>
            <p:nvPr/>
          </p:nvSpPr>
          <p:spPr bwMode="auto">
            <a:xfrm>
              <a:off x="499" y="1691"/>
              <a:ext cx="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endParaRPr lang="en-US" altLang="zh-CN" sz="1800" b="1"/>
            </a:p>
          </p:txBody>
        </p:sp>
        <p:sp>
          <p:nvSpPr>
            <p:cNvPr id="79" name="Freeform 79"/>
            <p:cNvSpPr/>
            <p:nvPr/>
          </p:nvSpPr>
          <p:spPr bwMode="auto">
            <a:xfrm>
              <a:off x="2511" y="2625"/>
              <a:ext cx="213" cy="1"/>
            </a:xfrm>
            <a:custGeom>
              <a:avLst/>
              <a:gdLst>
                <a:gd name="T0" fmla="*/ 0 w 213"/>
                <a:gd name="T1" fmla="*/ 0 h 1"/>
                <a:gd name="T2" fmla="*/ 213 w 213"/>
                <a:gd name="T3" fmla="*/ 0 h 1"/>
                <a:gd name="T4" fmla="*/ 0 60000 65536"/>
                <a:gd name="T5" fmla="*/ 0 60000 65536"/>
                <a:gd name="T6" fmla="*/ 0 w 213"/>
                <a:gd name="T7" fmla="*/ 0 h 1"/>
                <a:gd name="T8" fmla="*/ 213 w 213"/>
                <a:gd name="T9" fmla="*/ 1 h 1"/>
              </a:gdLst>
              <a:ahLst/>
              <a:cxnLst>
                <a:cxn ang="T4">
                  <a:pos x="T0" y="T1"/>
                </a:cxn>
                <a:cxn ang="T5">
                  <a:pos x="T2" y="T3"/>
                </a:cxn>
              </a:cxnLst>
              <a:rect l="T6" t="T7" r="T8" b="T9"/>
              <a:pathLst>
                <a:path w="213" h="1">
                  <a:moveTo>
                    <a:pt x="0" y="0"/>
                  </a:moveTo>
                  <a:lnTo>
                    <a:pt x="21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0" name="Group 80"/>
          <p:cNvGrpSpPr/>
          <p:nvPr/>
        </p:nvGrpSpPr>
        <p:grpSpPr bwMode="auto">
          <a:xfrm>
            <a:off x="7292975" y="2563812"/>
            <a:ext cx="346075" cy="342900"/>
            <a:chOff x="3562" y="1724"/>
            <a:chExt cx="218" cy="216"/>
          </a:xfrm>
        </p:grpSpPr>
        <p:sp>
          <p:nvSpPr>
            <p:cNvPr id="81" name="Rectangle 81"/>
            <p:cNvSpPr>
              <a:spLocks noChangeArrowheads="1"/>
            </p:cNvSpPr>
            <p:nvPr/>
          </p:nvSpPr>
          <p:spPr bwMode="auto">
            <a:xfrm>
              <a:off x="3562" y="1724"/>
              <a:ext cx="146" cy="216"/>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800" b="1">
                  <a:solidFill>
                    <a:schemeClr val="folHlink"/>
                  </a:solidFill>
                </a:rPr>
                <a:t> </a:t>
              </a:r>
              <a:r>
                <a:rPr lang="zh-CN" altLang="en-US" sz="2000" b="1">
                  <a:solidFill>
                    <a:schemeClr val="folHlink"/>
                  </a:solidFill>
                </a:rPr>
                <a:t>1</a:t>
              </a:r>
            </a:p>
          </p:txBody>
        </p:sp>
        <p:sp>
          <p:nvSpPr>
            <p:cNvPr id="82" name="Oval 82"/>
            <p:cNvSpPr>
              <a:spLocks noChangeArrowheads="1"/>
            </p:cNvSpPr>
            <p:nvPr/>
          </p:nvSpPr>
          <p:spPr bwMode="auto">
            <a:xfrm>
              <a:off x="3724" y="1797"/>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3" name="Group 83"/>
          <p:cNvGrpSpPr/>
          <p:nvPr/>
        </p:nvGrpSpPr>
        <p:grpSpPr bwMode="auto">
          <a:xfrm>
            <a:off x="7634288" y="2703512"/>
            <a:ext cx="1360487" cy="1655763"/>
            <a:chOff x="3777" y="1812"/>
            <a:chExt cx="857" cy="1043"/>
          </a:xfrm>
        </p:grpSpPr>
        <p:sp>
          <p:nvSpPr>
            <p:cNvPr id="84" name="Freeform 84"/>
            <p:cNvSpPr/>
            <p:nvPr/>
          </p:nvSpPr>
          <p:spPr bwMode="auto">
            <a:xfrm>
              <a:off x="4623" y="1812"/>
              <a:ext cx="2" cy="1043"/>
            </a:xfrm>
            <a:custGeom>
              <a:avLst/>
              <a:gdLst>
                <a:gd name="T0" fmla="*/ 2 w 2"/>
                <a:gd name="T1" fmla="*/ 1043 h 1043"/>
                <a:gd name="T2" fmla="*/ 0 w 2"/>
                <a:gd name="T3" fmla="*/ 0 h 1043"/>
                <a:gd name="T4" fmla="*/ 0 60000 65536"/>
                <a:gd name="T5" fmla="*/ 0 60000 65536"/>
                <a:gd name="T6" fmla="*/ 0 w 2"/>
                <a:gd name="T7" fmla="*/ 0 h 1043"/>
                <a:gd name="T8" fmla="*/ 2 w 2"/>
                <a:gd name="T9" fmla="*/ 1043 h 1043"/>
              </a:gdLst>
              <a:ahLst/>
              <a:cxnLst>
                <a:cxn ang="T4">
                  <a:pos x="T0" y="T1"/>
                </a:cxn>
                <a:cxn ang="T5">
                  <a:pos x="T2" y="T3"/>
                </a:cxn>
              </a:cxnLst>
              <a:rect l="T6" t="T7" r="T8" b="T9"/>
              <a:pathLst>
                <a:path w="2" h="1043">
                  <a:moveTo>
                    <a:pt x="2" y="1043"/>
                  </a:moveTo>
                  <a:lnTo>
                    <a:pt x="0" y="0"/>
                  </a:lnTo>
                </a:path>
              </a:pathLst>
            </a:custGeom>
            <a:solidFill>
              <a:srgbClr val="FFFFFF"/>
            </a:solidFill>
            <a:ln w="38100">
              <a:solidFill>
                <a:schemeClr val="tx1"/>
              </a:solidFill>
              <a:round/>
              <a:tailEnd type="none"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5"/>
            <p:cNvSpPr/>
            <p:nvPr/>
          </p:nvSpPr>
          <p:spPr bwMode="auto">
            <a:xfrm>
              <a:off x="4191" y="2841"/>
              <a:ext cx="428" cy="1"/>
            </a:xfrm>
            <a:custGeom>
              <a:avLst/>
              <a:gdLst>
                <a:gd name="T0" fmla="*/ 0 w 428"/>
                <a:gd name="T1" fmla="*/ 0 h 1"/>
                <a:gd name="T2" fmla="*/ 428 w 428"/>
                <a:gd name="T3" fmla="*/ 1 h 1"/>
                <a:gd name="T4" fmla="*/ 0 60000 65536"/>
                <a:gd name="T5" fmla="*/ 0 60000 65536"/>
                <a:gd name="T6" fmla="*/ 0 w 428"/>
                <a:gd name="T7" fmla="*/ 0 h 1"/>
                <a:gd name="T8" fmla="*/ 428 w 428"/>
                <a:gd name="T9" fmla="*/ 1 h 1"/>
              </a:gdLst>
              <a:ahLst/>
              <a:cxnLst>
                <a:cxn ang="T4">
                  <a:pos x="T0" y="T1"/>
                </a:cxn>
                <a:cxn ang="T5">
                  <a:pos x="T2" y="T3"/>
                </a:cxn>
              </a:cxnLst>
              <a:rect l="T6" t="T7" r="T8" b="T9"/>
              <a:pathLst>
                <a:path w="428" h="1">
                  <a:moveTo>
                    <a:pt x="0" y="0"/>
                  </a:moveTo>
                  <a:lnTo>
                    <a:pt x="428"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Rectangle 86"/>
            <p:cNvSpPr>
              <a:spLocks noChangeArrowheads="1"/>
            </p:cNvSpPr>
            <p:nvPr/>
          </p:nvSpPr>
          <p:spPr bwMode="auto">
            <a:xfrm>
              <a:off x="4271" y="2623"/>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CS</a:t>
              </a:r>
              <a:r>
                <a:rPr lang="en-US" altLang="zh-CN" sz="1800" b="1" baseline="-25000"/>
                <a:t>1</a:t>
              </a:r>
              <a:endParaRPr lang="en-US" altLang="zh-CN" sz="1800" b="1"/>
            </a:p>
          </p:txBody>
        </p:sp>
        <p:sp>
          <p:nvSpPr>
            <p:cNvPr id="87" name="Line 87"/>
            <p:cNvSpPr>
              <a:spLocks noChangeShapeType="1"/>
            </p:cNvSpPr>
            <p:nvPr/>
          </p:nvSpPr>
          <p:spPr bwMode="auto">
            <a:xfrm>
              <a:off x="3777" y="1822"/>
              <a:ext cx="85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Freeform 88"/>
            <p:cNvSpPr/>
            <p:nvPr/>
          </p:nvSpPr>
          <p:spPr bwMode="auto">
            <a:xfrm>
              <a:off x="4263" y="2625"/>
              <a:ext cx="213" cy="1"/>
            </a:xfrm>
            <a:custGeom>
              <a:avLst/>
              <a:gdLst>
                <a:gd name="T0" fmla="*/ 0 w 213"/>
                <a:gd name="T1" fmla="*/ 0 h 1"/>
                <a:gd name="T2" fmla="*/ 213 w 213"/>
                <a:gd name="T3" fmla="*/ 0 h 1"/>
                <a:gd name="T4" fmla="*/ 0 60000 65536"/>
                <a:gd name="T5" fmla="*/ 0 60000 65536"/>
                <a:gd name="T6" fmla="*/ 0 w 213"/>
                <a:gd name="T7" fmla="*/ 0 h 1"/>
                <a:gd name="T8" fmla="*/ 213 w 213"/>
                <a:gd name="T9" fmla="*/ 1 h 1"/>
              </a:gdLst>
              <a:ahLst/>
              <a:cxnLst>
                <a:cxn ang="T4">
                  <a:pos x="T0" y="T1"/>
                </a:cxn>
                <a:cxn ang="T5">
                  <a:pos x="T2" y="T3"/>
                </a:cxn>
              </a:cxnLst>
              <a:rect l="T6" t="T7" r="T8" b="T9"/>
              <a:pathLst>
                <a:path w="213" h="1">
                  <a:moveTo>
                    <a:pt x="0" y="0"/>
                  </a:moveTo>
                  <a:lnTo>
                    <a:pt x="21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strips(down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strips(downRigh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strips(downRigh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strips(downRigh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strips(upRigh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3" fill="hold"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strips(upRight)">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slide(fromLeft)">
                                      <p:cBhvr>
                                        <p:cTn id="67" dur="500"/>
                                        <p:tgtEl>
                                          <p:spTgt spid="58"/>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childTnLst>
                          </p:cTn>
                        </p:par>
                        <p:par>
                          <p:cTn id="72" fill="hold">
                            <p:stCondLst>
                              <p:cond delay="1000"/>
                            </p:stCondLst>
                            <p:childTnLst>
                              <p:par>
                                <p:cTn id="73" presetID="18" presetClass="entr" presetSubtype="9"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up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nodeType="click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strips(downRight)">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37" fill="hold" nodeType="click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barn(outVertical)">
                                      <p:cBhvr>
                                        <p:cTn id="85" dur="500"/>
                                        <p:tgtEl>
                                          <p:spTgt spid="80"/>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nodeType="click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strips(downRight)">
                                      <p:cBhvr>
                                        <p:cTn id="9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69</a:t>
            </a:fld>
            <a:endParaRPr lang="zh-CN" altLang="en-US" dirty="0"/>
          </a:p>
        </p:txBody>
      </p:sp>
      <p:grpSp>
        <p:nvGrpSpPr>
          <p:cNvPr id="3" name="Group 2"/>
          <p:cNvGrpSpPr/>
          <p:nvPr/>
        </p:nvGrpSpPr>
        <p:grpSpPr bwMode="auto">
          <a:xfrm>
            <a:off x="3390900" y="4670425"/>
            <a:ext cx="6505575" cy="1662113"/>
            <a:chOff x="1218" y="2948"/>
            <a:chExt cx="4098" cy="1047"/>
          </a:xfrm>
        </p:grpSpPr>
        <p:sp>
          <p:nvSpPr>
            <p:cNvPr id="4" name="Line 3"/>
            <p:cNvSpPr>
              <a:spLocks noChangeShapeType="1"/>
            </p:cNvSpPr>
            <p:nvPr/>
          </p:nvSpPr>
          <p:spPr bwMode="auto">
            <a:xfrm>
              <a:off x="121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179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236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a:off x="2951"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a:off x="3567"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8"/>
            <p:cNvSpPr>
              <a:spLocks noChangeShapeType="1"/>
            </p:cNvSpPr>
            <p:nvPr/>
          </p:nvSpPr>
          <p:spPr bwMode="auto">
            <a:xfrm>
              <a:off x="4162"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4732"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5315" y="2948"/>
              <a:ext cx="1" cy="104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sp>
        <p:nvSpPr>
          <p:cNvPr id="12" name="Text Box 11"/>
          <p:cNvSpPr txBox="1">
            <a:spLocks noChangeArrowheads="1"/>
          </p:cNvSpPr>
          <p:nvPr/>
        </p:nvSpPr>
        <p:spPr bwMode="auto">
          <a:xfrm>
            <a:off x="1609725" y="325438"/>
            <a:ext cx="6858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(3) 字、位扩展</a:t>
            </a:r>
            <a:endParaRPr lang="en-US" altLang="zh-CN" sz="3200" b="1"/>
          </a:p>
        </p:txBody>
      </p:sp>
      <p:sp>
        <p:nvSpPr>
          <p:cNvPr id="13" name="Text Box 12"/>
          <p:cNvSpPr txBox="1">
            <a:spLocks noChangeArrowheads="1"/>
          </p:cNvSpPr>
          <p:nvPr/>
        </p:nvSpPr>
        <p:spPr bwMode="auto">
          <a:xfrm>
            <a:off x="2295525" y="94297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用        1</a:t>
            </a:r>
            <a:r>
              <a:rPr lang="en-US" altLang="zh-CN" sz="2800" b="1"/>
              <a:t>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zh-CN" altLang="en-US" sz="2800" b="1"/>
              <a:t>4位 存储芯片组成 4</a:t>
            </a:r>
            <a:r>
              <a:rPr lang="en-US" altLang="zh-CN" sz="2800" b="1"/>
              <a:t>K</a:t>
            </a:r>
            <a:r>
              <a:rPr lang="en-US" altLang="zh-CN" sz="900" b="1"/>
              <a:t> </a:t>
            </a:r>
            <a:r>
              <a:rPr lang="en-US" altLang="zh-CN" sz="3200" b="1"/>
              <a:t>×</a:t>
            </a:r>
            <a:r>
              <a:rPr lang="en-US" altLang="zh-CN" sz="900" b="1"/>
              <a:t> </a:t>
            </a:r>
            <a:r>
              <a:rPr lang="en-US" altLang="zh-CN" sz="2800" b="1"/>
              <a:t>8</a:t>
            </a:r>
            <a:r>
              <a:rPr lang="zh-CN" altLang="en-US" sz="2800" b="1"/>
              <a:t>位 的存储器</a:t>
            </a:r>
          </a:p>
        </p:txBody>
      </p:sp>
      <p:grpSp>
        <p:nvGrpSpPr>
          <p:cNvPr id="14" name="Group 13"/>
          <p:cNvGrpSpPr/>
          <p:nvPr/>
        </p:nvGrpSpPr>
        <p:grpSpPr bwMode="auto">
          <a:xfrm>
            <a:off x="8455025" y="1743075"/>
            <a:ext cx="2182813" cy="533400"/>
            <a:chOff x="4176" y="1067"/>
            <a:chExt cx="1375" cy="336"/>
          </a:xfrm>
        </p:grpSpPr>
        <p:sp>
          <p:nvSpPr>
            <p:cNvPr id="15" name="AutoShape 14"/>
            <p:cNvSpPr>
              <a:spLocks noChangeArrowheads="1"/>
            </p:cNvSpPr>
            <p:nvPr/>
          </p:nvSpPr>
          <p:spPr bwMode="auto">
            <a:xfrm>
              <a:off x="4176" y="1067"/>
              <a:ext cx="1296" cy="336"/>
            </a:xfrm>
            <a:prstGeom prst="wedgeRoundRectCallout">
              <a:avLst>
                <a:gd name="adj1" fmla="val -51468"/>
                <a:gd name="adj2" fmla="val -97319"/>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16" name="Text Box 15"/>
            <p:cNvSpPr txBox="1">
              <a:spLocks noChangeArrowheads="1"/>
            </p:cNvSpPr>
            <p:nvPr/>
          </p:nvSpPr>
          <p:spPr bwMode="auto">
            <a:xfrm>
              <a:off x="4303" y="1073"/>
              <a:ext cx="12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8根数据线</a:t>
              </a:r>
            </a:p>
          </p:txBody>
        </p:sp>
      </p:grpSp>
      <p:grpSp>
        <p:nvGrpSpPr>
          <p:cNvPr id="17" name="Group 16"/>
          <p:cNvGrpSpPr/>
          <p:nvPr/>
        </p:nvGrpSpPr>
        <p:grpSpPr bwMode="auto">
          <a:xfrm>
            <a:off x="5657850" y="1666875"/>
            <a:ext cx="2243138" cy="533400"/>
            <a:chOff x="2427" y="1064"/>
            <a:chExt cx="1413" cy="336"/>
          </a:xfrm>
        </p:grpSpPr>
        <p:sp>
          <p:nvSpPr>
            <p:cNvPr id="18" name="AutoShape 17"/>
            <p:cNvSpPr>
              <a:spLocks noChangeArrowheads="1"/>
            </p:cNvSpPr>
            <p:nvPr/>
          </p:nvSpPr>
          <p:spPr bwMode="auto">
            <a:xfrm>
              <a:off x="2427" y="1064"/>
              <a:ext cx="1342" cy="336"/>
            </a:xfrm>
            <a:prstGeom prst="wedgeRoundRectCallout">
              <a:avLst>
                <a:gd name="adj1" fmla="val 34722"/>
                <a:gd name="adj2" fmla="val -8750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1"/>
            </a:p>
          </p:txBody>
        </p:sp>
        <p:sp>
          <p:nvSpPr>
            <p:cNvPr id="19" name="Text Box 18"/>
            <p:cNvSpPr txBox="1">
              <a:spLocks noChangeArrowheads="1"/>
            </p:cNvSpPr>
            <p:nvPr/>
          </p:nvSpPr>
          <p:spPr bwMode="auto">
            <a:xfrm>
              <a:off x="2496" y="1073"/>
              <a:ext cx="134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12根地址线</a:t>
              </a:r>
            </a:p>
          </p:txBody>
        </p:sp>
      </p:grpSp>
      <p:sp>
        <p:nvSpPr>
          <p:cNvPr id="20" name="Rectangle 19"/>
          <p:cNvSpPr>
            <a:spLocks noChangeArrowheads="1"/>
          </p:cNvSpPr>
          <p:nvPr/>
        </p:nvSpPr>
        <p:spPr bwMode="auto">
          <a:xfrm>
            <a:off x="9882188" y="2687638"/>
            <a:ext cx="320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 name="Group 20"/>
          <p:cNvGrpSpPr/>
          <p:nvPr/>
        </p:nvGrpSpPr>
        <p:grpSpPr bwMode="auto">
          <a:xfrm>
            <a:off x="2046288" y="6327775"/>
            <a:ext cx="8115300" cy="274638"/>
            <a:chOff x="371" y="3992"/>
            <a:chExt cx="5112" cy="173"/>
          </a:xfrm>
        </p:grpSpPr>
        <p:sp>
          <p:nvSpPr>
            <p:cNvPr id="22" name="Rectangle 21"/>
            <p:cNvSpPr>
              <a:spLocks noChangeArrowheads="1"/>
            </p:cNvSpPr>
            <p:nvPr/>
          </p:nvSpPr>
          <p:spPr bwMode="auto">
            <a:xfrm>
              <a:off x="395" y="3992"/>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WE</a:t>
              </a:r>
            </a:p>
          </p:txBody>
        </p:sp>
        <p:sp>
          <p:nvSpPr>
            <p:cNvPr id="23" name="Line 22"/>
            <p:cNvSpPr>
              <a:spLocks noChangeShapeType="1"/>
            </p:cNvSpPr>
            <p:nvPr/>
          </p:nvSpPr>
          <p:spPr bwMode="auto">
            <a:xfrm>
              <a:off x="677" y="399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3"/>
            <p:cNvSpPr>
              <a:spLocks noChangeShapeType="1"/>
            </p:cNvSpPr>
            <p:nvPr/>
          </p:nvSpPr>
          <p:spPr bwMode="auto">
            <a:xfrm>
              <a:off x="371" y="3996"/>
              <a:ext cx="24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Group 24"/>
          <p:cNvGrpSpPr/>
          <p:nvPr/>
        </p:nvGrpSpPr>
        <p:grpSpPr bwMode="auto">
          <a:xfrm>
            <a:off x="2066925" y="3203575"/>
            <a:ext cx="8094663" cy="1236663"/>
            <a:chOff x="384" y="2024"/>
            <a:chExt cx="5099" cy="779"/>
          </a:xfrm>
        </p:grpSpPr>
        <p:sp>
          <p:nvSpPr>
            <p:cNvPr id="26" name="Rectangle 25"/>
            <p:cNvSpPr>
              <a:spLocks noChangeArrowheads="1"/>
            </p:cNvSpPr>
            <p:nvPr/>
          </p:nvSpPr>
          <p:spPr bwMode="auto">
            <a:xfrm>
              <a:off x="395" y="2146"/>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8</a:t>
              </a:r>
              <a:endParaRPr lang="en-US" altLang="zh-CN" sz="1800" b="1"/>
            </a:p>
          </p:txBody>
        </p:sp>
        <p:grpSp>
          <p:nvGrpSpPr>
            <p:cNvPr id="27" name="Group 26"/>
            <p:cNvGrpSpPr/>
            <p:nvPr/>
          </p:nvGrpSpPr>
          <p:grpSpPr bwMode="auto">
            <a:xfrm>
              <a:off x="384" y="2024"/>
              <a:ext cx="5099" cy="779"/>
              <a:chOff x="384" y="2024"/>
              <a:chExt cx="5099" cy="779"/>
            </a:xfrm>
          </p:grpSpPr>
          <p:sp>
            <p:nvSpPr>
              <p:cNvPr id="28" name="Line 27"/>
              <p:cNvSpPr>
                <a:spLocks noChangeShapeType="1"/>
              </p:cNvSpPr>
              <p:nvPr/>
            </p:nvSpPr>
            <p:spPr bwMode="auto">
              <a:xfrm>
                <a:off x="677" y="2174"/>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677" y="226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Freeform 29"/>
              <p:cNvSpPr/>
              <p:nvPr/>
            </p:nvSpPr>
            <p:spPr bwMode="auto">
              <a:xfrm>
                <a:off x="677" y="2553"/>
                <a:ext cx="4806" cy="1"/>
              </a:xfrm>
              <a:custGeom>
                <a:avLst/>
                <a:gdLst>
                  <a:gd name="T0" fmla="*/ 0 w 4649"/>
                  <a:gd name="T1" fmla="*/ 0 h 1"/>
                  <a:gd name="T2" fmla="*/ 5673 w 4649"/>
                  <a:gd name="T3" fmla="*/ 0 h 1"/>
                  <a:gd name="T4" fmla="*/ 0 60000 65536"/>
                  <a:gd name="T5" fmla="*/ 0 60000 65536"/>
                  <a:gd name="T6" fmla="*/ 0 w 4649"/>
                  <a:gd name="T7" fmla="*/ 0 h 1"/>
                  <a:gd name="T8" fmla="*/ 4649 w 4649"/>
                  <a:gd name="T9" fmla="*/ 1 h 1"/>
                </a:gdLst>
                <a:ahLst/>
                <a:cxnLst>
                  <a:cxn ang="T4">
                    <a:pos x="T0" y="T1"/>
                  </a:cxn>
                  <a:cxn ang="T5">
                    <a:pos x="T2" y="T3"/>
                  </a:cxn>
                </a:cxnLst>
                <a:rect l="T6" t="T7" r="T8" b="T9"/>
                <a:pathLst>
                  <a:path w="4649" h="1">
                    <a:moveTo>
                      <a:pt x="0" y="0"/>
                    </a:moveTo>
                    <a:lnTo>
                      <a:pt x="464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Rectangle 30"/>
              <p:cNvSpPr>
                <a:spLocks noChangeArrowheads="1"/>
              </p:cNvSpPr>
              <p:nvPr/>
            </p:nvSpPr>
            <p:spPr bwMode="auto">
              <a:xfrm>
                <a:off x="395" y="2024"/>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9</a:t>
                </a:r>
                <a:endParaRPr lang="en-US" altLang="zh-CN" sz="1800" b="1"/>
              </a:p>
            </p:txBody>
          </p:sp>
          <p:sp>
            <p:nvSpPr>
              <p:cNvPr id="32" name="Rectangle 31"/>
              <p:cNvSpPr>
                <a:spLocks noChangeArrowheads="1"/>
              </p:cNvSpPr>
              <p:nvPr/>
            </p:nvSpPr>
            <p:spPr bwMode="auto">
              <a:xfrm>
                <a:off x="395" y="2457"/>
                <a:ext cx="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0</a:t>
                </a:r>
              </a:p>
              <a:p>
                <a:pPr algn="ctr" eaLnBrk="1" hangingPunct="1"/>
                <a:endParaRPr lang="en-US" altLang="zh-CN" sz="1800" b="1"/>
              </a:p>
            </p:txBody>
          </p:sp>
          <p:sp>
            <p:nvSpPr>
              <p:cNvPr id="33" name="Text Box 32"/>
              <p:cNvSpPr txBox="1">
                <a:spLocks noChangeArrowheads="1"/>
              </p:cNvSpPr>
              <p:nvPr/>
            </p:nvSpPr>
            <p:spPr bwMode="auto">
              <a:xfrm>
                <a:off x="384" y="2286"/>
                <a:ext cx="25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cs typeface="Times New Roman" panose="02020603050405020304" pitchFamily="18" charset="0"/>
                  </a:rPr>
                  <a:t>...</a:t>
                </a:r>
              </a:p>
            </p:txBody>
          </p:sp>
        </p:grpSp>
      </p:grpSp>
      <p:grpSp>
        <p:nvGrpSpPr>
          <p:cNvPr id="34" name="Group 33"/>
          <p:cNvGrpSpPr/>
          <p:nvPr/>
        </p:nvGrpSpPr>
        <p:grpSpPr bwMode="auto">
          <a:xfrm>
            <a:off x="2047875" y="5038725"/>
            <a:ext cx="8120063" cy="1533525"/>
            <a:chOff x="372" y="3180"/>
            <a:chExt cx="5115" cy="966"/>
          </a:xfrm>
        </p:grpSpPr>
        <p:grpSp>
          <p:nvGrpSpPr>
            <p:cNvPr id="35" name="Group 34"/>
            <p:cNvGrpSpPr/>
            <p:nvPr/>
          </p:nvGrpSpPr>
          <p:grpSpPr bwMode="auto">
            <a:xfrm>
              <a:off x="672" y="3335"/>
              <a:ext cx="4815" cy="567"/>
              <a:chOff x="672" y="3335"/>
              <a:chExt cx="4815" cy="567"/>
            </a:xfrm>
          </p:grpSpPr>
          <p:sp>
            <p:nvSpPr>
              <p:cNvPr id="40" name="Freeform 35"/>
              <p:cNvSpPr/>
              <p:nvPr/>
            </p:nvSpPr>
            <p:spPr bwMode="auto">
              <a:xfrm>
                <a:off x="677" y="3335"/>
                <a:ext cx="4806" cy="1"/>
              </a:xfrm>
              <a:custGeom>
                <a:avLst/>
                <a:gdLst>
                  <a:gd name="T0" fmla="*/ 0 w 4659"/>
                  <a:gd name="T1" fmla="*/ 1 h 1"/>
                  <a:gd name="T2" fmla="*/ 5613 w 4659"/>
                  <a:gd name="T3" fmla="*/ 0 h 1"/>
                  <a:gd name="T4" fmla="*/ 0 60000 65536"/>
                  <a:gd name="T5" fmla="*/ 0 60000 65536"/>
                  <a:gd name="T6" fmla="*/ 0 w 4659"/>
                  <a:gd name="T7" fmla="*/ 0 h 1"/>
                  <a:gd name="T8" fmla="*/ 4659 w 4659"/>
                  <a:gd name="T9" fmla="*/ 1 h 1"/>
                </a:gdLst>
                <a:ahLst/>
                <a:cxnLst>
                  <a:cxn ang="T4">
                    <a:pos x="T0" y="T1"/>
                  </a:cxn>
                  <a:cxn ang="T5">
                    <a:pos x="T2" y="T3"/>
                  </a:cxn>
                </a:cxnLst>
                <a:rect l="T6" t="T7" r="T8" b="T9"/>
                <a:pathLst>
                  <a:path w="4659" h="1">
                    <a:moveTo>
                      <a:pt x="0" y="1"/>
                    </a:moveTo>
                    <a:lnTo>
                      <a:pt x="465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Freeform 36"/>
              <p:cNvSpPr/>
              <p:nvPr/>
            </p:nvSpPr>
            <p:spPr bwMode="auto">
              <a:xfrm>
                <a:off x="672" y="3411"/>
                <a:ext cx="4815" cy="3"/>
              </a:xfrm>
              <a:custGeom>
                <a:avLst/>
                <a:gdLst>
                  <a:gd name="T0" fmla="*/ 0 w 4815"/>
                  <a:gd name="T1" fmla="*/ 3 h 3"/>
                  <a:gd name="T2" fmla="*/ 4815 w 4815"/>
                  <a:gd name="T3" fmla="*/ 0 h 3"/>
                  <a:gd name="T4" fmla="*/ 0 60000 65536"/>
                  <a:gd name="T5" fmla="*/ 0 60000 65536"/>
                  <a:gd name="T6" fmla="*/ 0 w 4815"/>
                  <a:gd name="T7" fmla="*/ 0 h 3"/>
                  <a:gd name="T8" fmla="*/ 4815 w 4815"/>
                  <a:gd name="T9" fmla="*/ 3 h 3"/>
                </a:gdLst>
                <a:ahLst/>
                <a:cxnLst>
                  <a:cxn ang="T4">
                    <a:pos x="T0" y="T1"/>
                  </a:cxn>
                  <a:cxn ang="T5">
                    <a:pos x="T2" y="T3"/>
                  </a:cxn>
                </a:cxnLst>
                <a:rect l="T6" t="T7" r="T8" b="T9"/>
                <a:pathLst>
                  <a:path w="4815" h="3">
                    <a:moveTo>
                      <a:pt x="0" y="3"/>
                    </a:moveTo>
                    <a:lnTo>
                      <a:pt x="481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37"/>
              <p:cNvSpPr>
                <a:spLocks noChangeShapeType="1"/>
              </p:cNvSpPr>
              <p:nvPr/>
            </p:nvSpPr>
            <p:spPr bwMode="auto">
              <a:xfrm>
                <a:off x="677" y="3492"/>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38"/>
              <p:cNvSpPr>
                <a:spLocks noChangeShapeType="1"/>
              </p:cNvSpPr>
              <p:nvPr/>
            </p:nvSpPr>
            <p:spPr bwMode="auto">
              <a:xfrm>
                <a:off x="677" y="3575"/>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39"/>
              <p:cNvSpPr>
                <a:spLocks noChangeShapeType="1"/>
              </p:cNvSpPr>
              <p:nvPr/>
            </p:nvSpPr>
            <p:spPr bwMode="auto">
              <a:xfrm>
                <a:off x="677" y="3655"/>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Freeform 40"/>
              <p:cNvSpPr/>
              <p:nvPr/>
            </p:nvSpPr>
            <p:spPr bwMode="auto">
              <a:xfrm>
                <a:off x="672" y="3735"/>
                <a:ext cx="4811" cy="4"/>
              </a:xfrm>
              <a:custGeom>
                <a:avLst/>
                <a:gdLst>
                  <a:gd name="T0" fmla="*/ 0 w 4811"/>
                  <a:gd name="T1" fmla="*/ 0 h 4"/>
                  <a:gd name="T2" fmla="*/ 4811 w 4811"/>
                  <a:gd name="T3" fmla="*/ 4 h 4"/>
                  <a:gd name="T4" fmla="*/ 0 60000 65536"/>
                  <a:gd name="T5" fmla="*/ 0 60000 65536"/>
                  <a:gd name="T6" fmla="*/ 0 w 4811"/>
                  <a:gd name="T7" fmla="*/ 0 h 4"/>
                  <a:gd name="T8" fmla="*/ 4811 w 4811"/>
                  <a:gd name="T9" fmla="*/ 4 h 4"/>
                </a:gdLst>
                <a:ahLst/>
                <a:cxnLst>
                  <a:cxn ang="T4">
                    <a:pos x="T0" y="T1"/>
                  </a:cxn>
                  <a:cxn ang="T5">
                    <a:pos x="T2" y="T3"/>
                  </a:cxn>
                </a:cxnLst>
                <a:rect l="T6" t="T7" r="T8" b="T9"/>
                <a:pathLst>
                  <a:path w="4811" h="4">
                    <a:moveTo>
                      <a:pt x="0" y="0"/>
                    </a:moveTo>
                    <a:lnTo>
                      <a:pt x="4811" y="4"/>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41"/>
              <p:cNvSpPr>
                <a:spLocks noChangeShapeType="1"/>
              </p:cNvSpPr>
              <p:nvPr/>
            </p:nvSpPr>
            <p:spPr bwMode="auto">
              <a:xfrm>
                <a:off x="677" y="381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42"/>
              <p:cNvSpPr>
                <a:spLocks noChangeShapeType="1"/>
              </p:cNvSpPr>
              <p:nvPr/>
            </p:nvSpPr>
            <p:spPr bwMode="auto">
              <a:xfrm>
                <a:off x="677" y="3901"/>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43"/>
            <p:cNvGrpSpPr/>
            <p:nvPr/>
          </p:nvGrpSpPr>
          <p:grpSpPr bwMode="auto">
            <a:xfrm>
              <a:off x="372" y="3180"/>
              <a:ext cx="252" cy="966"/>
              <a:chOff x="372" y="3180"/>
              <a:chExt cx="252" cy="966"/>
            </a:xfrm>
          </p:grpSpPr>
          <p:sp>
            <p:nvSpPr>
              <p:cNvPr id="37" name="Rectangle 44"/>
              <p:cNvSpPr>
                <a:spLocks noChangeArrowheads="1"/>
              </p:cNvSpPr>
              <p:nvPr/>
            </p:nvSpPr>
            <p:spPr bwMode="auto">
              <a:xfrm>
                <a:off x="395" y="3180"/>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D</a:t>
                </a:r>
                <a:r>
                  <a:rPr lang="en-US" altLang="zh-CN" sz="1800" b="1" baseline="-25000"/>
                  <a:t>7</a:t>
                </a:r>
                <a:endParaRPr lang="en-US" altLang="zh-CN" sz="1800" b="1"/>
              </a:p>
            </p:txBody>
          </p:sp>
          <p:sp>
            <p:nvSpPr>
              <p:cNvPr id="38" name="Rectangle 45"/>
              <p:cNvSpPr>
                <a:spLocks noChangeArrowheads="1"/>
              </p:cNvSpPr>
              <p:nvPr/>
            </p:nvSpPr>
            <p:spPr bwMode="auto">
              <a:xfrm>
                <a:off x="395" y="3800"/>
                <a:ext cx="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D</a:t>
                </a:r>
                <a:r>
                  <a:rPr lang="en-US" altLang="zh-CN" sz="1800" b="1" baseline="-25000"/>
                  <a:t>0</a:t>
                </a:r>
              </a:p>
              <a:p>
                <a:pPr algn="ctr" eaLnBrk="1" hangingPunct="1"/>
                <a:endParaRPr lang="en-US" altLang="zh-CN" sz="1800" b="1"/>
              </a:p>
            </p:txBody>
          </p:sp>
          <p:sp>
            <p:nvSpPr>
              <p:cNvPr id="39" name="Text Box 46"/>
              <p:cNvSpPr txBox="1">
                <a:spLocks noChangeArrowheads="1"/>
              </p:cNvSpPr>
              <p:nvPr/>
            </p:nvSpPr>
            <p:spPr bwMode="auto">
              <a:xfrm>
                <a:off x="372" y="3359"/>
                <a:ext cx="25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cs typeface="Times New Roman" panose="02020603050405020304" pitchFamily="18" charset="0"/>
                  </a:rPr>
                  <a:t>…</a:t>
                </a:r>
              </a:p>
            </p:txBody>
          </p:sp>
        </p:grpSp>
      </p:grpSp>
      <p:grpSp>
        <p:nvGrpSpPr>
          <p:cNvPr id="48" name="Group 47"/>
          <p:cNvGrpSpPr/>
          <p:nvPr/>
        </p:nvGrpSpPr>
        <p:grpSpPr bwMode="auto">
          <a:xfrm>
            <a:off x="2617788" y="4748213"/>
            <a:ext cx="6991350" cy="1457325"/>
            <a:chOff x="731" y="2997"/>
            <a:chExt cx="4404" cy="918"/>
          </a:xfrm>
        </p:grpSpPr>
        <p:sp>
          <p:nvSpPr>
            <p:cNvPr id="49" name="Line 48"/>
            <p:cNvSpPr>
              <a:spLocks noChangeShapeType="1"/>
            </p:cNvSpPr>
            <p:nvPr/>
          </p:nvSpPr>
          <p:spPr bwMode="auto">
            <a:xfrm>
              <a:off x="859" y="3006"/>
              <a:ext cx="1" cy="41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49"/>
            <p:cNvSpPr>
              <a:spLocks noChangeShapeType="1"/>
            </p:cNvSpPr>
            <p:nvPr/>
          </p:nvSpPr>
          <p:spPr bwMode="auto">
            <a:xfrm>
              <a:off x="951" y="3006"/>
              <a:ext cx="1" cy="48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1" name="Freeform 50"/>
            <p:cNvSpPr/>
            <p:nvPr/>
          </p:nvSpPr>
          <p:spPr bwMode="auto">
            <a:xfrm>
              <a:off x="1041" y="3000"/>
              <a:ext cx="6" cy="582"/>
            </a:xfrm>
            <a:custGeom>
              <a:avLst/>
              <a:gdLst>
                <a:gd name="T0" fmla="*/ 6 w 6"/>
                <a:gd name="T1" fmla="*/ 0 h 582"/>
                <a:gd name="T2" fmla="*/ 0 w 6"/>
                <a:gd name="T3" fmla="*/ 582 h 582"/>
                <a:gd name="T4" fmla="*/ 0 60000 65536"/>
                <a:gd name="T5" fmla="*/ 0 60000 65536"/>
                <a:gd name="T6" fmla="*/ 0 w 6"/>
                <a:gd name="T7" fmla="*/ 0 h 582"/>
                <a:gd name="T8" fmla="*/ 6 w 6"/>
                <a:gd name="T9" fmla="*/ 582 h 582"/>
              </a:gdLst>
              <a:ahLst/>
              <a:cxnLst>
                <a:cxn ang="T4">
                  <a:pos x="T0" y="T1"/>
                </a:cxn>
                <a:cxn ang="T5">
                  <a:pos x="T2" y="T3"/>
                </a:cxn>
              </a:cxnLst>
              <a:rect l="T6" t="T7" r="T8" b="T9"/>
              <a:pathLst>
                <a:path w="6" h="582">
                  <a:moveTo>
                    <a:pt x="6" y="0"/>
                  </a:moveTo>
                  <a:lnTo>
                    <a:pt x="0" y="58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Line 51"/>
            <p:cNvSpPr>
              <a:spLocks noChangeShapeType="1"/>
            </p:cNvSpPr>
            <p:nvPr/>
          </p:nvSpPr>
          <p:spPr bwMode="auto">
            <a:xfrm>
              <a:off x="1344" y="3003"/>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3" name="Freeform 52"/>
            <p:cNvSpPr/>
            <p:nvPr/>
          </p:nvSpPr>
          <p:spPr bwMode="auto">
            <a:xfrm>
              <a:off x="1437" y="2997"/>
              <a:ext cx="1" cy="745"/>
            </a:xfrm>
            <a:custGeom>
              <a:avLst/>
              <a:gdLst>
                <a:gd name="T0" fmla="*/ 0 w 1"/>
                <a:gd name="T1" fmla="*/ 0 h 745"/>
                <a:gd name="T2" fmla="*/ 0 w 1"/>
                <a:gd name="T3" fmla="*/ 745 h 745"/>
                <a:gd name="T4" fmla="*/ 0 60000 65536"/>
                <a:gd name="T5" fmla="*/ 0 60000 65536"/>
                <a:gd name="T6" fmla="*/ 0 w 1"/>
                <a:gd name="T7" fmla="*/ 0 h 745"/>
                <a:gd name="T8" fmla="*/ 1 w 1"/>
                <a:gd name="T9" fmla="*/ 745 h 745"/>
              </a:gdLst>
              <a:ahLst/>
              <a:cxnLst>
                <a:cxn ang="T4">
                  <a:pos x="T0" y="T1"/>
                </a:cxn>
                <a:cxn ang="T5">
                  <a:pos x="T2" y="T3"/>
                </a:cxn>
              </a:cxnLst>
              <a:rect l="T6" t="T7" r="T8" b="T9"/>
              <a:pathLst>
                <a:path w="1" h="745">
                  <a:moveTo>
                    <a:pt x="0" y="0"/>
                  </a:moveTo>
                  <a:lnTo>
                    <a:pt x="0" y="74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Line 53"/>
            <p:cNvSpPr>
              <a:spLocks noChangeShapeType="1"/>
            </p:cNvSpPr>
            <p:nvPr/>
          </p:nvSpPr>
          <p:spPr bwMode="auto">
            <a:xfrm>
              <a:off x="1528" y="3003"/>
              <a:ext cx="1" cy="82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54"/>
            <p:cNvSpPr>
              <a:spLocks noChangeShapeType="1"/>
            </p:cNvSpPr>
            <p:nvPr/>
          </p:nvSpPr>
          <p:spPr bwMode="auto">
            <a:xfrm>
              <a:off x="1620" y="3003"/>
              <a:ext cx="1" cy="9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55"/>
            <p:cNvSpPr>
              <a:spLocks noChangeShapeType="1"/>
            </p:cNvSpPr>
            <p:nvPr/>
          </p:nvSpPr>
          <p:spPr bwMode="auto">
            <a:xfrm>
              <a:off x="1917" y="3004"/>
              <a:ext cx="1" cy="33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56"/>
            <p:cNvSpPr>
              <a:spLocks noChangeShapeType="1"/>
            </p:cNvSpPr>
            <p:nvPr/>
          </p:nvSpPr>
          <p:spPr bwMode="auto">
            <a:xfrm>
              <a:off x="2009" y="3006"/>
              <a:ext cx="1" cy="41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8" name="Line 57"/>
            <p:cNvSpPr>
              <a:spLocks noChangeShapeType="1"/>
            </p:cNvSpPr>
            <p:nvPr/>
          </p:nvSpPr>
          <p:spPr bwMode="auto">
            <a:xfrm flipH="1">
              <a:off x="2101" y="3006"/>
              <a:ext cx="4" cy="48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9" name="Line 58"/>
            <p:cNvSpPr>
              <a:spLocks noChangeShapeType="1"/>
            </p:cNvSpPr>
            <p:nvPr/>
          </p:nvSpPr>
          <p:spPr bwMode="auto">
            <a:xfrm>
              <a:off x="2197" y="3006"/>
              <a:ext cx="1" cy="58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0" name="Line 59"/>
            <p:cNvSpPr>
              <a:spLocks noChangeShapeType="1"/>
            </p:cNvSpPr>
            <p:nvPr/>
          </p:nvSpPr>
          <p:spPr bwMode="auto">
            <a:xfrm>
              <a:off x="2494" y="3003"/>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1" name="Line 60"/>
            <p:cNvSpPr>
              <a:spLocks noChangeShapeType="1"/>
            </p:cNvSpPr>
            <p:nvPr/>
          </p:nvSpPr>
          <p:spPr bwMode="auto">
            <a:xfrm>
              <a:off x="2586" y="3003"/>
              <a:ext cx="1" cy="73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2" name="Line 61"/>
            <p:cNvSpPr>
              <a:spLocks noChangeShapeType="1"/>
            </p:cNvSpPr>
            <p:nvPr/>
          </p:nvSpPr>
          <p:spPr bwMode="auto">
            <a:xfrm>
              <a:off x="2678" y="3003"/>
              <a:ext cx="1" cy="82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3" name="Freeform 62"/>
            <p:cNvSpPr/>
            <p:nvPr/>
          </p:nvSpPr>
          <p:spPr bwMode="auto">
            <a:xfrm>
              <a:off x="2771" y="3000"/>
              <a:ext cx="3" cy="915"/>
            </a:xfrm>
            <a:custGeom>
              <a:avLst/>
              <a:gdLst>
                <a:gd name="T0" fmla="*/ 3 w 3"/>
                <a:gd name="T1" fmla="*/ 0 h 915"/>
                <a:gd name="T2" fmla="*/ 0 w 3"/>
                <a:gd name="T3" fmla="*/ 915 h 915"/>
                <a:gd name="T4" fmla="*/ 0 60000 65536"/>
                <a:gd name="T5" fmla="*/ 0 60000 65536"/>
                <a:gd name="T6" fmla="*/ 0 w 3"/>
                <a:gd name="T7" fmla="*/ 0 h 915"/>
                <a:gd name="T8" fmla="*/ 3 w 3"/>
                <a:gd name="T9" fmla="*/ 915 h 915"/>
              </a:gdLst>
              <a:ahLst/>
              <a:cxnLst>
                <a:cxn ang="T4">
                  <a:pos x="T0" y="T1"/>
                </a:cxn>
                <a:cxn ang="T5">
                  <a:pos x="T2" y="T3"/>
                </a:cxn>
              </a:cxnLst>
              <a:rect l="T6" t="T7" r="T8" b="T9"/>
              <a:pathLst>
                <a:path w="3" h="915">
                  <a:moveTo>
                    <a:pt x="3" y="0"/>
                  </a:moveTo>
                  <a:lnTo>
                    <a:pt x="0" y="91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Freeform 63"/>
            <p:cNvSpPr/>
            <p:nvPr/>
          </p:nvSpPr>
          <p:spPr bwMode="auto">
            <a:xfrm>
              <a:off x="3131" y="3006"/>
              <a:ext cx="1" cy="318"/>
            </a:xfrm>
            <a:custGeom>
              <a:avLst/>
              <a:gdLst>
                <a:gd name="T0" fmla="*/ 0 w 1"/>
                <a:gd name="T1" fmla="*/ 0 h 318"/>
                <a:gd name="T2" fmla="*/ 1 w 1"/>
                <a:gd name="T3" fmla="*/ 318 h 318"/>
                <a:gd name="T4" fmla="*/ 0 60000 65536"/>
                <a:gd name="T5" fmla="*/ 0 60000 65536"/>
                <a:gd name="T6" fmla="*/ 0 w 1"/>
                <a:gd name="T7" fmla="*/ 0 h 318"/>
                <a:gd name="T8" fmla="*/ 1 w 1"/>
                <a:gd name="T9" fmla="*/ 318 h 318"/>
              </a:gdLst>
              <a:ahLst/>
              <a:cxnLst>
                <a:cxn ang="T4">
                  <a:pos x="T0" y="T1"/>
                </a:cxn>
                <a:cxn ang="T5">
                  <a:pos x="T2" y="T3"/>
                </a:cxn>
              </a:cxnLst>
              <a:rect l="T6" t="T7" r="T8" b="T9"/>
              <a:pathLst>
                <a:path w="1" h="318">
                  <a:moveTo>
                    <a:pt x="0" y="0"/>
                  </a:moveTo>
                  <a:lnTo>
                    <a:pt x="1" y="318"/>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Line 64"/>
            <p:cNvSpPr>
              <a:spLocks noChangeShapeType="1"/>
            </p:cNvSpPr>
            <p:nvPr/>
          </p:nvSpPr>
          <p:spPr bwMode="auto">
            <a:xfrm>
              <a:off x="3223" y="3003"/>
              <a:ext cx="1" cy="41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6" name="Freeform 65"/>
            <p:cNvSpPr/>
            <p:nvPr/>
          </p:nvSpPr>
          <p:spPr bwMode="auto">
            <a:xfrm>
              <a:off x="3309" y="2997"/>
              <a:ext cx="6" cy="504"/>
            </a:xfrm>
            <a:custGeom>
              <a:avLst/>
              <a:gdLst>
                <a:gd name="T0" fmla="*/ 6 w 6"/>
                <a:gd name="T1" fmla="*/ 0 h 504"/>
                <a:gd name="T2" fmla="*/ 0 w 6"/>
                <a:gd name="T3" fmla="*/ 504 h 504"/>
                <a:gd name="T4" fmla="*/ 0 60000 65536"/>
                <a:gd name="T5" fmla="*/ 0 60000 65536"/>
                <a:gd name="T6" fmla="*/ 0 w 6"/>
                <a:gd name="T7" fmla="*/ 0 h 504"/>
                <a:gd name="T8" fmla="*/ 6 w 6"/>
                <a:gd name="T9" fmla="*/ 504 h 504"/>
              </a:gdLst>
              <a:ahLst/>
              <a:cxnLst>
                <a:cxn ang="T4">
                  <a:pos x="T0" y="T1"/>
                </a:cxn>
                <a:cxn ang="T5">
                  <a:pos x="T2" y="T3"/>
                </a:cxn>
              </a:cxnLst>
              <a:rect l="T6" t="T7" r="T8" b="T9"/>
              <a:pathLst>
                <a:path w="6" h="504">
                  <a:moveTo>
                    <a:pt x="6" y="0"/>
                  </a:moveTo>
                  <a:lnTo>
                    <a:pt x="0" y="504"/>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6"/>
            <p:cNvSpPr>
              <a:spLocks noChangeShapeType="1"/>
            </p:cNvSpPr>
            <p:nvPr/>
          </p:nvSpPr>
          <p:spPr bwMode="auto">
            <a:xfrm>
              <a:off x="3407" y="3003"/>
              <a:ext cx="1" cy="58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8" name="Line 67"/>
            <p:cNvSpPr>
              <a:spLocks noChangeShapeType="1"/>
            </p:cNvSpPr>
            <p:nvPr/>
          </p:nvSpPr>
          <p:spPr bwMode="auto">
            <a:xfrm>
              <a:off x="3704" y="3000"/>
              <a:ext cx="1" cy="6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9" name="Line 68"/>
            <p:cNvSpPr>
              <a:spLocks noChangeShapeType="1"/>
            </p:cNvSpPr>
            <p:nvPr/>
          </p:nvSpPr>
          <p:spPr bwMode="auto">
            <a:xfrm>
              <a:off x="3796" y="3004"/>
              <a:ext cx="1" cy="73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0" name="Line 69"/>
            <p:cNvSpPr>
              <a:spLocks noChangeShapeType="1"/>
            </p:cNvSpPr>
            <p:nvPr/>
          </p:nvSpPr>
          <p:spPr bwMode="auto">
            <a:xfrm flipH="1">
              <a:off x="3888" y="3004"/>
              <a:ext cx="4" cy="82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70"/>
            <p:cNvSpPr>
              <a:spLocks noChangeShapeType="1"/>
            </p:cNvSpPr>
            <p:nvPr/>
          </p:nvSpPr>
          <p:spPr bwMode="auto">
            <a:xfrm>
              <a:off x="3984" y="3000"/>
              <a:ext cx="1" cy="91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 name="Freeform 71"/>
            <p:cNvSpPr/>
            <p:nvPr/>
          </p:nvSpPr>
          <p:spPr bwMode="auto">
            <a:xfrm>
              <a:off x="4281" y="3009"/>
              <a:ext cx="1" cy="324"/>
            </a:xfrm>
            <a:custGeom>
              <a:avLst/>
              <a:gdLst>
                <a:gd name="T0" fmla="*/ 0 w 1"/>
                <a:gd name="T1" fmla="*/ 0 h 324"/>
                <a:gd name="T2" fmla="*/ 0 w 1"/>
                <a:gd name="T3" fmla="*/ 324 h 324"/>
                <a:gd name="T4" fmla="*/ 0 60000 65536"/>
                <a:gd name="T5" fmla="*/ 0 60000 65536"/>
                <a:gd name="T6" fmla="*/ 0 w 1"/>
                <a:gd name="T7" fmla="*/ 0 h 324"/>
                <a:gd name="T8" fmla="*/ 1 w 1"/>
                <a:gd name="T9" fmla="*/ 324 h 324"/>
              </a:gdLst>
              <a:ahLst/>
              <a:cxnLst>
                <a:cxn ang="T4">
                  <a:pos x="T0" y="T1"/>
                </a:cxn>
                <a:cxn ang="T5">
                  <a:pos x="T2" y="T3"/>
                </a:cxn>
              </a:cxnLst>
              <a:rect l="T6" t="T7" r="T8" b="T9"/>
              <a:pathLst>
                <a:path w="1" h="324">
                  <a:moveTo>
                    <a:pt x="0" y="0"/>
                  </a:moveTo>
                  <a:lnTo>
                    <a:pt x="0" y="324"/>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Line 72"/>
            <p:cNvSpPr>
              <a:spLocks noChangeShapeType="1"/>
            </p:cNvSpPr>
            <p:nvPr/>
          </p:nvSpPr>
          <p:spPr bwMode="auto">
            <a:xfrm>
              <a:off x="4373" y="3003"/>
              <a:ext cx="1" cy="41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4" name="Line 73"/>
            <p:cNvSpPr>
              <a:spLocks noChangeShapeType="1"/>
            </p:cNvSpPr>
            <p:nvPr/>
          </p:nvSpPr>
          <p:spPr bwMode="auto">
            <a:xfrm>
              <a:off x="4465" y="3003"/>
              <a:ext cx="1" cy="49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5" name="Line 74"/>
            <p:cNvSpPr>
              <a:spLocks noChangeShapeType="1"/>
            </p:cNvSpPr>
            <p:nvPr/>
          </p:nvSpPr>
          <p:spPr bwMode="auto">
            <a:xfrm>
              <a:off x="4557" y="3003"/>
              <a:ext cx="1" cy="58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6" name="Line 75"/>
            <p:cNvSpPr>
              <a:spLocks noChangeShapeType="1"/>
            </p:cNvSpPr>
            <p:nvPr/>
          </p:nvSpPr>
          <p:spPr bwMode="auto">
            <a:xfrm>
              <a:off x="4854" y="3000"/>
              <a:ext cx="1" cy="6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7" name="Line 76"/>
            <p:cNvSpPr>
              <a:spLocks noChangeShapeType="1"/>
            </p:cNvSpPr>
            <p:nvPr/>
          </p:nvSpPr>
          <p:spPr bwMode="auto">
            <a:xfrm>
              <a:off x="4946" y="3004"/>
              <a:ext cx="1" cy="73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8" name="Line 77"/>
            <p:cNvSpPr>
              <a:spLocks noChangeShapeType="1"/>
            </p:cNvSpPr>
            <p:nvPr/>
          </p:nvSpPr>
          <p:spPr bwMode="auto">
            <a:xfrm flipH="1">
              <a:off x="5038" y="3004"/>
              <a:ext cx="4" cy="82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9" name="Line 78"/>
            <p:cNvSpPr>
              <a:spLocks noChangeShapeType="1"/>
            </p:cNvSpPr>
            <p:nvPr/>
          </p:nvSpPr>
          <p:spPr bwMode="auto">
            <a:xfrm>
              <a:off x="5134" y="3000"/>
              <a:ext cx="1" cy="91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0" name="Line 79"/>
            <p:cNvSpPr>
              <a:spLocks noChangeShapeType="1"/>
            </p:cNvSpPr>
            <p:nvPr/>
          </p:nvSpPr>
          <p:spPr bwMode="auto">
            <a:xfrm>
              <a:off x="731" y="3004"/>
              <a:ext cx="1" cy="33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80"/>
          <p:cNvGrpSpPr/>
          <p:nvPr/>
        </p:nvGrpSpPr>
        <p:grpSpPr bwMode="auto">
          <a:xfrm>
            <a:off x="2084388" y="2598738"/>
            <a:ext cx="1119187" cy="817562"/>
            <a:chOff x="395" y="1643"/>
            <a:chExt cx="705" cy="515"/>
          </a:xfrm>
        </p:grpSpPr>
        <p:sp>
          <p:nvSpPr>
            <p:cNvPr id="82" name="Rectangle 81"/>
            <p:cNvSpPr>
              <a:spLocks noChangeArrowheads="1"/>
            </p:cNvSpPr>
            <p:nvPr/>
          </p:nvSpPr>
          <p:spPr bwMode="auto">
            <a:xfrm>
              <a:off x="395" y="1643"/>
              <a:ext cx="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11</a:t>
              </a:r>
              <a:endParaRPr lang="en-US" altLang="zh-CN" sz="1800" b="1"/>
            </a:p>
          </p:txBody>
        </p:sp>
        <p:sp>
          <p:nvSpPr>
            <p:cNvPr id="83" name="Rectangle 82"/>
            <p:cNvSpPr>
              <a:spLocks noChangeArrowheads="1"/>
            </p:cNvSpPr>
            <p:nvPr/>
          </p:nvSpPr>
          <p:spPr bwMode="auto">
            <a:xfrm>
              <a:off x="395" y="1812"/>
              <a:ext cx="32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p>
            <a:p>
              <a:pPr eaLnBrk="1" hangingPunct="1"/>
              <a:endParaRPr lang="en-US" altLang="zh-CN" sz="1800" b="1"/>
            </a:p>
          </p:txBody>
        </p:sp>
        <p:sp>
          <p:nvSpPr>
            <p:cNvPr id="84" name="Freeform 83"/>
            <p:cNvSpPr/>
            <p:nvPr/>
          </p:nvSpPr>
          <p:spPr bwMode="auto">
            <a:xfrm>
              <a:off x="679" y="1742"/>
              <a:ext cx="421" cy="1"/>
            </a:xfrm>
            <a:custGeom>
              <a:avLst/>
              <a:gdLst>
                <a:gd name="T0" fmla="*/ 421 w 421"/>
                <a:gd name="T1" fmla="*/ 0 h 1"/>
                <a:gd name="T2" fmla="*/ 0 w 421"/>
                <a:gd name="T3" fmla="*/ 1 h 1"/>
                <a:gd name="T4" fmla="*/ 0 60000 65536"/>
                <a:gd name="T5" fmla="*/ 0 60000 65536"/>
                <a:gd name="T6" fmla="*/ 0 w 421"/>
                <a:gd name="T7" fmla="*/ 0 h 1"/>
                <a:gd name="T8" fmla="*/ 421 w 421"/>
                <a:gd name="T9" fmla="*/ 1 h 1"/>
              </a:gdLst>
              <a:ahLst/>
              <a:cxnLst>
                <a:cxn ang="T4">
                  <a:pos x="T0" y="T1"/>
                </a:cxn>
                <a:cxn ang="T5">
                  <a:pos x="T2" y="T3"/>
                </a:cxn>
              </a:cxnLst>
              <a:rect l="T6" t="T7" r="T8" b="T9"/>
              <a:pathLst>
                <a:path w="421" h="1">
                  <a:moveTo>
                    <a:pt x="421"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4"/>
            <p:cNvSpPr/>
            <p:nvPr/>
          </p:nvSpPr>
          <p:spPr bwMode="auto">
            <a:xfrm>
              <a:off x="681" y="1899"/>
              <a:ext cx="411" cy="4"/>
            </a:xfrm>
            <a:custGeom>
              <a:avLst/>
              <a:gdLst>
                <a:gd name="T0" fmla="*/ 411 w 411"/>
                <a:gd name="T1" fmla="*/ 4 h 4"/>
                <a:gd name="T2" fmla="*/ 0 w 411"/>
                <a:gd name="T3" fmla="*/ 0 h 4"/>
                <a:gd name="T4" fmla="*/ 0 60000 65536"/>
                <a:gd name="T5" fmla="*/ 0 60000 65536"/>
                <a:gd name="T6" fmla="*/ 0 w 411"/>
                <a:gd name="T7" fmla="*/ 0 h 4"/>
                <a:gd name="T8" fmla="*/ 411 w 411"/>
                <a:gd name="T9" fmla="*/ 4 h 4"/>
              </a:gdLst>
              <a:ahLst/>
              <a:cxnLst>
                <a:cxn ang="T4">
                  <a:pos x="T0" y="T1"/>
                </a:cxn>
                <a:cxn ang="T5">
                  <a:pos x="T2" y="T3"/>
                </a:cxn>
              </a:cxnLst>
              <a:rect l="T6" t="T7" r="T8" b="T9"/>
              <a:pathLst>
                <a:path w="411" h="4">
                  <a:moveTo>
                    <a:pt x="411" y="4"/>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6" name="Group 85"/>
          <p:cNvGrpSpPr/>
          <p:nvPr/>
        </p:nvGrpSpPr>
        <p:grpSpPr bwMode="auto">
          <a:xfrm>
            <a:off x="3248025" y="3086100"/>
            <a:ext cx="1497013" cy="1403350"/>
            <a:chOff x="1128" y="1950"/>
            <a:chExt cx="943" cy="884"/>
          </a:xfrm>
        </p:grpSpPr>
        <p:sp>
          <p:nvSpPr>
            <p:cNvPr id="87" name="Line 86"/>
            <p:cNvSpPr>
              <a:spLocks noChangeShapeType="1"/>
            </p:cNvSpPr>
            <p:nvPr/>
          </p:nvSpPr>
          <p:spPr bwMode="auto">
            <a:xfrm flipV="1">
              <a:off x="1705" y="2821"/>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8" name="Group 87"/>
            <p:cNvGrpSpPr/>
            <p:nvPr/>
          </p:nvGrpSpPr>
          <p:grpSpPr bwMode="auto">
            <a:xfrm>
              <a:off x="1128" y="1950"/>
              <a:ext cx="943" cy="884"/>
              <a:chOff x="1128" y="1950"/>
              <a:chExt cx="943" cy="884"/>
            </a:xfrm>
          </p:grpSpPr>
          <p:sp>
            <p:nvSpPr>
              <p:cNvPr id="89" name="Freeform 88"/>
              <p:cNvSpPr/>
              <p:nvPr/>
            </p:nvSpPr>
            <p:spPr bwMode="auto">
              <a:xfrm>
                <a:off x="1467" y="1950"/>
                <a:ext cx="339" cy="6"/>
              </a:xfrm>
              <a:custGeom>
                <a:avLst/>
                <a:gdLst>
                  <a:gd name="T0" fmla="*/ 0 w 339"/>
                  <a:gd name="T1" fmla="*/ 6 h 6"/>
                  <a:gd name="T2" fmla="*/ 0 w 339"/>
                  <a:gd name="T3" fmla="*/ 0 h 6"/>
                  <a:gd name="T4" fmla="*/ 339 w 339"/>
                  <a:gd name="T5" fmla="*/ 0 h 6"/>
                  <a:gd name="T6" fmla="*/ 0 60000 65536"/>
                  <a:gd name="T7" fmla="*/ 0 60000 65536"/>
                  <a:gd name="T8" fmla="*/ 0 60000 65536"/>
                  <a:gd name="T9" fmla="*/ 0 w 339"/>
                  <a:gd name="T10" fmla="*/ 0 h 6"/>
                  <a:gd name="T11" fmla="*/ 339 w 339"/>
                  <a:gd name="T12" fmla="*/ 6 h 6"/>
                </a:gdLst>
                <a:ahLst/>
                <a:cxnLst>
                  <a:cxn ang="T6">
                    <a:pos x="T0" y="T1"/>
                  </a:cxn>
                  <a:cxn ang="T7">
                    <a:pos x="T2" y="T3"/>
                  </a:cxn>
                  <a:cxn ang="T8">
                    <a:pos x="T4" y="T5"/>
                  </a:cxn>
                </a:cxnLst>
                <a:rect l="T9" t="T10" r="T11" b="T12"/>
                <a:pathLst>
                  <a:path w="339" h="6">
                    <a:moveTo>
                      <a:pt x="0" y="6"/>
                    </a:moveTo>
                    <a:lnTo>
                      <a:pt x="0" y="0"/>
                    </a:lnTo>
                    <a:lnTo>
                      <a:pt x="33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Freeform 89"/>
              <p:cNvSpPr/>
              <p:nvPr/>
            </p:nvSpPr>
            <p:spPr bwMode="auto">
              <a:xfrm>
                <a:off x="1795" y="1950"/>
                <a:ext cx="1" cy="884"/>
              </a:xfrm>
              <a:custGeom>
                <a:avLst/>
                <a:gdLst>
                  <a:gd name="T0" fmla="*/ 1 w 1"/>
                  <a:gd name="T1" fmla="*/ 0 h 861"/>
                  <a:gd name="T2" fmla="*/ 0 w 1"/>
                  <a:gd name="T3" fmla="*/ 1009 h 861"/>
                  <a:gd name="T4" fmla="*/ 0 60000 65536"/>
                  <a:gd name="T5" fmla="*/ 0 60000 65536"/>
                  <a:gd name="T6" fmla="*/ 0 w 1"/>
                  <a:gd name="T7" fmla="*/ 0 h 861"/>
                  <a:gd name="T8" fmla="*/ 1 w 1"/>
                  <a:gd name="T9" fmla="*/ 861 h 861"/>
                </a:gdLst>
                <a:ahLst/>
                <a:cxnLst>
                  <a:cxn ang="T4">
                    <a:pos x="T0" y="T1"/>
                  </a:cxn>
                  <a:cxn ang="T5">
                    <a:pos x="T2" y="T3"/>
                  </a:cxn>
                </a:cxnLst>
                <a:rect l="T6" t="T7" r="T8" b="T9"/>
                <a:pathLst>
                  <a:path w="1" h="861">
                    <a:moveTo>
                      <a:pt x="1" y="0"/>
                    </a:moveTo>
                    <a:lnTo>
                      <a:pt x="0" y="86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Line 90"/>
              <p:cNvSpPr>
                <a:spLocks noChangeShapeType="1"/>
              </p:cNvSpPr>
              <p:nvPr/>
            </p:nvSpPr>
            <p:spPr bwMode="auto">
              <a:xfrm>
                <a:off x="1128" y="2823"/>
                <a:ext cx="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91"/>
              <p:cNvSpPr>
                <a:spLocks noChangeShapeType="1"/>
              </p:cNvSpPr>
              <p:nvPr/>
            </p:nvSpPr>
            <p:spPr bwMode="auto">
              <a:xfrm flipV="1">
                <a:off x="1218" y="2639"/>
                <a:ext cx="1"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92"/>
              <p:cNvSpPr>
                <a:spLocks noChangeShapeType="1"/>
              </p:cNvSpPr>
              <p:nvPr/>
            </p:nvSpPr>
            <p:spPr bwMode="auto">
              <a:xfrm>
                <a:off x="1209" y="2639"/>
                <a:ext cx="577"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94" name="Rectangle 93"/>
              <p:cNvSpPr>
                <a:spLocks noChangeArrowheads="1"/>
              </p:cNvSpPr>
              <p:nvPr/>
            </p:nvSpPr>
            <p:spPr bwMode="auto">
              <a:xfrm>
                <a:off x="1839"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0</a:t>
                </a:r>
                <a:endParaRPr lang="en-US" altLang="zh-CN" sz="1800" b="1"/>
              </a:p>
            </p:txBody>
          </p:sp>
          <p:sp>
            <p:nvSpPr>
              <p:cNvPr id="95" name="Freeform 94"/>
              <p:cNvSpPr/>
              <p:nvPr/>
            </p:nvSpPr>
            <p:spPr bwMode="auto">
              <a:xfrm>
                <a:off x="1842" y="1962"/>
                <a:ext cx="195" cy="1"/>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96" name="Group 95"/>
          <p:cNvGrpSpPr/>
          <p:nvPr/>
        </p:nvGrpSpPr>
        <p:grpSpPr bwMode="auto">
          <a:xfrm>
            <a:off x="3786188" y="2962275"/>
            <a:ext cx="2787650" cy="1509713"/>
            <a:chOff x="1467" y="1872"/>
            <a:chExt cx="1756" cy="951"/>
          </a:xfrm>
        </p:grpSpPr>
        <p:sp>
          <p:nvSpPr>
            <p:cNvPr id="97" name="Line 96"/>
            <p:cNvSpPr>
              <a:spLocks noChangeShapeType="1"/>
            </p:cNvSpPr>
            <p:nvPr/>
          </p:nvSpPr>
          <p:spPr bwMode="auto">
            <a:xfrm flipV="1">
              <a:off x="2855" y="2821"/>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8" name="Group 97"/>
            <p:cNvGrpSpPr/>
            <p:nvPr/>
          </p:nvGrpSpPr>
          <p:grpSpPr bwMode="auto">
            <a:xfrm>
              <a:off x="1467" y="1872"/>
              <a:ext cx="1756" cy="951"/>
              <a:chOff x="1467" y="1872"/>
              <a:chExt cx="1756" cy="951"/>
            </a:xfrm>
          </p:grpSpPr>
          <p:sp>
            <p:nvSpPr>
              <p:cNvPr id="99" name="Freeform 98"/>
              <p:cNvSpPr/>
              <p:nvPr/>
            </p:nvSpPr>
            <p:spPr bwMode="auto">
              <a:xfrm>
                <a:off x="2948" y="1872"/>
                <a:ext cx="1" cy="948"/>
              </a:xfrm>
              <a:custGeom>
                <a:avLst/>
                <a:gdLst>
                  <a:gd name="T0" fmla="*/ 0 w 1"/>
                  <a:gd name="T1" fmla="*/ 948 h 948"/>
                  <a:gd name="T2" fmla="*/ 0 w 1"/>
                  <a:gd name="T3" fmla="*/ 0 h 948"/>
                  <a:gd name="T4" fmla="*/ 0 60000 65536"/>
                  <a:gd name="T5" fmla="*/ 0 60000 65536"/>
                  <a:gd name="T6" fmla="*/ 0 w 1"/>
                  <a:gd name="T7" fmla="*/ 0 h 948"/>
                  <a:gd name="T8" fmla="*/ 1 w 1"/>
                  <a:gd name="T9" fmla="*/ 948 h 948"/>
                </a:gdLst>
                <a:ahLst/>
                <a:cxnLst>
                  <a:cxn ang="T4">
                    <a:pos x="T0" y="T1"/>
                  </a:cxn>
                  <a:cxn ang="T5">
                    <a:pos x="T2" y="T3"/>
                  </a:cxn>
                </a:cxnLst>
                <a:rect l="T6" t="T7" r="T8" b="T9"/>
                <a:pathLst>
                  <a:path w="1" h="948">
                    <a:moveTo>
                      <a:pt x="0" y="948"/>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Line 99"/>
              <p:cNvSpPr>
                <a:spLocks noChangeShapeType="1"/>
              </p:cNvSpPr>
              <p:nvPr/>
            </p:nvSpPr>
            <p:spPr bwMode="auto">
              <a:xfrm flipV="1">
                <a:off x="2278" y="2820"/>
                <a:ext cx="104" cy="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Line 100"/>
              <p:cNvSpPr>
                <a:spLocks noChangeShapeType="1"/>
              </p:cNvSpPr>
              <p:nvPr/>
            </p:nvSpPr>
            <p:spPr bwMode="auto">
              <a:xfrm flipV="1">
                <a:off x="2371" y="2639"/>
                <a:ext cx="1"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101"/>
              <p:cNvSpPr>
                <a:spLocks noChangeShapeType="1"/>
              </p:cNvSpPr>
              <p:nvPr/>
            </p:nvSpPr>
            <p:spPr bwMode="auto">
              <a:xfrm>
                <a:off x="2365" y="2639"/>
                <a:ext cx="578"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03" name="Group 102"/>
              <p:cNvGrpSpPr/>
              <p:nvPr/>
            </p:nvGrpSpPr>
            <p:grpSpPr bwMode="auto">
              <a:xfrm>
                <a:off x="1467" y="1878"/>
                <a:ext cx="1756" cy="249"/>
                <a:chOff x="1467" y="1878"/>
                <a:chExt cx="1756" cy="249"/>
              </a:xfrm>
            </p:grpSpPr>
            <p:sp>
              <p:nvSpPr>
                <p:cNvPr id="104" name="Rectangle 103"/>
                <p:cNvSpPr>
                  <a:spLocks noChangeArrowheads="1"/>
                </p:cNvSpPr>
                <p:nvPr/>
              </p:nvSpPr>
              <p:spPr bwMode="auto">
                <a:xfrm>
                  <a:off x="2991"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1</a:t>
                  </a:r>
                  <a:endParaRPr lang="en-US" altLang="zh-CN" sz="1800" b="1"/>
                </a:p>
              </p:txBody>
            </p:sp>
            <p:sp>
              <p:nvSpPr>
                <p:cNvPr id="105" name="Freeform 104"/>
                <p:cNvSpPr/>
                <p:nvPr/>
              </p:nvSpPr>
              <p:spPr bwMode="auto">
                <a:xfrm>
                  <a:off x="1467" y="1878"/>
                  <a:ext cx="1485" cy="1"/>
                </a:xfrm>
                <a:custGeom>
                  <a:avLst/>
                  <a:gdLst>
                    <a:gd name="T0" fmla="*/ 0 w 1485"/>
                    <a:gd name="T1" fmla="*/ 0 h 1"/>
                    <a:gd name="T2" fmla="*/ 1485 w 1485"/>
                    <a:gd name="T3" fmla="*/ 0 h 1"/>
                    <a:gd name="T4" fmla="*/ 0 60000 65536"/>
                    <a:gd name="T5" fmla="*/ 0 60000 65536"/>
                    <a:gd name="T6" fmla="*/ 0 w 1485"/>
                    <a:gd name="T7" fmla="*/ 0 h 1"/>
                    <a:gd name="T8" fmla="*/ 1485 w 1485"/>
                    <a:gd name="T9" fmla="*/ 1 h 1"/>
                  </a:gdLst>
                  <a:ahLst/>
                  <a:cxnLst>
                    <a:cxn ang="T4">
                      <a:pos x="T0" y="T1"/>
                    </a:cxn>
                    <a:cxn ang="T5">
                      <a:pos x="T2" y="T3"/>
                    </a:cxn>
                  </a:cxnLst>
                  <a:rect l="T6" t="T7" r="T8" b="T9"/>
                  <a:pathLst>
                    <a:path w="1485" h="1">
                      <a:moveTo>
                        <a:pt x="0" y="0"/>
                      </a:moveTo>
                      <a:lnTo>
                        <a:pt x="148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Freeform 105"/>
                <p:cNvSpPr/>
                <p:nvPr/>
              </p:nvSpPr>
              <p:spPr bwMode="auto">
                <a:xfrm flipV="1">
                  <a:off x="2994"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107" name="Group 106"/>
          <p:cNvGrpSpPr/>
          <p:nvPr/>
        </p:nvGrpSpPr>
        <p:grpSpPr bwMode="auto">
          <a:xfrm>
            <a:off x="3767138" y="2809875"/>
            <a:ext cx="4725987" cy="1662113"/>
            <a:chOff x="1455" y="1776"/>
            <a:chExt cx="2977" cy="1047"/>
          </a:xfrm>
        </p:grpSpPr>
        <p:sp>
          <p:nvSpPr>
            <p:cNvPr id="108" name="Freeform 107"/>
            <p:cNvSpPr/>
            <p:nvPr/>
          </p:nvSpPr>
          <p:spPr bwMode="auto">
            <a:xfrm>
              <a:off x="4154" y="1776"/>
              <a:ext cx="6" cy="1044"/>
            </a:xfrm>
            <a:custGeom>
              <a:avLst/>
              <a:gdLst>
                <a:gd name="T0" fmla="*/ 6 w 6"/>
                <a:gd name="T1" fmla="*/ 1044 h 1044"/>
                <a:gd name="T2" fmla="*/ 0 w 6"/>
                <a:gd name="T3" fmla="*/ 0 h 1044"/>
                <a:gd name="T4" fmla="*/ 0 60000 65536"/>
                <a:gd name="T5" fmla="*/ 0 60000 65536"/>
                <a:gd name="T6" fmla="*/ 0 w 6"/>
                <a:gd name="T7" fmla="*/ 0 h 1044"/>
                <a:gd name="T8" fmla="*/ 6 w 6"/>
                <a:gd name="T9" fmla="*/ 1044 h 1044"/>
              </a:gdLst>
              <a:ahLst/>
              <a:cxnLst>
                <a:cxn ang="T4">
                  <a:pos x="T0" y="T1"/>
                </a:cxn>
                <a:cxn ang="T5">
                  <a:pos x="T2" y="T3"/>
                </a:cxn>
              </a:cxnLst>
              <a:rect l="T6" t="T7" r="T8" b="T9"/>
              <a:pathLst>
                <a:path w="6" h="1044">
                  <a:moveTo>
                    <a:pt x="6" y="1044"/>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Line 108"/>
            <p:cNvSpPr>
              <a:spLocks noChangeShapeType="1"/>
            </p:cNvSpPr>
            <p:nvPr/>
          </p:nvSpPr>
          <p:spPr bwMode="auto">
            <a:xfrm flipV="1">
              <a:off x="3474" y="2814"/>
              <a:ext cx="110"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109"/>
            <p:cNvSpPr>
              <a:spLocks noChangeShapeType="1"/>
            </p:cNvSpPr>
            <p:nvPr/>
          </p:nvSpPr>
          <p:spPr bwMode="auto">
            <a:xfrm flipV="1">
              <a:off x="4069"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Freeform 110"/>
            <p:cNvSpPr/>
            <p:nvPr/>
          </p:nvSpPr>
          <p:spPr bwMode="auto">
            <a:xfrm>
              <a:off x="3573" y="2641"/>
              <a:ext cx="1" cy="182"/>
            </a:xfrm>
            <a:custGeom>
              <a:avLst/>
              <a:gdLst>
                <a:gd name="T0" fmla="*/ 0 w 1"/>
                <a:gd name="T1" fmla="*/ 182 h 182"/>
                <a:gd name="T2" fmla="*/ 1 w 1"/>
                <a:gd name="T3" fmla="*/ 0 h 182"/>
                <a:gd name="T4" fmla="*/ 0 60000 65536"/>
                <a:gd name="T5" fmla="*/ 0 60000 65536"/>
                <a:gd name="T6" fmla="*/ 0 w 1"/>
                <a:gd name="T7" fmla="*/ 0 h 182"/>
                <a:gd name="T8" fmla="*/ 1 w 1"/>
                <a:gd name="T9" fmla="*/ 182 h 182"/>
              </a:gdLst>
              <a:ahLst/>
              <a:cxnLst>
                <a:cxn ang="T4">
                  <a:pos x="T0" y="T1"/>
                </a:cxn>
                <a:cxn ang="T5">
                  <a:pos x="T2" y="T3"/>
                </a:cxn>
              </a:cxnLst>
              <a:rect l="T6" t="T7" r="T8" b="T9"/>
              <a:pathLst>
                <a:path w="1" h="182">
                  <a:moveTo>
                    <a:pt x="0" y="182"/>
                  </a:moveTo>
                  <a:lnTo>
                    <a:pt x="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Line 111"/>
            <p:cNvSpPr>
              <a:spLocks noChangeShapeType="1"/>
            </p:cNvSpPr>
            <p:nvPr/>
          </p:nvSpPr>
          <p:spPr bwMode="auto">
            <a:xfrm>
              <a:off x="3564" y="2628"/>
              <a:ext cx="589"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13" name="Group 112"/>
            <p:cNvGrpSpPr/>
            <p:nvPr/>
          </p:nvGrpSpPr>
          <p:grpSpPr bwMode="auto">
            <a:xfrm>
              <a:off x="1455" y="1779"/>
              <a:ext cx="2977" cy="348"/>
              <a:chOff x="1455" y="1779"/>
              <a:chExt cx="2977" cy="348"/>
            </a:xfrm>
          </p:grpSpPr>
          <p:sp>
            <p:nvSpPr>
              <p:cNvPr id="114" name="Freeform 113"/>
              <p:cNvSpPr/>
              <p:nvPr/>
            </p:nvSpPr>
            <p:spPr bwMode="auto">
              <a:xfrm>
                <a:off x="1455" y="1779"/>
                <a:ext cx="2712" cy="3"/>
              </a:xfrm>
              <a:custGeom>
                <a:avLst/>
                <a:gdLst>
                  <a:gd name="T0" fmla="*/ 0 w 2712"/>
                  <a:gd name="T1" fmla="*/ 0 h 3"/>
                  <a:gd name="T2" fmla="*/ 2712 w 2712"/>
                  <a:gd name="T3" fmla="*/ 3 h 3"/>
                  <a:gd name="T4" fmla="*/ 0 60000 65536"/>
                  <a:gd name="T5" fmla="*/ 0 60000 65536"/>
                  <a:gd name="T6" fmla="*/ 0 w 2712"/>
                  <a:gd name="T7" fmla="*/ 0 h 3"/>
                  <a:gd name="T8" fmla="*/ 2712 w 2712"/>
                  <a:gd name="T9" fmla="*/ 3 h 3"/>
                </a:gdLst>
                <a:ahLst/>
                <a:cxnLst>
                  <a:cxn ang="T4">
                    <a:pos x="T0" y="T1"/>
                  </a:cxn>
                  <a:cxn ang="T5">
                    <a:pos x="T2" y="T3"/>
                  </a:cxn>
                </a:cxnLst>
                <a:rect l="T6" t="T7" r="T8" b="T9"/>
                <a:pathLst>
                  <a:path w="2712" h="3">
                    <a:moveTo>
                      <a:pt x="0" y="0"/>
                    </a:moveTo>
                    <a:lnTo>
                      <a:pt x="2712" y="3"/>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Rectangle 114"/>
              <p:cNvSpPr>
                <a:spLocks noChangeArrowheads="1"/>
              </p:cNvSpPr>
              <p:nvPr/>
            </p:nvSpPr>
            <p:spPr bwMode="auto">
              <a:xfrm>
                <a:off x="4200"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2</a:t>
                </a:r>
                <a:endParaRPr lang="en-US" altLang="zh-CN" sz="1800" b="1"/>
              </a:p>
            </p:txBody>
          </p:sp>
          <p:sp>
            <p:nvSpPr>
              <p:cNvPr id="116" name="Freeform 115"/>
              <p:cNvSpPr/>
              <p:nvPr/>
            </p:nvSpPr>
            <p:spPr bwMode="auto">
              <a:xfrm flipV="1">
                <a:off x="4200"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7" name="Group 116"/>
          <p:cNvGrpSpPr/>
          <p:nvPr/>
        </p:nvGrpSpPr>
        <p:grpSpPr bwMode="auto">
          <a:xfrm>
            <a:off x="3762375" y="2682875"/>
            <a:ext cx="6554788" cy="1778000"/>
            <a:chOff x="1452" y="1696"/>
            <a:chExt cx="4129" cy="1120"/>
          </a:xfrm>
        </p:grpSpPr>
        <p:sp>
          <p:nvSpPr>
            <p:cNvPr id="118" name="Line 117"/>
            <p:cNvSpPr>
              <a:spLocks noChangeShapeType="1"/>
            </p:cNvSpPr>
            <p:nvPr/>
          </p:nvSpPr>
          <p:spPr bwMode="auto">
            <a:xfrm flipV="1">
              <a:off x="4642"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118"/>
            <p:cNvSpPr>
              <a:spLocks noChangeShapeType="1"/>
            </p:cNvSpPr>
            <p:nvPr/>
          </p:nvSpPr>
          <p:spPr bwMode="auto">
            <a:xfrm flipV="1">
              <a:off x="5219"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119"/>
            <p:cNvSpPr>
              <a:spLocks noChangeShapeType="1"/>
            </p:cNvSpPr>
            <p:nvPr/>
          </p:nvSpPr>
          <p:spPr bwMode="auto">
            <a:xfrm flipV="1">
              <a:off x="4732" y="2628"/>
              <a:ext cx="1"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120"/>
            <p:cNvSpPr>
              <a:spLocks noChangeShapeType="1"/>
            </p:cNvSpPr>
            <p:nvPr/>
          </p:nvSpPr>
          <p:spPr bwMode="auto">
            <a:xfrm>
              <a:off x="4726" y="2628"/>
              <a:ext cx="578"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 name="Line 121"/>
            <p:cNvSpPr>
              <a:spLocks noChangeShapeType="1"/>
            </p:cNvSpPr>
            <p:nvPr/>
          </p:nvSpPr>
          <p:spPr bwMode="auto">
            <a:xfrm flipH="1" flipV="1">
              <a:off x="5308" y="1696"/>
              <a:ext cx="4" cy="11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3" name="Group 122"/>
            <p:cNvGrpSpPr/>
            <p:nvPr/>
          </p:nvGrpSpPr>
          <p:grpSpPr bwMode="auto">
            <a:xfrm>
              <a:off x="1452" y="1698"/>
              <a:ext cx="4129" cy="429"/>
              <a:chOff x="1452" y="1698"/>
              <a:chExt cx="4129" cy="429"/>
            </a:xfrm>
          </p:grpSpPr>
          <p:sp>
            <p:nvSpPr>
              <p:cNvPr id="124" name="Freeform 123"/>
              <p:cNvSpPr/>
              <p:nvPr/>
            </p:nvSpPr>
            <p:spPr bwMode="auto">
              <a:xfrm>
                <a:off x="1452" y="1698"/>
                <a:ext cx="3870" cy="1"/>
              </a:xfrm>
              <a:custGeom>
                <a:avLst/>
                <a:gdLst>
                  <a:gd name="T0" fmla="*/ 0 w 3870"/>
                  <a:gd name="T1" fmla="*/ 0 h 1"/>
                  <a:gd name="T2" fmla="*/ 3870 w 3870"/>
                  <a:gd name="T3" fmla="*/ 0 h 1"/>
                  <a:gd name="T4" fmla="*/ 0 60000 65536"/>
                  <a:gd name="T5" fmla="*/ 0 60000 65536"/>
                  <a:gd name="T6" fmla="*/ 0 w 3870"/>
                  <a:gd name="T7" fmla="*/ 0 h 1"/>
                  <a:gd name="T8" fmla="*/ 3870 w 3870"/>
                  <a:gd name="T9" fmla="*/ 1 h 1"/>
                </a:gdLst>
                <a:ahLst/>
                <a:cxnLst>
                  <a:cxn ang="T4">
                    <a:pos x="T0" y="T1"/>
                  </a:cxn>
                  <a:cxn ang="T5">
                    <a:pos x="T2" y="T3"/>
                  </a:cxn>
                </a:cxnLst>
                <a:rect l="T6" t="T7" r="T8" b="T9"/>
                <a:pathLst>
                  <a:path w="3870" h="1">
                    <a:moveTo>
                      <a:pt x="0" y="0"/>
                    </a:moveTo>
                    <a:lnTo>
                      <a:pt x="387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Rectangle 124"/>
              <p:cNvSpPr>
                <a:spLocks noChangeArrowheads="1"/>
              </p:cNvSpPr>
              <p:nvPr/>
            </p:nvSpPr>
            <p:spPr bwMode="auto">
              <a:xfrm>
                <a:off x="5349"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3</a:t>
                </a:r>
                <a:endParaRPr lang="en-US" altLang="zh-CN" sz="1800" b="1"/>
              </a:p>
            </p:txBody>
          </p:sp>
          <p:sp>
            <p:nvSpPr>
              <p:cNvPr id="126" name="Freeform 125"/>
              <p:cNvSpPr/>
              <p:nvPr/>
            </p:nvSpPr>
            <p:spPr bwMode="auto">
              <a:xfrm flipV="1">
                <a:off x="5343"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27" name="Group 126"/>
          <p:cNvGrpSpPr/>
          <p:nvPr/>
        </p:nvGrpSpPr>
        <p:grpSpPr bwMode="auto">
          <a:xfrm>
            <a:off x="3203575" y="2605088"/>
            <a:ext cx="574675" cy="622300"/>
            <a:chOff x="1100" y="1647"/>
            <a:chExt cx="362" cy="392"/>
          </a:xfrm>
        </p:grpSpPr>
        <p:sp>
          <p:nvSpPr>
            <p:cNvPr id="128" name="Rectangle 127"/>
            <p:cNvSpPr>
              <a:spLocks noChangeArrowheads="1"/>
            </p:cNvSpPr>
            <p:nvPr/>
          </p:nvSpPr>
          <p:spPr bwMode="auto">
            <a:xfrm>
              <a:off x="1100" y="1651"/>
              <a:ext cx="298" cy="388"/>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Rectangle 128"/>
            <p:cNvSpPr>
              <a:spLocks noChangeArrowheads="1"/>
            </p:cNvSpPr>
            <p:nvPr/>
          </p:nvSpPr>
          <p:spPr bwMode="auto">
            <a:xfrm>
              <a:off x="1103" y="1647"/>
              <a:ext cx="2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latin typeface="宋体" panose="02010600030101010101" pitchFamily="2" charset="-122"/>
                </a:rPr>
                <a:t>片选</a:t>
              </a:r>
            </a:p>
          </p:txBody>
        </p:sp>
        <p:sp>
          <p:nvSpPr>
            <p:cNvPr id="130" name="Rectangle 129"/>
            <p:cNvSpPr>
              <a:spLocks noChangeArrowheads="1"/>
            </p:cNvSpPr>
            <p:nvPr/>
          </p:nvSpPr>
          <p:spPr bwMode="auto">
            <a:xfrm>
              <a:off x="1103" y="1835"/>
              <a:ext cx="2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latin typeface="宋体" panose="02010600030101010101" pitchFamily="2" charset="-122"/>
                </a:rPr>
                <a:t>译码</a:t>
              </a:r>
            </a:p>
          </p:txBody>
        </p:sp>
        <p:sp>
          <p:nvSpPr>
            <p:cNvPr id="131" name="Oval 130"/>
            <p:cNvSpPr>
              <a:spLocks noChangeArrowheads="1"/>
            </p:cNvSpPr>
            <p:nvPr/>
          </p:nvSpPr>
          <p:spPr bwMode="auto">
            <a:xfrm>
              <a:off x="1397" y="1673"/>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Oval 131"/>
            <p:cNvSpPr>
              <a:spLocks noChangeArrowheads="1"/>
            </p:cNvSpPr>
            <p:nvPr/>
          </p:nvSpPr>
          <p:spPr bwMode="auto">
            <a:xfrm>
              <a:off x="1403" y="1754"/>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132"/>
            <p:cNvSpPr>
              <a:spLocks noChangeArrowheads="1"/>
            </p:cNvSpPr>
            <p:nvPr/>
          </p:nvSpPr>
          <p:spPr bwMode="auto">
            <a:xfrm>
              <a:off x="1403" y="1847"/>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Oval 133"/>
            <p:cNvSpPr>
              <a:spLocks noChangeArrowheads="1"/>
            </p:cNvSpPr>
            <p:nvPr/>
          </p:nvSpPr>
          <p:spPr bwMode="auto">
            <a:xfrm>
              <a:off x="1406" y="1931"/>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5" name="Group 134"/>
          <p:cNvGrpSpPr/>
          <p:nvPr/>
        </p:nvGrpSpPr>
        <p:grpSpPr bwMode="auto">
          <a:xfrm>
            <a:off x="2647950" y="3424238"/>
            <a:ext cx="7061200" cy="985837"/>
            <a:chOff x="750" y="2163"/>
            <a:chExt cx="4448" cy="621"/>
          </a:xfrm>
        </p:grpSpPr>
        <p:grpSp>
          <p:nvGrpSpPr>
            <p:cNvPr id="136" name="Group 135"/>
            <p:cNvGrpSpPr/>
            <p:nvPr/>
          </p:nvGrpSpPr>
          <p:grpSpPr bwMode="auto">
            <a:xfrm>
              <a:off x="750" y="2169"/>
              <a:ext cx="354" cy="615"/>
              <a:chOff x="750" y="2169"/>
              <a:chExt cx="354" cy="615"/>
            </a:xfrm>
          </p:grpSpPr>
          <p:sp>
            <p:nvSpPr>
              <p:cNvPr id="172" name="Line 136"/>
              <p:cNvSpPr>
                <a:spLocks noChangeShapeType="1"/>
              </p:cNvSpPr>
              <p:nvPr/>
            </p:nvSpPr>
            <p:spPr bwMode="auto">
              <a:xfrm flipV="1">
                <a:off x="834" y="2254"/>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3" name="Line 137"/>
              <p:cNvSpPr>
                <a:spLocks noChangeShapeType="1"/>
              </p:cNvSpPr>
              <p:nvPr/>
            </p:nvSpPr>
            <p:spPr bwMode="auto">
              <a:xfrm flipV="1">
                <a:off x="750" y="2169"/>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4" name="Line 138"/>
              <p:cNvSpPr>
                <a:spLocks noChangeShapeType="1"/>
              </p:cNvSpPr>
              <p:nvPr/>
            </p:nvSpPr>
            <p:spPr bwMode="auto">
              <a:xfrm flipV="1">
                <a:off x="1056" y="2546"/>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5" name="Text Box 139"/>
              <p:cNvSpPr txBox="1">
                <a:spLocks noChangeArrowheads="1"/>
              </p:cNvSpPr>
              <p:nvPr/>
            </p:nvSpPr>
            <p:spPr bwMode="auto">
              <a:xfrm>
                <a:off x="796"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37" name="Group 140"/>
            <p:cNvGrpSpPr/>
            <p:nvPr/>
          </p:nvGrpSpPr>
          <p:grpSpPr bwMode="auto">
            <a:xfrm>
              <a:off x="1340" y="2174"/>
              <a:ext cx="352" cy="610"/>
              <a:chOff x="1340" y="2174"/>
              <a:chExt cx="352" cy="610"/>
            </a:xfrm>
          </p:grpSpPr>
          <p:sp>
            <p:nvSpPr>
              <p:cNvPr id="168" name="Line 141"/>
              <p:cNvSpPr>
                <a:spLocks noChangeShapeType="1"/>
              </p:cNvSpPr>
              <p:nvPr/>
            </p:nvSpPr>
            <p:spPr bwMode="auto">
              <a:xfrm flipV="1">
                <a:off x="1424" y="2259"/>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9" name="Line 142"/>
              <p:cNvSpPr>
                <a:spLocks noChangeShapeType="1"/>
              </p:cNvSpPr>
              <p:nvPr/>
            </p:nvSpPr>
            <p:spPr bwMode="auto">
              <a:xfrm flipV="1">
                <a:off x="1340" y="2174"/>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0" name="Line 143"/>
              <p:cNvSpPr>
                <a:spLocks noChangeShapeType="1"/>
              </p:cNvSpPr>
              <p:nvPr/>
            </p:nvSpPr>
            <p:spPr bwMode="auto">
              <a:xfrm flipV="1">
                <a:off x="1646" y="2551"/>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1" name="Text Box 144"/>
              <p:cNvSpPr txBox="1">
                <a:spLocks noChangeArrowheads="1"/>
              </p:cNvSpPr>
              <p:nvPr/>
            </p:nvSpPr>
            <p:spPr bwMode="auto">
              <a:xfrm>
                <a:off x="138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38" name="Group 145"/>
            <p:cNvGrpSpPr/>
            <p:nvPr/>
          </p:nvGrpSpPr>
          <p:grpSpPr bwMode="auto">
            <a:xfrm>
              <a:off x="1917" y="2166"/>
              <a:ext cx="337" cy="611"/>
              <a:chOff x="1917" y="2166"/>
              <a:chExt cx="337" cy="611"/>
            </a:xfrm>
          </p:grpSpPr>
          <p:sp>
            <p:nvSpPr>
              <p:cNvPr id="164" name="Line 146"/>
              <p:cNvSpPr>
                <a:spLocks noChangeShapeType="1"/>
              </p:cNvSpPr>
              <p:nvPr/>
            </p:nvSpPr>
            <p:spPr bwMode="auto">
              <a:xfrm flipV="1">
                <a:off x="2001" y="2251"/>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5" name="Line 147"/>
              <p:cNvSpPr>
                <a:spLocks noChangeShapeType="1"/>
              </p:cNvSpPr>
              <p:nvPr/>
            </p:nvSpPr>
            <p:spPr bwMode="auto">
              <a:xfrm flipV="1">
                <a:off x="1917" y="2166"/>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6" name="Line 148"/>
              <p:cNvSpPr>
                <a:spLocks noChangeShapeType="1"/>
              </p:cNvSpPr>
              <p:nvPr/>
            </p:nvSpPr>
            <p:spPr bwMode="auto">
              <a:xfrm flipV="1">
                <a:off x="2223" y="2543"/>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7" name="Text Box 149"/>
              <p:cNvSpPr txBox="1">
                <a:spLocks noChangeArrowheads="1"/>
              </p:cNvSpPr>
              <p:nvPr/>
            </p:nvSpPr>
            <p:spPr bwMode="auto">
              <a:xfrm>
                <a:off x="1978" y="252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t>
                </a:r>
                <a:endParaRPr lang="zh-CN" altLang="en-US" sz="2000" b="1">
                  <a:latin typeface="宋体" panose="02010600030101010101" pitchFamily="2" charset="-122"/>
                </a:endParaRPr>
              </a:p>
            </p:txBody>
          </p:sp>
        </p:grpSp>
        <p:grpSp>
          <p:nvGrpSpPr>
            <p:cNvPr id="139" name="Group 150"/>
            <p:cNvGrpSpPr/>
            <p:nvPr/>
          </p:nvGrpSpPr>
          <p:grpSpPr bwMode="auto">
            <a:xfrm>
              <a:off x="2481" y="2171"/>
              <a:ext cx="359" cy="613"/>
              <a:chOff x="2481" y="2171"/>
              <a:chExt cx="359" cy="613"/>
            </a:xfrm>
          </p:grpSpPr>
          <p:sp>
            <p:nvSpPr>
              <p:cNvPr id="160" name="Line 151"/>
              <p:cNvSpPr>
                <a:spLocks noChangeShapeType="1"/>
              </p:cNvSpPr>
              <p:nvPr/>
            </p:nvSpPr>
            <p:spPr bwMode="auto">
              <a:xfrm flipV="1">
                <a:off x="2565" y="2256"/>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1" name="Line 152"/>
              <p:cNvSpPr>
                <a:spLocks noChangeShapeType="1"/>
              </p:cNvSpPr>
              <p:nvPr/>
            </p:nvSpPr>
            <p:spPr bwMode="auto">
              <a:xfrm flipV="1">
                <a:off x="2481" y="2171"/>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2" name="Line 153"/>
              <p:cNvSpPr>
                <a:spLocks noChangeShapeType="1"/>
              </p:cNvSpPr>
              <p:nvPr/>
            </p:nvSpPr>
            <p:spPr bwMode="auto">
              <a:xfrm flipV="1">
                <a:off x="2787" y="2548"/>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3" name="Text Box 154"/>
              <p:cNvSpPr txBox="1">
                <a:spLocks noChangeArrowheads="1"/>
              </p:cNvSpPr>
              <p:nvPr/>
            </p:nvSpPr>
            <p:spPr bwMode="auto">
              <a:xfrm>
                <a:off x="2532"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40" name="Group 155"/>
            <p:cNvGrpSpPr/>
            <p:nvPr/>
          </p:nvGrpSpPr>
          <p:grpSpPr bwMode="auto">
            <a:xfrm>
              <a:off x="3093" y="2178"/>
              <a:ext cx="347" cy="606"/>
              <a:chOff x="3093" y="2178"/>
              <a:chExt cx="347" cy="606"/>
            </a:xfrm>
          </p:grpSpPr>
          <p:sp>
            <p:nvSpPr>
              <p:cNvPr id="156" name="Line 156"/>
              <p:cNvSpPr>
                <a:spLocks noChangeShapeType="1"/>
              </p:cNvSpPr>
              <p:nvPr/>
            </p:nvSpPr>
            <p:spPr bwMode="auto">
              <a:xfrm flipV="1">
                <a:off x="3176" y="2256"/>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7" name="Freeform 157"/>
              <p:cNvSpPr/>
              <p:nvPr/>
            </p:nvSpPr>
            <p:spPr bwMode="auto">
              <a:xfrm>
                <a:off x="3093" y="2178"/>
                <a:ext cx="1" cy="561"/>
              </a:xfrm>
              <a:custGeom>
                <a:avLst/>
                <a:gdLst>
                  <a:gd name="T0" fmla="*/ 0 w 1"/>
                  <a:gd name="T1" fmla="*/ 561 h 561"/>
                  <a:gd name="T2" fmla="*/ 0 w 1"/>
                  <a:gd name="T3" fmla="*/ 0 h 561"/>
                  <a:gd name="T4" fmla="*/ 0 60000 65536"/>
                  <a:gd name="T5" fmla="*/ 0 60000 65536"/>
                  <a:gd name="T6" fmla="*/ 0 w 1"/>
                  <a:gd name="T7" fmla="*/ 0 h 561"/>
                  <a:gd name="T8" fmla="*/ 1 w 1"/>
                  <a:gd name="T9" fmla="*/ 561 h 561"/>
                </a:gdLst>
                <a:ahLst/>
                <a:cxnLst>
                  <a:cxn ang="T4">
                    <a:pos x="T0" y="T1"/>
                  </a:cxn>
                  <a:cxn ang="T5">
                    <a:pos x="T2" y="T3"/>
                  </a:cxn>
                </a:cxnLst>
                <a:rect l="T6" t="T7" r="T8" b="T9"/>
                <a:pathLst>
                  <a:path w="1" h="561">
                    <a:moveTo>
                      <a:pt x="0" y="561"/>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Line 158"/>
              <p:cNvSpPr>
                <a:spLocks noChangeShapeType="1"/>
              </p:cNvSpPr>
              <p:nvPr/>
            </p:nvSpPr>
            <p:spPr bwMode="auto">
              <a:xfrm flipV="1">
                <a:off x="3398" y="2548"/>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9" name="Text Box 159"/>
              <p:cNvSpPr txBox="1">
                <a:spLocks noChangeArrowheads="1"/>
              </p:cNvSpPr>
              <p:nvPr/>
            </p:nvSpPr>
            <p:spPr bwMode="auto">
              <a:xfrm>
                <a:off x="3132"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1" name="Group 160"/>
            <p:cNvGrpSpPr/>
            <p:nvPr/>
          </p:nvGrpSpPr>
          <p:grpSpPr bwMode="auto">
            <a:xfrm>
              <a:off x="3695" y="2163"/>
              <a:ext cx="349" cy="621"/>
              <a:chOff x="3695" y="2163"/>
              <a:chExt cx="349" cy="621"/>
            </a:xfrm>
          </p:grpSpPr>
          <p:sp>
            <p:nvSpPr>
              <p:cNvPr id="152" name="Line 161"/>
              <p:cNvSpPr>
                <a:spLocks noChangeShapeType="1"/>
              </p:cNvSpPr>
              <p:nvPr/>
            </p:nvSpPr>
            <p:spPr bwMode="auto">
              <a:xfrm flipV="1">
                <a:off x="3779" y="2248"/>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 name="Line 162"/>
              <p:cNvSpPr>
                <a:spLocks noChangeShapeType="1"/>
              </p:cNvSpPr>
              <p:nvPr/>
            </p:nvSpPr>
            <p:spPr bwMode="auto">
              <a:xfrm flipV="1">
                <a:off x="3695" y="2163"/>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 name="Line 163"/>
              <p:cNvSpPr>
                <a:spLocks noChangeShapeType="1"/>
              </p:cNvSpPr>
              <p:nvPr/>
            </p:nvSpPr>
            <p:spPr bwMode="auto">
              <a:xfrm flipV="1">
                <a:off x="4001" y="2540"/>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5" name="Text Box 164"/>
              <p:cNvSpPr txBox="1">
                <a:spLocks noChangeArrowheads="1"/>
              </p:cNvSpPr>
              <p:nvPr/>
            </p:nvSpPr>
            <p:spPr bwMode="auto">
              <a:xfrm>
                <a:off x="3736"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2" name="Group 165"/>
            <p:cNvGrpSpPr/>
            <p:nvPr/>
          </p:nvGrpSpPr>
          <p:grpSpPr bwMode="auto">
            <a:xfrm>
              <a:off x="4246" y="2168"/>
              <a:ext cx="346" cy="616"/>
              <a:chOff x="4246" y="2168"/>
              <a:chExt cx="346" cy="616"/>
            </a:xfrm>
          </p:grpSpPr>
          <p:sp>
            <p:nvSpPr>
              <p:cNvPr id="148" name="Freeform 166"/>
              <p:cNvSpPr/>
              <p:nvPr/>
            </p:nvSpPr>
            <p:spPr bwMode="auto">
              <a:xfrm>
                <a:off x="4326" y="2250"/>
                <a:ext cx="4" cy="497"/>
              </a:xfrm>
              <a:custGeom>
                <a:avLst/>
                <a:gdLst>
                  <a:gd name="T0" fmla="*/ 4 w 4"/>
                  <a:gd name="T1" fmla="*/ 497 h 497"/>
                  <a:gd name="T2" fmla="*/ 0 w 4"/>
                  <a:gd name="T3" fmla="*/ 0 h 497"/>
                  <a:gd name="T4" fmla="*/ 0 60000 65536"/>
                  <a:gd name="T5" fmla="*/ 0 60000 65536"/>
                  <a:gd name="T6" fmla="*/ 0 w 4"/>
                  <a:gd name="T7" fmla="*/ 0 h 497"/>
                  <a:gd name="T8" fmla="*/ 4 w 4"/>
                  <a:gd name="T9" fmla="*/ 497 h 497"/>
                </a:gdLst>
                <a:ahLst/>
                <a:cxnLst>
                  <a:cxn ang="T4">
                    <a:pos x="T0" y="T1"/>
                  </a:cxn>
                  <a:cxn ang="T5">
                    <a:pos x="T2" y="T3"/>
                  </a:cxn>
                </a:cxnLst>
                <a:rect l="T6" t="T7" r="T8" b="T9"/>
                <a:pathLst>
                  <a:path w="4" h="497">
                    <a:moveTo>
                      <a:pt x="4" y="497"/>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Line 167"/>
              <p:cNvSpPr>
                <a:spLocks noChangeShapeType="1"/>
              </p:cNvSpPr>
              <p:nvPr/>
            </p:nvSpPr>
            <p:spPr bwMode="auto">
              <a:xfrm flipV="1">
                <a:off x="4246" y="2168"/>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0" name="Line 168"/>
              <p:cNvSpPr>
                <a:spLocks noChangeShapeType="1"/>
              </p:cNvSpPr>
              <p:nvPr/>
            </p:nvSpPr>
            <p:spPr bwMode="auto">
              <a:xfrm flipV="1">
                <a:off x="4552" y="2545"/>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1" name="Text Box 169"/>
              <p:cNvSpPr txBox="1">
                <a:spLocks noChangeArrowheads="1"/>
              </p:cNvSpPr>
              <p:nvPr/>
            </p:nvSpPr>
            <p:spPr bwMode="auto">
              <a:xfrm>
                <a:off x="428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3" name="Group 170"/>
            <p:cNvGrpSpPr/>
            <p:nvPr/>
          </p:nvGrpSpPr>
          <p:grpSpPr bwMode="auto">
            <a:xfrm>
              <a:off x="4845" y="2175"/>
              <a:ext cx="353" cy="609"/>
              <a:chOff x="4845" y="2175"/>
              <a:chExt cx="353" cy="609"/>
            </a:xfrm>
          </p:grpSpPr>
          <p:sp>
            <p:nvSpPr>
              <p:cNvPr id="144" name="Line 171"/>
              <p:cNvSpPr>
                <a:spLocks noChangeShapeType="1"/>
              </p:cNvSpPr>
              <p:nvPr/>
            </p:nvSpPr>
            <p:spPr bwMode="auto">
              <a:xfrm flipV="1">
                <a:off x="4933" y="2258"/>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5" name="Freeform 172"/>
              <p:cNvSpPr/>
              <p:nvPr/>
            </p:nvSpPr>
            <p:spPr bwMode="auto">
              <a:xfrm>
                <a:off x="4845" y="2175"/>
                <a:ext cx="4" cy="570"/>
              </a:xfrm>
              <a:custGeom>
                <a:avLst/>
                <a:gdLst>
                  <a:gd name="T0" fmla="*/ 4 w 4"/>
                  <a:gd name="T1" fmla="*/ 570 h 570"/>
                  <a:gd name="T2" fmla="*/ 0 w 4"/>
                  <a:gd name="T3" fmla="*/ 0 h 570"/>
                  <a:gd name="T4" fmla="*/ 0 60000 65536"/>
                  <a:gd name="T5" fmla="*/ 0 60000 65536"/>
                  <a:gd name="T6" fmla="*/ 0 w 4"/>
                  <a:gd name="T7" fmla="*/ 0 h 570"/>
                  <a:gd name="T8" fmla="*/ 4 w 4"/>
                  <a:gd name="T9" fmla="*/ 570 h 570"/>
                </a:gdLst>
                <a:ahLst/>
                <a:cxnLst>
                  <a:cxn ang="T4">
                    <a:pos x="T0" y="T1"/>
                  </a:cxn>
                  <a:cxn ang="T5">
                    <a:pos x="T2" y="T3"/>
                  </a:cxn>
                </a:cxnLst>
                <a:rect l="T6" t="T7" r="T8" b="T9"/>
                <a:pathLst>
                  <a:path w="4" h="570">
                    <a:moveTo>
                      <a:pt x="4" y="57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Line 173"/>
              <p:cNvSpPr>
                <a:spLocks noChangeShapeType="1"/>
              </p:cNvSpPr>
              <p:nvPr/>
            </p:nvSpPr>
            <p:spPr bwMode="auto">
              <a:xfrm flipV="1">
                <a:off x="5155" y="2550"/>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7" name="Text Box 174"/>
              <p:cNvSpPr txBox="1">
                <a:spLocks noChangeArrowheads="1"/>
              </p:cNvSpPr>
              <p:nvPr/>
            </p:nvSpPr>
            <p:spPr bwMode="auto">
              <a:xfrm>
                <a:off x="4890"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grpSp>
        <p:nvGrpSpPr>
          <p:cNvPr id="176" name="Group 176"/>
          <p:cNvGrpSpPr/>
          <p:nvPr/>
        </p:nvGrpSpPr>
        <p:grpSpPr bwMode="auto">
          <a:xfrm>
            <a:off x="3248025" y="4668838"/>
            <a:ext cx="6664325" cy="19050"/>
            <a:chOff x="1128" y="2947"/>
            <a:chExt cx="4198" cy="12"/>
          </a:xfrm>
        </p:grpSpPr>
        <p:grpSp>
          <p:nvGrpSpPr>
            <p:cNvPr id="177" name="Group 177"/>
            <p:cNvGrpSpPr/>
            <p:nvPr/>
          </p:nvGrpSpPr>
          <p:grpSpPr bwMode="auto">
            <a:xfrm>
              <a:off x="1128" y="2947"/>
              <a:ext cx="4198" cy="12"/>
              <a:chOff x="1128" y="2947"/>
              <a:chExt cx="4198" cy="12"/>
            </a:xfrm>
          </p:grpSpPr>
          <p:grpSp>
            <p:nvGrpSpPr>
              <p:cNvPr id="179" name="Group 178"/>
              <p:cNvGrpSpPr/>
              <p:nvPr/>
            </p:nvGrpSpPr>
            <p:grpSpPr bwMode="auto">
              <a:xfrm>
                <a:off x="2858" y="2947"/>
                <a:ext cx="1318" cy="12"/>
                <a:chOff x="2858" y="2947"/>
                <a:chExt cx="1318" cy="12"/>
              </a:xfrm>
            </p:grpSpPr>
            <p:sp>
              <p:nvSpPr>
                <p:cNvPr id="187" name="Line 179"/>
                <p:cNvSpPr>
                  <a:spLocks noChangeShapeType="1"/>
                </p:cNvSpPr>
                <p:nvPr/>
              </p:nvSpPr>
              <p:spPr bwMode="auto">
                <a:xfrm>
                  <a:off x="285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8" name="Line 180"/>
                <p:cNvSpPr>
                  <a:spLocks noChangeShapeType="1"/>
                </p:cNvSpPr>
                <p:nvPr/>
              </p:nvSpPr>
              <p:spPr bwMode="auto">
                <a:xfrm>
                  <a:off x="3477"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9" name="Line 181"/>
                <p:cNvSpPr>
                  <a:spLocks noChangeShapeType="1"/>
                </p:cNvSpPr>
                <p:nvPr/>
              </p:nvSpPr>
              <p:spPr bwMode="auto">
                <a:xfrm>
                  <a:off x="407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0" name="Group 182"/>
              <p:cNvGrpSpPr/>
              <p:nvPr/>
            </p:nvGrpSpPr>
            <p:grpSpPr bwMode="auto">
              <a:xfrm>
                <a:off x="1128" y="2947"/>
                <a:ext cx="4198" cy="12"/>
                <a:chOff x="1128" y="2947"/>
                <a:chExt cx="4198" cy="12"/>
              </a:xfrm>
            </p:grpSpPr>
            <p:sp>
              <p:nvSpPr>
                <p:cNvPr id="181" name="Line 183"/>
                <p:cNvSpPr>
                  <a:spLocks noChangeShapeType="1"/>
                </p:cNvSpPr>
                <p:nvPr/>
              </p:nvSpPr>
              <p:spPr bwMode="auto">
                <a:xfrm>
                  <a:off x="227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2" name="Group 184"/>
                <p:cNvGrpSpPr/>
                <p:nvPr/>
              </p:nvGrpSpPr>
              <p:grpSpPr bwMode="auto">
                <a:xfrm>
                  <a:off x="1128" y="2947"/>
                  <a:ext cx="4198" cy="12"/>
                  <a:chOff x="1128" y="2947"/>
                  <a:chExt cx="4198" cy="12"/>
                </a:xfrm>
              </p:grpSpPr>
              <p:sp>
                <p:nvSpPr>
                  <p:cNvPr id="183" name="Line 185"/>
                  <p:cNvSpPr>
                    <a:spLocks noChangeShapeType="1"/>
                  </p:cNvSpPr>
                  <p:nvPr/>
                </p:nvSpPr>
                <p:spPr bwMode="auto">
                  <a:xfrm>
                    <a:off x="170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 name="Group 186"/>
                  <p:cNvGrpSpPr/>
                  <p:nvPr/>
                </p:nvGrpSpPr>
                <p:grpSpPr bwMode="auto">
                  <a:xfrm>
                    <a:off x="1128" y="2947"/>
                    <a:ext cx="4198" cy="12"/>
                    <a:chOff x="1128" y="2947"/>
                    <a:chExt cx="4198" cy="12"/>
                  </a:xfrm>
                </p:grpSpPr>
                <p:sp>
                  <p:nvSpPr>
                    <p:cNvPr id="185" name="Line 187"/>
                    <p:cNvSpPr>
                      <a:spLocks noChangeShapeType="1"/>
                    </p:cNvSpPr>
                    <p:nvPr/>
                  </p:nvSpPr>
                  <p:spPr bwMode="auto">
                    <a:xfrm>
                      <a:off x="112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 name="Line 188"/>
                    <p:cNvSpPr>
                      <a:spLocks noChangeShapeType="1"/>
                    </p:cNvSpPr>
                    <p:nvPr/>
                  </p:nvSpPr>
                  <p:spPr bwMode="auto">
                    <a:xfrm>
                      <a:off x="522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178" name="Line 189"/>
            <p:cNvSpPr>
              <a:spLocks noChangeShapeType="1"/>
            </p:cNvSpPr>
            <p:nvPr/>
          </p:nvSpPr>
          <p:spPr bwMode="auto">
            <a:xfrm>
              <a:off x="464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0" name="Group 190"/>
          <p:cNvGrpSpPr/>
          <p:nvPr/>
        </p:nvGrpSpPr>
        <p:grpSpPr bwMode="auto">
          <a:xfrm>
            <a:off x="2506663" y="4349750"/>
            <a:ext cx="7224712" cy="407988"/>
            <a:chOff x="661" y="2746"/>
            <a:chExt cx="4551" cy="257"/>
          </a:xfrm>
        </p:grpSpPr>
        <p:grpSp>
          <p:nvGrpSpPr>
            <p:cNvPr id="191" name="Group 191"/>
            <p:cNvGrpSpPr/>
            <p:nvPr/>
          </p:nvGrpSpPr>
          <p:grpSpPr bwMode="auto">
            <a:xfrm>
              <a:off x="661" y="2746"/>
              <a:ext cx="4551" cy="257"/>
              <a:chOff x="661" y="2746"/>
              <a:chExt cx="4551" cy="257"/>
            </a:xfrm>
          </p:grpSpPr>
          <p:sp>
            <p:nvSpPr>
              <p:cNvPr id="193" name="Rectangle 192"/>
              <p:cNvSpPr>
                <a:spLocks noChangeArrowheads="1"/>
              </p:cNvSpPr>
              <p:nvPr/>
            </p:nvSpPr>
            <p:spPr bwMode="auto">
              <a:xfrm>
                <a:off x="690"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rPr>
                  <a:t>×</a:t>
                </a:r>
                <a:r>
                  <a:rPr lang="en-US" altLang="zh-CN" sz="1800" b="1">
                    <a:solidFill>
                      <a:schemeClr val="folHlink"/>
                    </a:solidFill>
                  </a:rPr>
                  <a:t>4</a:t>
                </a:r>
              </a:p>
            </p:txBody>
          </p:sp>
          <p:grpSp>
            <p:nvGrpSpPr>
              <p:cNvPr id="194" name="Group 193"/>
              <p:cNvGrpSpPr/>
              <p:nvPr/>
            </p:nvGrpSpPr>
            <p:grpSpPr bwMode="auto">
              <a:xfrm>
                <a:off x="661" y="2746"/>
                <a:ext cx="4551" cy="257"/>
                <a:chOff x="661" y="2746"/>
                <a:chExt cx="4551" cy="257"/>
              </a:xfrm>
            </p:grpSpPr>
            <p:sp>
              <p:nvSpPr>
                <p:cNvPr id="201" name="Rectangle 194"/>
                <p:cNvSpPr>
                  <a:spLocks noChangeArrowheads="1"/>
                </p:cNvSpPr>
                <p:nvPr/>
              </p:nvSpPr>
              <p:spPr bwMode="auto">
                <a:xfrm>
                  <a:off x="661" y="2746"/>
                  <a:ext cx="463"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Rectangle 195"/>
                <p:cNvSpPr>
                  <a:spLocks noChangeArrowheads="1"/>
                </p:cNvSpPr>
                <p:nvPr/>
              </p:nvSpPr>
              <p:spPr bwMode="auto">
                <a:xfrm>
                  <a:off x="1853"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Rectangle 196"/>
                <p:cNvSpPr>
                  <a:spLocks noChangeArrowheads="1"/>
                </p:cNvSpPr>
                <p:nvPr/>
              </p:nvSpPr>
              <p:spPr bwMode="auto">
                <a:xfrm>
                  <a:off x="2427"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Rectangle 197"/>
                <p:cNvSpPr>
                  <a:spLocks noChangeArrowheads="1"/>
                </p:cNvSpPr>
                <p:nvPr/>
              </p:nvSpPr>
              <p:spPr bwMode="auto">
                <a:xfrm>
                  <a:off x="3043" y="2746"/>
                  <a:ext cx="421" cy="2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Rectangle 198"/>
                <p:cNvSpPr>
                  <a:spLocks noChangeArrowheads="1"/>
                </p:cNvSpPr>
                <p:nvPr/>
              </p:nvSpPr>
              <p:spPr bwMode="auto">
                <a:xfrm>
                  <a:off x="3640" y="2746"/>
                  <a:ext cx="422" cy="25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Rectangle 199"/>
                <p:cNvSpPr>
                  <a:spLocks noChangeArrowheads="1"/>
                </p:cNvSpPr>
                <p:nvPr/>
              </p:nvSpPr>
              <p:spPr bwMode="auto">
                <a:xfrm>
                  <a:off x="4214" y="2746"/>
                  <a:ext cx="421" cy="2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Rectangle 200"/>
                <p:cNvSpPr>
                  <a:spLocks noChangeArrowheads="1"/>
                </p:cNvSpPr>
                <p:nvPr/>
              </p:nvSpPr>
              <p:spPr bwMode="auto">
                <a:xfrm>
                  <a:off x="4791" y="2746"/>
                  <a:ext cx="421" cy="25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Rectangle 201"/>
                <p:cNvSpPr>
                  <a:spLocks noChangeArrowheads="1"/>
                </p:cNvSpPr>
                <p:nvPr/>
              </p:nvSpPr>
              <p:spPr bwMode="auto">
                <a:xfrm>
                  <a:off x="1277"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5" name="Rectangle 202"/>
              <p:cNvSpPr>
                <a:spLocks noChangeArrowheads="1"/>
              </p:cNvSpPr>
              <p:nvPr/>
            </p:nvSpPr>
            <p:spPr bwMode="auto">
              <a:xfrm>
                <a:off x="1858"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6" name="Rectangle 203"/>
              <p:cNvSpPr>
                <a:spLocks noChangeArrowheads="1"/>
              </p:cNvSpPr>
              <p:nvPr/>
            </p:nvSpPr>
            <p:spPr bwMode="auto">
              <a:xfrm>
                <a:off x="2432"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7" name="Rectangle 204"/>
              <p:cNvSpPr>
                <a:spLocks noChangeArrowheads="1"/>
              </p:cNvSpPr>
              <p:nvPr/>
            </p:nvSpPr>
            <p:spPr bwMode="auto">
              <a:xfrm>
                <a:off x="3051"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8" name="Rectangle 205"/>
              <p:cNvSpPr>
                <a:spLocks noChangeArrowheads="1"/>
              </p:cNvSpPr>
              <p:nvPr/>
            </p:nvSpPr>
            <p:spPr bwMode="auto">
              <a:xfrm>
                <a:off x="3645"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9" name="Rectangle 206"/>
              <p:cNvSpPr>
                <a:spLocks noChangeArrowheads="1"/>
              </p:cNvSpPr>
              <p:nvPr/>
            </p:nvSpPr>
            <p:spPr bwMode="auto">
              <a:xfrm>
                <a:off x="4221"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200" name="Rectangle 207"/>
              <p:cNvSpPr>
                <a:spLocks noChangeArrowheads="1"/>
              </p:cNvSpPr>
              <p:nvPr/>
            </p:nvSpPr>
            <p:spPr bwMode="auto">
              <a:xfrm>
                <a:off x="4797"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grpSp>
        <p:sp>
          <p:nvSpPr>
            <p:cNvPr id="192" name="Rectangle 208"/>
            <p:cNvSpPr>
              <a:spLocks noChangeArrowheads="1"/>
            </p:cNvSpPr>
            <p:nvPr/>
          </p:nvSpPr>
          <p:spPr bwMode="auto">
            <a:xfrm>
              <a:off x="1278"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rPr>
                <a:t>×</a:t>
              </a:r>
              <a:r>
                <a:rPr lang="en-US" altLang="zh-CN" sz="1800" b="1">
                  <a:solidFill>
                    <a:schemeClr val="folHlink"/>
                  </a:solidFill>
                </a:rPr>
                <a:t>4</a:t>
              </a:r>
            </a:p>
          </p:txBody>
        </p:sp>
      </p:grpSp>
      <p:sp>
        <p:nvSpPr>
          <p:cNvPr id="209" name="Text Box 209"/>
          <p:cNvSpPr txBox="1">
            <a:spLocks noChangeArrowheads="1"/>
          </p:cNvSpPr>
          <p:nvPr/>
        </p:nvSpPr>
        <p:spPr bwMode="auto">
          <a:xfrm>
            <a:off x="2659063" y="985838"/>
            <a:ext cx="1282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sp>
        <p:nvSpPr>
          <p:cNvPr id="210" name="Text Box 210"/>
          <p:cNvSpPr txBox="1">
            <a:spLocks noChangeArrowheads="1"/>
          </p:cNvSpPr>
          <p:nvPr/>
        </p:nvSpPr>
        <p:spPr bwMode="auto">
          <a:xfrm>
            <a:off x="2789238" y="1000125"/>
            <a:ext cx="7921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8</a:t>
            </a:r>
            <a:r>
              <a:rPr lang="zh-CN" altLang="en-US" sz="2600" b="1">
                <a:solidFill>
                  <a:schemeClr val="folHlink"/>
                </a:solidFill>
              </a:rPr>
              <a:t>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blinds(horizontal)">
                                      <p:cBhvr>
                                        <p:cTn id="12"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blinds(horizontal)">
                                      <p:cBhvr>
                                        <p:cTn id="17" dur="500"/>
                                        <p:tgtEl>
                                          <p:spTgt spid="2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90"/>
                                        </p:tgtEl>
                                        <p:attrNameLst>
                                          <p:attrName>style.visibility</p:attrName>
                                        </p:attrNameLst>
                                      </p:cBhvr>
                                      <p:to>
                                        <p:strVal val="visible"/>
                                      </p:to>
                                    </p:set>
                                    <p:animEffect transition="in" filter="barn(outVertical)">
                                      <p:cBhvr>
                                        <p:cTn id="32" dur="500"/>
                                        <p:tgtEl>
                                          <p:spTgt spid="19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strips(downRigh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35"/>
                                        </p:tgtEl>
                                        <p:attrNameLst>
                                          <p:attrName>style.visibility</p:attrName>
                                        </p:attrNameLst>
                                      </p:cBhvr>
                                      <p:to>
                                        <p:strVal val="visible"/>
                                      </p:to>
                                    </p:set>
                                    <p:animEffect transition="in" filter="strips(downRight)">
                                      <p:cBhvr>
                                        <p:cTn id="42" dur="500"/>
                                        <p:tgtEl>
                                          <p:spTgt spid="13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strips(downRight)">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strips(upRigh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slide(fromLeft)">
                                      <p:cBhvr>
                                        <p:cTn id="57" dur="500"/>
                                        <p:tgtEl>
                                          <p:spTgt spid="21"/>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down)">
                                      <p:cBhvr>
                                        <p:cTn id="61" dur="500"/>
                                        <p:tgtEl>
                                          <p:spTgt spid="3"/>
                                        </p:tgtEl>
                                      </p:cBhvr>
                                    </p:animEffect>
                                  </p:childTnLst>
                                </p:cTn>
                              </p:par>
                            </p:childTnLst>
                          </p:cTn>
                        </p:par>
                        <p:par>
                          <p:cTn id="62" fill="hold">
                            <p:stCondLst>
                              <p:cond delay="1000"/>
                            </p:stCondLst>
                            <p:childTnLst>
                              <p:par>
                                <p:cTn id="63" presetID="18" presetClass="entr" presetSubtype="9" fill="hold" nodeType="afterEffect">
                                  <p:stCondLst>
                                    <p:cond delay="0"/>
                                  </p:stCondLst>
                                  <p:childTnLst>
                                    <p:set>
                                      <p:cBhvr>
                                        <p:cTn id="64" dur="1" fill="hold">
                                          <p:stCondLst>
                                            <p:cond delay="0"/>
                                          </p:stCondLst>
                                        </p:cTn>
                                        <p:tgtEl>
                                          <p:spTgt spid="176"/>
                                        </p:tgtEl>
                                        <p:attrNameLst>
                                          <p:attrName>style.visibility</p:attrName>
                                        </p:attrNameLst>
                                      </p:cBhvr>
                                      <p:to>
                                        <p:strVal val="visible"/>
                                      </p:to>
                                    </p:set>
                                    <p:animEffect transition="in" filter="strips(upLeft)">
                                      <p:cBhvr>
                                        <p:cTn id="65" dur="500"/>
                                        <p:tgtEl>
                                          <p:spTgt spid="176"/>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strips(downRight)">
                                      <p:cBhvr>
                                        <p:cTn id="70" dur="500"/>
                                        <p:tgtEl>
                                          <p:spTgt spid="81"/>
                                        </p:tgtEl>
                                      </p:cBhvr>
                                    </p:animEffect>
                                  </p:childTnLst>
                                </p:cTn>
                              </p:par>
                            </p:childTnLst>
                          </p:cTn>
                        </p:par>
                        <p:par>
                          <p:cTn id="71" fill="hold">
                            <p:stCondLst>
                              <p:cond delay="500"/>
                            </p:stCondLst>
                            <p:childTnLst>
                              <p:par>
                                <p:cTn id="72" presetID="18" presetClass="entr" presetSubtype="6"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strips(downRight)">
                                      <p:cBhvr>
                                        <p:cTn id="74" dur="500"/>
                                        <p:tgtEl>
                                          <p:spTgt spid="127"/>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nodeType="click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strips(downRight)">
                                      <p:cBhvr>
                                        <p:cTn id="79" dur="500"/>
                                        <p:tgtEl>
                                          <p:spTgt spid="86"/>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strips(downRight)">
                                      <p:cBhvr>
                                        <p:cTn id="84" dur="500"/>
                                        <p:tgtEl>
                                          <p:spTgt spid="9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nodeType="clickEffect">
                                  <p:stCondLst>
                                    <p:cond delay="0"/>
                                  </p:stCondLst>
                                  <p:childTnLst>
                                    <p:set>
                                      <p:cBhvr>
                                        <p:cTn id="88" dur="1" fill="hold">
                                          <p:stCondLst>
                                            <p:cond delay="0"/>
                                          </p:stCondLst>
                                        </p:cTn>
                                        <p:tgtEl>
                                          <p:spTgt spid="107"/>
                                        </p:tgtEl>
                                        <p:attrNameLst>
                                          <p:attrName>style.visibility</p:attrName>
                                        </p:attrNameLst>
                                      </p:cBhvr>
                                      <p:to>
                                        <p:strVal val="visible"/>
                                      </p:to>
                                    </p:set>
                                    <p:animEffect transition="in" filter="strips(downRight)">
                                      <p:cBhvr>
                                        <p:cTn id="89" dur="500"/>
                                        <p:tgtEl>
                                          <p:spTgt spid="107"/>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6" fill="hold" nodeType="clickEffect">
                                  <p:stCondLst>
                                    <p:cond delay="0"/>
                                  </p:stCondLst>
                                  <p:childTnLst>
                                    <p:set>
                                      <p:cBhvr>
                                        <p:cTn id="93" dur="1" fill="hold">
                                          <p:stCondLst>
                                            <p:cond delay="0"/>
                                          </p:stCondLst>
                                        </p:cTn>
                                        <p:tgtEl>
                                          <p:spTgt spid="117"/>
                                        </p:tgtEl>
                                        <p:attrNameLst>
                                          <p:attrName>style.visibility</p:attrName>
                                        </p:attrNameLst>
                                      </p:cBhvr>
                                      <p:to>
                                        <p:strVal val="visible"/>
                                      </p:to>
                                    </p:set>
                                    <p:animEffect transition="in" filter="strips(downRight)">
                                      <p:cBhvr>
                                        <p:cTn id="9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209" grpId="0"/>
      <p:bldP spid="2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24351" y="2187576"/>
            <a:ext cx="1433513" cy="860425"/>
            <a:chOff x="1908" y="1378"/>
            <a:chExt cx="903" cy="603"/>
          </a:xfrm>
        </p:grpSpPr>
        <p:sp>
          <p:nvSpPr>
            <p:cNvPr id="16434" name="Text Box 3"/>
            <p:cNvSpPr txBox="1"/>
            <p:nvPr/>
          </p:nvSpPr>
          <p:spPr>
            <a:xfrm>
              <a:off x="2055" y="1478"/>
              <a:ext cx="756"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缓存</a:t>
              </a:r>
            </a:p>
          </p:txBody>
        </p:sp>
        <p:sp>
          <p:nvSpPr>
            <p:cNvPr id="16435" name="Rectangle 4"/>
            <p:cNvSpPr/>
            <p:nvPr/>
          </p:nvSpPr>
          <p:spPr>
            <a:xfrm>
              <a:off x="1908"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nvGrpSpPr>
          <p:cNvPr id="3" name="Group 5"/>
          <p:cNvGrpSpPr/>
          <p:nvPr/>
        </p:nvGrpSpPr>
        <p:grpSpPr>
          <a:xfrm>
            <a:off x="2089150" y="2187576"/>
            <a:ext cx="5888038" cy="860425"/>
            <a:chOff x="500" y="1378"/>
            <a:chExt cx="3709" cy="603"/>
          </a:xfrm>
        </p:grpSpPr>
        <p:grpSp>
          <p:nvGrpSpPr>
            <p:cNvPr id="16428" name="Group 6"/>
            <p:cNvGrpSpPr/>
            <p:nvPr/>
          </p:nvGrpSpPr>
          <p:grpSpPr>
            <a:xfrm>
              <a:off x="500" y="1378"/>
              <a:ext cx="893" cy="602"/>
              <a:chOff x="500" y="1378"/>
              <a:chExt cx="893" cy="602"/>
            </a:xfrm>
          </p:grpSpPr>
          <p:sp>
            <p:nvSpPr>
              <p:cNvPr id="16432" name="Text Box 7"/>
              <p:cNvSpPr txBox="1"/>
              <p:nvPr/>
            </p:nvSpPr>
            <p:spPr>
              <a:xfrm>
                <a:off x="622" y="1478"/>
                <a:ext cx="770" cy="406"/>
              </a:xfrm>
              <a:prstGeom prst="rect">
                <a:avLst/>
              </a:prstGeom>
              <a:noFill/>
              <a:ln w="9525">
                <a:noFill/>
              </a:ln>
            </p:spPr>
            <p:txBody>
              <a:bodyPr>
                <a:spAutoFit/>
              </a:bodyPr>
              <a:lstStyle/>
              <a:p>
                <a:r>
                  <a:rPr lang="en-US" altLang="zh-CN" sz="3200" b="1" dirty="0">
                    <a:latin typeface="宋体" panose="02010600030101010101" pitchFamily="2" charset="-122"/>
                    <a:ea typeface="宋体" panose="02010600030101010101" pitchFamily="2" charset="-122"/>
                  </a:rPr>
                  <a:t>CPU</a:t>
                </a:r>
              </a:p>
            </p:txBody>
          </p:sp>
          <p:sp>
            <p:nvSpPr>
              <p:cNvPr id="16433" name="Rectangle 8"/>
              <p:cNvSpPr/>
              <p:nvPr/>
            </p:nvSpPr>
            <p:spPr>
              <a:xfrm>
                <a:off x="500" y="1378"/>
                <a:ext cx="893" cy="602"/>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nvGrpSpPr>
            <p:cNvPr id="16429" name="Group 9"/>
            <p:cNvGrpSpPr/>
            <p:nvPr/>
          </p:nvGrpSpPr>
          <p:grpSpPr>
            <a:xfrm>
              <a:off x="3316" y="1378"/>
              <a:ext cx="893" cy="603"/>
              <a:chOff x="3316" y="1378"/>
              <a:chExt cx="893" cy="603"/>
            </a:xfrm>
          </p:grpSpPr>
          <p:sp>
            <p:nvSpPr>
              <p:cNvPr id="16430" name="Text Box 10"/>
              <p:cNvSpPr txBox="1"/>
              <p:nvPr/>
            </p:nvSpPr>
            <p:spPr>
              <a:xfrm>
                <a:off x="3453" y="1478"/>
                <a:ext cx="660"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主存</a:t>
                </a:r>
              </a:p>
            </p:txBody>
          </p:sp>
          <p:sp>
            <p:nvSpPr>
              <p:cNvPr id="16431" name="Rectangle 11"/>
              <p:cNvSpPr/>
              <p:nvPr/>
            </p:nvSpPr>
            <p:spPr>
              <a:xfrm>
                <a:off x="3316"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grpSp>
        <p:nvGrpSpPr>
          <p:cNvPr id="6" name="Group 12"/>
          <p:cNvGrpSpPr/>
          <p:nvPr/>
        </p:nvGrpSpPr>
        <p:grpSpPr>
          <a:xfrm>
            <a:off x="8794750" y="2187576"/>
            <a:ext cx="1417638" cy="860425"/>
            <a:chOff x="4724" y="1378"/>
            <a:chExt cx="893" cy="603"/>
          </a:xfrm>
        </p:grpSpPr>
        <p:sp>
          <p:nvSpPr>
            <p:cNvPr id="16426" name="Text Box 13"/>
            <p:cNvSpPr txBox="1"/>
            <p:nvPr/>
          </p:nvSpPr>
          <p:spPr>
            <a:xfrm>
              <a:off x="4827" y="1478"/>
              <a:ext cx="756"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辅存</a:t>
              </a:r>
            </a:p>
          </p:txBody>
        </p:sp>
        <p:sp>
          <p:nvSpPr>
            <p:cNvPr id="16427" name="Rectangle 14"/>
            <p:cNvSpPr/>
            <p:nvPr/>
          </p:nvSpPr>
          <p:spPr>
            <a:xfrm>
              <a:off x="4724"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sp>
        <p:nvSpPr>
          <p:cNvPr id="319503" name="Freeform 15"/>
          <p:cNvSpPr/>
          <p:nvPr/>
        </p:nvSpPr>
        <p:spPr>
          <a:xfrm>
            <a:off x="2792413" y="3048000"/>
            <a:ext cx="4513262" cy="446088"/>
          </a:xfrm>
          <a:custGeom>
            <a:avLst/>
            <a:gdLst>
              <a:gd name="txL" fmla="*/ 0 w 2610"/>
              <a:gd name="txT" fmla="*/ 0 h 282"/>
              <a:gd name="txR" fmla="*/ 2610 w 2610"/>
              <a:gd name="txB" fmla="*/ 282 h 282"/>
            </a:gdLst>
            <a:ahLst/>
            <a:cxnLst>
              <a:cxn ang="0">
                <a:pos x="0" y="0"/>
              </a:cxn>
              <a:cxn ang="0">
                <a:pos x="0" y="2147483647"/>
              </a:cxn>
              <a:cxn ang="0">
                <a:pos x="2147483647" y="2147483647"/>
              </a:cxn>
              <a:cxn ang="0">
                <a:pos x="2147483647" y="0"/>
              </a:cxn>
            </a:cxnLst>
            <a:rect l="txL" t="txT" r="txR" b="txB"/>
            <a:pathLst>
              <a:path w="2610" h="282">
                <a:moveTo>
                  <a:pt x="0" y="0"/>
                </a:moveTo>
                <a:lnTo>
                  <a:pt x="0" y="282"/>
                </a:lnTo>
                <a:lnTo>
                  <a:pt x="2610" y="282"/>
                </a:lnTo>
                <a:lnTo>
                  <a:pt x="2610" y="0"/>
                </a:lnTo>
              </a:path>
            </a:pathLst>
          </a:custGeom>
          <a:noFill/>
          <a:ln w="38100" cap="flat" cmpd="sng">
            <a:solidFill>
              <a:schemeClr val="folHlink"/>
            </a:solidFill>
            <a:prstDash val="solid"/>
            <a:round/>
            <a:headEnd type="none" w="med" len="med"/>
            <a:tailEnd type="stealth" w="med" len="med"/>
          </a:ln>
        </p:spPr>
        <p:txBody>
          <a:bodyPr wrap="none"/>
          <a:lstStyle/>
          <a:p>
            <a:endParaRPr lang="zh-CN" altLang="en-US" b="1" dirty="0">
              <a:latin typeface="宋体" panose="02010600030101010101" pitchFamily="2" charset="-122"/>
              <a:ea typeface="宋体" panose="02010600030101010101" pitchFamily="2" charset="-122"/>
            </a:endParaRPr>
          </a:p>
        </p:txBody>
      </p:sp>
      <p:sp>
        <p:nvSpPr>
          <p:cNvPr id="319504" name="Freeform 16"/>
          <p:cNvSpPr/>
          <p:nvPr/>
        </p:nvSpPr>
        <p:spPr>
          <a:xfrm rot="10800000">
            <a:off x="2774951" y="1719264"/>
            <a:ext cx="4511675" cy="447675"/>
          </a:xfrm>
          <a:custGeom>
            <a:avLst/>
            <a:gdLst>
              <a:gd name="txL" fmla="*/ 0 w 2610"/>
              <a:gd name="txT" fmla="*/ 0 h 282"/>
              <a:gd name="txR" fmla="*/ 2610 w 2610"/>
              <a:gd name="txB" fmla="*/ 282 h 282"/>
            </a:gdLst>
            <a:ahLst/>
            <a:cxnLst>
              <a:cxn ang="0">
                <a:pos x="0" y="0"/>
              </a:cxn>
              <a:cxn ang="0">
                <a:pos x="0" y="2147483647"/>
              </a:cxn>
              <a:cxn ang="0">
                <a:pos x="2147483647" y="2147483647"/>
              </a:cxn>
              <a:cxn ang="0">
                <a:pos x="2147483647" y="0"/>
              </a:cxn>
            </a:cxnLst>
            <a:rect l="txL" t="txT" r="txR" b="txB"/>
            <a:pathLst>
              <a:path w="2610" h="282">
                <a:moveTo>
                  <a:pt x="0" y="0"/>
                </a:moveTo>
                <a:lnTo>
                  <a:pt x="0" y="282"/>
                </a:lnTo>
                <a:lnTo>
                  <a:pt x="2610" y="282"/>
                </a:lnTo>
                <a:lnTo>
                  <a:pt x="2610" y="0"/>
                </a:lnTo>
              </a:path>
            </a:pathLst>
          </a:custGeom>
          <a:noFill/>
          <a:ln w="38100" cap="flat" cmpd="sng">
            <a:solidFill>
              <a:schemeClr val="folHlink"/>
            </a:solidFill>
            <a:prstDash val="solid"/>
            <a:round/>
            <a:headEnd type="none" w="med" len="med"/>
            <a:tailEnd type="stealth" w="med" len="med"/>
          </a:ln>
        </p:spPr>
        <p:txBody>
          <a:bodyPr wrap="none"/>
          <a:lstStyle/>
          <a:p>
            <a:endParaRPr lang="zh-CN" altLang="en-US" b="1" dirty="0">
              <a:latin typeface="宋体" panose="02010600030101010101" pitchFamily="2" charset="-122"/>
              <a:ea typeface="宋体" panose="02010600030101010101" pitchFamily="2" charset="-122"/>
            </a:endParaRPr>
          </a:p>
        </p:txBody>
      </p:sp>
      <p:sp>
        <p:nvSpPr>
          <p:cNvPr id="319505" name="Line 17"/>
          <p:cNvSpPr/>
          <p:nvPr/>
        </p:nvSpPr>
        <p:spPr>
          <a:xfrm>
            <a:off x="3513138" y="2490788"/>
            <a:ext cx="817562" cy="0"/>
          </a:xfrm>
          <a:prstGeom prst="line">
            <a:avLst/>
          </a:prstGeom>
          <a:ln w="38100" cap="flat" cmpd="sng">
            <a:solidFill>
              <a:schemeClr val="folHlink"/>
            </a:solidFill>
            <a:prstDash val="solid"/>
            <a:headEnd type="none" w="med" len="med"/>
            <a:tailEnd type="stealth" w="med" len="med"/>
          </a:ln>
        </p:spPr>
      </p:sp>
      <p:sp>
        <p:nvSpPr>
          <p:cNvPr id="319506" name="Line 18"/>
          <p:cNvSpPr/>
          <p:nvPr/>
        </p:nvSpPr>
        <p:spPr>
          <a:xfrm>
            <a:off x="5741988" y="2509838"/>
            <a:ext cx="817562" cy="0"/>
          </a:xfrm>
          <a:prstGeom prst="line">
            <a:avLst/>
          </a:prstGeom>
          <a:ln w="38100" cap="flat" cmpd="sng">
            <a:solidFill>
              <a:schemeClr val="folHlink"/>
            </a:solidFill>
            <a:prstDash val="solid"/>
            <a:headEnd type="none" w="med" len="med"/>
            <a:tailEnd type="stealth" w="med" len="med"/>
          </a:ln>
        </p:spPr>
      </p:sp>
      <p:sp>
        <p:nvSpPr>
          <p:cNvPr id="319507" name="Line 19"/>
          <p:cNvSpPr/>
          <p:nvPr/>
        </p:nvSpPr>
        <p:spPr>
          <a:xfrm>
            <a:off x="7989888" y="2509838"/>
            <a:ext cx="817562" cy="0"/>
          </a:xfrm>
          <a:prstGeom prst="line">
            <a:avLst/>
          </a:prstGeom>
          <a:ln w="38100" cap="flat" cmpd="sng">
            <a:solidFill>
              <a:schemeClr val="folHlink"/>
            </a:solidFill>
            <a:prstDash val="solid"/>
            <a:headEnd type="none" w="med" len="med"/>
            <a:tailEnd type="stealth" w="med" len="med"/>
          </a:ln>
        </p:spPr>
      </p:sp>
      <p:sp>
        <p:nvSpPr>
          <p:cNvPr id="319508" name="Line 20"/>
          <p:cNvSpPr/>
          <p:nvPr/>
        </p:nvSpPr>
        <p:spPr>
          <a:xfrm rot="10800000">
            <a:off x="7970838" y="2795588"/>
            <a:ext cx="817562" cy="0"/>
          </a:xfrm>
          <a:prstGeom prst="line">
            <a:avLst/>
          </a:prstGeom>
          <a:ln w="38100" cap="flat" cmpd="sng">
            <a:solidFill>
              <a:schemeClr val="folHlink"/>
            </a:solidFill>
            <a:prstDash val="solid"/>
            <a:headEnd type="none" w="med" len="med"/>
            <a:tailEnd type="stealth" w="med" len="med"/>
          </a:ln>
        </p:spPr>
      </p:sp>
      <p:sp>
        <p:nvSpPr>
          <p:cNvPr id="319509" name="Line 21"/>
          <p:cNvSpPr/>
          <p:nvPr/>
        </p:nvSpPr>
        <p:spPr>
          <a:xfrm rot="10800000">
            <a:off x="5741988" y="2795588"/>
            <a:ext cx="817562" cy="0"/>
          </a:xfrm>
          <a:prstGeom prst="line">
            <a:avLst/>
          </a:prstGeom>
          <a:ln w="38100" cap="flat" cmpd="sng">
            <a:solidFill>
              <a:schemeClr val="folHlink"/>
            </a:solidFill>
            <a:prstDash val="solid"/>
            <a:headEnd type="none" w="med" len="med"/>
            <a:tailEnd type="stealth" w="med" len="med"/>
          </a:ln>
        </p:spPr>
      </p:sp>
      <p:sp>
        <p:nvSpPr>
          <p:cNvPr id="319510" name="Line 22"/>
          <p:cNvSpPr/>
          <p:nvPr/>
        </p:nvSpPr>
        <p:spPr>
          <a:xfrm rot="10800000">
            <a:off x="3494088" y="2795588"/>
            <a:ext cx="817562" cy="0"/>
          </a:xfrm>
          <a:prstGeom prst="line">
            <a:avLst/>
          </a:prstGeom>
          <a:ln w="38100" cap="flat" cmpd="sng">
            <a:solidFill>
              <a:schemeClr val="folHlink"/>
            </a:solidFill>
            <a:prstDash val="solid"/>
            <a:headEnd type="none" w="med" len="med"/>
            <a:tailEnd type="stealth" w="med" len="med"/>
          </a:ln>
        </p:spPr>
      </p:sp>
      <p:grpSp>
        <p:nvGrpSpPr>
          <p:cNvPr id="16397" name="Group 23"/>
          <p:cNvGrpSpPr/>
          <p:nvPr/>
        </p:nvGrpSpPr>
        <p:grpSpPr>
          <a:xfrm>
            <a:off x="1676401" y="463550"/>
            <a:ext cx="7802563" cy="646113"/>
            <a:chOff x="170" y="292"/>
            <a:chExt cx="4915" cy="407"/>
          </a:xfrm>
        </p:grpSpPr>
        <p:sp>
          <p:nvSpPr>
            <p:cNvPr id="16423" name="Text Box 24"/>
            <p:cNvSpPr txBox="1"/>
            <p:nvPr/>
          </p:nvSpPr>
          <p:spPr>
            <a:xfrm>
              <a:off x="170" y="292"/>
              <a:ext cx="4915" cy="407"/>
            </a:xfrm>
            <a:prstGeom prst="rect">
              <a:avLst/>
            </a:prstGeom>
            <a:noFill/>
            <a:ln w="9525">
              <a:noFill/>
            </a:ln>
          </p:spPr>
          <p:txBody>
            <a:bodyPr wrap="none">
              <a:spAutoFit/>
            </a:bodyPr>
            <a:lstStyle/>
            <a:p>
              <a:pPr>
                <a:spcBef>
                  <a:spcPct val="20000"/>
                </a:spcBef>
                <a:buClr>
                  <a:schemeClr val="accent2"/>
                </a:buClr>
                <a:buSzPct val="80000"/>
                <a:buFont typeface="Wingdings" panose="05000000000000000000" pitchFamily="2" charset="2"/>
              </a:pPr>
              <a:r>
                <a:rPr lang="zh-CN" altLang="en-US" sz="3600" b="1" dirty="0">
                  <a:latin typeface="宋体" panose="02010600030101010101" pitchFamily="2" charset="-122"/>
                  <a:ea typeface="宋体" panose="02010600030101010101" pitchFamily="2" charset="-122"/>
                </a:rPr>
                <a:t>2. 缓存  主存层次和主存  辅存层次</a:t>
              </a:r>
            </a:p>
          </p:txBody>
        </p:sp>
        <p:sp>
          <p:nvSpPr>
            <p:cNvPr id="16424" name="Line 25"/>
            <p:cNvSpPr/>
            <p:nvPr/>
          </p:nvSpPr>
          <p:spPr>
            <a:xfrm>
              <a:off x="1286" y="523"/>
              <a:ext cx="209" cy="0"/>
            </a:xfrm>
            <a:prstGeom prst="line">
              <a:avLst/>
            </a:prstGeom>
            <a:ln w="38100" cap="flat" cmpd="sng">
              <a:solidFill>
                <a:schemeClr val="tx1"/>
              </a:solidFill>
              <a:prstDash val="solid"/>
              <a:headEnd type="none" w="med" len="med"/>
              <a:tailEnd type="none" w="med" len="med"/>
            </a:ln>
          </p:spPr>
        </p:sp>
        <p:sp>
          <p:nvSpPr>
            <p:cNvPr id="16425" name="Line 26"/>
            <p:cNvSpPr/>
            <p:nvPr/>
          </p:nvSpPr>
          <p:spPr>
            <a:xfrm>
              <a:off x="3580" y="527"/>
              <a:ext cx="209" cy="0"/>
            </a:xfrm>
            <a:prstGeom prst="line">
              <a:avLst/>
            </a:prstGeom>
            <a:ln w="38100" cap="flat" cmpd="sng">
              <a:solidFill>
                <a:schemeClr val="tx1"/>
              </a:solidFill>
              <a:prstDash val="solid"/>
              <a:headEnd type="none" w="med" len="med"/>
              <a:tailEnd type="none" w="med" len="med"/>
            </a:ln>
          </p:spPr>
        </p:sp>
      </p:grpSp>
      <p:grpSp>
        <p:nvGrpSpPr>
          <p:cNvPr id="8" name="Group 27"/>
          <p:cNvGrpSpPr/>
          <p:nvPr/>
        </p:nvGrpSpPr>
        <p:grpSpPr>
          <a:xfrm>
            <a:off x="5259389" y="4129084"/>
            <a:ext cx="1985963" cy="523874"/>
            <a:chOff x="2353" y="2553"/>
            <a:chExt cx="1251" cy="330"/>
          </a:xfrm>
        </p:grpSpPr>
        <p:sp>
          <p:nvSpPr>
            <p:cNvPr id="16420" name="Text Box 28"/>
            <p:cNvSpPr txBox="1"/>
            <p:nvPr/>
          </p:nvSpPr>
          <p:spPr>
            <a:xfrm>
              <a:off x="2353"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缓存</a:t>
              </a:r>
            </a:p>
          </p:txBody>
        </p:sp>
        <p:sp>
          <p:nvSpPr>
            <p:cNvPr id="16421" name="Text Box 29"/>
            <p:cNvSpPr txBox="1"/>
            <p:nvPr/>
          </p:nvSpPr>
          <p:spPr>
            <a:xfrm>
              <a:off x="3033"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主存</a:t>
              </a:r>
            </a:p>
          </p:txBody>
        </p:sp>
        <p:sp>
          <p:nvSpPr>
            <p:cNvPr id="16422" name="Line 30"/>
            <p:cNvSpPr/>
            <p:nvPr/>
          </p:nvSpPr>
          <p:spPr>
            <a:xfrm>
              <a:off x="2905" y="2717"/>
              <a:ext cx="160" cy="0"/>
            </a:xfrm>
            <a:prstGeom prst="line">
              <a:avLst/>
            </a:prstGeom>
            <a:ln w="38100" cap="flat" cmpd="sng">
              <a:solidFill>
                <a:schemeClr val="tx1"/>
              </a:solidFill>
              <a:prstDash val="solid"/>
              <a:headEnd type="none" w="med" len="med"/>
              <a:tailEnd type="none" w="med" len="med"/>
            </a:ln>
          </p:spPr>
        </p:sp>
      </p:grpSp>
      <p:grpSp>
        <p:nvGrpSpPr>
          <p:cNvPr id="9" name="Group 31"/>
          <p:cNvGrpSpPr/>
          <p:nvPr/>
        </p:nvGrpSpPr>
        <p:grpSpPr>
          <a:xfrm>
            <a:off x="7431087" y="4129084"/>
            <a:ext cx="2041524" cy="523874"/>
            <a:chOff x="3721" y="2553"/>
            <a:chExt cx="1286" cy="330"/>
          </a:xfrm>
        </p:grpSpPr>
        <p:sp>
          <p:nvSpPr>
            <p:cNvPr id="16417" name="Text Box 32"/>
            <p:cNvSpPr txBox="1"/>
            <p:nvPr/>
          </p:nvSpPr>
          <p:spPr>
            <a:xfrm>
              <a:off x="4436"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辅存</a:t>
              </a:r>
            </a:p>
          </p:txBody>
        </p:sp>
        <p:sp>
          <p:nvSpPr>
            <p:cNvPr id="16418" name="Text Box 33"/>
            <p:cNvSpPr txBox="1"/>
            <p:nvPr/>
          </p:nvSpPr>
          <p:spPr>
            <a:xfrm>
              <a:off x="3721"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主存</a:t>
              </a:r>
            </a:p>
          </p:txBody>
        </p:sp>
        <p:sp>
          <p:nvSpPr>
            <p:cNvPr id="16419" name="Line 34"/>
            <p:cNvSpPr/>
            <p:nvPr/>
          </p:nvSpPr>
          <p:spPr>
            <a:xfrm>
              <a:off x="4275" y="2717"/>
              <a:ext cx="160" cy="0"/>
            </a:xfrm>
            <a:prstGeom prst="line">
              <a:avLst/>
            </a:prstGeom>
            <a:ln w="38100" cap="flat" cmpd="sng">
              <a:solidFill>
                <a:schemeClr val="tx1"/>
              </a:solidFill>
              <a:prstDash val="solid"/>
              <a:headEnd type="none" w="med" len="med"/>
              <a:tailEnd type="none" w="med" len="med"/>
            </a:ln>
          </p:spPr>
        </p:sp>
      </p:grpSp>
      <p:grpSp>
        <p:nvGrpSpPr>
          <p:cNvPr id="10" name="Group 35"/>
          <p:cNvGrpSpPr/>
          <p:nvPr/>
        </p:nvGrpSpPr>
        <p:grpSpPr>
          <a:xfrm>
            <a:off x="7718426" y="4611688"/>
            <a:ext cx="815975" cy="844550"/>
            <a:chOff x="4021" y="2905"/>
            <a:chExt cx="514" cy="532"/>
          </a:xfrm>
        </p:grpSpPr>
        <p:sp>
          <p:nvSpPr>
            <p:cNvPr id="16415" name="Rectangle 36"/>
            <p:cNvSpPr/>
            <p:nvPr/>
          </p:nvSpPr>
          <p:spPr>
            <a:xfrm>
              <a:off x="4412" y="2905"/>
              <a:ext cx="122" cy="343"/>
            </a:xfrm>
            <a:prstGeom prst="rect">
              <a:avLst/>
            </a:prstGeom>
            <a:solidFill>
              <a:schemeClr val="folHlink"/>
            </a:solidFill>
            <a:ln w="9525"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sp>
          <p:nvSpPr>
            <p:cNvPr id="16416" name="AutoShape 37"/>
            <p:cNvSpPr/>
            <p:nvPr/>
          </p:nvSpPr>
          <p:spPr>
            <a:xfrm>
              <a:off x="4021" y="3190"/>
              <a:ext cx="514" cy="247"/>
            </a:xfrm>
            <a:prstGeom prst="leftArrow">
              <a:avLst>
                <a:gd name="adj1" fmla="val 50120"/>
                <a:gd name="adj2" fmla="val 41946"/>
              </a:avLst>
            </a:prstGeom>
            <a:solidFill>
              <a:schemeClr val="folHlink"/>
            </a:solidFill>
            <a:ln w="9525"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sp>
        <p:nvSpPr>
          <p:cNvPr id="319526" name="Text Box 38"/>
          <p:cNvSpPr txBox="1"/>
          <p:nvPr/>
        </p:nvSpPr>
        <p:spPr>
          <a:xfrm>
            <a:off x="5903913" y="5029200"/>
            <a:ext cx="1723549" cy="46166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虚拟存储器</a:t>
            </a:r>
          </a:p>
        </p:txBody>
      </p:sp>
      <p:grpSp>
        <p:nvGrpSpPr>
          <p:cNvPr id="11" name="Group 39"/>
          <p:cNvGrpSpPr/>
          <p:nvPr/>
        </p:nvGrpSpPr>
        <p:grpSpPr>
          <a:xfrm>
            <a:off x="2057400" y="1808164"/>
            <a:ext cx="7183438" cy="400050"/>
            <a:chOff x="445" y="1139"/>
            <a:chExt cx="4525" cy="252"/>
          </a:xfrm>
        </p:grpSpPr>
        <p:sp>
          <p:nvSpPr>
            <p:cNvPr id="16411" name="Text Box 40"/>
            <p:cNvSpPr txBox="1"/>
            <p:nvPr/>
          </p:nvSpPr>
          <p:spPr>
            <a:xfrm>
              <a:off x="445" y="1139"/>
              <a:ext cx="525"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10 </a:t>
              </a:r>
              <a:r>
                <a:rPr lang="en-US" altLang="zh-CN" sz="2000" b="1" dirty="0">
                  <a:latin typeface="宋体" panose="02010600030101010101" pitchFamily="2" charset="-122"/>
                  <a:ea typeface="宋体" panose="02010600030101010101" pitchFamily="2" charset="-122"/>
                </a:rPr>
                <a:t>ns</a:t>
              </a:r>
            </a:p>
          </p:txBody>
        </p:sp>
        <p:sp>
          <p:nvSpPr>
            <p:cNvPr id="16412" name="Text Box 41"/>
            <p:cNvSpPr txBox="1"/>
            <p:nvPr/>
          </p:nvSpPr>
          <p:spPr>
            <a:xfrm>
              <a:off x="1834" y="1139"/>
              <a:ext cx="525"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20 </a:t>
              </a:r>
              <a:r>
                <a:rPr lang="en-US" altLang="zh-CN" sz="2000" b="1" dirty="0">
                  <a:latin typeface="宋体" panose="02010600030101010101" pitchFamily="2" charset="-122"/>
                  <a:ea typeface="宋体" panose="02010600030101010101" pitchFamily="2" charset="-122"/>
                </a:rPr>
                <a:t>ns</a:t>
              </a:r>
            </a:p>
          </p:txBody>
        </p:sp>
        <p:sp>
          <p:nvSpPr>
            <p:cNvPr id="16413" name="Text Box 42"/>
            <p:cNvSpPr txBox="1"/>
            <p:nvPr/>
          </p:nvSpPr>
          <p:spPr>
            <a:xfrm>
              <a:off x="3203" y="1139"/>
              <a:ext cx="607"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200 </a:t>
              </a:r>
              <a:r>
                <a:rPr lang="en-US" altLang="zh-CN" sz="2000" b="1" dirty="0">
                  <a:latin typeface="宋体" panose="02010600030101010101" pitchFamily="2" charset="-122"/>
                  <a:ea typeface="宋体" panose="02010600030101010101" pitchFamily="2" charset="-122"/>
                </a:rPr>
                <a:t>ns</a:t>
              </a:r>
            </a:p>
          </p:txBody>
        </p:sp>
        <p:sp>
          <p:nvSpPr>
            <p:cNvPr id="16414" name="Text Box 43"/>
            <p:cNvSpPr txBox="1"/>
            <p:nvPr/>
          </p:nvSpPr>
          <p:spPr>
            <a:xfrm>
              <a:off x="4690" y="1139"/>
              <a:ext cx="280"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ms</a:t>
              </a:r>
            </a:p>
          </p:txBody>
        </p:sp>
      </p:grpSp>
      <p:sp>
        <p:nvSpPr>
          <p:cNvPr id="319532" name="AutoShape 44"/>
          <p:cNvSpPr/>
          <p:nvPr/>
        </p:nvSpPr>
        <p:spPr>
          <a:xfrm>
            <a:off x="5903913" y="5576889"/>
            <a:ext cx="1155854" cy="510778"/>
          </a:xfrm>
          <a:prstGeom prst="flowChartAlternateProcess">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虚地址</a:t>
            </a:r>
          </a:p>
        </p:txBody>
      </p:sp>
      <p:sp>
        <p:nvSpPr>
          <p:cNvPr id="319533" name="Text Box 45"/>
          <p:cNvSpPr txBox="1"/>
          <p:nvPr/>
        </p:nvSpPr>
        <p:spPr>
          <a:xfrm>
            <a:off x="5903913" y="6157913"/>
            <a:ext cx="1415772" cy="46166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逻辑地址</a:t>
            </a:r>
          </a:p>
        </p:txBody>
      </p:sp>
      <p:sp>
        <p:nvSpPr>
          <p:cNvPr id="319534" name="Text Box 46"/>
          <p:cNvSpPr txBox="1"/>
          <p:nvPr/>
        </p:nvSpPr>
        <p:spPr>
          <a:xfrm>
            <a:off x="4068764" y="5592763"/>
            <a:ext cx="1107996" cy="46166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实地址</a:t>
            </a:r>
          </a:p>
        </p:txBody>
      </p:sp>
      <p:sp>
        <p:nvSpPr>
          <p:cNvPr id="319535" name="Text Box 47"/>
          <p:cNvSpPr txBox="1"/>
          <p:nvPr/>
        </p:nvSpPr>
        <p:spPr>
          <a:xfrm>
            <a:off x="4068763" y="6157913"/>
            <a:ext cx="1415772" cy="46166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物理地址</a:t>
            </a:r>
          </a:p>
        </p:txBody>
      </p:sp>
      <p:sp>
        <p:nvSpPr>
          <p:cNvPr id="319536" name="Text Box 48"/>
          <p:cNvSpPr txBox="1"/>
          <p:nvPr/>
        </p:nvSpPr>
        <p:spPr>
          <a:xfrm>
            <a:off x="4068763" y="5029200"/>
            <a:ext cx="1415772" cy="46166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主存储器</a:t>
            </a:r>
          </a:p>
        </p:txBody>
      </p:sp>
      <p:sp>
        <p:nvSpPr>
          <p:cNvPr id="319538" name="Text Box 50"/>
          <p:cNvSpPr txBox="1"/>
          <p:nvPr/>
        </p:nvSpPr>
        <p:spPr>
          <a:xfrm>
            <a:off x="5445125" y="3657601"/>
            <a:ext cx="1627369" cy="52322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（速度）</a:t>
            </a:r>
          </a:p>
        </p:txBody>
      </p:sp>
      <p:sp>
        <p:nvSpPr>
          <p:cNvPr id="319539" name="Text Box 51"/>
          <p:cNvSpPr txBox="1"/>
          <p:nvPr/>
        </p:nvSpPr>
        <p:spPr>
          <a:xfrm>
            <a:off x="7589838" y="3657601"/>
            <a:ext cx="1627369" cy="52322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（容量）</a:t>
            </a:r>
          </a:p>
        </p:txBody>
      </p:sp>
      <p:sp>
        <p:nvSpPr>
          <p:cNvPr id="5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19504"/>
                                        </p:tgtEl>
                                        <p:attrNameLst>
                                          <p:attrName>style.visibility</p:attrName>
                                        </p:attrNameLst>
                                      </p:cBhvr>
                                      <p:to>
                                        <p:strVal val="visible"/>
                                      </p:to>
                                    </p:set>
                                    <p:animEffect transition="in" filter="strips(downLeft)">
                                      <p:cBhvr>
                                        <p:cTn id="12" dur="500"/>
                                        <p:tgtEl>
                                          <p:spTgt spid="319504"/>
                                        </p:tgtEl>
                                      </p:cBhvr>
                                    </p:animEffect>
                                  </p:childTnLst>
                                </p:cTn>
                              </p:par>
                            </p:childTnLst>
                          </p:cTn>
                        </p:par>
                        <p:par>
                          <p:cTn id="13" fill="hold">
                            <p:stCondLst>
                              <p:cond delay="500"/>
                            </p:stCondLst>
                            <p:childTnLst>
                              <p:par>
                                <p:cTn id="14" presetID="18" presetClass="entr" presetSubtype="3" fill="hold" grpId="0" nodeType="afterEffect">
                                  <p:stCondLst>
                                    <p:cond delay="0"/>
                                  </p:stCondLst>
                                  <p:childTnLst>
                                    <p:set>
                                      <p:cBhvr>
                                        <p:cTn id="15" dur="1" fill="hold">
                                          <p:stCondLst>
                                            <p:cond delay="0"/>
                                          </p:stCondLst>
                                        </p:cTn>
                                        <p:tgtEl>
                                          <p:spTgt spid="319503"/>
                                        </p:tgtEl>
                                        <p:attrNameLst>
                                          <p:attrName>style.visibility</p:attrName>
                                        </p:attrNameLst>
                                      </p:cBhvr>
                                      <p:to>
                                        <p:strVal val="visible"/>
                                      </p:to>
                                    </p:set>
                                    <p:animEffect transition="in" filter="strips(upRight)">
                                      <p:cBhvr>
                                        <p:cTn id="16" dur="500"/>
                                        <p:tgtEl>
                                          <p:spTgt spid="31950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319507"/>
                                        </p:tgtEl>
                                        <p:attrNameLst>
                                          <p:attrName>style.visibility</p:attrName>
                                        </p:attrNameLst>
                                      </p:cBhvr>
                                      <p:to>
                                        <p:strVal val="visible"/>
                                      </p:to>
                                    </p:set>
                                    <p:animEffect transition="in" filter="slide(fromLeft)">
                                      <p:cBhvr>
                                        <p:cTn id="26" dur="500"/>
                                        <p:tgtEl>
                                          <p:spTgt spid="319507"/>
                                        </p:tgtEl>
                                      </p:cBhvr>
                                    </p:animEffect>
                                  </p:childTnLst>
                                </p:cTn>
                              </p:par>
                            </p:childTnLst>
                          </p:cTn>
                        </p:par>
                        <p:par>
                          <p:cTn id="27" fill="hold">
                            <p:stCondLst>
                              <p:cond delay="500"/>
                            </p:stCondLst>
                            <p:childTnLst>
                              <p:par>
                                <p:cTn id="28" presetID="12" presetClass="entr" presetSubtype="2" fill="hold" nodeType="afterEffect">
                                  <p:stCondLst>
                                    <p:cond delay="0"/>
                                  </p:stCondLst>
                                  <p:childTnLst>
                                    <p:set>
                                      <p:cBhvr>
                                        <p:cTn id="29" dur="1" fill="hold">
                                          <p:stCondLst>
                                            <p:cond delay="0"/>
                                          </p:stCondLst>
                                        </p:cTn>
                                        <p:tgtEl>
                                          <p:spTgt spid="319508"/>
                                        </p:tgtEl>
                                        <p:attrNameLst>
                                          <p:attrName>style.visibility</p:attrName>
                                        </p:attrNameLst>
                                      </p:cBhvr>
                                      <p:to>
                                        <p:strVal val="visible"/>
                                      </p:to>
                                    </p:set>
                                    <p:animEffect transition="in" filter="slide(fromRight)">
                                      <p:cBhvr>
                                        <p:cTn id="30" dur="500"/>
                                        <p:tgtEl>
                                          <p:spTgt spid="31950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319505"/>
                                        </p:tgtEl>
                                        <p:attrNameLst>
                                          <p:attrName>style.visibility</p:attrName>
                                        </p:attrNameLst>
                                      </p:cBhvr>
                                      <p:to>
                                        <p:strVal val="visible"/>
                                      </p:to>
                                    </p:set>
                                    <p:animEffect transition="in" filter="slide(fromLeft)">
                                      <p:cBhvr>
                                        <p:cTn id="40" dur="500"/>
                                        <p:tgtEl>
                                          <p:spTgt spid="319505"/>
                                        </p:tgtEl>
                                      </p:cBhvr>
                                    </p:animEffect>
                                  </p:childTnLst>
                                </p:cTn>
                              </p:par>
                            </p:childTnLst>
                          </p:cTn>
                        </p:par>
                        <p:par>
                          <p:cTn id="41" fill="hold">
                            <p:stCondLst>
                              <p:cond delay="500"/>
                            </p:stCondLst>
                            <p:childTnLst>
                              <p:par>
                                <p:cTn id="42" presetID="12" presetClass="entr" presetSubtype="2" fill="hold" nodeType="afterEffect">
                                  <p:stCondLst>
                                    <p:cond delay="0"/>
                                  </p:stCondLst>
                                  <p:childTnLst>
                                    <p:set>
                                      <p:cBhvr>
                                        <p:cTn id="43" dur="1" fill="hold">
                                          <p:stCondLst>
                                            <p:cond delay="0"/>
                                          </p:stCondLst>
                                        </p:cTn>
                                        <p:tgtEl>
                                          <p:spTgt spid="319510"/>
                                        </p:tgtEl>
                                        <p:attrNameLst>
                                          <p:attrName>style.visibility</p:attrName>
                                        </p:attrNameLst>
                                      </p:cBhvr>
                                      <p:to>
                                        <p:strVal val="visible"/>
                                      </p:to>
                                    </p:set>
                                    <p:animEffect transition="in" filter="slide(fromRight)">
                                      <p:cBhvr>
                                        <p:cTn id="44" dur="500"/>
                                        <p:tgtEl>
                                          <p:spTgt spid="31951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319506"/>
                                        </p:tgtEl>
                                        <p:attrNameLst>
                                          <p:attrName>style.visibility</p:attrName>
                                        </p:attrNameLst>
                                      </p:cBhvr>
                                      <p:to>
                                        <p:strVal val="visible"/>
                                      </p:to>
                                    </p:set>
                                    <p:animEffect transition="in" filter="slide(fromLeft)">
                                      <p:cBhvr>
                                        <p:cTn id="49" dur="500"/>
                                        <p:tgtEl>
                                          <p:spTgt spid="319506"/>
                                        </p:tgtEl>
                                      </p:cBhvr>
                                    </p:animEffect>
                                  </p:childTnLst>
                                </p:cTn>
                              </p:par>
                            </p:childTnLst>
                          </p:cTn>
                        </p:par>
                        <p:par>
                          <p:cTn id="50" fill="hold">
                            <p:stCondLst>
                              <p:cond delay="500"/>
                            </p:stCondLst>
                            <p:childTnLst>
                              <p:par>
                                <p:cTn id="51" presetID="12" presetClass="entr" presetSubtype="2" fill="hold" nodeType="afterEffect">
                                  <p:stCondLst>
                                    <p:cond delay="0"/>
                                  </p:stCondLst>
                                  <p:childTnLst>
                                    <p:set>
                                      <p:cBhvr>
                                        <p:cTn id="52" dur="1" fill="hold">
                                          <p:stCondLst>
                                            <p:cond delay="0"/>
                                          </p:stCondLst>
                                        </p:cTn>
                                        <p:tgtEl>
                                          <p:spTgt spid="319509"/>
                                        </p:tgtEl>
                                        <p:attrNameLst>
                                          <p:attrName>style.visibility</p:attrName>
                                        </p:attrNameLst>
                                      </p:cBhvr>
                                      <p:to>
                                        <p:strVal val="visible"/>
                                      </p:to>
                                    </p:set>
                                    <p:animEffect transition="in" filter="slide(fromRight)">
                                      <p:cBhvr>
                                        <p:cTn id="53" dur="500"/>
                                        <p:tgtEl>
                                          <p:spTgt spid="31950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linds(horizontal)">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linds(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blinds(horizontal)">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319538"/>
                                        </p:tgtEl>
                                        <p:attrNameLst>
                                          <p:attrName>style.visibility</p:attrName>
                                        </p:attrNameLst>
                                      </p:cBhvr>
                                      <p:to>
                                        <p:strVal val="visible"/>
                                      </p:to>
                                    </p:set>
                                    <p:animEffect transition="in" filter="blinds(horizontal)">
                                      <p:cBhvr>
                                        <p:cTn id="73" dur="500"/>
                                        <p:tgtEl>
                                          <p:spTgt spid="31953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19539"/>
                                        </p:tgtEl>
                                        <p:attrNameLst>
                                          <p:attrName>style.visibility</p:attrName>
                                        </p:attrNameLst>
                                      </p:cBhvr>
                                      <p:to>
                                        <p:strVal val="visible"/>
                                      </p:to>
                                    </p:set>
                                    <p:animEffect transition="in" filter="blinds(horizontal)">
                                      <p:cBhvr>
                                        <p:cTn id="78" dur="500"/>
                                        <p:tgtEl>
                                          <p:spTgt spid="319539"/>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12"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strips(downLeft)">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319526"/>
                                        </p:tgtEl>
                                        <p:attrNameLst>
                                          <p:attrName>style.visibility</p:attrName>
                                        </p:attrNameLst>
                                      </p:cBhvr>
                                      <p:to>
                                        <p:strVal val="visible"/>
                                      </p:to>
                                    </p:set>
                                    <p:animEffect transition="in" filter="blinds(horizontal)">
                                      <p:cBhvr>
                                        <p:cTn id="88" dur="500"/>
                                        <p:tgtEl>
                                          <p:spTgt spid="31952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19532"/>
                                        </p:tgtEl>
                                        <p:attrNameLst>
                                          <p:attrName>style.visibility</p:attrName>
                                        </p:attrNameLst>
                                      </p:cBhvr>
                                      <p:to>
                                        <p:strVal val="visible"/>
                                      </p:to>
                                    </p:set>
                                    <p:animEffect transition="in" filter="blinds(horizontal)">
                                      <p:cBhvr>
                                        <p:cTn id="93" dur="500"/>
                                        <p:tgtEl>
                                          <p:spTgt spid="319532"/>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19533"/>
                                        </p:tgtEl>
                                        <p:attrNameLst>
                                          <p:attrName>style.visibility</p:attrName>
                                        </p:attrNameLst>
                                      </p:cBhvr>
                                      <p:to>
                                        <p:strVal val="visible"/>
                                      </p:to>
                                    </p:set>
                                    <p:animEffect transition="in" filter="blinds(horizontal)">
                                      <p:cBhvr>
                                        <p:cTn id="98" dur="500"/>
                                        <p:tgtEl>
                                          <p:spTgt spid="319533"/>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319536"/>
                                        </p:tgtEl>
                                        <p:attrNameLst>
                                          <p:attrName>style.visibility</p:attrName>
                                        </p:attrNameLst>
                                      </p:cBhvr>
                                      <p:to>
                                        <p:strVal val="visible"/>
                                      </p:to>
                                    </p:set>
                                    <p:animEffect transition="in" filter="blinds(horizontal)">
                                      <p:cBhvr>
                                        <p:cTn id="103" dur="500"/>
                                        <p:tgtEl>
                                          <p:spTgt spid="31953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319534"/>
                                        </p:tgtEl>
                                        <p:attrNameLst>
                                          <p:attrName>style.visibility</p:attrName>
                                        </p:attrNameLst>
                                      </p:cBhvr>
                                      <p:to>
                                        <p:strVal val="visible"/>
                                      </p:to>
                                    </p:set>
                                    <p:animEffect transition="in" filter="blinds(horizontal)">
                                      <p:cBhvr>
                                        <p:cTn id="108" dur="500"/>
                                        <p:tgtEl>
                                          <p:spTgt spid="319534"/>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19535"/>
                                        </p:tgtEl>
                                        <p:attrNameLst>
                                          <p:attrName>style.visibility</p:attrName>
                                        </p:attrNameLst>
                                      </p:cBhvr>
                                      <p:to>
                                        <p:strVal val="visible"/>
                                      </p:to>
                                    </p:set>
                                    <p:animEffect transition="in" filter="blinds(horizontal)">
                                      <p:cBhvr>
                                        <p:cTn id="113" dur="500"/>
                                        <p:tgtEl>
                                          <p:spTgt spid="319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3" grpId="0" animBg="1"/>
      <p:bldP spid="319504" grpId="0" animBg="1"/>
      <p:bldP spid="319526" grpId="0"/>
      <p:bldP spid="319532" grpId="0"/>
      <p:bldP spid="319533" grpId="0"/>
      <p:bldP spid="319534" grpId="0"/>
      <p:bldP spid="319535" grpId="0"/>
      <p:bldP spid="319536" grpId="0"/>
      <p:bldP spid="319538" grpId="0"/>
      <p:bldP spid="31953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4.2</a:t>
            </a:r>
            <a:r>
              <a:rPr lang="zh-CN" altLang="en-US" b="1" dirty="0">
                <a:sym typeface="+mn-ea"/>
              </a:rPr>
              <a:t>主存储器</a:t>
            </a:r>
            <a:endParaRPr lang="zh-CN" altLang="en-US" dirty="0"/>
          </a:p>
        </p:txBody>
      </p:sp>
      <p:sp>
        <p:nvSpPr>
          <p:cNvPr id="3" name="灯片编号占位符 2"/>
          <p:cNvSpPr>
            <a:spLocks noGrp="1"/>
          </p:cNvSpPr>
          <p:nvPr>
            <p:ph type="sldNum" sz="quarter" idx="12"/>
          </p:nvPr>
        </p:nvSpPr>
        <p:spPr>
          <a:xfrm>
            <a:off x="8610600" y="6383020"/>
            <a:ext cx="2743200" cy="365125"/>
          </a:xfrm>
        </p:spPr>
        <p:txBody>
          <a:bodyPr/>
          <a:lstStyle/>
          <a:p>
            <a:fld id="{8EE8E787-E6FE-45D8-9039-788B45E44EE7}" type="slidenum">
              <a:rPr lang="zh-CN" altLang="en-US" smtClean="0"/>
              <a:t>70</a:t>
            </a:fld>
            <a:endParaRPr lang="zh-CN" altLang="en-US" dirty="0"/>
          </a:p>
        </p:txBody>
      </p:sp>
      <p:sp>
        <p:nvSpPr>
          <p:cNvPr id="14" name="Text Box 2"/>
          <p:cNvSpPr txBox="1">
            <a:spLocks noChangeArrowheads="1"/>
          </p:cNvSpPr>
          <p:nvPr/>
        </p:nvSpPr>
        <p:spPr bwMode="auto">
          <a:xfrm>
            <a:off x="641350" y="1054100"/>
            <a:ext cx="52244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zh-CN" altLang="en-US" sz="3600" b="1"/>
              <a:t>2. 存储器与 </a:t>
            </a:r>
            <a:r>
              <a:rPr lang="en-US" altLang="zh-CN" sz="3600" b="1"/>
              <a:t>CPU </a:t>
            </a:r>
            <a:r>
              <a:rPr lang="zh-CN" altLang="en-US" sz="3600" b="1"/>
              <a:t>的连接</a:t>
            </a:r>
            <a:r>
              <a:rPr lang="en-US" altLang="zh-CN" sz="3200" b="1"/>
              <a:t> </a:t>
            </a:r>
          </a:p>
        </p:txBody>
      </p:sp>
      <p:sp>
        <p:nvSpPr>
          <p:cNvPr id="15" name="Text Box 3"/>
          <p:cNvSpPr txBox="1">
            <a:spLocks noChangeArrowheads="1"/>
          </p:cNvSpPr>
          <p:nvPr/>
        </p:nvSpPr>
        <p:spPr bwMode="auto">
          <a:xfrm>
            <a:off x="1714500" y="1878013"/>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地址线的连接</a:t>
            </a:r>
          </a:p>
        </p:txBody>
      </p:sp>
      <p:sp>
        <p:nvSpPr>
          <p:cNvPr id="16" name="Text Box 4"/>
          <p:cNvSpPr txBox="1">
            <a:spLocks noChangeArrowheads="1"/>
          </p:cNvSpPr>
          <p:nvPr/>
        </p:nvSpPr>
        <p:spPr bwMode="auto">
          <a:xfrm>
            <a:off x="1714500" y="2693988"/>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(2) 数据线的连接</a:t>
            </a:r>
          </a:p>
        </p:txBody>
      </p:sp>
      <p:sp>
        <p:nvSpPr>
          <p:cNvPr id="17" name="Text Box 5"/>
          <p:cNvSpPr txBox="1">
            <a:spLocks noChangeArrowheads="1"/>
          </p:cNvSpPr>
          <p:nvPr/>
        </p:nvSpPr>
        <p:spPr bwMode="auto">
          <a:xfrm>
            <a:off x="1714500" y="351155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(3) 读/写命令线的连接</a:t>
            </a:r>
          </a:p>
        </p:txBody>
      </p:sp>
      <p:sp>
        <p:nvSpPr>
          <p:cNvPr id="18" name="Text Box 6"/>
          <p:cNvSpPr txBox="1">
            <a:spLocks noChangeArrowheads="1"/>
          </p:cNvSpPr>
          <p:nvPr/>
        </p:nvSpPr>
        <p:spPr bwMode="auto">
          <a:xfrm>
            <a:off x="1714500" y="4327525"/>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(4) 片选线的连接</a:t>
            </a:r>
          </a:p>
        </p:txBody>
      </p:sp>
      <p:sp>
        <p:nvSpPr>
          <p:cNvPr id="19" name="Text Box 7"/>
          <p:cNvSpPr txBox="1">
            <a:spLocks noChangeArrowheads="1"/>
          </p:cNvSpPr>
          <p:nvPr/>
        </p:nvSpPr>
        <p:spPr bwMode="auto">
          <a:xfrm>
            <a:off x="1714500" y="5145088"/>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(5) 合理选择存储芯片</a:t>
            </a:r>
          </a:p>
        </p:txBody>
      </p:sp>
      <p:sp>
        <p:nvSpPr>
          <p:cNvPr id="20" name="Text Box 8"/>
          <p:cNvSpPr txBox="1">
            <a:spLocks noChangeArrowheads="1"/>
          </p:cNvSpPr>
          <p:nvPr/>
        </p:nvSpPr>
        <p:spPr bwMode="auto">
          <a:xfrm>
            <a:off x="1714500" y="596265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(6) 其他       时序、负载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18" grpId="0" autoUpdateAnimBg="0"/>
      <p:bldP spid="19" grpId="0" autoUpdateAnimBg="0"/>
      <p:bldP spid="20"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71</a:t>
            </a:fld>
            <a:endParaRPr lang="zh-CN" altLang="en-US" dirty="0"/>
          </a:p>
        </p:txBody>
      </p:sp>
      <p:sp>
        <p:nvSpPr>
          <p:cNvPr id="7" name="Text Box 2"/>
          <p:cNvSpPr txBox="1">
            <a:spLocks noChangeArrowheads="1"/>
          </p:cNvSpPr>
          <p:nvPr/>
        </p:nvSpPr>
        <p:spPr bwMode="auto">
          <a:xfrm>
            <a:off x="1270000" y="277812"/>
            <a:ext cx="158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chemeClr val="folHlink"/>
                </a:solidFill>
                <a:latin typeface="宋体" panose="02010600030101010101" pitchFamily="2" charset="-122"/>
              </a:rPr>
              <a:t>例</a:t>
            </a:r>
            <a:r>
              <a:rPr lang="en-US" altLang="zh-CN" sz="3200" b="1">
                <a:solidFill>
                  <a:schemeClr val="folHlink"/>
                </a:solidFill>
              </a:rPr>
              <a:t>4.1</a:t>
            </a:r>
            <a:r>
              <a:rPr lang="en-US" altLang="zh-CN" b="1">
                <a:solidFill>
                  <a:schemeClr val="folHlink"/>
                </a:solidFill>
                <a:latin typeface="宋体" panose="02010600030101010101" pitchFamily="2" charset="-122"/>
              </a:rPr>
              <a:t> </a:t>
            </a:r>
          </a:p>
        </p:txBody>
      </p:sp>
      <p:grpSp>
        <p:nvGrpSpPr>
          <p:cNvPr id="8" name="Group 3"/>
          <p:cNvGrpSpPr/>
          <p:nvPr/>
        </p:nvGrpSpPr>
        <p:grpSpPr bwMode="auto">
          <a:xfrm>
            <a:off x="1774825" y="641350"/>
            <a:ext cx="8137525" cy="5715000"/>
            <a:chOff x="385" y="391"/>
            <a:chExt cx="5126" cy="3600"/>
          </a:xfrm>
        </p:grpSpPr>
        <p:sp>
          <p:nvSpPr>
            <p:cNvPr id="9" name="Text Box 4"/>
            <p:cNvSpPr txBox="1">
              <a:spLocks noChangeArrowheads="1"/>
            </p:cNvSpPr>
            <p:nvPr/>
          </p:nvSpPr>
          <p:spPr bwMode="auto">
            <a:xfrm>
              <a:off x="385" y="391"/>
              <a:ext cx="5126"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a:t>　　 </a:t>
              </a:r>
              <a:r>
                <a:rPr lang="zh-CN" altLang="zh-CN" b="1"/>
                <a:t>设</a:t>
              </a:r>
              <a:r>
                <a:rPr lang="zh-CN" altLang="en-US" b="1"/>
                <a:t>   </a:t>
              </a:r>
              <a:r>
                <a:rPr lang="zh-CN" altLang="zh-CN" b="1"/>
                <a:t>CPU</a:t>
              </a:r>
              <a:r>
                <a:rPr lang="zh-CN" altLang="en-US" b="1"/>
                <a:t> </a:t>
              </a:r>
              <a:r>
                <a:rPr lang="zh-CN" altLang="zh-CN" b="1"/>
                <a:t>有</a:t>
              </a:r>
              <a:r>
                <a:rPr lang="zh-CN" altLang="en-US" b="1"/>
                <a:t> </a:t>
              </a:r>
              <a:r>
                <a:rPr lang="zh-CN" altLang="zh-CN" b="1"/>
                <a:t>16</a:t>
              </a:r>
              <a:r>
                <a:rPr lang="zh-CN" altLang="en-US" b="1"/>
                <a:t> </a:t>
              </a:r>
              <a:r>
                <a:rPr lang="zh-CN" altLang="zh-CN" b="1"/>
                <a:t>根地址线</a:t>
              </a:r>
              <a:r>
                <a:rPr lang="zh-CN" altLang="en-US" b="1"/>
                <a:t>，</a:t>
              </a:r>
              <a:r>
                <a:rPr lang="zh-CN" altLang="zh-CN" b="1"/>
                <a:t>8</a:t>
              </a:r>
              <a:r>
                <a:rPr lang="zh-CN" altLang="en-US" b="1"/>
                <a:t> </a:t>
              </a:r>
              <a:r>
                <a:rPr lang="zh-CN" altLang="zh-CN" b="1"/>
                <a:t>根数据线，</a:t>
              </a:r>
              <a:endParaRPr lang="zh-CN" altLang="en-US" b="1"/>
            </a:p>
            <a:p>
              <a:pPr eaLnBrk="1" hangingPunct="1">
                <a:lnSpc>
                  <a:spcPct val="120000"/>
                </a:lnSpc>
              </a:pPr>
              <a:r>
                <a:rPr lang="zh-CN" altLang="en-US" b="1"/>
                <a:t>                </a:t>
              </a:r>
              <a:r>
                <a:rPr lang="en-US" altLang="zh-CN" b="1"/>
                <a:t>MREQ </a:t>
              </a:r>
              <a:r>
                <a:rPr lang="zh-CN" altLang="zh-CN" b="1"/>
                <a:t>访存控制信号（低电平有效），</a:t>
              </a:r>
              <a:endParaRPr lang="zh-CN" altLang="en-US" b="1"/>
            </a:p>
            <a:p>
              <a:pPr eaLnBrk="1" hangingPunct="1">
                <a:lnSpc>
                  <a:spcPct val="120000"/>
                </a:lnSpc>
              </a:pPr>
              <a:r>
                <a:rPr lang="zh-CN" altLang="en-US" b="1"/>
                <a:t>                </a:t>
              </a:r>
              <a:r>
                <a:rPr lang="en-US" altLang="zh-CN" b="1"/>
                <a:t>WR </a:t>
              </a:r>
              <a:r>
                <a:rPr lang="zh-CN" altLang="zh-CN" b="1"/>
                <a:t>读/写控制信号（高电平为读，低电平为写） </a:t>
              </a:r>
              <a:r>
                <a:rPr lang="zh-CN" altLang="en-US" b="1"/>
                <a:t>  </a:t>
              </a:r>
            </a:p>
            <a:p>
              <a:pPr eaLnBrk="1" hangingPunct="1">
                <a:lnSpc>
                  <a:spcPct val="120000"/>
                </a:lnSpc>
              </a:pPr>
              <a:r>
                <a:rPr lang="zh-CN" altLang="en-US" b="1"/>
                <a:t>                </a:t>
              </a:r>
              <a:r>
                <a:rPr lang="zh-CN" altLang="zh-CN" b="1"/>
                <a:t>RAM </a:t>
              </a:r>
              <a:r>
                <a:rPr lang="zh-CN" altLang="en-US" b="1"/>
                <a:t>：</a:t>
              </a:r>
              <a:r>
                <a:rPr lang="zh-CN" altLang="zh-CN" b="1"/>
                <a:t>1K×4位；4K×8位；8K×8</a:t>
              </a:r>
              <a:r>
                <a:rPr lang="zh-CN" altLang="en-US" b="1"/>
                <a:t> </a:t>
              </a:r>
              <a:r>
                <a:rPr lang="zh-CN" altLang="zh-CN" b="1"/>
                <a:t>位</a:t>
              </a:r>
              <a:endParaRPr lang="zh-CN" altLang="en-US" b="1"/>
            </a:p>
            <a:p>
              <a:pPr eaLnBrk="1" hangingPunct="1">
                <a:lnSpc>
                  <a:spcPct val="120000"/>
                </a:lnSpc>
              </a:pPr>
              <a:r>
                <a:rPr lang="zh-CN" altLang="en-US" b="1"/>
                <a:t>                R</a:t>
              </a:r>
              <a:r>
                <a:rPr lang="en-US" altLang="zh-CN" b="1"/>
                <a:t>OM </a:t>
              </a:r>
              <a:r>
                <a:rPr lang="zh-CN" altLang="en-US" b="1"/>
                <a:t>：</a:t>
              </a:r>
              <a:r>
                <a:rPr lang="zh-CN" altLang="zh-CN" b="1"/>
                <a:t>2K×8位；4K×8位；8K×8</a:t>
              </a:r>
              <a:r>
                <a:rPr lang="zh-CN" altLang="en-US" b="1"/>
                <a:t> </a:t>
              </a:r>
              <a:r>
                <a:rPr lang="zh-CN" altLang="zh-CN" b="1"/>
                <a:t>位</a:t>
              </a:r>
              <a:endParaRPr lang="zh-CN" altLang="en-US" b="1"/>
            </a:p>
            <a:p>
              <a:pPr eaLnBrk="1" hangingPunct="1">
                <a:lnSpc>
                  <a:spcPct val="120000"/>
                </a:lnSpc>
              </a:pPr>
              <a:r>
                <a:rPr lang="zh-CN" altLang="en-US" b="1"/>
                <a:t>                </a:t>
              </a:r>
              <a:r>
                <a:rPr lang="zh-CN" altLang="zh-CN" b="1"/>
                <a:t>74LS138</a:t>
              </a:r>
              <a:r>
                <a:rPr lang="zh-CN" altLang="en-US" b="1"/>
                <a:t> </a:t>
              </a:r>
              <a:r>
                <a:rPr lang="zh-CN" altLang="zh-CN" b="1"/>
                <a:t>译码器和各种门电路</a:t>
              </a:r>
              <a:endParaRPr lang="zh-CN" altLang="en-US" b="1"/>
            </a:p>
            <a:p>
              <a:pPr eaLnBrk="1" hangingPunct="1">
                <a:lnSpc>
                  <a:spcPct val="120000"/>
                </a:lnSpc>
              </a:pPr>
              <a:r>
                <a:rPr lang="zh-CN" altLang="en-US" b="1"/>
                <a:t>       </a:t>
              </a:r>
              <a:r>
                <a:rPr lang="zh-CN" altLang="zh-CN" b="1"/>
                <a:t>画出</a:t>
              </a:r>
              <a:r>
                <a:rPr lang="zh-CN" altLang="en-US" b="1"/>
                <a:t> </a:t>
              </a:r>
              <a:r>
                <a:rPr lang="zh-CN" altLang="zh-CN" b="1"/>
                <a:t>CPU</a:t>
              </a:r>
              <a:r>
                <a:rPr lang="zh-CN" altLang="en-US" b="1"/>
                <a:t> </a:t>
              </a:r>
              <a:r>
                <a:rPr lang="zh-CN" altLang="zh-CN" b="1"/>
                <a:t>与存储器的连接图，要求</a:t>
              </a:r>
              <a:endParaRPr lang="zh-CN" altLang="en-US" b="1"/>
            </a:p>
            <a:p>
              <a:pPr eaLnBrk="1" hangingPunct="1">
                <a:lnSpc>
                  <a:spcPct val="120000"/>
                </a:lnSpc>
                <a:spcBef>
                  <a:spcPct val="20000"/>
                </a:spcBef>
              </a:pPr>
              <a:r>
                <a:rPr lang="zh-CN" altLang="en-US" b="1"/>
                <a:t>                ① 主存地址空间分配：</a:t>
              </a:r>
            </a:p>
            <a:p>
              <a:pPr eaLnBrk="1" hangingPunct="1">
                <a:lnSpc>
                  <a:spcPct val="120000"/>
                </a:lnSpc>
                <a:spcBef>
                  <a:spcPct val="20000"/>
                </a:spcBef>
              </a:pPr>
              <a:r>
                <a:rPr lang="en-US" altLang="zh-CN" b="1"/>
                <a:t>                      6000H</a:t>
              </a:r>
              <a:r>
                <a:rPr lang="zh-CN" altLang="en-US" b="1"/>
                <a:t>～</a:t>
              </a:r>
              <a:r>
                <a:rPr lang="en-US" altLang="zh-CN" b="1"/>
                <a:t>67FFH </a:t>
              </a:r>
              <a:r>
                <a:rPr lang="zh-CN" altLang="en-US" b="1"/>
                <a:t>为系统程序区；</a:t>
              </a:r>
            </a:p>
            <a:p>
              <a:pPr eaLnBrk="1" hangingPunct="1">
                <a:lnSpc>
                  <a:spcPct val="120000"/>
                </a:lnSpc>
                <a:spcBef>
                  <a:spcPct val="20000"/>
                </a:spcBef>
              </a:pPr>
              <a:r>
                <a:rPr lang="en-US" altLang="zh-CN" b="1"/>
                <a:t>                      6800H</a:t>
              </a:r>
              <a:r>
                <a:rPr lang="zh-CN" altLang="en-US" b="1"/>
                <a:t>～</a:t>
              </a:r>
              <a:r>
                <a:rPr lang="en-US" altLang="zh-CN" b="1"/>
                <a:t>6BFFH </a:t>
              </a:r>
              <a:r>
                <a:rPr lang="zh-CN" altLang="en-US" b="1"/>
                <a:t>为用户程序区。</a:t>
              </a:r>
            </a:p>
            <a:p>
              <a:pPr eaLnBrk="1" hangingPunct="1">
                <a:lnSpc>
                  <a:spcPct val="120000"/>
                </a:lnSpc>
                <a:spcBef>
                  <a:spcPct val="20000"/>
                </a:spcBef>
              </a:pPr>
              <a:r>
                <a:rPr lang="zh-CN" altLang="en-US" b="1"/>
                <a:t>                ② 合理选用上述存储芯片，说明各选几片？</a:t>
              </a:r>
            </a:p>
            <a:p>
              <a:pPr eaLnBrk="1" hangingPunct="1">
                <a:lnSpc>
                  <a:spcPct val="120000"/>
                </a:lnSpc>
                <a:spcBef>
                  <a:spcPct val="20000"/>
                </a:spcBef>
              </a:pPr>
              <a:r>
                <a:rPr lang="zh-CN" altLang="en-US" b="1"/>
                <a:t>                ③ 详细画出存储芯片的片选逻辑图。</a:t>
              </a:r>
            </a:p>
          </p:txBody>
        </p:sp>
        <p:sp>
          <p:nvSpPr>
            <p:cNvPr id="10" name="Line 5"/>
            <p:cNvSpPr>
              <a:spLocks noChangeShapeType="1"/>
            </p:cNvSpPr>
            <p:nvPr/>
          </p:nvSpPr>
          <p:spPr bwMode="auto">
            <a:xfrm>
              <a:off x="1220" y="754"/>
              <a:ext cx="5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6"/>
            <p:cNvSpPr>
              <a:spLocks noChangeShapeType="1"/>
            </p:cNvSpPr>
            <p:nvPr/>
          </p:nvSpPr>
          <p:spPr bwMode="auto">
            <a:xfrm>
              <a:off x="1202" y="1026"/>
              <a:ext cx="36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Box 2"/>
          <p:cNvSpPr txBox="1">
            <a:spLocks noChangeArrowheads="1"/>
          </p:cNvSpPr>
          <p:nvPr/>
        </p:nvSpPr>
        <p:spPr bwMode="auto">
          <a:xfrm>
            <a:off x="1657350" y="225425"/>
            <a:ext cx="434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latin typeface="宋体" panose="02010600030101010101" pitchFamily="2" charset="-122"/>
              </a:rPr>
              <a:t>例</a:t>
            </a:r>
            <a:r>
              <a:rPr lang="zh-CN" altLang="en-US" sz="3200" b="1"/>
              <a:t>4.1   </a:t>
            </a:r>
            <a:r>
              <a:rPr lang="zh-CN" altLang="en-US" sz="3200" b="1">
                <a:latin typeface="宋体" panose="02010600030101010101" pitchFamily="2" charset="-122"/>
              </a:rPr>
              <a:t>解:</a:t>
            </a:r>
            <a:r>
              <a:rPr lang="zh-CN" altLang="en-US" sz="3200" b="1"/>
              <a:t> </a:t>
            </a:r>
            <a:endParaRPr lang="en-US" altLang="zh-CN" sz="3200" b="1"/>
          </a:p>
        </p:txBody>
      </p:sp>
      <p:sp>
        <p:nvSpPr>
          <p:cNvPr id="51" name="Text Box 3"/>
          <p:cNvSpPr txBox="1">
            <a:spLocks noChangeArrowheads="1"/>
          </p:cNvSpPr>
          <p:nvPr/>
        </p:nvSpPr>
        <p:spPr bwMode="auto">
          <a:xfrm>
            <a:off x="2038350" y="1019175"/>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(1) 写出对应的二进制地址码</a:t>
            </a:r>
          </a:p>
        </p:txBody>
      </p:sp>
      <p:sp>
        <p:nvSpPr>
          <p:cNvPr id="52" name="Text Box 4"/>
          <p:cNvSpPr txBox="1">
            <a:spLocks noChangeArrowheads="1"/>
          </p:cNvSpPr>
          <p:nvPr/>
        </p:nvSpPr>
        <p:spPr bwMode="auto">
          <a:xfrm>
            <a:off x="2038350" y="5819775"/>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(2) 确定芯片的数量及类型</a:t>
            </a:r>
          </a:p>
        </p:txBody>
      </p:sp>
      <p:grpSp>
        <p:nvGrpSpPr>
          <p:cNvPr id="53" name="Group 5"/>
          <p:cNvGrpSpPr/>
          <p:nvPr/>
        </p:nvGrpSpPr>
        <p:grpSpPr bwMode="auto">
          <a:xfrm>
            <a:off x="1962150" y="2085975"/>
            <a:ext cx="6858000" cy="579438"/>
            <a:chOff x="384" y="1296"/>
            <a:chExt cx="4320" cy="365"/>
          </a:xfrm>
        </p:grpSpPr>
        <p:sp>
          <p:nvSpPr>
            <p:cNvPr id="54" name="Text Box 6"/>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55" name="Text Box 7"/>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6" name="Text Box 8"/>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7" name="Text Box 9"/>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58" name="Text Box 10"/>
          <p:cNvSpPr txBox="1">
            <a:spLocks noChangeArrowheads="1"/>
          </p:cNvSpPr>
          <p:nvPr/>
        </p:nvSpPr>
        <p:spPr bwMode="auto">
          <a:xfrm>
            <a:off x="1885950" y="1704975"/>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en-US" altLang="zh-CN" b="1" baseline="-25000"/>
              <a:t>15</a:t>
            </a:r>
            <a:r>
              <a:rPr lang="en-US" altLang="zh-CN" b="1"/>
              <a:t>A</a:t>
            </a:r>
            <a:r>
              <a:rPr lang="en-US" altLang="zh-CN" b="1" baseline="-25000"/>
              <a:t>14</a:t>
            </a:r>
            <a:r>
              <a:rPr lang="en-US" altLang="zh-CN" b="1"/>
              <a:t>A</a:t>
            </a:r>
            <a:r>
              <a:rPr lang="en-US" altLang="zh-CN" b="1" baseline="-25000"/>
              <a:t>13       </a:t>
            </a:r>
            <a:r>
              <a:rPr lang="en-US" altLang="zh-CN" b="1"/>
              <a:t>A</a:t>
            </a:r>
            <a:r>
              <a:rPr lang="en-US" altLang="zh-CN" b="1" baseline="-25000"/>
              <a:t>11 </a:t>
            </a:r>
            <a:r>
              <a:rPr lang="en-US" altLang="zh-CN" b="1"/>
              <a:t>A</a:t>
            </a:r>
            <a:r>
              <a:rPr lang="en-US" altLang="zh-CN" b="1" baseline="-25000"/>
              <a:t>10</a:t>
            </a:r>
            <a:r>
              <a:rPr lang="en-US" altLang="zh-CN" b="1"/>
              <a:t>    …    A</a:t>
            </a:r>
            <a:r>
              <a:rPr lang="en-US" altLang="zh-CN" b="1" baseline="-25000"/>
              <a:t>7     </a:t>
            </a:r>
            <a:r>
              <a:rPr lang="en-US" altLang="zh-CN" b="1"/>
              <a:t>…   </a:t>
            </a:r>
            <a:r>
              <a:rPr lang="en-US" altLang="zh-CN" b="1" baseline="-25000"/>
              <a:t> </a:t>
            </a:r>
            <a:r>
              <a:rPr lang="en-US" altLang="zh-CN" b="1"/>
              <a:t>A</a:t>
            </a:r>
            <a:r>
              <a:rPr lang="en-US" altLang="zh-CN" b="1" baseline="-25000"/>
              <a:t>4   </a:t>
            </a:r>
            <a:r>
              <a:rPr lang="en-US" altLang="zh-CN" b="1"/>
              <a:t>A</a:t>
            </a:r>
            <a:r>
              <a:rPr lang="en-US" altLang="zh-CN" b="1" baseline="-25000"/>
              <a:t>3      </a:t>
            </a:r>
            <a:r>
              <a:rPr lang="en-US" altLang="zh-CN" b="1"/>
              <a:t>…</a:t>
            </a:r>
            <a:r>
              <a:rPr lang="en-US" altLang="zh-CN" b="1" baseline="-25000"/>
              <a:t>   </a:t>
            </a:r>
            <a:r>
              <a:rPr lang="en-US" altLang="zh-CN" sz="800" b="1" baseline="-25000"/>
              <a:t> </a:t>
            </a:r>
            <a:r>
              <a:rPr lang="en-US" altLang="zh-CN" b="1" baseline="-25000"/>
              <a:t>  </a:t>
            </a:r>
            <a:r>
              <a:rPr lang="en-US" altLang="zh-CN" b="1"/>
              <a:t>A</a:t>
            </a:r>
            <a:r>
              <a:rPr lang="en-US" altLang="zh-CN" b="1" baseline="-25000"/>
              <a:t>0</a:t>
            </a:r>
          </a:p>
        </p:txBody>
      </p:sp>
      <p:grpSp>
        <p:nvGrpSpPr>
          <p:cNvPr id="59" name="Group 11"/>
          <p:cNvGrpSpPr/>
          <p:nvPr/>
        </p:nvGrpSpPr>
        <p:grpSpPr bwMode="auto">
          <a:xfrm>
            <a:off x="1962150" y="2619375"/>
            <a:ext cx="6858000" cy="1112838"/>
            <a:chOff x="288" y="1632"/>
            <a:chExt cx="4320" cy="701"/>
          </a:xfrm>
        </p:grpSpPr>
        <p:sp>
          <p:nvSpPr>
            <p:cNvPr id="60" name="Text Box 12"/>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61" name="Group 13"/>
            <p:cNvGrpSpPr/>
            <p:nvPr/>
          </p:nvGrpSpPr>
          <p:grpSpPr bwMode="auto">
            <a:xfrm>
              <a:off x="288" y="1968"/>
              <a:ext cx="4320" cy="365"/>
              <a:chOff x="384" y="1968"/>
              <a:chExt cx="4320" cy="365"/>
            </a:xfrm>
          </p:grpSpPr>
          <p:sp>
            <p:nvSpPr>
              <p:cNvPr id="62" name="Text Box 14"/>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63" name="Text Box 15"/>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0  1  1  1</a:t>
                </a:r>
              </a:p>
            </p:txBody>
          </p:sp>
          <p:sp>
            <p:nvSpPr>
              <p:cNvPr id="64" name="Text Box 16"/>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65" name="Text Box 17"/>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6" name="Group 18"/>
          <p:cNvGrpSpPr/>
          <p:nvPr/>
        </p:nvGrpSpPr>
        <p:grpSpPr bwMode="auto">
          <a:xfrm>
            <a:off x="1962150" y="3792538"/>
            <a:ext cx="6858000" cy="579437"/>
            <a:chOff x="384" y="1296"/>
            <a:chExt cx="4320" cy="365"/>
          </a:xfrm>
        </p:grpSpPr>
        <p:sp>
          <p:nvSpPr>
            <p:cNvPr id="67"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68"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1  0  0  0</a:t>
              </a:r>
            </a:p>
          </p:txBody>
        </p:sp>
        <p:sp>
          <p:nvSpPr>
            <p:cNvPr id="69"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70"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71" name="Group 23"/>
          <p:cNvGrpSpPr/>
          <p:nvPr/>
        </p:nvGrpSpPr>
        <p:grpSpPr bwMode="auto">
          <a:xfrm>
            <a:off x="1962150" y="4295775"/>
            <a:ext cx="6858000" cy="1189038"/>
            <a:chOff x="288" y="2688"/>
            <a:chExt cx="4320" cy="749"/>
          </a:xfrm>
        </p:grpSpPr>
        <p:sp>
          <p:nvSpPr>
            <p:cNvPr id="72"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25"/>
            <p:cNvGrpSpPr/>
            <p:nvPr/>
          </p:nvGrpSpPr>
          <p:grpSpPr bwMode="auto">
            <a:xfrm>
              <a:off x="288" y="3072"/>
              <a:ext cx="4320" cy="365"/>
              <a:chOff x="384" y="1968"/>
              <a:chExt cx="4320" cy="365"/>
            </a:xfrm>
          </p:grpSpPr>
          <p:sp>
            <p:nvSpPr>
              <p:cNvPr id="74"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5"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1  0  1  1</a:t>
                </a:r>
              </a:p>
            </p:txBody>
          </p:sp>
          <p:sp>
            <p:nvSpPr>
              <p:cNvPr id="76"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78" name="Group 30"/>
          <p:cNvGrpSpPr/>
          <p:nvPr/>
        </p:nvGrpSpPr>
        <p:grpSpPr bwMode="auto">
          <a:xfrm>
            <a:off x="8667750" y="2314575"/>
            <a:ext cx="2514600" cy="1219200"/>
            <a:chOff x="4512" y="1440"/>
            <a:chExt cx="1584" cy="768"/>
          </a:xfrm>
        </p:grpSpPr>
        <p:sp>
          <p:nvSpPr>
            <p:cNvPr id="79" name="AutoShape 31"/>
            <p:cNvSpPr/>
            <p:nvPr/>
          </p:nvSpPr>
          <p:spPr bwMode="auto">
            <a:xfrm>
              <a:off x="4512" y="1440"/>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Text Box 32"/>
            <p:cNvSpPr txBox="1">
              <a:spLocks noChangeArrowheads="1"/>
            </p:cNvSpPr>
            <p:nvPr/>
          </p:nvSpPr>
          <p:spPr bwMode="auto">
            <a:xfrm>
              <a:off x="4752" y="1795"/>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2</a:t>
              </a:r>
              <a:r>
                <a:rPr lang="en-US" altLang="zh-CN" sz="2800" b="1"/>
                <a:t>K</a:t>
              </a:r>
              <a:r>
                <a:rPr lang="en-US" altLang="zh-CN" sz="3200" b="1">
                  <a:cs typeface="Times New Roman" panose="02020603050405020304" pitchFamily="18" charset="0"/>
                </a:rPr>
                <a:t>×</a:t>
              </a:r>
              <a:r>
                <a:rPr lang="en-US" altLang="zh-CN" sz="2800" b="1">
                  <a:cs typeface="Times New Roman" panose="02020603050405020304" pitchFamily="18" charset="0"/>
                </a:rPr>
                <a:t>8</a:t>
              </a:r>
              <a:r>
                <a:rPr lang="zh-CN" altLang="en-US" sz="2800" b="1"/>
                <a:t>位</a:t>
              </a:r>
            </a:p>
          </p:txBody>
        </p:sp>
      </p:grpSp>
      <p:grpSp>
        <p:nvGrpSpPr>
          <p:cNvPr id="81" name="Group 33"/>
          <p:cNvGrpSpPr/>
          <p:nvPr/>
        </p:nvGrpSpPr>
        <p:grpSpPr bwMode="auto">
          <a:xfrm>
            <a:off x="8667750" y="4067175"/>
            <a:ext cx="2514600" cy="1219200"/>
            <a:chOff x="4512" y="2544"/>
            <a:chExt cx="1584" cy="768"/>
          </a:xfrm>
        </p:grpSpPr>
        <p:sp>
          <p:nvSpPr>
            <p:cNvPr id="8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1K</a:t>
              </a:r>
              <a:r>
                <a:rPr lang="en-US" altLang="zh-CN" sz="3200" b="1">
                  <a:cs typeface="Times New Roman" panose="02020603050405020304" pitchFamily="18" charset="0"/>
                </a:rPr>
                <a:t>×</a:t>
              </a:r>
              <a:r>
                <a:rPr lang="en-US" altLang="zh-CN" sz="2800" b="1">
                  <a:cs typeface="Times New Roman" panose="02020603050405020304" pitchFamily="18" charset="0"/>
                </a:rPr>
                <a:t>8</a:t>
              </a:r>
              <a:r>
                <a:rPr lang="zh-CN" altLang="en-US" sz="2800" b="1"/>
                <a:t>位</a:t>
              </a:r>
            </a:p>
          </p:txBody>
        </p:sp>
        <p:sp>
          <p:nvSpPr>
            <p:cNvPr id="8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36"/>
          <p:cNvSpPr txBox="1">
            <a:spLocks noChangeArrowheads="1"/>
          </p:cNvSpPr>
          <p:nvPr/>
        </p:nvSpPr>
        <p:spPr bwMode="auto">
          <a:xfrm>
            <a:off x="9109075" y="6040438"/>
            <a:ext cx="1539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grpSp>
        <p:nvGrpSpPr>
          <p:cNvPr id="85" name="Group 37"/>
          <p:cNvGrpSpPr/>
          <p:nvPr/>
        </p:nvGrpSpPr>
        <p:grpSpPr bwMode="auto">
          <a:xfrm>
            <a:off x="8050213" y="4659313"/>
            <a:ext cx="2497137" cy="1541462"/>
            <a:chOff x="4123" y="2917"/>
            <a:chExt cx="1573" cy="971"/>
          </a:xfrm>
        </p:grpSpPr>
        <p:sp>
          <p:nvSpPr>
            <p:cNvPr id="86" name="AutoShape 38"/>
            <p:cNvSpPr>
              <a:spLocks noChangeArrowheads="1"/>
            </p:cNvSpPr>
            <p:nvPr/>
          </p:nvSpPr>
          <p:spPr bwMode="auto">
            <a:xfrm>
              <a:off x="4720" y="2917"/>
              <a:ext cx="976" cy="349"/>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cs typeface="Times New Roman" panose="02020603050405020304" pitchFamily="18" charset="0"/>
                </a:rPr>
                <a:t>RAM</a:t>
              </a:r>
            </a:p>
          </p:txBody>
        </p:sp>
        <p:grpSp>
          <p:nvGrpSpPr>
            <p:cNvPr id="87" name="Group 39"/>
            <p:cNvGrpSpPr/>
            <p:nvPr/>
          </p:nvGrpSpPr>
          <p:grpSpPr bwMode="auto">
            <a:xfrm>
              <a:off x="4123" y="3511"/>
              <a:ext cx="1546" cy="377"/>
              <a:chOff x="4123" y="3511"/>
              <a:chExt cx="1546" cy="377"/>
            </a:xfrm>
          </p:grpSpPr>
          <p:sp>
            <p:nvSpPr>
              <p:cNvPr id="88" name="AutoShape 40"/>
              <p:cNvSpPr>
                <a:spLocks noChangeArrowheads="1"/>
              </p:cNvSpPr>
              <p:nvPr/>
            </p:nvSpPr>
            <p:spPr bwMode="auto">
              <a:xfrm>
                <a:off x="4176" y="3552"/>
                <a:ext cx="1392" cy="336"/>
              </a:xfrm>
              <a:prstGeom prst="wedgeRoundRectCallout">
                <a:avLst>
                  <a:gd name="adj1" fmla="val -505"/>
                  <a:gd name="adj2" fmla="val -15714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2800" b="1"/>
              </a:p>
            </p:txBody>
          </p:sp>
          <p:sp>
            <p:nvSpPr>
              <p:cNvPr id="89" name="AutoShape 41"/>
              <p:cNvSpPr>
                <a:spLocks noChangeArrowheads="1"/>
              </p:cNvSpPr>
              <p:nvPr/>
            </p:nvSpPr>
            <p:spPr bwMode="auto">
              <a:xfrm>
                <a:off x="4123" y="3511"/>
                <a:ext cx="1546" cy="328"/>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b="1"/>
                  <a:t>2片</a:t>
                </a:r>
                <a:r>
                  <a:rPr lang="en-US" altLang="zh-CN" sz="2600" b="1"/>
                  <a:t>1K</a:t>
                </a:r>
                <a:r>
                  <a:rPr lang="en-US" altLang="zh-CN" sz="2600" b="1">
                    <a:cs typeface="Times New Roman" panose="02020603050405020304" pitchFamily="18" charset="0"/>
                  </a:rPr>
                  <a:t>×4</a:t>
                </a:r>
                <a:r>
                  <a:rPr lang="zh-CN" altLang="en-US" sz="2600" b="1"/>
                  <a:t>位</a:t>
                </a:r>
              </a:p>
            </p:txBody>
          </p:sp>
        </p:grpSp>
      </p:grpSp>
      <p:grpSp>
        <p:nvGrpSpPr>
          <p:cNvPr id="90" name="Group 42"/>
          <p:cNvGrpSpPr/>
          <p:nvPr/>
        </p:nvGrpSpPr>
        <p:grpSpPr bwMode="auto">
          <a:xfrm>
            <a:off x="8515350" y="1323975"/>
            <a:ext cx="2057400" cy="1585913"/>
            <a:chOff x="4416" y="816"/>
            <a:chExt cx="1296" cy="999"/>
          </a:xfrm>
        </p:grpSpPr>
        <p:sp>
          <p:nvSpPr>
            <p:cNvPr id="91" name="Text Box 43"/>
            <p:cNvSpPr txBox="1">
              <a:spLocks noChangeArrowheads="1"/>
            </p:cNvSpPr>
            <p:nvPr/>
          </p:nvSpPr>
          <p:spPr bwMode="auto">
            <a:xfrm>
              <a:off x="4752" y="1488"/>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cs typeface="Times New Roman" panose="02020603050405020304" pitchFamily="18" charset="0"/>
                </a:rPr>
                <a:t>ROM</a:t>
              </a:r>
              <a:endParaRPr lang="zh-CN" altLang="en-US" sz="2800" b="1">
                <a:cs typeface="Times New Roman" panose="02020603050405020304" pitchFamily="18" charset="0"/>
              </a:endParaRPr>
            </a:p>
          </p:txBody>
        </p:sp>
        <p:grpSp>
          <p:nvGrpSpPr>
            <p:cNvPr id="92" name="Group 44"/>
            <p:cNvGrpSpPr/>
            <p:nvPr/>
          </p:nvGrpSpPr>
          <p:grpSpPr bwMode="auto">
            <a:xfrm>
              <a:off x="4416" y="816"/>
              <a:ext cx="1296" cy="384"/>
              <a:chOff x="4416" y="816"/>
              <a:chExt cx="1296" cy="384"/>
            </a:xfrm>
          </p:grpSpPr>
          <p:sp>
            <p:nvSpPr>
              <p:cNvPr id="93" name="AutoShape 45"/>
              <p:cNvSpPr>
                <a:spLocks noChangeArrowheads="1"/>
              </p:cNvSpPr>
              <p:nvPr/>
            </p:nvSpPr>
            <p:spPr bwMode="auto">
              <a:xfrm>
                <a:off x="4416" y="816"/>
                <a:ext cx="1296" cy="384"/>
              </a:xfrm>
              <a:prstGeom prst="wedgeRoundRectCallout">
                <a:avLst>
                  <a:gd name="adj1" fmla="val -3319"/>
                  <a:gd name="adj2" fmla="val 14192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sp>
            <p:nvSpPr>
              <p:cNvPr id="94" name="Text Box 46"/>
              <p:cNvSpPr txBox="1">
                <a:spLocks noChangeArrowheads="1"/>
              </p:cNvSpPr>
              <p:nvPr/>
            </p:nvSpPr>
            <p:spPr bwMode="auto">
              <a:xfrm>
                <a:off x="4416" y="816"/>
                <a:ext cx="12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b="1"/>
                  <a:t>1片 2</a:t>
                </a:r>
                <a:r>
                  <a:rPr lang="en-US" altLang="zh-CN" sz="2600" b="1"/>
                  <a:t>K</a:t>
                </a:r>
                <a:r>
                  <a:rPr lang="en-US" altLang="zh-CN" sz="2600" b="1">
                    <a:cs typeface="Times New Roman" panose="02020603050405020304" pitchFamily="18" charset="0"/>
                  </a:rPr>
                  <a:t>×8</a:t>
                </a:r>
                <a:r>
                  <a:rPr lang="zh-CN" altLang="en-US" sz="2600" b="1"/>
                  <a:t>位</a:t>
                </a:r>
              </a:p>
            </p:txBody>
          </p:sp>
        </p:grpSp>
      </p:grpSp>
      <p:sp>
        <p:nvSpPr>
          <p:cNvPr id="9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72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linds(horizontal)">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linds(horizontal)">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blinds(horizontal)">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blinds(horizontal)">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blinds(horizontal)">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blinds(horizontal)">
                                      <p:cBhvr>
                                        <p:cTn id="42" dur="500"/>
                                        <p:tgtEl>
                                          <p:spTgt spid="8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blinds(horizontal)">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blinds(horizontal)">
                                      <p:cBhvr>
                                        <p:cTn id="52" dur="500"/>
                                        <p:tgtEl>
                                          <p:spTgt spid="9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2" grpId="0" autoUpdateAnimBg="0"/>
      <p:bldP spid="5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Box 2"/>
          <p:cNvSpPr txBox="1">
            <a:spLocks noChangeArrowheads="1"/>
          </p:cNvSpPr>
          <p:nvPr/>
        </p:nvSpPr>
        <p:spPr bwMode="auto">
          <a:xfrm>
            <a:off x="2133600" y="22860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(3) 分配地址线</a:t>
            </a:r>
          </a:p>
        </p:txBody>
      </p:sp>
      <p:sp>
        <p:nvSpPr>
          <p:cNvPr id="50" name="Text Box 3"/>
          <p:cNvSpPr txBox="1">
            <a:spLocks noChangeArrowheads="1"/>
          </p:cNvSpPr>
          <p:nvPr/>
        </p:nvSpPr>
        <p:spPr bwMode="auto">
          <a:xfrm>
            <a:off x="2362200" y="4876800"/>
            <a:ext cx="6172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t>A</a:t>
            </a:r>
            <a:r>
              <a:rPr lang="en-US" altLang="zh-CN" sz="2600" b="1" baseline="-25000"/>
              <a:t>10</a:t>
            </a:r>
            <a:r>
              <a:rPr lang="en-US" altLang="zh-CN" sz="2600" b="1"/>
              <a:t>~ A</a:t>
            </a:r>
            <a:r>
              <a:rPr lang="en-US" altLang="zh-CN" sz="2600" b="1" baseline="-25000"/>
              <a:t>0    </a:t>
            </a:r>
            <a:r>
              <a:rPr lang="zh-CN" altLang="en-US" sz="2600" b="1"/>
              <a:t>接 2</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en-US" altLang="zh-CN" sz="2600" b="1">
                <a:cs typeface="Times New Roman" panose="02020603050405020304" pitchFamily="18" charset="0"/>
              </a:rPr>
              <a:t>8</a:t>
            </a:r>
            <a:r>
              <a:rPr lang="zh-CN" altLang="en-US" sz="2600" b="1"/>
              <a:t>位 </a:t>
            </a:r>
            <a:r>
              <a:rPr lang="en-US" altLang="zh-CN" sz="2600" b="1"/>
              <a:t>ROM </a:t>
            </a:r>
            <a:r>
              <a:rPr lang="zh-CN" altLang="en-US" sz="2600" b="1"/>
              <a:t>的地址线</a:t>
            </a:r>
          </a:p>
        </p:txBody>
      </p:sp>
      <p:sp>
        <p:nvSpPr>
          <p:cNvPr id="51" name="Text Box 4"/>
          <p:cNvSpPr txBox="1">
            <a:spLocks noChangeArrowheads="1"/>
          </p:cNvSpPr>
          <p:nvPr/>
        </p:nvSpPr>
        <p:spPr bwMode="auto">
          <a:xfrm>
            <a:off x="2362200" y="5410200"/>
            <a:ext cx="6248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t>A</a:t>
            </a:r>
            <a:r>
              <a:rPr lang="en-US" altLang="zh-CN" sz="2600" b="1" baseline="-25000"/>
              <a:t>9  </a:t>
            </a:r>
            <a:r>
              <a:rPr lang="en-US" altLang="zh-CN" sz="2600" b="1"/>
              <a:t>~ A</a:t>
            </a:r>
            <a:r>
              <a:rPr lang="en-US" altLang="zh-CN" sz="2600" b="1" baseline="-25000"/>
              <a:t>0    </a:t>
            </a:r>
            <a:r>
              <a:rPr lang="zh-CN" altLang="en-US" sz="2600" b="1"/>
              <a:t>接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en-US" altLang="zh-CN" sz="2600" b="1">
                <a:cs typeface="Times New Roman" panose="02020603050405020304" pitchFamily="18" charset="0"/>
              </a:rPr>
              <a:t>4</a:t>
            </a:r>
            <a:r>
              <a:rPr lang="zh-CN" altLang="en-US" sz="2600" b="1"/>
              <a:t>位 </a:t>
            </a:r>
            <a:r>
              <a:rPr lang="en-US" altLang="zh-CN" sz="2600" b="1"/>
              <a:t>RAM </a:t>
            </a:r>
            <a:r>
              <a:rPr lang="zh-CN" altLang="en-US" sz="2600" b="1"/>
              <a:t>的地址线</a:t>
            </a:r>
            <a:endParaRPr lang="en-US" altLang="zh-CN" sz="2600" b="1"/>
          </a:p>
        </p:txBody>
      </p:sp>
      <p:sp>
        <p:nvSpPr>
          <p:cNvPr id="52" name="Rectangle 5"/>
          <p:cNvSpPr>
            <a:spLocks noChangeArrowheads="1"/>
          </p:cNvSpPr>
          <p:nvPr/>
        </p:nvSpPr>
        <p:spPr bwMode="auto">
          <a:xfrm>
            <a:off x="2133600" y="5973763"/>
            <a:ext cx="4089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(4) 确定片选信号</a:t>
            </a:r>
            <a:endParaRPr lang="en-US" altLang="zh-CN" sz="3200" b="1"/>
          </a:p>
        </p:txBody>
      </p:sp>
      <p:sp>
        <p:nvSpPr>
          <p:cNvPr id="53" name="Line 6"/>
          <p:cNvSpPr>
            <a:spLocks noChangeShapeType="1"/>
          </p:cNvSpPr>
          <p:nvPr/>
        </p:nvSpPr>
        <p:spPr bwMode="auto">
          <a:xfrm>
            <a:off x="4038600" y="1371600"/>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7"/>
          <p:cNvSpPr>
            <a:spLocks noChangeShapeType="1"/>
          </p:cNvSpPr>
          <p:nvPr/>
        </p:nvSpPr>
        <p:spPr bwMode="auto">
          <a:xfrm>
            <a:off x="4495800" y="1371600"/>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8"/>
          <p:cNvSpPr>
            <a:spLocks noChangeShapeType="1"/>
          </p:cNvSpPr>
          <p:nvPr/>
        </p:nvSpPr>
        <p:spPr bwMode="auto">
          <a:xfrm>
            <a:off x="2743200" y="1371600"/>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6" name="Group 9"/>
          <p:cNvGrpSpPr/>
          <p:nvPr/>
        </p:nvGrpSpPr>
        <p:grpSpPr bwMode="auto">
          <a:xfrm>
            <a:off x="2743200" y="4495800"/>
            <a:ext cx="1371600" cy="519113"/>
            <a:chOff x="720" y="2880"/>
            <a:chExt cx="864" cy="327"/>
          </a:xfrm>
        </p:grpSpPr>
        <p:sp>
          <p:nvSpPr>
            <p:cNvPr id="57" name="Text Box 10"/>
            <p:cNvSpPr txBox="1">
              <a:spLocks noChangeArrowheads="1"/>
            </p:cNvSpPr>
            <p:nvPr/>
          </p:nvSpPr>
          <p:spPr bwMode="auto">
            <a:xfrm>
              <a:off x="72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C</a:t>
              </a:r>
            </a:p>
          </p:txBody>
        </p:sp>
        <p:sp>
          <p:nvSpPr>
            <p:cNvPr id="58" name="Text Box 11"/>
            <p:cNvSpPr txBox="1">
              <a:spLocks noChangeArrowheads="1"/>
            </p:cNvSpPr>
            <p:nvPr/>
          </p:nvSpPr>
          <p:spPr bwMode="auto">
            <a:xfrm>
              <a:off x="96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B</a:t>
              </a:r>
            </a:p>
          </p:txBody>
        </p:sp>
        <p:sp>
          <p:nvSpPr>
            <p:cNvPr id="59" name="Text Box 12"/>
            <p:cNvSpPr txBox="1">
              <a:spLocks noChangeArrowheads="1"/>
            </p:cNvSpPr>
            <p:nvPr/>
          </p:nvSpPr>
          <p:spPr bwMode="auto">
            <a:xfrm>
              <a:off x="1248"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A</a:t>
              </a:r>
            </a:p>
          </p:txBody>
        </p:sp>
      </p:grpSp>
      <p:grpSp>
        <p:nvGrpSpPr>
          <p:cNvPr id="60" name="Group 13"/>
          <p:cNvGrpSpPr/>
          <p:nvPr/>
        </p:nvGrpSpPr>
        <p:grpSpPr bwMode="auto">
          <a:xfrm>
            <a:off x="1905000" y="914400"/>
            <a:ext cx="9296400" cy="3779838"/>
            <a:chOff x="192" y="624"/>
            <a:chExt cx="5856" cy="2381"/>
          </a:xfrm>
        </p:grpSpPr>
        <p:grpSp>
          <p:nvGrpSpPr>
            <p:cNvPr id="61" name="Group 14"/>
            <p:cNvGrpSpPr/>
            <p:nvPr/>
          </p:nvGrpSpPr>
          <p:grpSpPr bwMode="auto">
            <a:xfrm>
              <a:off x="240" y="864"/>
              <a:ext cx="4320" cy="365"/>
              <a:chOff x="384" y="1296"/>
              <a:chExt cx="4320" cy="365"/>
            </a:xfrm>
          </p:grpSpPr>
          <p:sp>
            <p:nvSpPr>
              <p:cNvPr id="88" name="Text Box 15"/>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89" name="Text Box 16"/>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90" name="Text Box 17"/>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91" name="Text Box 18"/>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62" name="Text Box 19"/>
            <p:cNvSpPr txBox="1">
              <a:spLocks noChangeArrowheads="1"/>
            </p:cNvSpPr>
            <p:nvPr/>
          </p:nvSpPr>
          <p:spPr bwMode="auto">
            <a:xfrm>
              <a:off x="192" y="624"/>
              <a:ext cx="4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en-US" altLang="zh-CN" b="1" baseline="-25000"/>
                <a:t>15        </a:t>
              </a:r>
              <a:r>
                <a:rPr lang="en-US" altLang="zh-CN" b="1"/>
                <a:t>A</a:t>
              </a:r>
              <a:r>
                <a:rPr lang="en-US" altLang="zh-CN" b="1" baseline="-25000"/>
                <a:t>13       </a:t>
              </a:r>
              <a:r>
                <a:rPr lang="en-US" altLang="zh-CN" b="1"/>
                <a:t>A</a:t>
              </a:r>
              <a:r>
                <a:rPr lang="en-US" altLang="zh-CN" b="1" baseline="-25000"/>
                <a:t>11 </a:t>
              </a:r>
              <a:r>
                <a:rPr lang="en-US" altLang="zh-CN" b="1"/>
                <a:t>A</a:t>
              </a:r>
              <a:r>
                <a:rPr lang="en-US" altLang="zh-CN" b="1" baseline="-25000"/>
                <a:t>10</a:t>
              </a:r>
              <a:r>
                <a:rPr lang="en-US" altLang="zh-CN" b="1"/>
                <a:t>    …    A</a:t>
              </a:r>
              <a:r>
                <a:rPr lang="en-US" altLang="zh-CN" b="1" baseline="-25000"/>
                <a:t>7     </a:t>
              </a:r>
              <a:r>
                <a:rPr lang="en-US" altLang="zh-CN" b="1"/>
                <a:t>…    A</a:t>
              </a:r>
              <a:r>
                <a:rPr lang="en-US" altLang="zh-CN" b="1" baseline="-25000"/>
                <a:t>4   </a:t>
              </a:r>
              <a:r>
                <a:rPr lang="en-US" altLang="zh-CN" b="1"/>
                <a:t>A</a:t>
              </a:r>
              <a:r>
                <a:rPr lang="en-US" altLang="zh-CN" b="1" baseline="-25000"/>
                <a:t>3      </a:t>
              </a:r>
              <a:r>
                <a:rPr lang="en-US" altLang="zh-CN" b="1"/>
                <a:t>…</a:t>
              </a:r>
              <a:r>
                <a:rPr lang="en-US" altLang="zh-CN" b="1" baseline="-25000"/>
                <a:t>     </a:t>
              </a:r>
              <a:r>
                <a:rPr lang="en-US" altLang="zh-CN" b="1"/>
                <a:t>A</a:t>
              </a:r>
              <a:r>
                <a:rPr lang="en-US" altLang="zh-CN" b="1" baseline="-25000"/>
                <a:t>0</a:t>
              </a:r>
            </a:p>
          </p:txBody>
        </p:sp>
        <p:grpSp>
          <p:nvGrpSpPr>
            <p:cNvPr id="63" name="Group 20"/>
            <p:cNvGrpSpPr/>
            <p:nvPr/>
          </p:nvGrpSpPr>
          <p:grpSpPr bwMode="auto">
            <a:xfrm>
              <a:off x="240" y="1200"/>
              <a:ext cx="4320" cy="701"/>
              <a:chOff x="288" y="1632"/>
              <a:chExt cx="4320" cy="701"/>
            </a:xfrm>
          </p:grpSpPr>
          <p:sp>
            <p:nvSpPr>
              <p:cNvPr id="82" name="Text Box 21"/>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83" name="Group 22"/>
              <p:cNvGrpSpPr/>
              <p:nvPr/>
            </p:nvGrpSpPr>
            <p:grpSpPr bwMode="auto">
              <a:xfrm>
                <a:off x="288" y="1968"/>
                <a:ext cx="4320" cy="365"/>
                <a:chOff x="384" y="1968"/>
                <a:chExt cx="4320" cy="365"/>
              </a:xfrm>
            </p:grpSpPr>
            <p:sp>
              <p:nvSpPr>
                <p:cNvPr id="84" name="Text Box 23"/>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85" name="Text Box 24"/>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0  1  1  1</a:t>
                  </a:r>
                </a:p>
              </p:txBody>
            </p:sp>
            <p:sp>
              <p:nvSpPr>
                <p:cNvPr id="86" name="Text Box 25"/>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87" name="Text Box 26"/>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4" name="Group 27"/>
            <p:cNvGrpSpPr/>
            <p:nvPr/>
          </p:nvGrpSpPr>
          <p:grpSpPr bwMode="auto">
            <a:xfrm>
              <a:off x="240" y="1939"/>
              <a:ext cx="4320" cy="365"/>
              <a:chOff x="384" y="1296"/>
              <a:chExt cx="4320" cy="365"/>
            </a:xfrm>
          </p:grpSpPr>
          <p:sp>
            <p:nvSpPr>
              <p:cNvPr id="78" name="Text Box 28"/>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9" name="Text Box 29"/>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1  0  0  0</a:t>
                </a:r>
              </a:p>
            </p:txBody>
          </p:sp>
          <p:sp>
            <p:nvSpPr>
              <p:cNvPr id="80" name="Text Box 30"/>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81" name="Text Box 31"/>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65" name="Group 32"/>
            <p:cNvGrpSpPr/>
            <p:nvPr/>
          </p:nvGrpSpPr>
          <p:grpSpPr bwMode="auto">
            <a:xfrm>
              <a:off x="240" y="2256"/>
              <a:ext cx="4320" cy="749"/>
              <a:chOff x="288" y="2688"/>
              <a:chExt cx="4320" cy="749"/>
            </a:xfrm>
          </p:grpSpPr>
          <p:sp>
            <p:nvSpPr>
              <p:cNvPr id="72" name="Text Box 33"/>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34"/>
              <p:cNvGrpSpPr/>
              <p:nvPr/>
            </p:nvGrpSpPr>
            <p:grpSpPr bwMode="auto">
              <a:xfrm>
                <a:off x="288" y="3072"/>
                <a:ext cx="4320" cy="365"/>
                <a:chOff x="384" y="1968"/>
                <a:chExt cx="4320" cy="365"/>
              </a:xfrm>
            </p:grpSpPr>
            <p:sp>
              <p:nvSpPr>
                <p:cNvPr id="74" name="Text Box 35"/>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5" name="Text Box 36"/>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1  0  1  1</a:t>
                  </a:r>
                </a:p>
              </p:txBody>
            </p:sp>
            <p:sp>
              <p:nvSpPr>
                <p:cNvPr id="76" name="Text Box 37"/>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38"/>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sp>
          <p:nvSpPr>
            <p:cNvPr id="66" name="AutoShape 39"/>
            <p:cNvSpPr/>
            <p:nvPr/>
          </p:nvSpPr>
          <p:spPr bwMode="auto">
            <a:xfrm>
              <a:off x="4464" y="1008"/>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Text Box 40"/>
            <p:cNvSpPr txBox="1">
              <a:spLocks noChangeArrowheads="1"/>
            </p:cNvSpPr>
            <p:nvPr/>
          </p:nvSpPr>
          <p:spPr bwMode="auto">
            <a:xfrm>
              <a:off x="4704" y="1363"/>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2K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8</a:t>
              </a:r>
              <a:r>
                <a:rPr lang="zh-CN" altLang="en-US" sz="2800" b="1"/>
                <a:t>位</a:t>
              </a:r>
              <a:endParaRPr lang="en-US" altLang="zh-CN" sz="2800" b="1"/>
            </a:p>
          </p:txBody>
        </p:sp>
        <p:sp>
          <p:nvSpPr>
            <p:cNvPr id="68" name="Text Box 41"/>
            <p:cNvSpPr txBox="1">
              <a:spLocks noChangeArrowheads="1"/>
            </p:cNvSpPr>
            <p:nvPr/>
          </p:nvSpPr>
          <p:spPr bwMode="auto">
            <a:xfrm>
              <a:off x="4704" y="1056"/>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cs typeface="Times New Roman" panose="02020603050405020304" pitchFamily="18" charset="0"/>
                </a:rPr>
                <a:t>1片 </a:t>
              </a:r>
              <a:r>
                <a:rPr lang="en-US" altLang="zh-CN" sz="2800" b="1">
                  <a:cs typeface="Times New Roman" panose="02020603050405020304" pitchFamily="18" charset="0"/>
                </a:rPr>
                <a:t>ROM</a:t>
              </a:r>
              <a:endParaRPr lang="zh-CN" altLang="en-US" sz="2800" b="1">
                <a:cs typeface="Times New Roman" panose="02020603050405020304" pitchFamily="18" charset="0"/>
              </a:endParaRPr>
            </a:p>
          </p:txBody>
        </p:sp>
        <p:sp>
          <p:nvSpPr>
            <p:cNvPr id="69" name="AutoShape 42"/>
            <p:cNvSpPr/>
            <p:nvPr/>
          </p:nvSpPr>
          <p:spPr bwMode="auto">
            <a:xfrm>
              <a:off x="4464" y="2112"/>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Text Box 43"/>
            <p:cNvSpPr txBox="1">
              <a:spLocks noChangeArrowheads="1"/>
            </p:cNvSpPr>
            <p:nvPr/>
          </p:nvSpPr>
          <p:spPr bwMode="auto">
            <a:xfrm>
              <a:off x="4704" y="2448"/>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1K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4</a:t>
              </a:r>
              <a:r>
                <a:rPr lang="zh-CN" altLang="en-US" sz="2800" b="1"/>
                <a:t>位</a:t>
              </a:r>
              <a:endParaRPr lang="en-US" altLang="zh-CN" sz="2800" b="1"/>
            </a:p>
          </p:txBody>
        </p:sp>
        <p:sp>
          <p:nvSpPr>
            <p:cNvPr id="71" name="Text Box 44"/>
            <p:cNvSpPr txBox="1">
              <a:spLocks noChangeArrowheads="1"/>
            </p:cNvSpPr>
            <p:nvPr/>
          </p:nvSpPr>
          <p:spPr bwMode="auto">
            <a:xfrm>
              <a:off x="4704" y="2121"/>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cs typeface="Times New Roman" panose="02020603050405020304" pitchFamily="18" charset="0"/>
                </a:rPr>
                <a:t>2片</a:t>
              </a:r>
              <a:r>
                <a:rPr lang="en-US" altLang="zh-CN" sz="2800" b="1">
                  <a:cs typeface="Times New Roman" panose="02020603050405020304" pitchFamily="18" charset="0"/>
                </a:rPr>
                <a:t>RAM</a:t>
              </a:r>
              <a:endParaRPr lang="zh-CN" altLang="en-US" sz="2800" b="1">
                <a:cs typeface="Times New Roman" panose="02020603050405020304" pitchFamily="18" charset="0"/>
              </a:endParaRPr>
            </a:p>
          </p:txBody>
        </p:sp>
      </p:grpSp>
      <p:sp>
        <p:nvSpPr>
          <p:cNvPr id="9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73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slide(fromTop)">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linds(horizontal)">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lide(fromTop)">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slide(fromTop)">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blinds(horizontal)">
                                      <p:cBhvr>
                                        <p:cTn id="4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P spid="51" grpId="0" autoUpdateAnimBg="0"/>
      <p:bldP spid="52"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74</a:t>
            </a:fld>
            <a:endParaRPr lang="zh-CN" altLang="en-US" dirty="0"/>
          </a:p>
        </p:txBody>
      </p:sp>
      <p:sp>
        <p:nvSpPr>
          <p:cNvPr id="152" name="Freeform 2"/>
          <p:cNvSpPr/>
          <p:nvPr/>
        </p:nvSpPr>
        <p:spPr bwMode="auto">
          <a:xfrm>
            <a:off x="3810000" y="1724660"/>
            <a:ext cx="1062038" cy="1588"/>
          </a:xfrm>
          <a:custGeom>
            <a:avLst/>
            <a:gdLst>
              <a:gd name="T0" fmla="*/ 2147483647 w 669"/>
              <a:gd name="T1" fmla="*/ 0 h 1"/>
              <a:gd name="T2" fmla="*/ 0 w 669"/>
              <a:gd name="T3" fmla="*/ 0 h 1"/>
              <a:gd name="T4" fmla="*/ 0 60000 65536"/>
              <a:gd name="T5" fmla="*/ 0 60000 65536"/>
              <a:gd name="T6" fmla="*/ 0 w 669"/>
              <a:gd name="T7" fmla="*/ 0 h 1"/>
              <a:gd name="T8" fmla="*/ 669 w 669"/>
              <a:gd name="T9" fmla="*/ 1 h 1"/>
            </a:gdLst>
            <a:ahLst/>
            <a:cxnLst>
              <a:cxn ang="T4">
                <a:pos x="T0" y="T1"/>
              </a:cxn>
              <a:cxn ang="T5">
                <a:pos x="T2" y="T3"/>
              </a:cxn>
            </a:cxnLst>
            <a:rect l="T6" t="T7" r="T8" b="T9"/>
            <a:pathLst>
              <a:path w="669" h="1">
                <a:moveTo>
                  <a:pt x="669"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Line 3"/>
          <p:cNvSpPr>
            <a:spLocks noChangeShapeType="1"/>
          </p:cNvSpPr>
          <p:nvPr/>
        </p:nvSpPr>
        <p:spPr bwMode="auto">
          <a:xfrm flipH="1">
            <a:off x="3810000" y="1438910"/>
            <a:ext cx="1198563"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4" name="Group 4"/>
          <p:cNvGrpSpPr/>
          <p:nvPr/>
        </p:nvGrpSpPr>
        <p:grpSpPr bwMode="auto">
          <a:xfrm>
            <a:off x="1847850" y="1019810"/>
            <a:ext cx="298450" cy="1247775"/>
            <a:chOff x="156" y="696"/>
            <a:chExt cx="188" cy="786"/>
          </a:xfrm>
        </p:grpSpPr>
        <p:sp>
          <p:nvSpPr>
            <p:cNvPr id="155" name="Line 5"/>
            <p:cNvSpPr>
              <a:spLocks noChangeShapeType="1"/>
            </p:cNvSpPr>
            <p:nvPr/>
          </p:nvSpPr>
          <p:spPr bwMode="auto">
            <a:xfrm flipH="1">
              <a:off x="157" y="1467"/>
              <a:ext cx="187"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6" name="Freeform 6"/>
            <p:cNvSpPr/>
            <p:nvPr/>
          </p:nvSpPr>
          <p:spPr bwMode="auto">
            <a:xfrm>
              <a:off x="156" y="696"/>
              <a:ext cx="1" cy="786"/>
            </a:xfrm>
            <a:custGeom>
              <a:avLst/>
              <a:gdLst>
                <a:gd name="T0" fmla="*/ 0 w 1"/>
                <a:gd name="T1" fmla="*/ 786 h 786"/>
                <a:gd name="T2" fmla="*/ 0 w 1"/>
                <a:gd name="T3" fmla="*/ 0 h 786"/>
                <a:gd name="T4" fmla="*/ 0 60000 65536"/>
                <a:gd name="T5" fmla="*/ 0 60000 65536"/>
                <a:gd name="T6" fmla="*/ 0 w 1"/>
                <a:gd name="T7" fmla="*/ 0 h 786"/>
                <a:gd name="T8" fmla="*/ 1 w 1"/>
                <a:gd name="T9" fmla="*/ 786 h 786"/>
              </a:gdLst>
              <a:ahLst/>
              <a:cxnLst>
                <a:cxn ang="T4">
                  <a:pos x="T0" y="T1"/>
                </a:cxn>
                <a:cxn ang="T5">
                  <a:pos x="T2" y="T3"/>
                </a:cxn>
              </a:cxnLst>
              <a:rect l="T6" t="T7" r="T8" b="T9"/>
              <a:pathLst>
                <a:path w="1" h="786">
                  <a:moveTo>
                    <a:pt x="0" y="786"/>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57" name="Group 7"/>
          <p:cNvGrpSpPr/>
          <p:nvPr/>
        </p:nvGrpSpPr>
        <p:grpSpPr bwMode="auto">
          <a:xfrm>
            <a:off x="1836738" y="1022985"/>
            <a:ext cx="3040062" cy="990600"/>
            <a:chOff x="149" y="698"/>
            <a:chExt cx="1915" cy="624"/>
          </a:xfrm>
        </p:grpSpPr>
        <p:sp>
          <p:nvSpPr>
            <p:cNvPr id="158" name="Freeform 8"/>
            <p:cNvSpPr/>
            <p:nvPr/>
          </p:nvSpPr>
          <p:spPr bwMode="auto">
            <a:xfrm>
              <a:off x="1727" y="1321"/>
              <a:ext cx="337" cy="1"/>
            </a:xfrm>
            <a:custGeom>
              <a:avLst/>
              <a:gdLst>
                <a:gd name="T0" fmla="*/ 342 w 336"/>
                <a:gd name="T1" fmla="*/ 0 h 1"/>
                <a:gd name="T2" fmla="*/ 0 w 336"/>
                <a:gd name="T3" fmla="*/ 0 h 1"/>
                <a:gd name="T4" fmla="*/ 0 60000 65536"/>
                <a:gd name="T5" fmla="*/ 0 60000 65536"/>
                <a:gd name="T6" fmla="*/ 0 w 336"/>
                <a:gd name="T7" fmla="*/ 0 h 1"/>
                <a:gd name="T8" fmla="*/ 336 w 336"/>
                <a:gd name="T9" fmla="*/ 1 h 1"/>
              </a:gdLst>
              <a:ahLst/>
              <a:cxnLst>
                <a:cxn ang="T4">
                  <a:pos x="T0" y="T1"/>
                </a:cxn>
                <a:cxn ang="T5">
                  <a:pos x="T2" y="T3"/>
                </a:cxn>
              </a:cxnLst>
              <a:rect l="T6" t="T7" r="T8" b="T9"/>
              <a:pathLst>
                <a:path w="336" h="1">
                  <a:moveTo>
                    <a:pt x="336"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Line 9"/>
            <p:cNvSpPr>
              <a:spLocks noChangeShapeType="1"/>
            </p:cNvSpPr>
            <p:nvPr/>
          </p:nvSpPr>
          <p:spPr bwMode="auto">
            <a:xfrm>
              <a:off x="149" y="698"/>
              <a:ext cx="158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0" name="Line 10"/>
            <p:cNvSpPr>
              <a:spLocks noChangeShapeType="1"/>
            </p:cNvSpPr>
            <p:nvPr/>
          </p:nvSpPr>
          <p:spPr bwMode="auto">
            <a:xfrm>
              <a:off x="1733" y="698"/>
              <a:ext cx="1" cy="6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11"/>
          <p:cNvSpPr>
            <a:spLocks noChangeShapeType="1"/>
          </p:cNvSpPr>
          <p:nvPr/>
        </p:nvSpPr>
        <p:spPr bwMode="auto">
          <a:xfrm flipH="1">
            <a:off x="3810000" y="2329498"/>
            <a:ext cx="1193800"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 name="Line 12"/>
          <p:cNvSpPr>
            <a:spLocks noChangeShapeType="1"/>
          </p:cNvSpPr>
          <p:nvPr/>
        </p:nvSpPr>
        <p:spPr bwMode="auto">
          <a:xfrm flipH="1">
            <a:off x="3810000" y="2621598"/>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 name="Line 13"/>
          <p:cNvSpPr>
            <a:spLocks noChangeShapeType="1"/>
          </p:cNvSpPr>
          <p:nvPr/>
        </p:nvSpPr>
        <p:spPr bwMode="auto">
          <a:xfrm flipH="1">
            <a:off x="3810000" y="2885123"/>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4" name="Group 14"/>
          <p:cNvGrpSpPr/>
          <p:nvPr/>
        </p:nvGrpSpPr>
        <p:grpSpPr bwMode="auto">
          <a:xfrm>
            <a:off x="7391400" y="2048510"/>
            <a:ext cx="361950" cy="1190625"/>
            <a:chOff x="3648" y="1344"/>
            <a:chExt cx="228" cy="750"/>
          </a:xfrm>
        </p:grpSpPr>
        <p:sp>
          <p:nvSpPr>
            <p:cNvPr id="165" name="Freeform 15"/>
            <p:cNvSpPr/>
            <p:nvPr/>
          </p:nvSpPr>
          <p:spPr bwMode="auto">
            <a:xfrm>
              <a:off x="3651" y="1344"/>
              <a:ext cx="225" cy="1"/>
            </a:xfrm>
            <a:custGeom>
              <a:avLst/>
              <a:gdLst>
                <a:gd name="T0" fmla="*/ 0 w 225"/>
                <a:gd name="T1" fmla="*/ 0 h 1"/>
                <a:gd name="T2" fmla="*/ 225 w 225"/>
                <a:gd name="T3" fmla="*/ 0 h 1"/>
                <a:gd name="T4" fmla="*/ 0 60000 65536"/>
                <a:gd name="T5" fmla="*/ 0 60000 65536"/>
                <a:gd name="T6" fmla="*/ 0 w 225"/>
                <a:gd name="T7" fmla="*/ 0 h 1"/>
                <a:gd name="T8" fmla="*/ 225 w 225"/>
                <a:gd name="T9" fmla="*/ 1 h 1"/>
              </a:gdLst>
              <a:ahLst/>
              <a:cxnLst>
                <a:cxn ang="T4">
                  <a:pos x="T0" y="T1"/>
                </a:cxn>
                <a:cxn ang="T5">
                  <a:pos x="T2" y="T3"/>
                </a:cxn>
              </a:cxnLst>
              <a:rect l="T6" t="T7" r="T8" b="T9"/>
              <a:pathLst>
                <a:path w="225" h="1">
                  <a:moveTo>
                    <a:pt x="0" y="0"/>
                  </a:moveTo>
                  <a:lnTo>
                    <a:pt x="22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Line 16"/>
            <p:cNvSpPr>
              <a:spLocks noChangeShapeType="1"/>
            </p:cNvSpPr>
            <p:nvPr/>
          </p:nvSpPr>
          <p:spPr bwMode="auto">
            <a:xfrm>
              <a:off x="3648" y="1344"/>
              <a:ext cx="1" cy="7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67" name="Group 17"/>
          <p:cNvGrpSpPr/>
          <p:nvPr/>
        </p:nvGrpSpPr>
        <p:grpSpPr bwMode="auto">
          <a:xfrm>
            <a:off x="4406900" y="4442460"/>
            <a:ext cx="723900" cy="355600"/>
            <a:chOff x="1768" y="2852"/>
            <a:chExt cx="456" cy="224"/>
          </a:xfrm>
        </p:grpSpPr>
        <p:sp>
          <p:nvSpPr>
            <p:cNvPr id="168" name="Line 18"/>
            <p:cNvSpPr>
              <a:spLocks noChangeShapeType="1"/>
            </p:cNvSpPr>
            <p:nvPr/>
          </p:nvSpPr>
          <p:spPr bwMode="auto">
            <a:xfrm flipH="1">
              <a:off x="1876" y="2852"/>
              <a:ext cx="348"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9" name="Line 19"/>
            <p:cNvSpPr>
              <a:spLocks noChangeShapeType="1"/>
            </p:cNvSpPr>
            <p:nvPr/>
          </p:nvSpPr>
          <p:spPr bwMode="auto">
            <a:xfrm>
              <a:off x="1876" y="2852"/>
              <a:ext cx="1" cy="21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 name="Rectangle 20"/>
            <p:cNvSpPr>
              <a:spLocks noChangeArrowheads="1"/>
            </p:cNvSpPr>
            <p:nvPr/>
          </p:nvSpPr>
          <p:spPr bwMode="auto">
            <a:xfrm>
              <a:off x="1768" y="3057"/>
              <a:ext cx="187" cy="19"/>
            </a:xfrm>
            <a:prstGeom prst="rect">
              <a:avLst/>
            </a:prstGeom>
            <a:solidFill>
              <a:srgbClr val="000000"/>
            </a:solidFill>
            <a:ln w="38100">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1" name="Group 21"/>
          <p:cNvGrpSpPr/>
          <p:nvPr/>
        </p:nvGrpSpPr>
        <p:grpSpPr bwMode="auto">
          <a:xfrm>
            <a:off x="8372475" y="1867535"/>
            <a:ext cx="314325" cy="2395538"/>
            <a:chOff x="4266" y="1230"/>
            <a:chExt cx="198" cy="1509"/>
          </a:xfrm>
        </p:grpSpPr>
        <p:sp>
          <p:nvSpPr>
            <p:cNvPr id="172" name="Freeform 22"/>
            <p:cNvSpPr/>
            <p:nvPr/>
          </p:nvSpPr>
          <p:spPr bwMode="auto">
            <a:xfrm>
              <a:off x="4266" y="1236"/>
              <a:ext cx="195" cy="1"/>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Freeform 23"/>
            <p:cNvSpPr/>
            <p:nvPr/>
          </p:nvSpPr>
          <p:spPr bwMode="auto">
            <a:xfrm>
              <a:off x="4462" y="1230"/>
              <a:ext cx="2" cy="1509"/>
            </a:xfrm>
            <a:custGeom>
              <a:avLst/>
              <a:gdLst>
                <a:gd name="T0" fmla="*/ 1 w 3"/>
                <a:gd name="T1" fmla="*/ 0 h 1509"/>
                <a:gd name="T2" fmla="*/ 0 w 3"/>
                <a:gd name="T3" fmla="*/ 1509 h 1509"/>
                <a:gd name="T4" fmla="*/ 0 60000 65536"/>
                <a:gd name="T5" fmla="*/ 0 60000 65536"/>
                <a:gd name="T6" fmla="*/ 0 w 3"/>
                <a:gd name="T7" fmla="*/ 0 h 1509"/>
                <a:gd name="T8" fmla="*/ 3 w 3"/>
                <a:gd name="T9" fmla="*/ 1509 h 1509"/>
              </a:gdLst>
              <a:ahLst/>
              <a:cxnLst>
                <a:cxn ang="T4">
                  <a:pos x="T0" y="T1"/>
                </a:cxn>
                <a:cxn ang="T5">
                  <a:pos x="T2" y="T3"/>
                </a:cxn>
              </a:cxnLst>
              <a:rect l="T6" t="T7" r="T8" b="T9"/>
              <a:pathLst>
                <a:path w="3" h="1509">
                  <a:moveTo>
                    <a:pt x="3" y="0"/>
                  </a:moveTo>
                  <a:lnTo>
                    <a:pt x="0" y="1509"/>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4" name="Freeform 24"/>
          <p:cNvSpPr/>
          <p:nvPr/>
        </p:nvSpPr>
        <p:spPr bwMode="auto">
          <a:xfrm>
            <a:off x="6238875" y="4258310"/>
            <a:ext cx="657225" cy="1588"/>
          </a:xfrm>
          <a:custGeom>
            <a:avLst/>
            <a:gdLst>
              <a:gd name="T0" fmla="*/ 2147483647 w 414"/>
              <a:gd name="T1" fmla="*/ 0 h 1"/>
              <a:gd name="T2" fmla="*/ 0 w 414"/>
              <a:gd name="T3" fmla="*/ 2147483647 h 1"/>
              <a:gd name="T4" fmla="*/ 0 60000 65536"/>
              <a:gd name="T5" fmla="*/ 0 60000 65536"/>
              <a:gd name="T6" fmla="*/ 0 w 414"/>
              <a:gd name="T7" fmla="*/ 0 h 1"/>
              <a:gd name="T8" fmla="*/ 414 w 414"/>
              <a:gd name="T9" fmla="*/ 1 h 1"/>
            </a:gdLst>
            <a:ahLst/>
            <a:cxnLst>
              <a:cxn ang="T4">
                <a:pos x="T0" y="T1"/>
              </a:cxn>
              <a:cxn ang="T5">
                <a:pos x="T2" y="T3"/>
              </a:cxn>
            </a:cxnLst>
            <a:rect l="T6" t="T7" r="T8" b="T9"/>
            <a:pathLst>
              <a:path w="414" h="1">
                <a:moveTo>
                  <a:pt x="414"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5" name="Group 25"/>
          <p:cNvGrpSpPr/>
          <p:nvPr/>
        </p:nvGrpSpPr>
        <p:grpSpPr bwMode="auto">
          <a:xfrm>
            <a:off x="5130800" y="4105910"/>
            <a:ext cx="1120775" cy="595313"/>
            <a:chOff x="2224" y="2640"/>
            <a:chExt cx="706" cy="375"/>
          </a:xfrm>
        </p:grpSpPr>
        <p:sp>
          <p:nvSpPr>
            <p:cNvPr id="176" name="Rectangle 26"/>
            <p:cNvSpPr>
              <a:spLocks noChangeArrowheads="1"/>
            </p:cNvSpPr>
            <p:nvPr/>
          </p:nvSpPr>
          <p:spPr bwMode="auto">
            <a:xfrm>
              <a:off x="2224" y="2671"/>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Text Box 27"/>
            <p:cNvSpPr txBox="1">
              <a:spLocks noChangeArrowheads="1"/>
            </p:cNvSpPr>
            <p:nvPr/>
          </p:nvSpPr>
          <p:spPr bwMode="auto">
            <a:xfrm>
              <a:off x="2232" y="2640"/>
              <a:ext cx="6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 2</a:t>
              </a:r>
              <a:r>
                <a:rPr lang="en-US" altLang="zh-CN" sz="1800" b="1"/>
                <a:t>K</a:t>
              </a:r>
              <a:r>
                <a:rPr lang="en-US" altLang="zh-CN" sz="800" b="1"/>
                <a:t> </a:t>
              </a:r>
              <a:r>
                <a:rPr lang="en-US" altLang="zh-CN" sz="1600" b="1">
                  <a:latin typeface="宋体" panose="02010600030101010101" pitchFamily="2" charset="-122"/>
                </a:rPr>
                <a:t>×</a:t>
              </a:r>
              <a:r>
                <a:rPr lang="en-US" altLang="zh-CN" sz="1800" b="1"/>
                <a:t>8</a:t>
              </a:r>
              <a:r>
                <a:rPr lang="zh-CN" altLang="en-US" sz="1800" b="1"/>
                <a:t>位</a:t>
              </a:r>
            </a:p>
          </p:txBody>
        </p:sp>
        <p:sp>
          <p:nvSpPr>
            <p:cNvPr id="178" name="Text Box 28"/>
            <p:cNvSpPr txBox="1">
              <a:spLocks noChangeArrowheads="1"/>
            </p:cNvSpPr>
            <p:nvPr/>
          </p:nvSpPr>
          <p:spPr bwMode="auto">
            <a:xfrm>
              <a:off x="2304" y="2784"/>
              <a:ext cx="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 ROM</a:t>
              </a:r>
            </a:p>
          </p:txBody>
        </p:sp>
      </p:grpSp>
      <p:sp>
        <p:nvSpPr>
          <p:cNvPr id="179" name="Line 29"/>
          <p:cNvSpPr>
            <a:spLocks noChangeShapeType="1"/>
          </p:cNvSpPr>
          <p:nvPr/>
        </p:nvSpPr>
        <p:spPr bwMode="auto">
          <a:xfrm>
            <a:off x="8245475" y="4258310"/>
            <a:ext cx="852488"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0" name="Group 30"/>
          <p:cNvGrpSpPr/>
          <p:nvPr/>
        </p:nvGrpSpPr>
        <p:grpSpPr bwMode="auto">
          <a:xfrm>
            <a:off x="3810000" y="4442460"/>
            <a:ext cx="5287963" cy="1649413"/>
            <a:chOff x="1392" y="2852"/>
            <a:chExt cx="3331" cy="1039"/>
          </a:xfrm>
        </p:grpSpPr>
        <p:sp>
          <p:nvSpPr>
            <p:cNvPr id="181" name="Line 31"/>
            <p:cNvSpPr>
              <a:spLocks noChangeShapeType="1"/>
            </p:cNvSpPr>
            <p:nvPr/>
          </p:nvSpPr>
          <p:spPr bwMode="auto">
            <a:xfrm flipH="1">
              <a:off x="3137"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2" name="Line 32"/>
            <p:cNvSpPr>
              <a:spLocks noChangeShapeType="1"/>
            </p:cNvSpPr>
            <p:nvPr/>
          </p:nvSpPr>
          <p:spPr bwMode="auto">
            <a:xfrm rot="10800000">
              <a:off x="3137" y="2852"/>
              <a:ext cx="1" cy="1039"/>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3" name="Line 33"/>
            <p:cNvSpPr>
              <a:spLocks noChangeShapeType="1"/>
            </p:cNvSpPr>
            <p:nvPr/>
          </p:nvSpPr>
          <p:spPr bwMode="auto">
            <a:xfrm>
              <a:off x="4373" y="2852"/>
              <a:ext cx="1" cy="103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 name="Freeform 34"/>
            <p:cNvSpPr/>
            <p:nvPr/>
          </p:nvSpPr>
          <p:spPr bwMode="auto">
            <a:xfrm>
              <a:off x="1392" y="3885"/>
              <a:ext cx="2994" cy="6"/>
            </a:xfrm>
            <a:custGeom>
              <a:avLst/>
              <a:gdLst>
                <a:gd name="T0" fmla="*/ 0 w 2994"/>
                <a:gd name="T1" fmla="*/ 6 h 6"/>
                <a:gd name="T2" fmla="*/ 2994 w 2994"/>
                <a:gd name="T3" fmla="*/ 0 h 6"/>
                <a:gd name="T4" fmla="*/ 0 60000 65536"/>
                <a:gd name="T5" fmla="*/ 0 60000 65536"/>
                <a:gd name="T6" fmla="*/ 0 w 2994"/>
                <a:gd name="T7" fmla="*/ 0 h 6"/>
                <a:gd name="T8" fmla="*/ 2994 w 2994"/>
                <a:gd name="T9" fmla="*/ 6 h 6"/>
              </a:gdLst>
              <a:ahLst/>
              <a:cxnLst>
                <a:cxn ang="T4">
                  <a:pos x="T0" y="T1"/>
                </a:cxn>
                <a:cxn ang="T5">
                  <a:pos x="T2" y="T3"/>
                </a:cxn>
              </a:cxnLst>
              <a:rect l="T6" t="T7" r="T8" b="T9"/>
              <a:pathLst>
                <a:path w="2994" h="6">
                  <a:moveTo>
                    <a:pt x="0" y="6"/>
                  </a:moveTo>
                  <a:lnTo>
                    <a:pt x="299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Line 35"/>
            <p:cNvSpPr>
              <a:spLocks noChangeShapeType="1"/>
            </p:cNvSpPr>
            <p:nvPr/>
          </p:nvSpPr>
          <p:spPr bwMode="auto">
            <a:xfrm flipH="1">
              <a:off x="4373"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6" name="Group 36"/>
          <p:cNvGrpSpPr/>
          <p:nvPr/>
        </p:nvGrpSpPr>
        <p:grpSpPr bwMode="auto">
          <a:xfrm>
            <a:off x="7118350" y="4120198"/>
            <a:ext cx="3092450" cy="614362"/>
            <a:chOff x="3476" y="2649"/>
            <a:chExt cx="1948" cy="387"/>
          </a:xfrm>
        </p:grpSpPr>
        <p:sp>
          <p:nvSpPr>
            <p:cNvPr id="187" name="Text Box 37"/>
            <p:cNvSpPr txBox="1">
              <a:spLocks noChangeArrowheads="1"/>
            </p:cNvSpPr>
            <p:nvPr/>
          </p:nvSpPr>
          <p:spPr bwMode="auto">
            <a:xfrm>
              <a:off x="3504" y="2649"/>
              <a:ext cx="6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1K</a:t>
              </a:r>
              <a:r>
                <a:rPr lang="en-US" altLang="zh-CN" sz="800" b="1"/>
                <a:t> </a:t>
              </a:r>
              <a:r>
                <a:rPr lang="en-US" altLang="zh-CN" sz="1600" b="1">
                  <a:latin typeface="宋体" panose="02010600030101010101" pitchFamily="2" charset="-122"/>
                </a:rPr>
                <a:t>×</a:t>
              </a:r>
              <a:r>
                <a:rPr lang="en-US" altLang="zh-CN" sz="1800" b="1"/>
                <a:t>4</a:t>
              </a:r>
              <a:r>
                <a:rPr lang="zh-CN" altLang="en-US" sz="1800" b="1"/>
                <a:t>位</a:t>
              </a:r>
            </a:p>
          </p:txBody>
        </p:sp>
        <p:sp>
          <p:nvSpPr>
            <p:cNvPr id="188" name="Rectangle 38"/>
            <p:cNvSpPr>
              <a:spLocks noChangeArrowheads="1"/>
            </p:cNvSpPr>
            <p:nvPr/>
          </p:nvSpPr>
          <p:spPr bwMode="auto">
            <a:xfrm>
              <a:off x="3476" y="2688"/>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Text Box 39"/>
            <p:cNvSpPr txBox="1">
              <a:spLocks noChangeArrowheads="1"/>
            </p:cNvSpPr>
            <p:nvPr/>
          </p:nvSpPr>
          <p:spPr bwMode="auto">
            <a:xfrm>
              <a:off x="3600" y="2784"/>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RAM</a:t>
              </a:r>
            </a:p>
          </p:txBody>
        </p:sp>
        <p:sp>
          <p:nvSpPr>
            <p:cNvPr id="190" name="Rectangle 40"/>
            <p:cNvSpPr>
              <a:spLocks noChangeArrowheads="1"/>
            </p:cNvSpPr>
            <p:nvPr/>
          </p:nvSpPr>
          <p:spPr bwMode="auto">
            <a:xfrm>
              <a:off x="4724" y="2697"/>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Text Box 41"/>
            <p:cNvSpPr txBox="1">
              <a:spLocks noChangeArrowheads="1"/>
            </p:cNvSpPr>
            <p:nvPr/>
          </p:nvSpPr>
          <p:spPr bwMode="auto">
            <a:xfrm>
              <a:off x="4752" y="2670"/>
              <a:ext cx="6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1K</a:t>
              </a:r>
              <a:r>
                <a:rPr lang="en-US" altLang="zh-CN" sz="800" b="1"/>
                <a:t> </a:t>
              </a:r>
              <a:r>
                <a:rPr lang="en-US" altLang="zh-CN" sz="1600" b="1">
                  <a:latin typeface="宋体" panose="02010600030101010101" pitchFamily="2" charset="-122"/>
                </a:rPr>
                <a:t>×</a:t>
              </a:r>
              <a:r>
                <a:rPr lang="en-US" altLang="zh-CN" sz="1800" b="1"/>
                <a:t>4</a:t>
              </a:r>
              <a:r>
                <a:rPr lang="zh-CN" altLang="en-US" sz="1800" b="1"/>
                <a:t>位</a:t>
              </a:r>
            </a:p>
          </p:txBody>
        </p:sp>
        <p:sp>
          <p:nvSpPr>
            <p:cNvPr id="192" name="Text Box 42"/>
            <p:cNvSpPr txBox="1">
              <a:spLocks noChangeArrowheads="1"/>
            </p:cNvSpPr>
            <p:nvPr/>
          </p:nvSpPr>
          <p:spPr bwMode="auto">
            <a:xfrm>
              <a:off x="4848" y="2805"/>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RAM</a:t>
              </a:r>
            </a:p>
          </p:txBody>
        </p:sp>
      </p:grpSp>
      <p:grpSp>
        <p:nvGrpSpPr>
          <p:cNvPr id="193" name="Group 43"/>
          <p:cNvGrpSpPr/>
          <p:nvPr/>
        </p:nvGrpSpPr>
        <p:grpSpPr bwMode="auto">
          <a:xfrm>
            <a:off x="9272588" y="3445510"/>
            <a:ext cx="711200" cy="750888"/>
            <a:chOff x="4833" y="2224"/>
            <a:chExt cx="448" cy="473"/>
          </a:xfrm>
        </p:grpSpPr>
        <p:sp>
          <p:nvSpPr>
            <p:cNvPr id="194" name="Freeform 44"/>
            <p:cNvSpPr/>
            <p:nvPr/>
          </p:nvSpPr>
          <p:spPr bwMode="auto">
            <a:xfrm>
              <a:off x="4833" y="2224"/>
              <a:ext cx="1" cy="473"/>
            </a:xfrm>
            <a:custGeom>
              <a:avLst/>
              <a:gdLst>
                <a:gd name="T0" fmla="*/ 0 w 1"/>
                <a:gd name="T1" fmla="*/ 0 h 473"/>
                <a:gd name="T2" fmla="*/ 0 w 1"/>
                <a:gd name="T3" fmla="*/ 473 h 473"/>
                <a:gd name="T4" fmla="*/ 0 60000 65536"/>
                <a:gd name="T5" fmla="*/ 0 60000 65536"/>
                <a:gd name="T6" fmla="*/ 0 w 1"/>
                <a:gd name="T7" fmla="*/ 0 h 473"/>
                <a:gd name="T8" fmla="*/ 1 w 1"/>
                <a:gd name="T9" fmla="*/ 473 h 473"/>
              </a:gdLst>
              <a:ahLst/>
              <a:cxnLst>
                <a:cxn ang="T4">
                  <a:pos x="T0" y="T1"/>
                </a:cxn>
                <a:cxn ang="T5">
                  <a:pos x="T2" y="T3"/>
                </a:cxn>
              </a:cxnLst>
              <a:rect l="T6" t="T7" r="T8" b="T9"/>
              <a:pathLst>
                <a:path w="1" h="473">
                  <a:moveTo>
                    <a:pt x="0" y="0"/>
                  </a:moveTo>
                  <a:lnTo>
                    <a:pt x="0" y="473"/>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45"/>
            <p:cNvSpPr/>
            <p:nvPr/>
          </p:nvSpPr>
          <p:spPr bwMode="auto">
            <a:xfrm>
              <a:off x="5280" y="2496"/>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Text Box 46"/>
            <p:cNvSpPr txBox="1">
              <a:spLocks noChangeArrowheads="1"/>
            </p:cNvSpPr>
            <p:nvPr/>
          </p:nvSpPr>
          <p:spPr bwMode="auto">
            <a:xfrm>
              <a:off x="4876"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197" name="Group 47"/>
          <p:cNvGrpSpPr/>
          <p:nvPr/>
        </p:nvGrpSpPr>
        <p:grpSpPr bwMode="auto">
          <a:xfrm>
            <a:off x="5257800" y="3229610"/>
            <a:ext cx="844550" cy="927100"/>
            <a:chOff x="2304" y="2088"/>
            <a:chExt cx="532" cy="584"/>
          </a:xfrm>
        </p:grpSpPr>
        <p:sp>
          <p:nvSpPr>
            <p:cNvPr id="198" name="Freeform 48"/>
            <p:cNvSpPr/>
            <p:nvPr/>
          </p:nvSpPr>
          <p:spPr bwMode="auto">
            <a:xfrm>
              <a:off x="2304" y="2088"/>
              <a:ext cx="2" cy="584"/>
            </a:xfrm>
            <a:custGeom>
              <a:avLst/>
              <a:gdLst>
                <a:gd name="T0" fmla="*/ 2 w 2"/>
                <a:gd name="T1" fmla="*/ 0 h 584"/>
                <a:gd name="T2" fmla="*/ 0 w 2"/>
                <a:gd name="T3" fmla="*/ 584 h 584"/>
                <a:gd name="T4" fmla="*/ 0 60000 65536"/>
                <a:gd name="T5" fmla="*/ 0 60000 65536"/>
                <a:gd name="T6" fmla="*/ 0 w 2"/>
                <a:gd name="T7" fmla="*/ 0 h 584"/>
                <a:gd name="T8" fmla="*/ 2 w 2"/>
                <a:gd name="T9" fmla="*/ 584 h 584"/>
              </a:gdLst>
              <a:ahLst/>
              <a:cxnLst>
                <a:cxn ang="T4">
                  <a:pos x="T0" y="T1"/>
                </a:cxn>
                <a:cxn ang="T5">
                  <a:pos x="T2" y="T3"/>
                </a:cxn>
              </a:cxnLst>
              <a:rect l="T6" t="T7" r="T8" b="T9"/>
              <a:pathLst>
                <a:path w="2" h="584">
                  <a:moveTo>
                    <a:pt x="2" y="0"/>
                  </a:moveTo>
                  <a:lnTo>
                    <a:pt x="0" y="5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49"/>
            <p:cNvSpPr/>
            <p:nvPr/>
          </p:nvSpPr>
          <p:spPr bwMode="auto">
            <a:xfrm>
              <a:off x="2835" y="2496"/>
              <a:ext cx="1" cy="171"/>
            </a:xfrm>
            <a:custGeom>
              <a:avLst/>
              <a:gdLst>
                <a:gd name="T0" fmla="*/ 0 w 1"/>
                <a:gd name="T1" fmla="*/ 0 h 171"/>
                <a:gd name="T2" fmla="*/ 0 w 1"/>
                <a:gd name="T3" fmla="*/ 171 h 171"/>
                <a:gd name="T4" fmla="*/ 0 60000 65536"/>
                <a:gd name="T5" fmla="*/ 0 60000 65536"/>
                <a:gd name="T6" fmla="*/ 0 w 1"/>
                <a:gd name="T7" fmla="*/ 0 h 171"/>
                <a:gd name="T8" fmla="*/ 1 w 1"/>
                <a:gd name="T9" fmla="*/ 171 h 171"/>
              </a:gdLst>
              <a:ahLst/>
              <a:cxnLst>
                <a:cxn ang="T4">
                  <a:pos x="T0" y="T1"/>
                </a:cxn>
                <a:cxn ang="T5">
                  <a:pos x="T2" y="T3"/>
                </a:cxn>
              </a:cxnLst>
              <a:rect l="T6" t="T7" r="T8" b="T9"/>
              <a:pathLst>
                <a:path w="1" h="171">
                  <a:moveTo>
                    <a:pt x="0" y="0"/>
                  </a:moveTo>
                  <a:lnTo>
                    <a:pt x="0" y="17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Text Box 50"/>
            <p:cNvSpPr txBox="1">
              <a:spLocks noChangeArrowheads="1"/>
            </p:cNvSpPr>
            <p:nvPr/>
          </p:nvSpPr>
          <p:spPr bwMode="auto">
            <a:xfrm>
              <a:off x="2400"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01" name="Group 51"/>
          <p:cNvGrpSpPr/>
          <p:nvPr/>
        </p:nvGrpSpPr>
        <p:grpSpPr bwMode="auto">
          <a:xfrm>
            <a:off x="7289800" y="3443923"/>
            <a:ext cx="787400" cy="738187"/>
            <a:chOff x="3584" y="2223"/>
            <a:chExt cx="496" cy="465"/>
          </a:xfrm>
        </p:grpSpPr>
        <p:sp>
          <p:nvSpPr>
            <p:cNvPr id="202" name="Freeform 52"/>
            <p:cNvSpPr/>
            <p:nvPr/>
          </p:nvSpPr>
          <p:spPr bwMode="auto">
            <a:xfrm>
              <a:off x="3584" y="2223"/>
              <a:ext cx="1" cy="459"/>
            </a:xfrm>
            <a:custGeom>
              <a:avLst/>
              <a:gdLst>
                <a:gd name="T0" fmla="*/ 0 w 1"/>
                <a:gd name="T1" fmla="*/ 0 h 459"/>
                <a:gd name="T2" fmla="*/ 0 w 1"/>
                <a:gd name="T3" fmla="*/ 459 h 459"/>
                <a:gd name="T4" fmla="*/ 0 60000 65536"/>
                <a:gd name="T5" fmla="*/ 0 60000 65536"/>
                <a:gd name="T6" fmla="*/ 0 w 1"/>
                <a:gd name="T7" fmla="*/ 0 h 459"/>
                <a:gd name="T8" fmla="*/ 1 w 1"/>
                <a:gd name="T9" fmla="*/ 459 h 459"/>
              </a:gdLst>
              <a:ahLst/>
              <a:cxnLst>
                <a:cxn ang="T4">
                  <a:pos x="T0" y="T1"/>
                </a:cxn>
                <a:cxn ang="T5">
                  <a:pos x="T2" y="T3"/>
                </a:cxn>
              </a:cxnLst>
              <a:rect l="T6" t="T7" r="T8" b="T9"/>
              <a:pathLst>
                <a:path w="1" h="459">
                  <a:moveTo>
                    <a:pt x="0" y="0"/>
                  </a:moveTo>
                  <a:lnTo>
                    <a:pt x="0" y="4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Line 53"/>
            <p:cNvSpPr>
              <a:spLocks noChangeShapeType="1"/>
            </p:cNvSpPr>
            <p:nvPr/>
          </p:nvSpPr>
          <p:spPr bwMode="auto">
            <a:xfrm>
              <a:off x="4080" y="2496"/>
              <a:ext cx="0" cy="192"/>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4" name="Text Box 54"/>
            <p:cNvSpPr txBox="1">
              <a:spLocks noChangeArrowheads="1"/>
            </p:cNvSpPr>
            <p:nvPr/>
          </p:nvSpPr>
          <p:spPr bwMode="auto">
            <a:xfrm>
              <a:off x="3648"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05" name="Group 55"/>
          <p:cNvGrpSpPr/>
          <p:nvPr/>
        </p:nvGrpSpPr>
        <p:grpSpPr bwMode="auto">
          <a:xfrm>
            <a:off x="7740650" y="1515110"/>
            <a:ext cx="641350" cy="762000"/>
            <a:chOff x="3868" y="1008"/>
            <a:chExt cx="472" cy="480"/>
          </a:xfrm>
        </p:grpSpPr>
        <p:sp>
          <p:nvSpPr>
            <p:cNvPr id="206" name="Text Box 56"/>
            <p:cNvSpPr txBox="1">
              <a:spLocks noChangeArrowheads="1"/>
            </p:cNvSpPr>
            <p:nvPr/>
          </p:nvSpPr>
          <p:spPr bwMode="auto">
            <a:xfrm>
              <a:off x="3936" y="1065"/>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&amp;</a:t>
              </a:r>
            </a:p>
          </p:txBody>
        </p:sp>
        <p:sp>
          <p:nvSpPr>
            <p:cNvPr id="207" name="Rectangle 57"/>
            <p:cNvSpPr>
              <a:spLocks noChangeArrowheads="1"/>
            </p:cNvSpPr>
            <p:nvPr/>
          </p:nvSpPr>
          <p:spPr bwMode="auto">
            <a:xfrm>
              <a:off x="3936" y="1008"/>
              <a:ext cx="336" cy="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Oval 58"/>
            <p:cNvSpPr>
              <a:spLocks noChangeArrowheads="1"/>
            </p:cNvSpPr>
            <p:nvPr/>
          </p:nvSpPr>
          <p:spPr bwMode="auto">
            <a:xfrm>
              <a:off x="3868" y="1178"/>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Oval 59"/>
            <p:cNvSpPr>
              <a:spLocks noChangeArrowheads="1"/>
            </p:cNvSpPr>
            <p:nvPr/>
          </p:nvSpPr>
          <p:spPr bwMode="auto">
            <a:xfrm>
              <a:off x="3868" y="1310"/>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Oval 60"/>
            <p:cNvSpPr>
              <a:spLocks noChangeArrowheads="1"/>
            </p:cNvSpPr>
            <p:nvPr/>
          </p:nvSpPr>
          <p:spPr bwMode="auto">
            <a:xfrm>
              <a:off x="4272" y="1200"/>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1" name="Group 61"/>
          <p:cNvGrpSpPr/>
          <p:nvPr/>
        </p:nvGrpSpPr>
        <p:grpSpPr bwMode="auto">
          <a:xfrm>
            <a:off x="3962400" y="4120198"/>
            <a:ext cx="1219200" cy="366712"/>
            <a:chOff x="1488" y="2649"/>
            <a:chExt cx="768" cy="231"/>
          </a:xfrm>
        </p:grpSpPr>
        <p:sp>
          <p:nvSpPr>
            <p:cNvPr id="212" name="Text Box 62"/>
            <p:cNvSpPr txBox="1">
              <a:spLocks noChangeArrowheads="1"/>
            </p:cNvSpPr>
            <p:nvPr/>
          </p:nvSpPr>
          <p:spPr bwMode="auto">
            <a:xfrm>
              <a:off x="1488" y="264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1"/>
                <a:t>PD/Progr</a:t>
              </a:r>
            </a:p>
          </p:txBody>
        </p:sp>
        <p:sp>
          <p:nvSpPr>
            <p:cNvPr id="213" name="Line 63"/>
            <p:cNvSpPr>
              <a:spLocks noChangeShapeType="1"/>
            </p:cNvSpPr>
            <p:nvPr/>
          </p:nvSpPr>
          <p:spPr bwMode="auto">
            <a:xfrm>
              <a:off x="1539" y="2685"/>
              <a:ext cx="19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4" name="Group 64"/>
          <p:cNvGrpSpPr/>
          <p:nvPr/>
        </p:nvGrpSpPr>
        <p:grpSpPr bwMode="auto">
          <a:xfrm>
            <a:off x="5988050" y="1472248"/>
            <a:ext cx="1746250" cy="381000"/>
            <a:chOff x="2764" y="981"/>
            <a:chExt cx="1100" cy="240"/>
          </a:xfrm>
        </p:grpSpPr>
        <p:grpSp>
          <p:nvGrpSpPr>
            <p:cNvPr id="215" name="Group 65"/>
            <p:cNvGrpSpPr/>
            <p:nvPr/>
          </p:nvGrpSpPr>
          <p:grpSpPr bwMode="auto">
            <a:xfrm>
              <a:off x="2826" y="981"/>
              <a:ext cx="1038" cy="231"/>
              <a:chOff x="2826" y="981"/>
              <a:chExt cx="1038" cy="231"/>
            </a:xfrm>
          </p:grpSpPr>
          <p:sp>
            <p:nvSpPr>
              <p:cNvPr id="217" name="Freeform 66"/>
              <p:cNvSpPr/>
              <p:nvPr/>
            </p:nvSpPr>
            <p:spPr bwMode="auto">
              <a:xfrm>
                <a:off x="2826" y="1206"/>
                <a:ext cx="1038" cy="1"/>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Text Box 67"/>
              <p:cNvSpPr txBox="1">
                <a:spLocks noChangeArrowheads="1"/>
              </p:cNvSpPr>
              <p:nvPr/>
            </p:nvSpPr>
            <p:spPr bwMode="auto">
              <a:xfrm>
                <a:off x="2844" y="98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Y</a:t>
                </a:r>
                <a:r>
                  <a:rPr lang="en-US" altLang="zh-CN" sz="1800" b="1" baseline="-25000"/>
                  <a:t>5</a:t>
                </a:r>
              </a:p>
            </p:txBody>
          </p:sp>
          <p:sp>
            <p:nvSpPr>
              <p:cNvPr id="219" name="Line 68"/>
              <p:cNvSpPr>
                <a:spLocks noChangeShapeType="1"/>
              </p:cNvSpPr>
              <p:nvPr/>
            </p:nvSpPr>
            <p:spPr bwMode="auto">
              <a:xfrm>
                <a:off x="2876" y="1019"/>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6" name="Oval 69"/>
            <p:cNvSpPr>
              <a:spLocks noChangeArrowheads="1"/>
            </p:cNvSpPr>
            <p:nvPr/>
          </p:nvSpPr>
          <p:spPr bwMode="auto">
            <a:xfrm>
              <a:off x="2764" y="1153"/>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0" name="Group 70"/>
          <p:cNvGrpSpPr/>
          <p:nvPr/>
        </p:nvGrpSpPr>
        <p:grpSpPr bwMode="auto">
          <a:xfrm>
            <a:off x="5988050" y="2092960"/>
            <a:ext cx="903288" cy="2170113"/>
            <a:chOff x="2764" y="1372"/>
            <a:chExt cx="569" cy="1367"/>
          </a:xfrm>
        </p:grpSpPr>
        <p:grpSp>
          <p:nvGrpSpPr>
            <p:cNvPr id="221" name="Group 71"/>
            <p:cNvGrpSpPr/>
            <p:nvPr/>
          </p:nvGrpSpPr>
          <p:grpSpPr bwMode="auto">
            <a:xfrm>
              <a:off x="2814" y="1401"/>
              <a:ext cx="519" cy="1338"/>
              <a:chOff x="2814" y="1401"/>
              <a:chExt cx="519" cy="1338"/>
            </a:xfrm>
          </p:grpSpPr>
          <p:grpSp>
            <p:nvGrpSpPr>
              <p:cNvPr id="223" name="Group 72"/>
              <p:cNvGrpSpPr/>
              <p:nvPr/>
            </p:nvGrpSpPr>
            <p:grpSpPr bwMode="auto">
              <a:xfrm>
                <a:off x="2814" y="1401"/>
                <a:ext cx="519" cy="1338"/>
                <a:chOff x="2814" y="1401"/>
                <a:chExt cx="519" cy="1338"/>
              </a:xfrm>
            </p:grpSpPr>
            <p:sp>
              <p:nvSpPr>
                <p:cNvPr id="226" name="Freeform 73"/>
                <p:cNvSpPr/>
                <p:nvPr/>
              </p:nvSpPr>
              <p:spPr bwMode="auto">
                <a:xfrm>
                  <a:off x="2814" y="1401"/>
                  <a:ext cx="519" cy="3"/>
                </a:xfrm>
                <a:custGeom>
                  <a:avLst/>
                  <a:gdLst>
                    <a:gd name="T0" fmla="*/ 0 w 519"/>
                    <a:gd name="T1" fmla="*/ 3 h 3"/>
                    <a:gd name="T2" fmla="*/ 519 w 519"/>
                    <a:gd name="T3" fmla="*/ 0 h 3"/>
                    <a:gd name="T4" fmla="*/ 0 60000 65536"/>
                    <a:gd name="T5" fmla="*/ 0 60000 65536"/>
                    <a:gd name="T6" fmla="*/ 0 w 519"/>
                    <a:gd name="T7" fmla="*/ 0 h 3"/>
                    <a:gd name="T8" fmla="*/ 519 w 519"/>
                    <a:gd name="T9" fmla="*/ 3 h 3"/>
                  </a:gdLst>
                  <a:ahLst/>
                  <a:cxnLst>
                    <a:cxn ang="T4">
                      <a:pos x="T0" y="T1"/>
                    </a:cxn>
                    <a:cxn ang="T5">
                      <a:pos x="T2" y="T3"/>
                    </a:cxn>
                  </a:cxnLst>
                  <a:rect l="T6" t="T7" r="T8" b="T9"/>
                  <a:pathLst>
                    <a:path w="519" h="3">
                      <a:moveTo>
                        <a:pt x="0" y="3"/>
                      </a:moveTo>
                      <a:lnTo>
                        <a:pt x="51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Freeform 74"/>
                <p:cNvSpPr/>
                <p:nvPr/>
              </p:nvSpPr>
              <p:spPr bwMode="auto">
                <a:xfrm>
                  <a:off x="3324" y="1402"/>
                  <a:ext cx="2" cy="1337"/>
                </a:xfrm>
                <a:custGeom>
                  <a:avLst/>
                  <a:gdLst>
                    <a:gd name="T0" fmla="*/ 2 w 2"/>
                    <a:gd name="T1" fmla="*/ 0 h 1337"/>
                    <a:gd name="T2" fmla="*/ 0 w 2"/>
                    <a:gd name="T3" fmla="*/ 1337 h 1337"/>
                    <a:gd name="T4" fmla="*/ 0 60000 65536"/>
                    <a:gd name="T5" fmla="*/ 0 60000 65536"/>
                    <a:gd name="T6" fmla="*/ 0 w 2"/>
                    <a:gd name="T7" fmla="*/ 0 h 1337"/>
                    <a:gd name="T8" fmla="*/ 2 w 2"/>
                    <a:gd name="T9" fmla="*/ 1337 h 1337"/>
                  </a:gdLst>
                  <a:ahLst/>
                  <a:cxnLst>
                    <a:cxn ang="T4">
                      <a:pos x="T0" y="T1"/>
                    </a:cxn>
                    <a:cxn ang="T5">
                      <a:pos x="T2" y="T3"/>
                    </a:cxn>
                  </a:cxnLst>
                  <a:rect l="T6" t="T7" r="T8" b="T9"/>
                  <a:pathLst>
                    <a:path w="2" h="1337">
                      <a:moveTo>
                        <a:pt x="2" y="0"/>
                      </a:moveTo>
                      <a:lnTo>
                        <a:pt x="0" y="133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4" name="Text Box 75"/>
              <p:cNvSpPr txBox="1">
                <a:spLocks noChangeArrowheads="1"/>
              </p:cNvSpPr>
              <p:nvPr/>
            </p:nvSpPr>
            <p:spPr bwMode="auto">
              <a:xfrm>
                <a:off x="2844" y="146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Y</a:t>
                </a:r>
                <a:r>
                  <a:rPr lang="en-US" altLang="zh-CN" sz="1800" b="1" baseline="-25000"/>
                  <a:t>4</a:t>
                </a:r>
              </a:p>
            </p:txBody>
          </p:sp>
          <p:sp>
            <p:nvSpPr>
              <p:cNvPr id="225" name="Line 76"/>
              <p:cNvSpPr>
                <a:spLocks noChangeShapeType="1"/>
              </p:cNvSpPr>
              <p:nvPr/>
            </p:nvSpPr>
            <p:spPr bwMode="auto">
              <a:xfrm>
                <a:off x="2876" y="1490"/>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22" name="Oval 77"/>
            <p:cNvSpPr>
              <a:spLocks noChangeArrowheads="1"/>
            </p:cNvSpPr>
            <p:nvPr/>
          </p:nvSpPr>
          <p:spPr bwMode="auto">
            <a:xfrm>
              <a:off x="2764" y="1372"/>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8" name="Group 78"/>
          <p:cNvGrpSpPr/>
          <p:nvPr/>
        </p:nvGrpSpPr>
        <p:grpSpPr bwMode="auto">
          <a:xfrm>
            <a:off x="4876800" y="1210310"/>
            <a:ext cx="1109663" cy="1890713"/>
            <a:chOff x="2064" y="816"/>
            <a:chExt cx="699" cy="1191"/>
          </a:xfrm>
        </p:grpSpPr>
        <p:sp>
          <p:nvSpPr>
            <p:cNvPr id="229" name="Rectangle 79"/>
            <p:cNvSpPr>
              <a:spLocks noChangeArrowheads="1"/>
            </p:cNvSpPr>
            <p:nvPr/>
          </p:nvSpPr>
          <p:spPr bwMode="auto">
            <a:xfrm>
              <a:off x="2144" y="816"/>
              <a:ext cx="619" cy="11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Text Box 80"/>
            <p:cNvSpPr txBox="1">
              <a:spLocks noChangeArrowheads="1"/>
            </p:cNvSpPr>
            <p:nvPr/>
          </p:nvSpPr>
          <p:spPr bwMode="auto">
            <a:xfrm>
              <a:off x="2120" y="816"/>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1</a:t>
              </a:r>
            </a:p>
          </p:txBody>
        </p:sp>
        <p:sp>
          <p:nvSpPr>
            <p:cNvPr id="231" name="Text Box 81"/>
            <p:cNvSpPr txBox="1">
              <a:spLocks noChangeArrowheads="1"/>
            </p:cNvSpPr>
            <p:nvPr/>
          </p:nvSpPr>
          <p:spPr bwMode="auto">
            <a:xfrm>
              <a:off x="2120" y="140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a:t>
              </a:r>
            </a:p>
          </p:txBody>
        </p:sp>
        <p:sp>
          <p:nvSpPr>
            <p:cNvPr id="232" name="Text Box 82"/>
            <p:cNvSpPr txBox="1">
              <a:spLocks noChangeArrowheads="1"/>
            </p:cNvSpPr>
            <p:nvPr/>
          </p:nvSpPr>
          <p:spPr bwMode="auto">
            <a:xfrm>
              <a:off x="2120" y="159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B</a:t>
              </a:r>
            </a:p>
          </p:txBody>
        </p:sp>
        <p:sp>
          <p:nvSpPr>
            <p:cNvPr id="233" name="Text Box 83"/>
            <p:cNvSpPr txBox="1">
              <a:spLocks noChangeArrowheads="1"/>
            </p:cNvSpPr>
            <p:nvPr/>
          </p:nvSpPr>
          <p:spPr bwMode="auto">
            <a:xfrm>
              <a:off x="2120" y="177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p>
          </p:txBody>
        </p:sp>
        <p:sp>
          <p:nvSpPr>
            <p:cNvPr id="234" name="Oval 84"/>
            <p:cNvSpPr>
              <a:spLocks noChangeArrowheads="1"/>
            </p:cNvSpPr>
            <p:nvPr/>
          </p:nvSpPr>
          <p:spPr bwMode="auto">
            <a:xfrm>
              <a:off x="2064" y="1099"/>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Oval 85"/>
            <p:cNvSpPr>
              <a:spLocks noChangeArrowheads="1"/>
            </p:cNvSpPr>
            <p:nvPr/>
          </p:nvSpPr>
          <p:spPr bwMode="auto">
            <a:xfrm>
              <a:off x="2064" y="1296"/>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36" name="Group 86"/>
            <p:cNvGrpSpPr/>
            <p:nvPr/>
          </p:nvGrpSpPr>
          <p:grpSpPr bwMode="auto">
            <a:xfrm>
              <a:off x="2137" y="1205"/>
              <a:ext cx="340" cy="231"/>
              <a:chOff x="2137" y="1205"/>
              <a:chExt cx="340" cy="231"/>
            </a:xfrm>
          </p:grpSpPr>
          <p:sp>
            <p:nvSpPr>
              <p:cNvPr id="240" name="Text Box 87"/>
              <p:cNvSpPr txBox="1">
                <a:spLocks noChangeArrowheads="1"/>
              </p:cNvSpPr>
              <p:nvPr/>
            </p:nvSpPr>
            <p:spPr bwMode="auto">
              <a:xfrm>
                <a:off x="2137" y="120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2B</a:t>
                </a:r>
              </a:p>
            </p:txBody>
          </p:sp>
          <p:sp>
            <p:nvSpPr>
              <p:cNvPr id="241" name="Freeform 88"/>
              <p:cNvSpPr/>
              <p:nvPr/>
            </p:nvSpPr>
            <p:spPr bwMode="auto">
              <a:xfrm>
                <a:off x="2184" y="1255"/>
                <a:ext cx="120" cy="1"/>
              </a:xfrm>
              <a:custGeom>
                <a:avLst/>
                <a:gdLst>
                  <a:gd name="T0" fmla="*/ 0 w 207"/>
                  <a:gd name="T1" fmla="*/ 0 h 1"/>
                  <a:gd name="T2" fmla="*/ 8 w 207"/>
                  <a:gd name="T3" fmla="*/ 0 h 1"/>
                  <a:gd name="T4" fmla="*/ 0 60000 65536"/>
                  <a:gd name="T5" fmla="*/ 0 60000 65536"/>
                  <a:gd name="T6" fmla="*/ 0 w 207"/>
                  <a:gd name="T7" fmla="*/ 0 h 1"/>
                  <a:gd name="T8" fmla="*/ 207 w 207"/>
                  <a:gd name="T9" fmla="*/ 1 h 1"/>
                </a:gdLst>
                <a:ahLst/>
                <a:cxnLst>
                  <a:cxn ang="T4">
                    <a:pos x="T0" y="T1"/>
                  </a:cxn>
                  <a:cxn ang="T5">
                    <a:pos x="T2" y="T3"/>
                  </a:cxn>
                </a:cxnLst>
                <a:rect l="T6" t="T7" r="T8" b="T9"/>
                <a:pathLst>
                  <a:path w="207" h="1">
                    <a:moveTo>
                      <a:pt x="0" y="0"/>
                    </a:moveTo>
                    <a:lnTo>
                      <a:pt x="207"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7" name="Group 89"/>
            <p:cNvGrpSpPr/>
            <p:nvPr/>
          </p:nvGrpSpPr>
          <p:grpSpPr bwMode="auto">
            <a:xfrm>
              <a:off x="2132" y="1004"/>
              <a:ext cx="345" cy="231"/>
              <a:chOff x="2132" y="1004"/>
              <a:chExt cx="345" cy="231"/>
            </a:xfrm>
          </p:grpSpPr>
          <p:sp>
            <p:nvSpPr>
              <p:cNvPr id="238" name="Text Box 90"/>
              <p:cNvSpPr txBox="1">
                <a:spLocks noChangeArrowheads="1"/>
              </p:cNvSpPr>
              <p:nvPr/>
            </p:nvSpPr>
            <p:spPr bwMode="auto">
              <a:xfrm>
                <a:off x="2132" y="1004"/>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2A</a:t>
                </a:r>
              </a:p>
            </p:txBody>
          </p:sp>
          <p:sp>
            <p:nvSpPr>
              <p:cNvPr id="239" name="Freeform 91"/>
              <p:cNvSpPr/>
              <p:nvPr/>
            </p:nvSpPr>
            <p:spPr bwMode="auto">
              <a:xfrm>
                <a:off x="2184" y="1051"/>
                <a:ext cx="120" cy="1"/>
              </a:xfrm>
              <a:custGeom>
                <a:avLst/>
                <a:gdLst>
                  <a:gd name="T0" fmla="*/ 0 w 204"/>
                  <a:gd name="T1" fmla="*/ 0 h 1"/>
                  <a:gd name="T2" fmla="*/ 9 w 204"/>
                  <a:gd name="T3" fmla="*/ 0 h 1"/>
                  <a:gd name="T4" fmla="*/ 0 60000 65536"/>
                  <a:gd name="T5" fmla="*/ 0 60000 65536"/>
                  <a:gd name="T6" fmla="*/ 0 w 204"/>
                  <a:gd name="T7" fmla="*/ 0 h 1"/>
                  <a:gd name="T8" fmla="*/ 204 w 204"/>
                  <a:gd name="T9" fmla="*/ 1 h 1"/>
                </a:gdLst>
                <a:ahLst/>
                <a:cxnLst>
                  <a:cxn ang="T4">
                    <a:pos x="T0" y="T1"/>
                  </a:cxn>
                  <a:cxn ang="T5">
                    <a:pos x="T2" y="T3"/>
                  </a:cxn>
                </a:cxnLst>
                <a:rect l="T6" t="T7" r="T8" b="T9"/>
                <a:pathLst>
                  <a:path w="204" h="1">
                    <a:moveTo>
                      <a:pt x="0" y="0"/>
                    </a:moveTo>
                    <a:lnTo>
                      <a:pt x="204"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242" name="Group 92"/>
          <p:cNvGrpSpPr/>
          <p:nvPr/>
        </p:nvGrpSpPr>
        <p:grpSpPr bwMode="auto">
          <a:xfrm>
            <a:off x="3810000" y="4913948"/>
            <a:ext cx="6737350" cy="919162"/>
            <a:chOff x="1392" y="3149"/>
            <a:chExt cx="4244" cy="579"/>
          </a:xfrm>
        </p:grpSpPr>
        <p:sp>
          <p:nvSpPr>
            <p:cNvPr id="243" name="Line 93"/>
            <p:cNvSpPr>
              <a:spLocks noChangeShapeType="1"/>
            </p:cNvSpPr>
            <p:nvPr/>
          </p:nvSpPr>
          <p:spPr bwMode="auto">
            <a:xfrm>
              <a:off x="1392" y="3149"/>
              <a:ext cx="287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94"/>
            <p:cNvSpPr>
              <a:spLocks noChangeShapeType="1"/>
            </p:cNvSpPr>
            <p:nvPr/>
          </p:nvSpPr>
          <p:spPr bwMode="auto">
            <a:xfrm>
              <a:off x="1392" y="3725"/>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 name="Line 95"/>
            <p:cNvSpPr>
              <a:spLocks noChangeShapeType="1"/>
            </p:cNvSpPr>
            <p:nvPr/>
          </p:nvSpPr>
          <p:spPr bwMode="auto">
            <a:xfrm>
              <a:off x="1392" y="3363"/>
              <a:ext cx="287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 name="Line 96"/>
            <p:cNvSpPr>
              <a:spLocks noChangeShapeType="1"/>
            </p:cNvSpPr>
            <p:nvPr/>
          </p:nvSpPr>
          <p:spPr bwMode="auto">
            <a:xfrm>
              <a:off x="1392" y="3528"/>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Text Box 97"/>
            <p:cNvSpPr txBox="1">
              <a:spLocks noChangeArrowheads="1"/>
            </p:cNvSpPr>
            <p:nvPr/>
          </p:nvSpPr>
          <p:spPr bwMode="auto">
            <a:xfrm>
              <a:off x="1516" y="3168"/>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sp>
          <p:nvSpPr>
            <p:cNvPr id="248" name="Text Box 98"/>
            <p:cNvSpPr txBox="1">
              <a:spLocks noChangeArrowheads="1"/>
            </p:cNvSpPr>
            <p:nvPr/>
          </p:nvSpPr>
          <p:spPr bwMode="auto">
            <a:xfrm>
              <a:off x="1516" y="353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grpSp>
      <p:grpSp>
        <p:nvGrpSpPr>
          <p:cNvPr id="249" name="Group 99"/>
          <p:cNvGrpSpPr/>
          <p:nvPr/>
        </p:nvGrpSpPr>
        <p:grpSpPr bwMode="auto">
          <a:xfrm>
            <a:off x="2133600" y="1210310"/>
            <a:ext cx="1681163" cy="5257800"/>
            <a:chOff x="336" y="816"/>
            <a:chExt cx="1059" cy="3312"/>
          </a:xfrm>
        </p:grpSpPr>
        <p:sp>
          <p:nvSpPr>
            <p:cNvPr id="250" name="Rectangle 100"/>
            <p:cNvSpPr>
              <a:spLocks noChangeArrowheads="1"/>
            </p:cNvSpPr>
            <p:nvPr/>
          </p:nvSpPr>
          <p:spPr bwMode="auto">
            <a:xfrm>
              <a:off x="344" y="816"/>
              <a:ext cx="1051" cy="331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Freeform 101"/>
            <p:cNvSpPr/>
            <p:nvPr/>
          </p:nvSpPr>
          <p:spPr bwMode="auto">
            <a:xfrm>
              <a:off x="368" y="1425"/>
              <a:ext cx="474" cy="1"/>
            </a:xfrm>
            <a:custGeom>
              <a:avLst/>
              <a:gdLst>
                <a:gd name="T0" fmla="*/ 0 w 474"/>
                <a:gd name="T1" fmla="*/ 0 h 1"/>
                <a:gd name="T2" fmla="*/ 474 w 474"/>
                <a:gd name="T3" fmla="*/ 0 h 1"/>
                <a:gd name="T4" fmla="*/ 0 60000 65536"/>
                <a:gd name="T5" fmla="*/ 0 60000 65536"/>
                <a:gd name="T6" fmla="*/ 0 w 474"/>
                <a:gd name="T7" fmla="*/ 0 h 1"/>
                <a:gd name="T8" fmla="*/ 474 w 474"/>
                <a:gd name="T9" fmla="*/ 1 h 1"/>
              </a:gdLst>
              <a:ahLst/>
              <a:cxnLst>
                <a:cxn ang="T4">
                  <a:pos x="T0" y="T1"/>
                </a:cxn>
                <a:cxn ang="T5">
                  <a:pos x="T2" y="T3"/>
                </a:cxn>
              </a:cxnLst>
              <a:rect l="T6" t="T7" r="T8" b="T9"/>
              <a:pathLst>
                <a:path w="474" h="1">
                  <a:moveTo>
                    <a:pt x="0" y="0"/>
                  </a:moveTo>
                  <a:lnTo>
                    <a:pt x="47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2" name="Text Box 102"/>
            <p:cNvSpPr txBox="1">
              <a:spLocks noChangeArrowheads="1"/>
            </p:cNvSpPr>
            <p:nvPr/>
          </p:nvSpPr>
          <p:spPr bwMode="auto">
            <a:xfrm>
              <a:off x="336" y="1392"/>
              <a:ext cx="5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MREQ</a:t>
              </a:r>
            </a:p>
          </p:txBody>
        </p:sp>
        <p:sp>
          <p:nvSpPr>
            <p:cNvPr id="253" name="Text Box 103"/>
            <p:cNvSpPr txBox="1">
              <a:spLocks noChangeArrowheads="1"/>
            </p:cNvSpPr>
            <p:nvPr/>
          </p:nvSpPr>
          <p:spPr bwMode="auto">
            <a:xfrm>
              <a:off x="1008" y="81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14</a:t>
              </a:r>
            </a:p>
          </p:txBody>
        </p:sp>
        <p:sp>
          <p:nvSpPr>
            <p:cNvPr id="254" name="Text Box 104"/>
            <p:cNvSpPr txBox="1">
              <a:spLocks noChangeArrowheads="1"/>
            </p:cNvSpPr>
            <p:nvPr/>
          </p:nvSpPr>
          <p:spPr bwMode="auto">
            <a:xfrm>
              <a:off x="1008" y="100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15</a:t>
              </a:r>
            </a:p>
          </p:txBody>
        </p:sp>
        <p:sp>
          <p:nvSpPr>
            <p:cNvPr id="255" name="Text Box 105"/>
            <p:cNvSpPr txBox="1">
              <a:spLocks noChangeArrowheads="1"/>
            </p:cNvSpPr>
            <p:nvPr/>
          </p:nvSpPr>
          <p:spPr bwMode="auto">
            <a:xfrm>
              <a:off x="1008" y="1342"/>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13</a:t>
              </a:r>
            </a:p>
          </p:txBody>
        </p:sp>
        <p:sp>
          <p:nvSpPr>
            <p:cNvPr id="256" name="Text Box 106"/>
            <p:cNvSpPr txBox="1">
              <a:spLocks noChangeArrowheads="1"/>
            </p:cNvSpPr>
            <p:nvPr/>
          </p:nvSpPr>
          <p:spPr bwMode="auto">
            <a:xfrm>
              <a:off x="1008" y="1534"/>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12</a:t>
              </a:r>
            </a:p>
          </p:txBody>
        </p:sp>
        <p:sp>
          <p:nvSpPr>
            <p:cNvPr id="257" name="Text Box 107"/>
            <p:cNvSpPr txBox="1">
              <a:spLocks noChangeArrowheads="1"/>
            </p:cNvSpPr>
            <p:nvPr/>
          </p:nvSpPr>
          <p:spPr bwMode="auto">
            <a:xfrm>
              <a:off x="1008" y="172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11</a:t>
              </a:r>
            </a:p>
          </p:txBody>
        </p:sp>
        <p:sp>
          <p:nvSpPr>
            <p:cNvPr id="258" name="Text Box 108"/>
            <p:cNvSpPr txBox="1">
              <a:spLocks noChangeArrowheads="1"/>
            </p:cNvSpPr>
            <p:nvPr/>
          </p:nvSpPr>
          <p:spPr bwMode="auto">
            <a:xfrm>
              <a:off x="1008" y="191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p>
          </p:txBody>
        </p:sp>
        <p:sp>
          <p:nvSpPr>
            <p:cNvPr id="259" name="Text Box 109"/>
            <p:cNvSpPr txBox="1">
              <a:spLocks noChangeArrowheads="1"/>
            </p:cNvSpPr>
            <p:nvPr/>
          </p:nvSpPr>
          <p:spPr bwMode="auto">
            <a:xfrm>
              <a:off x="1008" y="2088"/>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9</a:t>
              </a:r>
            </a:p>
          </p:txBody>
        </p:sp>
        <p:sp>
          <p:nvSpPr>
            <p:cNvPr id="260" name="Text Box 110"/>
            <p:cNvSpPr txBox="1">
              <a:spLocks noChangeArrowheads="1"/>
            </p:cNvSpPr>
            <p:nvPr/>
          </p:nvSpPr>
          <p:spPr bwMode="auto">
            <a:xfrm>
              <a:off x="1008" y="236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0</a:t>
              </a:r>
            </a:p>
          </p:txBody>
        </p:sp>
        <p:sp>
          <p:nvSpPr>
            <p:cNvPr id="261" name="Text Box 111"/>
            <p:cNvSpPr txBox="1">
              <a:spLocks noChangeArrowheads="1"/>
            </p:cNvSpPr>
            <p:nvPr/>
          </p:nvSpPr>
          <p:spPr bwMode="auto">
            <a:xfrm>
              <a:off x="1030" y="2251"/>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t>
              </a:r>
            </a:p>
          </p:txBody>
        </p:sp>
        <p:sp>
          <p:nvSpPr>
            <p:cNvPr id="262" name="Text Box 112"/>
            <p:cNvSpPr txBox="1">
              <a:spLocks noChangeArrowheads="1"/>
            </p:cNvSpPr>
            <p:nvPr/>
          </p:nvSpPr>
          <p:spPr bwMode="auto">
            <a:xfrm>
              <a:off x="1056" y="3000"/>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7</a:t>
              </a:r>
            </a:p>
          </p:txBody>
        </p:sp>
        <p:sp>
          <p:nvSpPr>
            <p:cNvPr id="263" name="Text Box 113"/>
            <p:cNvSpPr txBox="1">
              <a:spLocks noChangeArrowheads="1"/>
            </p:cNvSpPr>
            <p:nvPr/>
          </p:nvSpPr>
          <p:spPr bwMode="auto">
            <a:xfrm>
              <a:off x="1056" y="3192"/>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4</a:t>
              </a:r>
            </a:p>
          </p:txBody>
        </p:sp>
        <p:sp>
          <p:nvSpPr>
            <p:cNvPr id="264" name="Text Box 114"/>
            <p:cNvSpPr txBox="1">
              <a:spLocks noChangeArrowheads="1"/>
            </p:cNvSpPr>
            <p:nvPr/>
          </p:nvSpPr>
          <p:spPr bwMode="auto">
            <a:xfrm>
              <a:off x="1056" y="338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3</a:t>
              </a:r>
            </a:p>
          </p:txBody>
        </p:sp>
        <p:sp>
          <p:nvSpPr>
            <p:cNvPr id="265" name="Text Box 115"/>
            <p:cNvSpPr txBox="1">
              <a:spLocks noChangeArrowheads="1"/>
            </p:cNvSpPr>
            <p:nvPr/>
          </p:nvSpPr>
          <p:spPr bwMode="auto">
            <a:xfrm>
              <a:off x="1056" y="3576"/>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0</a:t>
              </a:r>
            </a:p>
          </p:txBody>
        </p:sp>
        <p:sp>
          <p:nvSpPr>
            <p:cNvPr id="266" name="Text Box 116"/>
            <p:cNvSpPr txBox="1">
              <a:spLocks noChangeArrowheads="1"/>
            </p:cNvSpPr>
            <p:nvPr/>
          </p:nvSpPr>
          <p:spPr bwMode="auto">
            <a:xfrm>
              <a:off x="1008" y="3792"/>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WR</a:t>
              </a:r>
            </a:p>
          </p:txBody>
        </p:sp>
        <p:sp>
          <p:nvSpPr>
            <p:cNvPr id="267" name="Freeform 117"/>
            <p:cNvSpPr/>
            <p:nvPr/>
          </p:nvSpPr>
          <p:spPr bwMode="auto">
            <a:xfrm>
              <a:off x="1056" y="3834"/>
              <a:ext cx="243" cy="1"/>
            </a:xfrm>
            <a:custGeom>
              <a:avLst/>
              <a:gdLst>
                <a:gd name="T0" fmla="*/ 0 w 243"/>
                <a:gd name="T1" fmla="*/ 1 h 1"/>
                <a:gd name="T2" fmla="*/ 243 w 243"/>
                <a:gd name="T3" fmla="*/ 0 h 1"/>
                <a:gd name="T4" fmla="*/ 0 60000 65536"/>
                <a:gd name="T5" fmla="*/ 0 60000 65536"/>
                <a:gd name="T6" fmla="*/ 0 w 243"/>
                <a:gd name="T7" fmla="*/ 0 h 1"/>
                <a:gd name="T8" fmla="*/ 243 w 243"/>
                <a:gd name="T9" fmla="*/ 1 h 1"/>
              </a:gdLst>
              <a:ahLst/>
              <a:cxnLst>
                <a:cxn ang="T4">
                  <a:pos x="T0" y="T1"/>
                </a:cxn>
                <a:cxn ang="T5">
                  <a:pos x="T2" y="T3"/>
                </a:cxn>
              </a:cxnLst>
              <a:rect l="T6" t="T7" r="T8" b="T9"/>
              <a:pathLst>
                <a:path w="243" h="1">
                  <a:moveTo>
                    <a:pt x="0" y="1"/>
                  </a:moveTo>
                  <a:lnTo>
                    <a:pt x="24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68" name="Group 118"/>
          <p:cNvGrpSpPr/>
          <p:nvPr/>
        </p:nvGrpSpPr>
        <p:grpSpPr bwMode="auto">
          <a:xfrm>
            <a:off x="9272588" y="4667885"/>
            <a:ext cx="711200" cy="1162050"/>
            <a:chOff x="4833" y="2994"/>
            <a:chExt cx="448" cy="732"/>
          </a:xfrm>
        </p:grpSpPr>
        <p:sp>
          <p:nvSpPr>
            <p:cNvPr id="269" name="Freeform 119"/>
            <p:cNvSpPr/>
            <p:nvPr/>
          </p:nvSpPr>
          <p:spPr bwMode="auto">
            <a:xfrm>
              <a:off x="4833" y="2994"/>
              <a:ext cx="1" cy="510"/>
            </a:xfrm>
            <a:custGeom>
              <a:avLst/>
              <a:gdLst>
                <a:gd name="T0" fmla="*/ 0 w 1"/>
                <a:gd name="T1" fmla="*/ 0 h 510"/>
                <a:gd name="T2" fmla="*/ 1 w 1"/>
                <a:gd name="T3" fmla="*/ 510 h 510"/>
                <a:gd name="T4" fmla="*/ 0 60000 65536"/>
                <a:gd name="T5" fmla="*/ 0 60000 65536"/>
                <a:gd name="T6" fmla="*/ 0 w 1"/>
                <a:gd name="T7" fmla="*/ 0 h 510"/>
                <a:gd name="T8" fmla="*/ 1 w 1"/>
                <a:gd name="T9" fmla="*/ 510 h 510"/>
              </a:gdLst>
              <a:ahLst/>
              <a:cxnLst>
                <a:cxn ang="T4">
                  <a:pos x="T0" y="T1"/>
                </a:cxn>
                <a:cxn ang="T5">
                  <a:pos x="T2" y="T3"/>
                </a:cxn>
              </a:cxnLst>
              <a:rect l="T6" t="T7" r="T8" b="T9"/>
              <a:pathLst>
                <a:path w="1" h="510">
                  <a:moveTo>
                    <a:pt x="0" y="0"/>
                  </a:moveTo>
                  <a:lnTo>
                    <a:pt x="1" y="51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0" name="Freeform 120"/>
            <p:cNvSpPr/>
            <p:nvPr/>
          </p:nvSpPr>
          <p:spPr bwMode="auto">
            <a:xfrm>
              <a:off x="5280" y="3000"/>
              <a:ext cx="1" cy="726"/>
            </a:xfrm>
            <a:custGeom>
              <a:avLst/>
              <a:gdLst>
                <a:gd name="T0" fmla="*/ 0 w 1"/>
                <a:gd name="T1" fmla="*/ 0 h 726"/>
                <a:gd name="T2" fmla="*/ 0 w 1"/>
                <a:gd name="T3" fmla="*/ 726 h 726"/>
                <a:gd name="T4" fmla="*/ 0 60000 65536"/>
                <a:gd name="T5" fmla="*/ 0 60000 65536"/>
                <a:gd name="T6" fmla="*/ 0 w 1"/>
                <a:gd name="T7" fmla="*/ 0 h 726"/>
                <a:gd name="T8" fmla="*/ 1 w 1"/>
                <a:gd name="T9" fmla="*/ 726 h 726"/>
              </a:gdLst>
              <a:ahLst/>
              <a:cxnLst>
                <a:cxn ang="T4">
                  <a:pos x="T0" y="T1"/>
                </a:cxn>
                <a:cxn ang="T5">
                  <a:pos x="T2" y="T3"/>
                </a:cxn>
              </a:cxnLst>
              <a:rect l="T6" t="T7" r="T8" b="T9"/>
              <a:pathLst>
                <a:path w="1" h="726">
                  <a:moveTo>
                    <a:pt x="0" y="0"/>
                  </a:moveTo>
                  <a:lnTo>
                    <a:pt x="0" y="726"/>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1" name="Text Box 121"/>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72" name="Group 122"/>
          <p:cNvGrpSpPr/>
          <p:nvPr/>
        </p:nvGrpSpPr>
        <p:grpSpPr bwMode="auto">
          <a:xfrm>
            <a:off x="7289800" y="4531360"/>
            <a:ext cx="788988" cy="717550"/>
            <a:chOff x="3584" y="2908"/>
            <a:chExt cx="497" cy="452"/>
          </a:xfrm>
        </p:grpSpPr>
        <p:sp>
          <p:nvSpPr>
            <p:cNvPr id="273" name="Freeform 123"/>
            <p:cNvSpPr/>
            <p:nvPr/>
          </p:nvSpPr>
          <p:spPr bwMode="auto">
            <a:xfrm>
              <a:off x="3584" y="2994"/>
              <a:ext cx="1" cy="150"/>
            </a:xfrm>
            <a:custGeom>
              <a:avLst/>
              <a:gdLst>
                <a:gd name="T0" fmla="*/ 0 w 1"/>
                <a:gd name="T1" fmla="*/ 0 h 150"/>
                <a:gd name="T2" fmla="*/ 1 w 1"/>
                <a:gd name="T3" fmla="*/ 150 h 150"/>
                <a:gd name="T4" fmla="*/ 0 60000 65536"/>
                <a:gd name="T5" fmla="*/ 0 60000 65536"/>
                <a:gd name="T6" fmla="*/ 0 w 1"/>
                <a:gd name="T7" fmla="*/ 0 h 150"/>
                <a:gd name="T8" fmla="*/ 1 w 1"/>
                <a:gd name="T9" fmla="*/ 150 h 150"/>
              </a:gdLst>
              <a:ahLst/>
              <a:cxnLst>
                <a:cxn ang="T4">
                  <a:pos x="T0" y="T1"/>
                </a:cxn>
                <a:cxn ang="T5">
                  <a:pos x="T2" y="T3"/>
                </a:cxn>
              </a:cxnLst>
              <a:rect l="T6" t="T7" r="T8" b="T9"/>
              <a:pathLst>
                <a:path w="1" h="150">
                  <a:moveTo>
                    <a:pt x="0" y="0"/>
                  </a:moveTo>
                  <a:lnTo>
                    <a:pt x="1" y="15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4" name="Freeform 124"/>
            <p:cNvSpPr/>
            <p:nvPr/>
          </p:nvSpPr>
          <p:spPr bwMode="auto">
            <a:xfrm>
              <a:off x="4080" y="2994"/>
              <a:ext cx="1" cy="366"/>
            </a:xfrm>
            <a:custGeom>
              <a:avLst/>
              <a:gdLst>
                <a:gd name="T0" fmla="*/ 0 w 1"/>
                <a:gd name="T1" fmla="*/ 0 h 366"/>
                <a:gd name="T2" fmla="*/ 0 w 1"/>
                <a:gd name="T3" fmla="*/ 366 h 366"/>
                <a:gd name="T4" fmla="*/ 0 60000 65536"/>
                <a:gd name="T5" fmla="*/ 0 60000 65536"/>
                <a:gd name="T6" fmla="*/ 0 w 1"/>
                <a:gd name="T7" fmla="*/ 0 h 366"/>
                <a:gd name="T8" fmla="*/ 1 w 1"/>
                <a:gd name="T9" fmla="*/ 366 h 366"/>
              </a:gdLst>
              <a:ahLst/>
              <a:cxnLst>
                <a:cxn ang="T4">
                  <a:pos x="T0" y="T1"/>
                </a:cxn>
                <a:cxn ang="T5">
                  <a:pos x="T2" y="T3"/>
                </a:cxn>
              </a:cxnLst>
              <a:rect l="T6" t="T7" r="T8" b="T9"/>
              <a:pathLst>
                <a:path w="1" h="366">
                  <a:moveTo>
                    <a:pt x="0" y="0"/>
                  </a:moveTo>
                  <a:lnTo>
                    <a:pt x="0" y="366"/>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5" name="Text Box 125"/>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76" name="Group 126"/>
          <p:cNvGrpSpPr/>
          <p:nvPr/>
        </p:nvGrpSpPr>
        <p:grpSpPr bwMode="auto">
          <a:xfrm>
            <a:off x="5257800" y="4531360"/>
            <a:ext cx="844550" cy="1270000"/>
            <a:chOff x="2304" y="2908"/>
            <a:chExt cx="532" cy="800"/>
          </a:xfrm>
        </p:grpSpPr>
        <p:sp>
          <p:nvSpPr>
            <p:cNvPr id="277" name="Line 127"/>
            <p:cNvSpPr>
              <a:spLocks noChangeShapeType="1"/>
            </p:cNvSpPr>
            <p:nvPr/>
          </p:nvSpPr>
          <p:spPr bwMode="auto">
            <a:xfrm>
              <a:off x="2304" y="2976"/>
              <a:ext cx="0" cy="16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78" name="Text Box 128"/>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79" name="Freeform 129"/>
            <p:cNvSpPr/>
            <p:nvPr/>
          </p:nvSpPr>
          <p:spPr bwMode="auto">
            <a:xfrm>
              <a:off x="2835" y="2976"/>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80" name="Group 130"/>
          <p:cNvGrpSpPr/>
          <p:nvPr/>
        </p:nvGrpSpPr>
        <p:grpSpPr bwMode="auto">
          <a:xfrm>
            <a:off x="3810000" y="3239135"/>
            <a:ext cx="6396038" cy="627063"/>
            <a:chOff x="1392" y="2094"/>
            <a:chExt cx="4029" cy="395"/>
          </a:xfrm>
        </p:grpSpPr>
        <p:sp>
          <p:nvSpPr>
            <p:cNvPr id="281" name="Freeform 131"/>
            <p:cNvSpPr/>
            <p:nvPr/>
          </p:nvSpPr>
          <p:spPr bwMode="auto">
            <a:xfrm>
              <a:off x="1392" y="2094"/>
              <a:ext cx="2265" cy="1"/>
            </a:xfrm>
            <a:custGeom>
              <a:avLst/>
              <a:gdLst>
                <a:gd name="T0" fmla="*/ 0 w 2265"/>
                <a:gd name="T1" fmla="*/ 0 h 1"/>
                <a:gd name="T2" fmla="*/ 2265 w 2265"/>
                <a:gd name="T3" fmla="*/ 0 h 1"/>
                <a:gd name="T4" fmla="*/ 0 60000 65536"/>
                <a:gd name="T5" fmla="*/ 0 60000 65536"/>
                <a:gd name="T6" fmla="*/ 0 w 2265"/>
                <a:gd name="T7" fmla="*/ 0 h 1"/>
                <a:gd name="T8" fmla="*/ 2265 w 2265"/>
                <a:gd name="T9" fmla="*/ 1 h 1"/>
              </a:gdLst>
              <a:ahLst/>
              <a:cxnLst>
                <a:cxn ang="T4">
                  <a:pos x="T0" y="T1"/>
                </a:cxn>
                <a:cxn ang="T5">
                  <a:pos x="T2" y="T3"/>
                </a:cxn>
              </a:cxnLst>
              <a:rect l="T6" t="T7" r="T8" b="T9"/>
              <a:pathLst>
                <a:path w="2265" h="1">
                  <a:moveTo>
                    <a:pt x="0" y="0"/>
                  </a:moveTo>
                  <a:lnTo>
                    <a:pt x="226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82" name="Group 132"/>
            <p:cNvGrpSpPr/>
            <p:nvPr/>
          </p:nvGrpSpPr>
          <p:grpSpPr bwMode="auto">
            <a:xfrm>
              <a:off x="1392" y="2229"/>
              <a:ext cx="4029" cy="260"/>
              <a:chOff x="1392" y="2229"/>
              <a:chExt cx="4029" cy="260"/>
            </a:xfrm>
          </p:grpSpPr>
          <p:sp>
            <p:nvSpPr>
              <p:cNvPr id="283" name="Freeform 133"/>
              <p:cNvSpPr/>
              <p:nvPr/>
            </p:nvSpPr>
            <p:spPr bwMode="auto">
              <a:xfrm>
                <a:off x="1395" y="2229"/>
                <a:ext cx="4026" cy="5"/>
              </a:xfrm>
              <a:custGeom>
                <a:avLst/>
                <a:gdLst>
                  <a:gd name="T0" fmla="*/ 0 w 4026"/>
                  <a:gd name="T1" fmla="*/ 0 h 5"/>
                  <a:gd name="T2" fmla="*/ 4026 w 4026"/>
                  <a:gd name="T3" fmla="*/ 5 h 5"/>
                  <a:gd name="T4" fmla="*/ 0 60000 65536"/>
                  <a:gd name="T5" fmla="*/ 0 60000 65536"/>
                  <a:gd name="T6" fmla="*/ 0 w 4026"/>
                  <a:gd name="T7" fmla="*/ 0 h 5"/>
                  <a:gd name="T8" fmla="*/ 4026 w 4026"/>
                  <a:gd name="T9" fmla="*/ 5 h 5"/>
                </a:gdLst>
                <a:ahLst/>
                <a:cxnLst>
                  <a:cxn ang="T4">
                    <a:pos x="T0" y="T1"/>
                  </a:cxn>
                  <a:cxn ang="T5">
                    <a:pos x="T2" y="T3"/>
                  </a:cxn>
                </a:cxnLst>
                <a:rect l="T6" t="T7" r="T8" b="T9"/>
                <a:pathLst>
                  <a:path w="4026" h="5">
                    <a:moveTo>
                      <a:pt x="0" y="0"/>
                    </a:moveTo>
                    <a:lnTo>
                      <a:pt x="4026" y="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4" name="Line 134"/>
              <p:cNvSpPr>
                <a:spLocks noChangeShapeType="1"/>
              </p:cNvSpPr>
              <p:nvPr/>
            </p:nvSpPr>
            <p:spPr bwMode="auto">
              <a:xfrm>
                <a:off x="1392" y="2488"/>
                <a:ext cx="402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Text Box 135"/>
              <p:cNvSpPr txBox="1">
                <a:spLocks noChangeArrowheads="1"/>
              </p:cNvSpPr>
              <p:nvPr/>
            </p:nvSpPr>
            <p:spPr bwMode="auto">
              <a:xfrm>
                <a:off x="1516" y="227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grpSp>
      </p:grpSp>
      <p:sp>
        <p:nvSpPr>
          <p:cNvPr id="286" name="Text Box 136"/>
          <p:cNvSpPr txBox="1">
            <a:spLocks noChangeArrowheads="1"/>
          </p:cNvSpPr>
          <p:nvPr/>
        </p:nvSpPr>
        <p:spPr bwMode="auto">
          <a:xfrm>
            <a:off x="2133600" y="219710"/>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a:t>例 4.1 </a:t>
            </a:r>
            <a:r>
              <a:rPr lang="zh-CN" altLang="en-US" sz="3200" b="1"/>
              <a:t> </a:t>
            </a:r>
            <a:r>
              <a:rPr lang="en-US" altLang="zh-CN" sz="3200" b="1"/>
              <a:t>CPU </a:t>
            </a:r>
            <a:r>
              <a:rPr lang="zh-CN" altLang="en-US" sz="3200" b="1"/>
              <a:t>与存储器的连接图</a:t>
            </a:r>
          </a:p>
        </p:txBody>
      </p:sp>
      <p:grpSp>
        <p:nvGrpSpPr>
          <p:cNvPr id="287" name="Group 138"/>
          <p:cNvGrpSpPr/>
          <p:nvPr/>
        </p:nvGrpSpPr>
        <p:grpSpPr bwMode="auto">
          <a:xfrm>
            <a:off x="5257800" y="4531360"/>
            <a:ext cx="854075" cy="1308100"/>
            <a:chOff x="2304" y="2908"/>
            <a:chExt cx="538" cy="824"/>
          </a:xfrm>
        </p:grpSpPr>
        <p:sp>
          <p:nvSpPr>
            <p:cNvPr id="288" name="Freeform 139"/>
            <p:cNvSpPr/>
            <p:nvPr/>
          </p:nvSpPr>
          <p:spPr bwMode="auto">
            <a:xfrm>
              <a:off x="2304" y="2979"/>
              <a:ext cx="3" cy="195"/>
            </a:xfrm>
            <a:custGeom>
              <a:avLst/>
              <a:gdLst>
                <a:gd name="T0" fmla="*/ 3 w 3"/>
                <a:gd name="T1" fmla="*/ 0 h 195"/>
                <a:gd name="T2" fmla="*/ 0 w 3"/>
                <a:gd name="T3" fmla="*/ 195 h 195"/>
                <a:gd name="T4" fmla="*/ 0 60000 65536"/>
                <a:gd name="T5" fmla="*/ 0 60000 65536"/>
                <a:gd name="T6" fmla="*/ 0 w 3"/>
                <a:gd name="T7" fmla="*/ 0 h 195"/>
                <a:gd name="T8" fmla="*/ 3 w 3"/>
                <a:gd name="T9" fmla="*/ 195 h 195"/>
              </a:gdLst>
              <a:ahLst/>
              <a:cxnLst>
                <a:cxn ang="T4">
                  <a:pos x="T0" y="T1"/>
                </a:cxn>
                <a:cxn ang="T5">
                  <a:pos x="T2" y="T3"/>
                </a:cxn>
              </a:cxnLst>
              <a:rect l="T6" t="T7" r="T8" b="T9"/>
              <a:pathLst>
                <a:path w="3" h="195">
                  <a:moveTo>
                    <a:pt x="3" y="0"/>
                  </a:moveTo>
                  <a:lnTo>
                    <a:pt x="0" y="195"/>
                  </a:lnTo>
                </a:path>
              </a:pathLst>
            </a:custGeom>
            <a:noFill/>
            <a:ln w="57150">
              <a:solidFill>
                <a:schemeClr val="folHlink"/>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9" name="Text Box 140"/>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0" name="Freeform 141"/>
            <p:cNvSpPr/>
            <p:nvPr/>
          </p:nvSpPr>
          <p:spPr bwMode="auto">
            <a:xfrm>
              <a:off x="2841" y="2979"/>
              <a:ext cx="1" cy="753"/>
            </a:xfrm>
            <a:custGeom>
              <a:avLst/>
              <a:gdLst>
                <a:gd name="T0" fmla="*/ 0 w 1"/>
                <a:gd name="T1" fmla="*/ 0 h 753"/>
                <a:gd name="T2" fmla="*/ 0 w 1"/>
                <a:gd name="T3" fmla="*/ 753 h 753"/>
                <a:gd name="T4" fmla="*/ 0 60000 65536"/>
                <a:gd name="T5" fmla="*/ 0 60000 65536"/>
                <a:gd name="T6" fmla="*/ 0 w 1"/>
                <a:gd name="T7" fmla="*/ 0 h 753"/>
                <a:gd name="T8" fmla="*/ 1 w 1"/>
                <a:gd name="T9" fmla="*/ 753 h 753"/>
              </a:gdLst>
              <a:ahLst/>
              <a:cxnLst>
                <a:cxn ang="T4">
                  <a:pos x="T0" y="T1"/>
                </a:cxn>
                <a:cxn ang="T5">
                  <a:pos x="T2" y="T3"/>
                </a:cxn>
              </a:cxnLst>
              <a:rect l="T6" t="T7" r="T8" b="T9"/>
              <a:pathLst>
                <a:path w="1" h="753">
                  <a:moveTo>
                    <a:pt x="0" y="0"/>
                  </a:moveTo>
                  <a:lnTo>
                    <a:pt x="0" y="753"/>
                  </a:lnTo>
                </a:path>
              </a:pathLst>
            </a:custGeom>
            <a:noFill/>
            <a:ln w="57150">
              <a:solidFill>
                <a:schemeClr val="folHlink"/>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1" name="Group 142"/>
          <p:cNvGrpSpPr/>
          <p:nvPr/>
        </p:nvGrpSpPr>
        <p:grpSpPr bwMode="auto">
          <a:xfrm>
            <a:off x="7289800" y="4531360"/>
            <a:ext cx="782638" cy="765175"/>
            <a:chOff x="3584" y="2908"/>
            <a:chExt cx="493" cy="482"/>
          </a:xfrm>
        </p:grpSpPr>
        <p:sp>
          <p:nvSpPr>
            <p:cNvPr id="292" name="Freeform 143"/>
            <p:cNvSpPr/>
            <p:nvPr/>
          </p:nvSpPr>
          <p:spPr bwMode="auto">
            <a:xfrm>
              <a:off x="3584" y="2988"/>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3" name="Text Box 144"/>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4" name="Freeform 145"/>
            <p:cNvSpPr/>
            <p:nvPr/>
          </p:nvSpPr>
          <p:spPr bwMode="auto">
            <a:xfrm>
              <a:off x="4074" y="2991"/>
              <a:ext cx="3" cy="399"/>
            </a:xfrm>
            <a:custGeom>
              <a:avLst/>
              <a:gdLst>
                <a:gd name="T0" fmla="*/ 3 w 3"/>
                <a:gd name="T1" fmla="*/ 0 h 375"/>
                <a:gd name="T2" fmla="*/ 0 w 3"/>
                <a:gd name="T3" fmla="*/ 545 h 375"/>
                <a:gd name="T4" fmla="*/ 0 60000 65536"/>
                <a:gd name="T5" fmla="*/ 0 60000 65536"/>
                <a:gd name="T6" fmla="*/ 0 w 3"/>
                <a:gd name="T7" fmla="*/ 0 h 375"/>
                <a:gd name="T8" fmla="*/ 3 w 3"/>
                <a:gd name="T9" fmla="*/ 375 h 375"/>
              </a:gdLst>
              <a:ahLst/>
              <a:cxnLst>
                <a:cxn ang="T4">
                  <a:pos x="T0" y="T1"/>
                </a:cxn>
                <a:cxn ang="T5">
                  <a:pos x="T2" y="T3"/>
                </a:cxn>
              </a:cxnLst>
              <a:rect l="T6" t="T7" r="T8" b="T9"/>
              <a:pathLst>
                <a:path w="3" h="375">
                  <a:moveTo>
                    <a:pt x="3" y="0"/>
                  </a:moveTo>
                  <a:lnTo>
                    <a:pt x="0" y="375"/>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5" name="Group 146"/>
          <p:cNvGrpSpPr/>
          <p:nvPr/>
        </p:nvGrpSpPr>
        <p:grpSpPr bwMode="auto">
          <a:xfrm>
            <a:off x="9272588" y="4677410"/>
            <a:ext cx="711200" cy="1162050"/>
            <a:chOff x="4833" y="3000"/>
            <a:chExt cx="448" cy="732"/>
          </a:xfrm>
        </p:grpSpPr>
        <p:sp>
          <p:nvSpPr>
            <p:cNvPr id="296" name="Freeform 147"/>
            <p:cNvSpPr/>
            <p:nvPr/>
          </p:nvSpPr>
          <p:spPr bwMode="auto">
            <a:xfrm>
              <a:off x="4833" y="3006"/>
              <a:ext cx="1" cy="519"/>
            </a:xfrm>
            <a:custGeom>
              <a:avLst/>
              <a:gdLst>
                <a:gd name="T0" fmla="*/ 0 w 1"/>
                <a:gd name="T1" fmla="*/ 0 h 519"/>
                <a:gd name="T2" fmla="*/ 0 w 1"/>
                <a:gd name="T3" fmla="*/ 519 h 519"/>
                <a:gd name="T4" fmla="*/ 0 60000 65536"/>
                <a:gd name="T5" fmla="*/ 0 60000 65536"/>
                <a:gd name="T6" fmla="*/ 0 w 1"/>
                <a:gd name="T7" fmla="*/ 0 h 519"/>
                <a:gd name="T8" fmla="*/ 1 w 1"/>
                <a:gd name="T9" fmla="*/ 519 h 519"/>
              </a:gdLst>
              <a:ahLst/>
              <a:cxnLst>
                <a:cxn ang="T4">
                  <a:pos x="T0" y="T1"/>
                </a:cxn>
                <a:cxn ang="T5">
                  <a:pos x="T2" y="T3"/>
                </a:cxn>
              </a:cxnLst>
              <a:rect l="T6" t="T7" r="T8" b="T9"/>
              <a:pathLst>
                <a:path w="1" h="519">
                  <a:moveTo>
                    <a:pt x="0" y="0"/>
                  </a:moveTo>
                  <a:lnTo>
                    <a:pt x="0" y="519"/>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Text Box 148"/>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8" name="Freeform 149"/>
            <p:cNvSpPr/>
            <p:nvPr/>
          </p:nvSpPr>
          <p:spPr bwMode="auto">
            <a:xfrm>
              <a:off x="5280" y="3000"/>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barn(outVertical)">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barn(outVertical)">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barn(outVertical)">
                                      <p:cBhvr>
                                        <p:cTn id="17" dur="500"/>
                                        <p:tgtEl>
                                          <p:spTgt spid="18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strips(downRight)">
                                      <p:cBhvr>
                                        <p:cTn id="22" dur="500"/>
                                        <p:tgtEl>
                                          <p:spTgt spid="28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animEffect transition="in" filter="strips(downRight)">
                                      <p:cBhvr>
                                        <p:cTn id="27" dur="500"/>
                                        <p:tgtEl>
                                          <p:spTgt spid="19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01"/>
                                        </p:tgtEl>
                                        <p:attrNameLst>
                                          <p:attrName>style.visibility</p:attrName>
                                        </p:attrNameLst>
                                      </p:cBhvr>
                                      <p:to>
                                        <p:strVal val="visible"/>
                                      </p:to>
                                    </p:set>
                                    <p:animEffect transition="in" filter="strips(downRight)">
                                      <p:cBhvr>
                                        <p:cTn id="32" dur="500"/>
                                        <p:tgtEl>
                                          <p:spTgt spid="20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strips(downRight)">
                                      <p:cBhvr>
                                        <p:cTn id="37" dur="500"/>
                                        <p:tgtEl>
                                          <p:spTgt spid="19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228"/>
                                        </p:tgtEl>
                                        <p:attrNameLst>
                                          <p:attrName>style.visibility</p:attrName>
                                        </p:attrNameLst>
                                      </p:cBhvr>
                                      <p:to>
                                        <p:strVal val="visible"/>
                                      </p:to>
                                    </p:set>
                                    <p:animEffect transition="in" filter="barn(outVertical)">
                                      <p:cBhvr>
                                        <p:cTn id="42" dur="500"/>
                                        <p:tgtEl>
                                          <p:spTgt spid="22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strips(downRight)">
                                      <p:cBhvr>
                                        <p:cTn id="47" dur="500"/>
                                        <p:tgtEl>
                                          <p:spTgt spid="16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strips(downRight)">
                                      <p:cBhvr>
                                        <p:cTn id="52" dur="500"/>
                                        <p:tgtEl>
                                          <p:spTgt spid="162"/>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61"/>
                                        </p:tgtEl>
                                        <p:attrNameLst>
                                          <p:attrName>style.visibility</p:attrName>
                                        </p:attrNameLst>
                                      </p:cBhvr>
                                      <p:to>
                                        <p:strVal val="visible"/>
                                      </p:to>
                                    </p:set>
                                    <p:animEffect transition="in" filter="strips(downRight)">
                                      <p:cBhvr>
                                        <p:cTn id="57" dur="500"/>
                                        <p:tgtEl>
                                          <p:spTgt spid="161"/>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153"/>
                                        </p:tgtEl>
                                        <p:attrNameLst>
                                          <p:attrName>style.visibility</p:attrName>
                                        </p:attrNameLst>
                                      </p:cBhvr>
                                      <p:to>
                                        <p:strVal val="visible"/>
                                      </p:to>
                                    </p:set>
                                    <p:animEffect transition="in" filter="strips(downRight)">
                                      <p:cBhvr>
                                        <p:cTn id="62" dur="500"/>
                                        <p:tgtEl>
                                          <p:spTgt spid="153"/>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152"/>
                                        </p:tgtEl>
                                        <p:attrNameLst>
                                          <p:attrName>style.visibility</p:attrName>
                                        </p:attrNameLst>
                                      </p:cBhvr>
                                      <p:to>
                                        <p:strVal val="visible"/>
                                      </p:to>
                                    </p:set>
                                    <p:animEffect transition="in" filter="strips(downRight)">
                                      <p:cBhvr>
                                        <p:cTn id="67" dur="500"/>
                                        <p:tgtEl>
                                          <p:spTgt spid="152"/>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9" fill="hold" nodeType="click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strips(upLeft)">
                                      <p:cBhvr>
                                        <p:cTn id="72" dur="500"/>
                                        <p:tgtEl>
                                          <p:spTgt spid="154"/>
                                        </p:tgtEl>
                                      </p:cBhvr>
                                    </p:animEffect>
                                  </p:childTnLst>
                                </p:cTn>
                              </p:par>
                            </p:childTnLst>
                          </p:cTn>
                        </p:par>
                        <p:par>
                          <p:cTn id="73" fill="hold">
                            <p:stCondLst>
                              <p:cond delay="500"/>
                            </p:stCondLst>
                            <p:childTnLst>
                              <p:par>
                                <p:cTn id="74" presetID="18" presetClass="entr" presetSubtype="6" fill="hold" nodeType="after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strips(downRigh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220"/>
                                        </p:tgtEl>
                                        <p:attrNameLst>
                                          <p:attrName>style.visibility</p:attrName>
                                        </p:attrNameLst>
                                      </p:cBhvr>
                                      <p:to>
                                        <p:strVal val="visible"/>
                                      </p:to>
                                    </p:set>
                                    <p:animEffect transition="in" filter="strips(downRight)">
                                      <p:cBhvr>
                                        <p:cTn id="81" dur="500"/>
                                        <p:tgtEl>
                                          <p:spTgt spid="220"/>
                                        </p:tgtEl>
                                      </p:cBhvr>
                                    </p:animEffect>
                                  </p:childTnLst>
                                </p:cTn>
                              </p:par>
                            </p:childTnLst>
                          </p:cTn>
                        </p:par>
                        <p:par>
                          <p:cTn id="82" fill="hold">
                            <p:stCondLst>
                              <p:cond delay="500"/>
                            </p:stCondLst>
                            <p:childTnLst>
                              <p:par>
                                <p:cTn id="83" presetID="18" presetClass="entr" presetSubtype="12" fill="hold" grpId="0" nodeType="afterEffect">
                                  <p:stCondLst>
                                    <p:cond delay="0"/>
                                  </p:stCondLst>
                                  <p:childTnLst>
                                    <p:set>
                                      <p:cBhvr>
                                        <p:cTn id="84" dur="1" fill="hold">
                                          <p:stCondLst>
                                            <p:cond delay="0"/>
                                          </p:stCondLst>
                                        </p:cTn>
                                        <p:tgtEl>
                                          <p:spTgt spid="174"/>
                                        </p:tgtEl>
                                        <p:attrNameLst>
                                          <p:attrName>style.visibility</p:attrName>
                                        </p:attrNameLst>
                                      </p:cBhvr>
                                      <p:to>
                                        <p:strVal val="visible"/>
                                      </p:to>
                                    </p:set>
                                    <p:animEffect transition="in" filter="strips(downLeft)">
                                      <p:cBhvr>
                                        <p:cTn id="85" dur="500"/>
                                        <p:tgtEl>
                                          <p:spTgt spid="174"/>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nodeType="clickEffect">
                                  <p:stCondLst>
                                    <p:cond delay="0"/>
                                  </p:stCondLst>
                                  <p:childTnLst>
                                    <p:set>
                                      <p:cBhvr>
                                        <p:cTn id="89" dur="1" fill="hold">
                                          <p:stCondLst>
                                            <p:cond delay="0"/>
                                          </p:stCondLst>
                                        </p:cTn>
                                        <p:tgtEl>
                                          <p:spTgt spid="214"/>
                                        </p:tgtEl>
                                        <p:attrNameLst>
                                          <p:attrName>style.visibility</p:attrName>
                                        </p:attrNameLst>
                                      </p:cBhvr>
                                      <p:to>
                                        <p:strVal val="visible"/>
                                      </p:to>
                                    </p:set>
                                    <p:animEffect transition="in" filter="strips(downRight)">
                                      <p:cBhvr>
                                        <p:cTn id="90" dur="500"/>
                                        <p:tgtEl>
                                          <p:spTgt spid="214"/>
                                        </p:tgtEl>
                                      </p:cBhvr>
                                    </p:animEffect>
                                  </p:childTnLst>
                                </p:cTn>
                              </p:par>
                            </p:childTnLst>
                          </p:cTn>
                        </p:par>
                        <p:par>
                          <p:cTn id="91" fill="hold">
                            <p:stCondLst>
                              <p:cond delay="500"/>
                            </p:stCondLst>
                            <p:childTnLst>
                              <p:par>
                                <p:cTn id="92" presetID="16" presetClass="entr" presetSubtype="37" fill="hold" nodeType="afterEffect">
                                  <p:stCondLst>
                                    <p:cond delay="0"/>
                                  </p:stCondLst>
                                  <p:childTnLst>
                                    <p:set>
                                      <p:cBhvr>
                                        <p:cTn id="93" dur="1" fill="hold">
                                          <p:stCondLst>
                                            <p:cond delay="0"/>
                                          </p:stCondLst>
                                        </p:cTn>
                                        <p:tgtEl>
                                          <p:spTgt spid="205"/>
                                        </p:tgtEl>
                                        <p:attrNameLst>
                                          <p:attrName>style.visibility</p:attrName>
                                        </p:attrNameLst>
                                      </p:cBhvr>
                                      <p:to>
                                        <p:strVal val="visible"/>
                                      </p:to>
                                    </p:set>
                                    <p:animEffect transition="in" filter="barn(outVertical)">
                                      <p:cBhvr>
                                        <p:cTn id="94" dur="500"/>
                                        <p:tgtEl>
                                          <p:spTgt spid="205"/>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3" fill="hold" nodeType="clickEffect">
                                  <p:stCondLst>
                                    <p:cond delay="0"/>
                                  </p:stCondLst>
                                  <p:childTnLst>
                                    <p:set>
                                      <p:cBhvr>
                                        <p:cTn id="98" dur="1" fill="hold">
                                          <p:stCondLst>
                                            <p:cond delay="0"/>
                                          </p:stCondLst>
                                        </p:cTn>
                                        <p:tgtEl>
                                          <p:spTgt spid="164"/>
                                        </p:tgtEl>
                                        <p:attrNameLst>
                                          <p:attrName>style.visibility</p:attrName>
                                        </p:attrNameLst>
                                      </p:cBhvr>
                                      <p:to>
                                        <p:strVal val="visible"/>
                                      </p:to>
                                    </p:set>
                                    <p:animEffect transition="in" filter="strips(upRight)">
                                      <p:cBhvr>
                                        <p:cTn id="99" dur="500"/>
                                        <p:tgtEl>
                                          <p:spTgt spid="164"/>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6" fill="hold" nodeType="clickEffect">
                                  <p:stCondLst>
                                    <p:cond delay="0"/>
                                  </p:stCondLst>
                                  <p:childTnLst>
                                    <p:set>
                                      <p:cBhvr>
                                        <p:cTn id="103" dur="1" fill="hold">
                                          <p:stCondLst>
                                            <p:cond delay="0"/>
                                          </p:stCondLst>
                                        </p:cTn>
                                        <p:tgtEl>
                                          <p:spTgt spid="171"/>
                                        </p:tgtEl>
                                        <p:attrNameLst>
                                          <p:attrName>style.visibility</p:attrName>
                                        </p:attrNameLst>
                                      </p:cBhvr>
                                      <p:to>
                                        <p:strVal val="visible"/>
                                      </p:to>
                                    </p:set>
                                    <p:animEffect transition="in" filter="strips(downRight)">
                                      <p:cBhvr>
                                        <p:cTn id="104" dur="500"/>
                                        <p:tgtEl>
                                          <p:spTgt spid="171"/>
                                        </p:tgtEl>
                                      </p:cBhvr>
                                    </p:animEffect>
                                  </p:childTnLst>
                                </p:cTn>
                              </p:par>
                            </p:childTnLst>
                          </p:cTn>
                        </p:par>
                        <p:par>
                          <p:cTn id="105" fill="hold">
                            <p:stCondLst>
                              <p:cond delay="500"/>
                            </p:stCondLst>
                            <p:childTnLst>
                              <p:par>
                                <p:cTn id="106" presetID="16" presetClass="entr" presetSubtype="37" fill="hold"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barn(outVertical)">
                                      <p:cBhvr>
                                        <p:cTn id="108" dur="500"/>
                                        <p:tgtEl>
                                          <p:spTgt spid="179"/>
                                        </p:tgtEl>
                                      </p:cBhvr>
                                    </p:animEffect>
                                  </p:childTnLst>
                                </p:cTn>
                              </p:par>
                            </p:childTnLst>
                          </p:cTn>
                        </p:par>
                      </p:childTnLst>
                    </p:cTn>
                  </p:par>
                  <p:par>
                    <p:cTn id="109" fill="hold">
                      <p:stCondLst>
                        <p:cond delay="indefinite"/>
                      </p:stCondLst>
                      <p:childTnLst>
                        <p:par>
                          <p:cTn id="110" fill="hold">
                            <p:stCondLst>
                              <p:cond delay="0"/>
                            </p:stCondLst>
                            <p:childTnLst>
                              <p:par>
                                <p:cTn id="111" presetID="18" presetClass="entr" presetSubtype="12" fill="hold" nodeType="clickEffect">
                                  <p:stCondLst>
                                    <p:cond delay="0"/>
                                  </p:stCondLst>
                                  <p:childTnLst>
                                    <p:set>
                                      <p:cBhvr>
                                        <p:cTn id="112" dur="1" fill="hold">
                                          <p:stCondLst>
                                            <p:cond delay="0"/>
                                          </p:stCondLst>
                                        </p:cTn>
                                        <p:tgtEl>
                                          <p:spTgt spid="167"/>
                                        </p:tgtEl>
                                        <p:attrNameLst>
                                          <p:attrName>style.visibility</p:attrName>
                                        </p:attrNameLst>
                                      </p:cBhvr>
                                      <p:to>
                                        <p:strVal val="visible"/>
                                      </p:to>
                                    </p:set>
                                    <p:animEffect transition="in" filter="strips(downLeft)">
                                      <p:cBhvr>
                                        <p:cTn id="113" dur="500"/>
                                        <p:tgtEl>
                                          <p:spTgt spid="167"/>
                                        </p:tgtEl>
                                      </p:cBhvr>
                                    </p:animEffect>
                                  </p:childTnLst>
                                </p:cTn>
                              </p:par>
                            </p:childTnLst>
                          </p:cTn>
                        </p:par>
                        <p:par>
                          <p:cTn id="114" fill="hold">
                            <p:stCondLst>
                              <p:cond delay="500"/>
                            </p:stCondLst>
                            <p:childTnLst>
                              <p:par>
                                <p:cTn id="115" presetID="3" presetClass="entr" presetSubtype="10" fill="hold" nodeType="afterEffect">
                                  <p:stCondLst>
                                    <p:cond delay="0"/>
                                  </p:stCondLst>
                                  <p:childTnLst>
                                    <p:set>
                                      <p:cBhvr>
                                        <p:cTn id="116" dur="1" fill="hold">
                                          <p:stCondLst>
                                            <p:cond delay="0"/>
                                          </p:stCondLst>
                                        </p:cTn>
                                        <p:tgtEl>
                                          <p:spTgt spid="211"/>
                                        </p:tgtEl>
                                        <p:attrNameLst>
                                          <p:attrName>style.visibility</p:attrName>
                                        </p:attrNameLst>
                                      </p:cBhvr>
                                      <p:to>
                                        <p:strVal val="visible"/>
                                      </p:to>
                                    </p:set>
                                    <p:animEffect transition="in" filter="blinds(horizontal)">
                                      <p:cBhvr>
                                        <p:cTn id="117" dur="500"/>
                                        <p:tgtEl>
                                          <p:spTgt spid="211"/>
                                        </p:tgtEl>
                                      </p:cBhvr>
                                    </p:animEffect>
                                  </p:childTnLst>
                                </p:cTn>
                              </p:par>
                            </p:childTnLst>
                          </p:cTn>
                        </p:par>
                      </p:childTnLst>
                    </p:cTn>
                  </p:par>
                  <p:par>
                    <p:cTn id="118" fill="hold">
                      <p:stCondLst>
                        <p:cond delay="indefinite"/>
                      </p:stCondLst>
                      <p:childTnLst>
                        <p:par>
                          <p:cTn id="119" fill="hold">
                            <p:stCondLst>
                              <p:cond delay="0"/>
                            </p:stCondLst>
                            <p:childTnLst>
                              <p:par>
                                <p:cTn id="120" presetID="18" presetClass="entr" presetSubtype="3" fill="hold" nodeType="clickEffect">
                                  <p:stCondLst>
                                    <p:cond delay="0"/>
                                  </p:stCondLst>
                                  <p:childTnLst>
                                    <p:set>
                                      <p:cBhvr>
                                        <p:cTn id="121" dur="1" fill="hold">
                                          <p:stCondLst>
                                            <p:cond delay="0"/>
                                          </p:stCondLst>
                                        </p:cTn>
                                        <p:tgtEl>
                                          <p:spTgt spid="180"/>
                                        </p:tgtEl>
                                        <p:attrNameLst>
                                          <p:attrName>style.visibility</p:attrName>
                                        </p:attrNameLst>
                                      </p:cBhvr>
                                      <p:to>
                                        <p:strVal val="visible"/>
                                      </p:to>
                                    </p:set>
                                    <p:animEffect transition="in" filter="strips(upRight)">
                                      <p:cBhvr>
                                        <p:cTn id="122" dur="500"/>
                                        <p:tgtEl>
                                          <p:spTgt spid="180"/>
                                        </p:tgtEl>
                                      </p:cBhvr>
                                    </p:animEffect>
                                  </p:childTnLst>
                                </p:cTn>
                              </p:par>
                            </p:childTnLst>
                          </p:cTn>
                        </p:par>
                      </p:childTnLst>
                    </p:cTn>
                  </p:par>
                  <p:par>
                    <p:cTn id="123" fill="hold">
                      <p:stCondLst>
                        <p:cond delay="indefinite"/>
                      </p:stCondLst>
                      <p:childTnLst>
                        <p:par>
                          <p:cTn id="124" fill="hold">
                            <p:stCondLst>
                              <p:cond delay="0"/>
                            </p:stCondLst>
                            <p:childTnLst>
                              <p:par>
                                <p:cTn id="125" presetID="18" presetClass="entr" presetSubtype="6" fill="hold" nodeType="clickEffect">
                                  <p:stCondLst>
                                    <p:cond delay="0"/>
                                  </p:stCondLst>
                                  <p:childTnLst>
                                    <p:set>
                                      <p:cBhvr>
                                        <p:cTn id="126" dur="1" fill="hold">
                                          <p:stCondLst>
                                            <p:cond delay="0"/>
                                          </p:stCondLst>
                                        </p:cTn>
                                        <p:tgtEl>
                                          <p:spTgt spid="242"/>
                                        </p:tgtEl>
                                        <p:attrNameLst>
                                          <p:attrName>style.visibility</p:attrName>
                                        </p:attrNameLst>
                                      </p:cBhvr>
                                      <p:to>
                                        <p:strVal val="visible"/>
                                      </p:to>
                                    </p:set>
                                    <p:animEffect transition="in" filter="strips(downRight)">
                                      <p:cBhvr>
                                        <p:cTn id="127" dur="500"/>
                                        <p:tgtEl>
                                          <p:spTgt spid="242"/>
                                        </p:tgtEl>
                                      </p:cBhvr>
                                    </p:animEffect>
                                  </p:childTnLst>
                                </p:cTn>
                              </p:par>
                            </p:childTnLst>
                          </p:cTn>
                        </p:par>
                      </p:childTnLst>
                    </p:cTn>
                  </p:par>
                  <p:par>
                    <p:cTn id="128" fill="hold">
                      <p:stCondLst>
                        <p:cond delay="indefinite"/>
                      </p:stCondLst>
                      <p:childTnLst>
                        <p:par>
                          <p:cTn id="129" fill="hold">
                            <p:stCondLst>
                              <p:cond delay="0"/>
                            </p:stCondLst>
                            <p:childTnLst>
                              <p:par>
                                <p:cTn id="130" presetID="18" presetClass="entr" presetSubtype="6" fill="hold" nodeType="clickEffect">
                                  <p:stCondLst>
                                    <p:cond delay="0"/>
                                  </p:stCondLst>
                                  <p:childTnLst>
                                    <p:set>
                                      <p:cBhvr>
                                        <p:cTn id="131" dur="1" fill="hold">
                                          <p:stCondLst>
                                            <p:cond delay="0"/>
                                          </p:stCondLst>
                                        </p:cTn>
                                        <p:tgtEl>
                                          <p:spTgt spid="276"/>
                                        </p:tgtEl>
                                        <p:attrNameLst>
                                          <p:attrName>style.visibility</p:attrName>
                                        </p:attrNameLst>
                                      </p:cBhvr>
                                      <p:to>
                                        <p:strVal val="visible"/>
                                      </p:to>
                                    </p:set>
                                    <p:animEffect transition="in" filter="strips(downRight)">
                                      <p:cBhvr>
                                        <p:cTn id="132" dur="500"/>
                                        <p:tgtEl>
                                          <p:spTgt spid="276"/>
                                        </p:tgtEl>
                                      </p:cBhvr>
                                    </p:animEffect>
                                  </p:childTnLst>
                                </p:cTn>
                              </p:par>
                            </p:childTnLst>
                          </p:cTn>
                        </p:par>
                      </p:childTnLst>
                    </p:cTn>
                  </p:par>
                  <p:par>
                    <p:cTn id="133" fill="hold">
                      <p:stCondLst>
                        <p:cond delay="indefinite"/>
                      </p:stCondLst>
                      <p:childTnLst>
                        <p:par>
                          <p:cTn id="134" fill="hold">
                            <p:stCondLst>
                              <p:cond delay="0"/>
                            </p:stCondLst>
                            <p:childTnLst>
                              <p:par>
                                <p:cTn id="135" presetID="18" presetClass="entr" presetSubtype="6" fill="hold" nodeType="clickEffect">
                                  <p:stCondLst>
                                    <p:cond delay="0"/>
                                  </p:stCondLst>
                                  <p:childTnLst>
                                    <p:set>
                                      <p:cBhvr>
                                        <p:cTn id="136" dur="1" fill="hold">
                                          <p:stCondLst>
                                            <p:cond delay="0"/>
                                          </p:stCondLst>
                                        </p:cTn>
                                        <p:tgtEl>
                                          <p:spTgt spid="272"/>
                                        </p:tgtEl>
                                        <p:attrNameLst>
                                          <p:attrName>style.visibility</p:attrName>
                                        </p:attrNameLst>
                                      </p:cBhvr>
                                      <p:to>
                                        <p:strVal val="visible"/>
                                      </p:to>
                                    </p:set>
                                    <p:animEffect transition="in" filter="strips(downRight)">
                                      <p:cBhvr>
                                        <p:cTn id="137" dur="500"/>
                                        <p:tgtEl>
                                          <p:spTgt spid="272"/>
                                        </p:tgtEl>
                                      </p:cBhvr>
                                    </p:animEffect>
                                  </p:childTnLst>
                                </p:cTn>
                              </p:par>
                            </p:childTnLst>
                          </p:cTn>
                        </p:par>
                      </p:childTnLst>
                    </p:cTn>
                  </p:par>
                  <p:par>
                    <p:cTn id="138" fill="hold">
                      <p:stCondLst>
                        <p:cond delay="indefinite"/>
                      </p:stCondLst>
                      <p:childTnLst>
                        <p:par>
                          <p:cTn id="139" fill="hold">
                            <p:stCondLst>
                              <p:cond delay="0"/>
                            </p:stCondLst>
                            <p:childTnLst>
                              <p:par>
                                <p:cTn id="140" presetID="18" presetClass="entr" presetSubtype="6" fill="hold" nodeType="clickEffect">
                                  <p:stCondLst>
                                    <p:cond delay="0"/>
                                  </p:stCondLst>
                                  <p:childTnLst>
                                    <p:set>
                                      <p:cBhvr>
                                        <p:cTn id="141" dur="1" fill="hold">
                                          <p:stCondLst>
                                            <p:cond delay="0"/>
                                          </p:stCondLst>
                                        </p:cTn>
                                        <p:tgtEl>
                                          <p:spTgt spid="268"/>
                                        </p:tgtEl>
                                        <p:attrNameLst>
                                          <p:attrName>style.visibility</p:attrName>
                                        </p:attrNameLst>
                                      </p:cBhvr>
                                      <p:to>
                                        <p:strVal val="visible"/>
                                      </p:to>
                                    </p:set>
                                    <p:animEffect transition="in" filter="strips(downRight)">
                                      <p:cBhvr>
                                        <p:cTn id="142" dur="500"/>
                                        <p:tgtEl>
                                          <p:spTgt spid="268"/>
                                        </p:tgtEl>
                                      </p:cBhvr>
                                    </p:animEffect>
                                  </p:childTnLst>
                                </p:cTn>
                              </p:par>
                            </p:childTnLst>
                          </p:cTn>
                        </p:par>
                      </p:childTnLst>
                    </p:cTn>
                  </p:par>
                  <p:par>
                    <p:cTn id="143" fill="hold">
                      <p:stCondLst>
                        <p:cond delay="indefinite"/>
                      </p:stCondLst>
                      <p:childTnLst>
                        <p:par>
                          <p:cTn id="144" fill="hold">
                            <p:stCondLst>
                              <p:cond delay="0"/>
                            </p:stCondLst>
                            <p:childTnLst>
                              <p:par>
                                <p:cTn id="145" presetID="18" presetClass="entr" presetSubtype="6" fill="hold" nodeType="clickEffect">
                                  <p:stCondLst>
                                    <p:cond delay="0"/>
                                  </p:stCondLst>
                                  <p:childTnLst>
                                    <p:set>
                                      <p:cBhvr>
                                        <p:cTn id="146" dur="1" fill="hold">
                                          <p:stCondLst>
                                            <p:cond delay="0"/>
                                          </p:stCondLst>
                                        </p:cTn>
                                        <p:tgtEl>
                                          <p:spTgt spid="287"/>
                                        </p:tgtEl>
                                        <p:attrNameLst>
                                          <p:attrName>style.visibility</p:attrName>
                                        </p:attrNameLst>
                                      </p:cBhvr>
                                      <p:to>
                                        <p:strVal val="visible"/>
                                      </p:to>
                                    </p:set>
                                    <p:animEffect transition="in" filter="strips(downRight)">
                                      <p:cBhvr>
                                        <p:cTn id="147" dur="500"/>
                                        <p:tgtEl>
                                          <p:spTgt spid="287"/>
                                        </p:tgtEl>
                                      </p:cBhvr>
                                    </p:animEffect>
                                  </p:childTnLst>
                                </p:cTn>
                              </p:par>
                            </p:childTnLst>
                          </p:cTn>
                        </p:par>
                      </p:childTnLst>
                    </p:cTn>
                  </p:par>
                  <p:par>
                    <p:cTn id="148" fill="hold">
                      <p:stCondLst>
                        <p:cond delay="indefinite"/>
                      </p:stCondLst>
                      <p:childTnLst>
                        <p:par>
                          <p:cTn id="149" fill="hold">
                            <p:stCondLst>
                              <p:cond delay="0"/>
                            </p:stCondLst>
                            <p:childTnLst>
                              <p:par>
                                <p:cTn id="150" presetID="18" presetClass="entr" presetSubtype="6" fill="hold" nodeType="clickEffect">
                                  <p:stCondLst>
                                    <p:cond delay="0"/>
                                  </p:stCondLst>
                                  <p:childTnLst>
                                    <p:set>
                                      <p:cBhvr>
                                        <p:cTn id="151" dur="1" fill="hold">
                                          <p:stCondLst>
                                            <p:cond delay="0"/>
                                          </p:stCondLst>
                                        </p:cTn>
                                        <p:tgtEl>
                                          <p:spTgt spid="291"/>
                                        </p:tgtEl>
                                        <p:attrNameLst>
                                          <p:attrName>style.visibility</p:attrName>
                                        </p:attrNameLst>
                                      </p:cBhvr>
                                      <p:to>
                                        <p:strVal val="visible"/>
                                      </p:to>
                                    </p:set>
                                    <p:animEffect transition="in" filter="strips(downRight)">
                                      <p:cBhvr>
                                        <p:cTn id="152" dur="500"/>
                                        <p:tgtEl>
                                          <p:spTgt spid="291"/>
                                        </p:tgtEl>
                                      </p:cBhvr>
                                    </p:animEffect>
                                  </p:childTnLst>
                                </p:cTn>
                              </p:par>
                            </p:childTnLst>
                          </p:cTn>
                        </p:par>
                      </p:childTnLst>
                    </p:cTn>
                  </p:par>
                  <p:par>
                    <p:cTn id="153" fill="hold">
                      <p:stCondLst>
                        <p:cond delay="indefinite"/>
                      </p:stCondLst>
                      <p:childTnLst>
                        <p:par>
                          <p:cTn id="154" fill="hold">
                            <p:stCondLst>
                              <p:cond delay="0"/>
                            </p:stCondLst>
                            <p:childTnLst>
                              <p:par>
                                <p:cTn id="155" presetID="18" presetClass="entr" presetSubtype="6" fill="hold" nodeType="clickEffect">
                                  <p:stCondLst>
                                    <p:cond delay="0"/>
                                  </p:stCondLst>
                                  <p:childTnLst>
                                    <p:set>
                                      <p:cBhvr>
                                        <p:cTn id="156" dur="1" fill="hold">
                                          <p:stCondLst>
                                            <p:cond delay="0"/>
                                          </p:stCondLst>
                                        </p:cTn>
                                        <p:tgtEl>
                                          <p:spTgt spid="295"/>
                                        </p:tgtEl>
                                        <p:attrNameLst>
                                          <p:attrName>style.visibility</p:attrName>
                                        </p:attrNameLst>
                                      </p:cBhvr>
                                      <p:to>
                                        <p:strVal val="visible"/>
                                      </p:to>
                                    </p:set>
                                    <p:animEffect transition="in" filter="strips(downRight)">
                                      <p:cBhvr>
                                        <p:cTn id="157"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7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75</a:t>
            </a:fld>
            <a:endParaRPr lang="zh-CN" altLang="en-US" dirty="0"/>
          </a:p>
        </p:txBody>
      </p:sp>
      <p:sp>
        <p:nvSpPr>
          <p:cNvPr id="10" name="Text Box 2"/>
          <p:cNvSpPr txBox="1">
            <a:spLocks noChangeArrowheads="1"/>
          </p:cNvSpPr>
          <p:nvPr/>
        </p:nvSpPr>
        <p:spPr bwMode="auto">
          <a:xfrm>
            <a:off x="2714625" y="1770063"/>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(1) 写出对应的二进制地址码</a:t>
            </a:r>
          </a:p>
        </p:txBody>
      </p:sp>
      <p:grpSp>
        <p:nvGrpSpPr>
          <p:cNvPr id="11" name="Group 3"/>
          <p:cNvGrpSpPr/>
          <p:nvPr/>
        </p:nvGrpSpPr>
        <p:grpSpPr bwMode="auto">
          <a:xfrm>
            <a:off x="1736725" y="357188"/>
            <a:ext cx="7986713" cy="1262062"/>
            <a:chOff x="344" y="345"/>
            <a:chExt cx="4386" cy="750"/>
          </a:xfrm>
        </p:grpSpPr>
        <p:sp>
          <p:nvSpPr>
            <p:cNvPr id="12" name="Text Box 4"/>
            <p:cNvSpPr txBox="1">
              <a:spLocks noChangeArrowheads="1"/>
            </p:cNvSpPr>
            <p:nvPr/>
          </p:nvSpPr>
          <p:spPr bwMode="auto">
            <a:xfrm>
              <a:off x="344" y="345"/>
              <a:ext cx="4386"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a:latin typeface="宋体" panose="02010600030101010101" pitchFamily="2" charset="-122"/>
                </a:rPr>
                <a:t>例</a:t>
              </a:r>
              <a:r>
                <a:rPr lang="zh-CN" altLang="en-US" sz="3600" b="1"/>
                <a:t>4.2</a:t>
              </a:r>
              <a:r>
                <a:rPr lang="zh-CN" altLang="en-US" sz="3200" b="1"/>
                <a:t>  </a:t>
              </a:r>
              <a:r>
                <a:rPr lang="zh-CN" altLang="en-US" sz="1000" b="1"/>
                <a:t> </a:t>
              </a:r>
              <a:r>
                <a:rPr lang="zh-CN" altLang="en-US" sz="3200" b="1"/>
                <a:t>假设同前，要求最小 4</a:t>
              </a:r>
              <a:r>
                <a:rPr lang="en-US" altLang="zh-CN" sz="3200" b="1"/>
                <a:t>K</a:t>
              </a:r>
              <a:r>
                <a:rPr lang="zh-CN" altLang="en-US" sz="3200" b="1"/>
                <a:t>为系统</a:t>
              </a:r>
            </a:p>
          </p:txBody>
        </p:sp>
        <p:sp>
          <p:nvSpPr>
            <p:cNvPr id="13" name="Text Box 5"/>
            <p:cNvSpPr txBox="1">
              <a:spLocks noChangeArrowheads="1"/>
            </p:cNvSpPr>
            <p:nvPr/>
          </p:nvSpPr>
          <p:spPr bwMode="auto">
            <a:xfrm>
              <a:off x="344" y="751"/>
              <a:ext cx="438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             程序区，相邻 8</a:t>
              </a:r>
              <a:r>
                <a:rPr lang="en-US" altLang="zh-CN" sz="3200" b="1"/>
                <a:t>K</a:t>
              </a:r>
              <a:r>
                <a:rPr lang="zh-CN" altLang="en-US" sz="3200" b="1"/>
                <a:t>为用户程序区。</a:t>
              </a:r>
            </a:p>
          </p:txBody>
        </p:sp>
      </p:grpSp>
      <p:sp>
        <p:nvSpPr>
          <p:cNvPr id="14" name="Text Box 6"/>
          <p:cNvSpPr txBox="1">
            <a:spLocks noChangeArrowheads="1"/>
          </p:cNvSpPr>
          <p:nvPr/>
        </p:nvSpPr>
        <p:spPr bwMode="auto">
          <a:xfrm>
            <a:off x="2714625" y="2560638"/>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(2) 确定芯片的数量及类型</a:t>
            </a:r>
          </a:p>
        </p:txBody>
      </p:sp>
      <p:sp>
        <p:nvSpPr>
          <p:cNvPr id="15" name="Text Box 7"/>
          <p:cNvSpPr txBox="1">
            <a:spLocks noChangeArrowheads="1"/>
          </p:cNvSpPr>
          <p:nvPr/>
        </p:nvSpPr>
        <p:spPr bwMode="auto">
          <a:xfrm>
            <a:off x="2714625" y="4144963"/>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(3) 分配地址线</a:t>
            </a:r>
          </a:p>
        </p:txBody>
      </p:sp>
      <p:sp>
        <p:nvSpPr>
          <p:cNvPr id="16" name="Rectangle 8"/>
          <p:cNvSpPr>
            <a:spLocks noChangeArrowheads="1"/>
          </p:cNvSpPr>
          <p:nvPr/>
        </p:nvSpPr>
        <p:spPr bwMode="auto">
          <a:xfrm>
            <a:off x="2714625" y="5729288"/>
            <a:ext cx="408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(4) 确定片选信号</a:t>
            </a:r>
            <a:endParaRPr lang="en-US" altLang="zh-CN" sz="2800" b="1"/>
          </a:p>
        </p:txBody>
      </p:sp>
      <p:sp>
        <p:nvSpPr>
          <p:cNvPr id="17" name="Text Box 9"/>
          <p:cNvSpPr txBox="1">
            <a:spLocks noChangeArrowheads="1"/>
          </p:cNvSpPr>
          <p:nvPr/>
        </p:nvSpPr>
        <p:spPr bwMode="auto">
          <a:xfrm>
            <a:off x="3276600" y="3352800"/>
            <a:ext cx="7058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1片 </a:t>
            </a:r>
            <a:r>
              <a:rPr lang="en-US" altLang="zh-CN" sz="2800" b="1"/>
              <a:t>4K</a:t>
            </a:r>
            <a:r>
              <a:rPr lang="en-US" altLang="zh-CN" sz="900" b="1"/>
              <a:t> </a:t>
            </a:r>
            <a:r>
              <a:rPr lang="en-US" altLang="zh-CN" sz="28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8</a:t>
            </a:r>
            <a:r>
              <a:rPr lang="zh-CN" altLang="en-US" sz="2800" b="1"/>
              <a:t>位  </a:t>
            </a:r>
            <a:r>
              <a:rPr lang="en-US" altLang="zh-CN" sz="2800" b="1"/>
              <a:t>ROM   </a:t>
            </a:r>
            <a:r>
              <a:rPr lang="en-US" altLang="zh-CN" sz="2800" b="1">
                <a:solidFill>
                  <a:schemeClr val="folHlink"/>
                </a:solidFill>
              </a:rPr>
              <a:t>2</a:t>
            </a:r>
            <a:r>
              <a:rPr lang="zh-CN" altLang="en-US" sz="2800" b="1">
                <a:solidFill>
                  <a:schemeClr val="folHlink"/>
                </a:solidFill>
              </a:rPr>
              <a:t>片 </a:t>
            </a:r>
            <a:r>
              <a:rPr lang="en-US" altLang="zh-CN" sz="2800" b="1"/>
              <a:t>4K</a:t>
            </a:r>
            <a:r>
              <a:rPr lang="en-US" altLang="zh-CN" sz="900" b="1"/>
              <a:t> </a:t>
            </a:r>
            <a:r>
              <a:rPr lang="en-US" altLang="zh-CN" sz="2800" b="1"/>
              <a:t>×</a:t>
            </a:r>
            <a:r>
              <a:rPr lang="en-US" altLang="zh-CN" sz="900" b="1"/>
              <a:t> </a:t>
            </a:r>
            <a:r>
              <a:rPr lang="en-US" altLang="zh-CN" sz="2800" b="1"/>
              <a:t>8</a:t>
            </a:r>
            <a:r>
              <a:rPr lang="zh-CN" altLang="en-US" sz="2800" b="1"/>
              <a:t>位  </a:t>
            </a:r>
            <a:r>
              <a:rPr lang="en-US" altLang="zh-CN" sz="2800" b="1"/>
              <a:t>RAM</a:t>
            </a:r>
            <a:endParaRPr lang="zh-CN" altLang="en-US" sz="2800" b="1"/>
          </a:p>
        </p:txBody>
      </p:sp>
      <p:sp>
        <p:nvSpPr>
          <p:cNvPr id="18" name="Text Box 10"/>
          <p:cNvSpPr txBox="1">
            <a:spLocks noChangeArrowheads="1"/>
          </p:cNvSpPr>
          <p:nvPr/>
        </p:nvSpPr>
        <p:spPr bwMode="auto">
          <a:xfrm>
            <a:off x="3276600" y="4937125"/>
            <a:ext cx="6753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A</a:t>
            </a:r>
            <a:r>
              <a:rPr lang="en-US" altLang="zh-CN" sz="2800" b="1" baseline="-25000"/>
              <a:t>11</a:t>
            </a:r>
            <a:r>
              <a:rPr lang="en-US" altLang="zh-CN" sz="2800" b="1"/>
              <a:t>~ A</a:t>
            </a:r>
            <a:r>
              <a:rPr lang="en-US" altLang="zh-CN" sz="2800" b="1" baseline="-25000"/>
              <a:t>0    </a:t>
            </a:r>
            <a:r>
              <a:rPr lang="zh-CN" altLang="en-US" sz="2800" b="1"/>
              <a:t>接  </a:t>
            </a:r>
            <a:r>
              <a:rPr lang="en-US" altLang="zh-CN" sz="2800" b="1"/>
              <a:t>ROM </a:t>
            </a:r>
            <a:r>
              <a:rPr lang="zh-CN" altLang="en-US" sz="2800" b="1"/>
              <a:t>和 </a:t>
            </a:r>
            <a:r>
              <a:rPr lang="en-US" altLang="zh-CN" sz="2800" b="1"/>
              <a:t>RAM </a:t>
            </a:r>
            <a:r>
              <a:rPr lang="zh-CN" altLang="en-US" sz="2800" b="1"/>
              <a:t>的地址线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4" grpId="0" autoUpdateAnimBg="0"/>
      <p:bldP spid="15" grpId="0" autoUpdateAnimBg="0"/>
      <p:bldP spid="16" grpId="0" autoUpdateAnimBg="0"/>
      <p:bldP spid="17" grpId="0" autoUpdateAnimBg="0"/>
      <p:bldP spid="1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D38A8C-5909-44C6-958D-B34E7E89D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600" cy="6858000"/>
          </a:xfrm>
          <a:prstGeom prst="rect">
            <a:avLst/>
          </a:prstGeom>
        </p:spPr>
      </p:pic>
      <p:sp>
        <p:nvSpPr>
          <p:cNvPr id="2" name="灯片编号占位符 1">
            <a:extLst>
              <a:ext uri="{FF2B5EF4-FFF2-40B4-BE49-F238E27FC236}">
                <a16:creationId xmlns:a16="http://schemas.microsoft.com/office/drawing/2014/main" id="{6D87DA47-514A-4A82-A1B9-5BD516EF70BD}"/>
              </a:ext>
            </a:extLst>
          </p:cNvPr>
          <p:cNvSpPr>
            <a:spLocks noGrp="1"/>
          </p:cNvSpPr>
          <p:nvPr>
            <p:ph type="sldNum" sz="quarter" idx="12"/>
          </p:nvPr>
        </p:nvSpPr>
        <p:spPr/>
        <p:txBody>
          <a:bodyPr/>
          <a:lstStyle/>
          <a:p>
            <a:fld id="{8EE8E787-E6FE-45D8-9039-788B45E44EE7}" type="slidenum">
              <a:rPr lang="zh-CN" altLang="en-US" smtClean="0"/>
              <a:t>76</a:t>
            </a:fld>
            <a:endParaRPr lang="zh-CN" altLang="en-US" dirty="0"/>
          </a:p>
        </p:txBody>
      </p:sp>
    </p:spTree>
    <p:extLst>
      <p:ext uri="{BB962C8B-B14F-4D97-AF65-F5344CB8AC3E}">
        <p14:creationId xmlns:p14="http://schemas.microsoft.com/office/powerpoint/2010/main" val="2538689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71A0E34-5AC1-47F1-AFFD-96F7AA9A6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01" y="64115"/>
            <a:ext cx="12001699" cy="6793885"/>
          </a:xfrm>
          <a:prstGeom prst="rect">
            <a:avLst/>
          </a:prstGeom>
        </p:spPr>
      </p:pic>
      <p:sp>
        <p:nvSpPr>
          <p:cNvPr id="2" name="灯片编号占位符 1">
            <a:extLst>
              <a:ext uri="{FF2B5EF4-FFF2-40B4-BE49-F238E27FC236}">
                <a16:creationId xmlns:a16="http://schemas.microsoft.com/office/drawing/2014/main" id="{01E4C752-37AB-4CAA-8C73-698203D71487}"/>
              </a:ext>
            </a:extLst>
          </p:cNvPr>
          <p:cNvSpPr>
            <a:spLocks noGrp="1"/>
          </p:cNvSpPr>
          <p:nvPr>
            <p:ph type="sldNum" sz="quarter" idx="12"/>
          </p:nvPr>
        </p:nvSpPr>
        <p:spPr/>
        <p:txBody>
          <a:bodyPr/>
          <a:lstStyle/>
          <a:p>
            <a:fld id="{8EE8E787-E6FE-45D8-9039-788B45E44EE7}" type="slidenum">
              <a:rPr lang="zh-CN" altLang="en-US" smtClean="0"/>
              <a:t>77</a:t>
            </a:fld>
            <a:endParaRPr lang="zh-CN" altLang="en-US" dirty="0"/>
          </a:p>
        </p:txBody>
      </p:sp>
    </p:spTree>
    <p:extLst>
      <p:ext uri="{BB962C8B-B14F-4D97-AF65-F5344CB8AC3E}">
        <p14:creationId xmlns:p14="http://schemas.microsoft.com/office/powerpoint/2010/main" val="2338667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E1DCF5-E36F-42F0-94AD-A232920D1087}"/>
              </a:ext>
            </a:extLst>
          </p:cNvPr>
          <p:cNvSpPr>
            <a:spLocks noGrp="1"/>
          </p:cNvSpPr>
          <p:nvPr>
            <p:ph type="sldNum" sz="quarter" idx="12"/>
          </p:nvPr>
        </p:nvSpPr>
        <p:spPr/>
        <p:txBody>
          <a:bodyPr/>
          <a:lstStyle/>
          <a:p>
            <a:fld id="{8EE8E787-E6FE-45D8-9039-788B45E44EE7}" type="slidenum">
              <a:rPr lang="zh-CN" altLang="en-US" smtClean="0"/>
              <a:t>78</a:t>
            </a:fld>
            <a:endParaRPr lang="zh-CN" altLang="en-US" dirty="0"/>
          </a:p>
        </p:txBody>
      </p:sp>
      <p:pic>
        <p:nvPicPr>
          <p:cNvPr id="4" name="图片 3">
            <a:extLst>
              <a:ext uri="{FF2B5EF4-FFF2-40B4-BE49-F238E27FC236}">
                <a16:creationId xmlns:a16="http://schemas.microsoft.com/office/drawing/2014/main" id="{12358B2D-B78A-4093-8619-F6CA2668D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51" y="206375"/>
            <a:ext cx="11833297" cy="6515100"/>
          </a:xfrm>
          <a:prstGeom prst="rect">
            <a:avLst/>
          </a:prstGeom>
        </p:spPr>
      </p:pic>
    </p:spTree>
    <p:extLst>
      <p:ext uri="{BB962C8B-B14F-4D97-AF65-F5344CB8AC3E}">
        <p14:creationId xmlns:p14="http://schemas.microsoft.com/office/powerpoint/2010/main" val="647060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latin typeface="宋体" panose="02010600030101010101" pitchFamily="2" charset="-122"/>
                <a:ea typeface="宋体" panose="02010600030101010101" pitchFamily="2" charset="-122"/>
              </a:rPr>
              <a:t>79</a:t>
            </a:fld>
            <a:endParaRPr lang="zh-CN" altLang="en-US" dirty="0">
              <a:latin typeface="宋体" panose="02010600030101010101" pitchFamily="2" charset="-122"/>
              <a:ea typeface="宋体" panose="02010600030101010101" pitchFamily="2" charset="-122"/>
            </a:endParaRPr>
          </a:p>
        </p:txBody>
      </p:sp>
      <p:grpSp>
        <p:nvGrpSpPr>
          <p:cNvPr id="42" name="Group 2"/>
          <p:cNvGrpSpPr/>
          <p:nvPr/>
        </p:nvGrpSpPr>
        <p:grpSpPr bwMode="auto">
          <a:xfrm>
            <a:off x="1740693" y="136525"/>
            <a:ext cx="8710613" cy="1922463"/>
            <a:chOff x="48" y="160"/>
            <a:chExt cx="5487" cy="1211"/>
          </a:xfrm>
        </p:grpSpPr>
        <p:sp>
          <p:nvSpPr>
            <p:cNvPr id="43" name="Text Box 3"/>
            <p:cNvSpPr txBox="1">
              <a:spLocks noChangeArrowheads="1"/>
            </p:cNvSpPr>
            <p:nvPr/>
          </p:nvSpPr>
          <p:spPr bwMode="auto">
            <a:xfrm>
              <a:off x="48" y="160"/>
              <a:ext cx="5487" cy="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例 4.3</a:t>
              </a:r>
              <a:r>
                <a:rPr lang="zh-CN" altLang="en-US" sz="2800" b="1"/>
                <a:t>  </a:t>
              </a:r>
              <a:r>
                <a:rPr lang="zh-CN" altLang="en-US" sz="1200" b="1"/>
                <a:t> </a:t>
              </a:r>
              <a:r>
                <a:rPr lang="zh-CN" altLang="en-US" sz="2800" b="1"/>
                <a:t>设 </a:t>
              </a:r>
              <a:r>
                <a:rPr lang="en-US" altLang="zh-CN" sz="2800" b="1"/>
                <a:t>CPU </a:t>
              </a:r>
              <a:r>
                <a:rPr lang="zh-CN" altLang="en-US" sz="2800" b="1"/>
                <a:t>有 20 根地址线，8 根数据线。</a:t>
              </a:r>
            </a:p>
            <a:p>
              <a:pPr eaLnBrk="1" hangingPunct="1"/>
              <a:r>
                <a:rPr lang="zh-CN" altLang="en-US" sz="2800" b="1"/>
                <a:t>      并用</a:t>
              </a:r>
              <a:r>
                <a:rPr lang="en-US" altLang="zh-CN" sz="2800" b="1"/>
                <a:t> IO/M </a:t>
              </a:r>
              <a:r>
                <a:rPr lang="zh-CN" altLang="en-US" sz="2800" b="1"/>
                <a:t> 作访存控制信号。</a:t>
              </a:r>
              <a:r>
                <a:rPr lang="en-US" altLang="zh-CN" sz="2800" b="1"/>
                <a:t>RD </a:t>
              </a:r>
              <a:r>
                <a:rPr lang="zh-CN" altLang="en-US" sz="2800" b="1"/>
                <a:t>为读命令，</a:t>
              </a:r>
            </a:p>
            <a:p>
              <a:pPr eaLnBrk="1" hangingPunct="1"/>
              <a:r>
                <a:rPr lang="en-US" altLang="zh-CN" sz="2800" b="1"/>
                <a:t>      WR </a:t>
              </a:r>
              <a:r>
                <a:rPr lang="zh-CN" altLang="en-US" sz="2800" b="1"/>
                <a:t>为写命令。现有  2764 </a:t>
              </a:r>
              <a:r>
                <a:rPr lang="en-US" altLang="zh-CN" sz="2800" b="1"/>
                <a:t>EPROM ( 8K </a:t>
              </a:r>
              <a:r>
                <a:rPr lang="en-US" altLang="zh-CN" sz="2800" b="1">
                  <a:cs typeface="Times New Roman" panose="02020603050405020304" pitchFamily="18" charset="0"/>
                </a:rPr>
                <a:t>×</a:t>
              </a:r>
              <a:r>
                <a:rPr lang="en-US" altLang="zh-CN" sz="2800" b="1"/>
                <a:t> 8</a:t>
              </a:r>
              <a:r>
                <a:rPr lang="zh-CN" altLang="en-US" sz="2800" b="1"/>
                <a:t>位 ), </a:t>
              </a:r>
            </a:p>
            <a:p>
              <a:pPr eaLnBrk="1" hangingPunct="1"/>
              <a:r>
                <a:rPr lang="zh-CN" altLang="en-US" sz="2800" b="1"/>
                <a:t>      外特性如下：</a:t>
              </a:r>
            </a:p>
          </p:txBody>
        </p:sp>
        <p:sp>
          <p:nvSpPr>
            <p:cNvPr id="44" name="Line 4"/>
            <p:cNvSpPr>
              <a:spLocks noChangeShapeType="1"/>
            </p:cNvSpPr>
            <p:nvPr/>
          </p:nvSpPr>
          <p:spPr bwMode="auto">
            <a:xfrm>
              <a:off x="1296" y="563"/>
              <a:ext cx="24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5"/>
            <p:cNvSpPr>
              <a:spLocks noChangeShapeType="1"/>
            </p:cNvSpPr>
            <p:nvPr/>
          </p:nvSpPr>
          <p:spPr bwMode="auto">
            <a:xfrm>
              <a:off x="3377" y="555"/>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6"/>
            <p:cNvSpPr>
              <a:spLocks noChangeShapeType="1"/>
            </p:cNvSpPr>
            <p:nvPr/>
          </p:nvSpPr>
          <p:spPr bwMode="auto">
            <a:xfrm>
              <a:off x="432" y="829"/>
              <a:ext cx="3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47" name="Text Box 7"/>
          <p:cNvSpPr txBox="1">
            <a:spLocks noChangeArrowheads="1"/>
          </p:cNvSpPr>
          <p:nvPr/>
        </p:nvSpPr>
        <p:spPr bwMode="auto">
          <a:xfrm>
            <a:off x="2194718" y="5140325"/>
            <a:ext cx="868997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2800" b="1" dirty="0"/>
              <a:t>用 138 译码器及其他门电路（门电路自定）画出 </a:t>
            </a:r>
            <a:r>
              <a:rPr lang="en-US" altLang="zh-CN" sz="2800" b="1" dirty="0"/>
              <a:t>CPU</a:t>
            </a:r>
            <a:r>
              <a:rPr lang="zh-CN" altLang="en-US" sz="2800" b="1" dirty="0"/>
              <a:t>和 2764 的连接图。要求地址为 </a:t>
            </a:r>
            <a:r>
              <a:rPr lang="en-US" altLang="zh-CN" sz="2800" b="1" dirty="0"/>
              <a:t>F0000H~FFFFFH , </a:t>
            </a:r>
            <a:r>
              <a:rPr lang="en-US" altLang="zh-CN" sz="1200" b="1" dirty="0"/>
              <a:t> </a:t>
            </a:r>
            <a:r>
              <a:rPr lang="zh-CN" altLang="en-US" sz="2800" b="1" dirty="0"/>
              <a:t>并</a:t>
            </a:r>
          </a:p>
          <a:p>
            <a:pPr eaLnBrk="1" hangingPunct="1">
              <a:lnSpc>
                <a:spcPct val="110000"/>
              </a:lnSpc>
            </a:pPr>
            <a:r>
              <a:rPr lang="zh-CN" altLang="en-US" sz="2800" b="1" dirty="0"/>
              <a:t>写出每片 2764 的地址范围。</a:t>
            </a:r>
          </a:p>
        </p:txBody>
      </p:sp>
      <p:grpSp>
        <p:nvGrpSpPr>
          <p:cNvPr id="48" name="Group 9"/>
          <p:cNvGrpSpPr/>
          <p:nvPr/>
        </p:nvGrpSpPr>
        <p:grpSpPr bwMode="auto">
          <a:xfrm>
            <a:off x="2880518" y="2130425"/>
            <a:ext cx="6496050" cy="2781300"/>
            <a:chOff x="766" y="1416"/>
            <a:chExt cx="4092" cy="1752"/>
          </a:xfrm>
        </p:grpSpPr>
        <p:grpSp>
          <p:nvGrpSpPr>
            <p:cNvPr id="49" name="Group 10"/>
            <p:cNvGrpSpPr/>
            <p:nvPr/>
          </p:nvGrpSpPr>
          <p:grpSpPr bwMode="auto">
            <a:xfrm>
              <a:off x="766" y="1416"/>
              <a:ext cx="4092" cy="1752"/>
              <a:chOff x="766" y="1416"/>
              <a:chExt cx="4092" cy="1752"/>
            </a:xfrm>
          </p:grpSpPr>
          <p:sp>
            <p:nvSpPr>
              <p:cNvPr id="53" name="Text Box 11"/>
              <p:cNvSpPr txBox="1">
                <a:spLocks noChangeArrowheads="1"/>
              </p:cNvSpPr>
              <p:nvPr/>
            </p:nvSpPr>
            <p:spPr bwMode="auto">
              <a:xfrm>
                <a:off x="1647" y="146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54" name="Rectangle 12"/>
              <p:cNvSpPr>
                <a:spLocks noChangeArrowheads="1"/>
              </p:cNvSpPr>
              <p:nvPr/>
            </p:nvSpPr>
            <p:spPr bwMode="auto">
              <a:xfrm>
                <a:off x="1144" y="1827"/>
                <a:ext cx="1352"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Line 13"/>
              <p:cNvSpPr>
                <a:spLocks noChangeShapeType="1"/>
              </p:cNvSpPr>
              <p:nvPr/>
            </p:nvSpPr>
            <p:spPr bwMode="auto">
              <a:xfrm>
                <a:off x="1513" y="1679"/>
                <a:ext cx="0" cy="1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14"/>
              <p:cNvSpPr>
                <a:spLocks noChangeShapeType="1"/>
              </p:cNvSpPr>
              <p:nvPr/>
            </p:nvSpPr>
            <p:spPr bwMode="auto">
              <a:xfrm>
                <a:off x="2153" y="1679"/>
                <a:ext cx="0" cy="1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15"/>
              <p:cNvSpPr>
                <a:spLocks noChangeShapeType="1"/>
              </p:cNvSpPr>
              <p:nvPr/>
            </p:nvSpPr>
            <p:spPr bwMode="auto">
              <a:xfrm>
                <a:off x="2153" y="2787"/>
                <a:ext cx="0" cy="1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16"/>
              <p:cNvSpPr>
                <a:spLocks noChangeShapeType="1"/>
              </p:cNvSpPr>
              <p:nvPr/>
            </p:nvSpPr>
            <p:spPr bwMode="auto">
              <a:xfrm>
                <a:off x="1513" y="2787"/>
                <a:ext cx="0" cy="1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17"/>
              <p:cNvSpPr>
                <a:spLocks noChangeShapeType="1"/>
              </p:cNvSpPr>
              <p:nvPr/>
            </p:nvSpPr>
            <p:spPr bwMode="auto">
              <a:xfrm>
                <a:off x="766" y="2067"/>
                <a:ext cx="3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18"/>
              <p:cNvSpPr>
                <a:spLocks noChangeShapeType="1"/>
              </p:cNvSpPr>
              <p:nvPr/>
            </p:nvSpPr>
            <p:spPr bwMode="auto">
              <a:xfrm>
                <a:off x="766" y="2467"/>
                <a:ext cx="3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19"/>
              <p:cNvSpPr txBox="1">
                <a:spLocks noChangeArrowheads="1"/>
              </p:cNvSpPr>
              <p:nvPr/>
            </p:nvSpPr>
            <p:spPr bwMode="auto">
              <a:xfrm>
                <a:off x="1374" y="288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7</a:t>
                </a:r>
              </a:p>
            </p:txBody>
          </p:sp>
          <p:sp>
            <p:nvSpPr>
              <p:cNvPr id="62" name="Text Box 20"/>
              <p:cNvSpPr txBox="1">
                <a:spLocks noChangeArrowheads="1"/>
              </p:cNvSpPr>
              <p:nvPr/>
            </p:nvSpPr>
            <p:spPr bwMode="auto">
              <a:xfrm>
                <a:off x="2040" y="288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0</a:t>
                </a:r>
              </a:p>
            </p:txBody>
          </p:sp>
          <p:sp>
            <p:nvSpPr>
              <p:cNvPr id="63" name="Text Box 21"/>
              <p:cNvSpPr txBox="1">
                <a:spLocks noChangeArrowheads="1"/>
              </p:cNvSpPr>
              <p:nvPr/>
            </p:nvSpPr>
            <p:spPr bwMode="auto">
              <a:xfrm>
                <a:off x="1151" y="2020"/>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CE</a:t>
                </a:r>
              </a:p>
            </p:txBody>
          </p:sp>
          <p:sp>
            <p:nvSpPr>
              <p:cNvPr id="64" name="Line 22"/>
              <p:cNvSpPr>
                <a:spLocks noChangeShapeType="1"/>
              </p:cNvSpPr>
              <p:nvPr/>
            </p:nvSpPr>
            <p:spPr bwMode="auto">
              <a:xfrm>
                <a:off x="1200" y="2064"/>
                <a:ext cx="28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Text Box 23"/>
              <p:cNvSpPr txBox="1">
                <a:spLocks noChangeArrowheads="1"/>
              </p:cNvSpPr>
              <p:nvPr/>
            </p:nvSpPr>
            <p:spPr bwMode="auto">
              <a:xfrm>
                <a:off x="1176" y="2425"/>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OE</a:t>
                </a:r>
              </a:p>
            </p:txBody>
          </p:sp>
          <p:sp>
            <p:nvSpPr>
              <p:cNvPr id="66" name="Line 24"/>
              <p:cNvSpPr>
                <a:spLocks noChangeShapeType="1"/>
              </p:cNvSpPr>
              <p:nvPr/>
            </p:nvSpPr>
            <p:spPr bwMode="auto">
              <a:xfrm>
                <a:off x="1200" y="2463"/>
                <a:ext cx="28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7" name="Text Box 25"/>
              <p:cNvSpPr txBox="1">
                <a:spLocks noChangeArrowheads="1"/>
              </p:cNvSpPr>
              <p:nvPr/>
            </p:nvSpPr>
            <p:spPr bwMode="auto">
              <a:xfrm>
                <a:off x="3254" y="1750"/>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CE</a:t>
                </a:r>
              </a:p>
            </p:txBody>
          </p:sp>
          <p:sp>
            <p:nvSpPr>
              <p:cNvPr id="68" name="Line 26"/>
              <p:cNvSpPr>
                <a:spLocks noChangeShapeType="1"/>
              </p:cNvSpPr>
              <p:nvPr/>
            </p:nvSpPr>
            <p:spPr bwMode="auto">
              <a:xfrm>
                <a:off x="3293" y="1776"/>
                <a:ext cx="28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27"/>
              <p:cNvSpPr txBox="1">
                <a:spLocks noChangeArrowheads="1"/>
              </p:cNvSpPr>
              <p:nvPr/>
            </p:nvSpPr>
            <p:spPr bwMode="auto">
              <a:xfrm>
                <a:off x="3974" y="1738"/>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片选信号</a:t>
                </a:r>
              </a:p>
            </p:txBody>
          </p:sp>
          <p:sp>
            <p:nvSpPr>
              <p:cNvPr id="70" name="Text Box 28"/>
              <p:cNvSpPr txBox="1">
                <a:spLocks noChangeArrowheads="1"/>
              </p:cNvSpPr>
              <p:nvPr/>
            </p:nvSpPr>
            <p:spPr bwMode="auto">
              <a:xfrm>
                <a:off x="3254" y="2139"/>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OE</a:t>
                </a:r>
              </a:p>
            </p:txBody>
          </p:sp>
          <p:sp>
            <p:nvSpPr>
              <p:cNvPr id="71" name="Line 29"/>
              <p:cNvSpPr>
                <a:spLocks noChangeShapeType="1"/>
              </p:cNvSpPr>
              <p:nvPr/>
            </p:nvSpPr>
            <p:spPr bwMode="auto">
              <a:xfrm>
                <a:off x="3293" y="2160"/>
                <a:ext cx="31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Text Box 30"/>
              <p:cNvSpPr txBox="1">
                <a:spLocks noChangeArrowheads="1"/>
              </p:cNvSpPr>
              <p:nvPr/>
            </p:nvSpPr>
            <p:spPr bwMode="auto">
              <a:xfrm>
                <a:off x="3974" y="2127"/>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允许输出</a:t>
                </a:r>
              </a:p>
            </p:txBody>
          </p:sp>
          <p:sp>
            <p:nvSpPr>
              <p:cNvPr id="73" name="Text Box 31"/>
              <p:cNvSpPr txBox="1">
                <a:spLocks noChangeArrowheads="1"/>
              </p:cNvSpPr>
              <p:nvPr/>
            </p:nvSpPr>
            <p:spPr bwMode="auto">
              <a:xfrm>
                <a:off x="3254" y="2559"/>
                <a:ext cx="5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PGM</a:t>
                </a:r>
              </a:p>
            </p:txBody>
          </p:sp>
          <p:sp>
            <p:nvSpPr>
              <p:cNvPr id="74" name="Line 32"/>
              <p:cNvSpPr>
                <a:spLocks noChangeShapeType="1"/>
              </p:cNvSpPr>
              <p:nvPr/>
            </p:nvSpPr>
            <p:spPr bwMode="auto">
              <a:xfrm>
                <a:off x="3264" y="2592"/>
                <a:ext cx="50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Text Box 33"/>
              <p:cNvSpPr txBox="1">
                <a:spLocks noChangeArrowheads="1"/>
              </p:cNvSpPr>
              <p:nvPr/>
            </p:nvSpPr>
            <p:spPr bwMode="auto">
              <a:xfrm>
                <a:off x="3974" y="2547"/>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可编程端</a:t>
                </a:r>
              </a:p>
            </p:txBody>
          </p:sp>
          <p:sp>
            <p:nvSpPr>
              <p:cNvPr id="76" name="Line 34"/>
              <p:cNvSpPr>
                <a:spLocks noChangeShapeType="1"/>
              </p:cNvSpPr>
              <p:nvPr/>
            </p:nvSpPr>
            <p:spPr bwMode="auto">
              <a:xfrm>
                <a:off x="2552" y="2307"/>
                <a:ext cx="3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Text Box 35"/>
              <p:cNvSpPr txBox="1">
                <a:spLocks noChangeArrowheads="1"/>
              </p:cNvSpPr>
              <p:nvPr/>
            </p:nvSpPr>
            <p:spPr bwMode="auto">
              <a:xfrm>
                <a:off x="1872" y="2195"/>
                <a:ext cx="5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PGM</a:t>
                </a:r>
              </a:p>
            </p:txBody>
          </p:sp>
          <p:sp>
            <p:nvSpPr>
              <p:cNvPr id="78" name="Line 36"/>
              <p:cNvSpPr>
                <a:spLocks noChangeShapeType="1"/>
              </p:cNvSpPr>
              <p:nvPr/>
            </p:nvSpPr>
            <p:spPr bwMode="auto">
              <a:xfrm>
                <a:off x="1920" y="2232"/>
                <a:ext cx="50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37"/>
              <p:cNvSpPr txBox="1">
                <a:spLocks noChangeArrowheads="1"/>
              </p:cNvSpPr>
              <p:nvPr/>
            </p:nvSpPr>
            <p:spPr bwMode="auto">
              <a:xfrm>
                <a:off x="1647" y="264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80" name="Text Box 38"/>
              <p:cNvSpPr txBox="1">
                <a:spLocks noChangeArrowheads="1"/>
              </p:cNvSpPr>
              <p:nvPr/>
            </p:nvSpPr>
            <p:spPr bwMode="auto">
              <a:xfrm>
                <a:off x="2040" y="141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r>
                  <a:rPr lang="en-US" altLang="zh-CN" b="1" baseline="-25000"/>
                  <a:t>0</a:t>
                </a:r>
              </a:p>
            </p:txBody>
          </p:sp>
          <p:sp>
            <p:nvSpPr>
              <p:cNvPr id="81" name="Text Box 39"/>
              <p:cNvSpPr txBox="1">
                <a:spLocks noChangeArrowheads="1"/>
              </p:cNvSpPr>
              <p:nvPr/>
            </p:nvSpPr>
            <p:spPr bwMode="auto">
              <a:xfrm>
                <a:off x="1393" y="1416"/>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r>
                  <a:rPr lang="en-US" altLang="zh-CN" b="1" baseline="-25000"/>
                  <a:t>12</a:t>
                </a:r>
              </a:p>
            </p:txBody>
          </p:sp>
        </p:grpSp>
        <p:sp>
          <p:nvSpPr>
            <p:cNvPr id="50" name="Oval 40"/>
            <p:cNvSpPr>
              <a:spLocks noChangeArrowheads="1"/>
            </p:cNvSpPr>
            <p:nvPr/>
          </p:nvSpPr>
          <p:spPr bwMode="auto">
            <a:xfrm>
              <a:off x="2508" y="2288"/>
              <a:ext cx="45" cy="4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41"/>
            <p:cNvSpPr>
              <a:spLocks noChangeArrowheads="1"/>
            </p:cNvSpPr>
            <p:nvPr/>
          </p:nvSpPr>
          <p:spPr bwMode="auto">
            <a:xfrm>
              <a:off x="1093" y="2442"/>
              <a:ext cx="45" cy="4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42"/>
            <p:cNvSpPr>
              <a:spLocks noChangeArrowheads="1"/>
            </p:cNvSpPr>
            <p:nvPr/>
          </p:nvSpPr>
          <p:spPr bwMode="auto">
            <a:xfrm>
              <a:off x="1093" y="2042"/>
              <a:ext cx="45" cy="4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outVertic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dirty="0">
                <a:sym typeface="+mn-ea"/>
              </a:rPr>
              <a:t>4.1 </a:t>
            </a:r>
            <a:r>
              <a:rPr lang="zh-CN" altLang="en-US" sz="3200" dirty="0">
                <a:sym typeface="+mn-ea"/>
              </a:rPr>
              <a:t>存储器概述</a:t>
            </a:r>
            <a:endParaRPr lang="en-US" altLang="zh-CN" sz="3200" dirty="0"/>
          </a:p>
          <a:p>
            <a:pPr marL="0" indent="0">
              <a:lnSpc>
                <a:spcPct val="150000"/>
              </a:lnSpc>
              <a:spcBef>
                <a:spcPct val="0"/>
              </a:spcBef>
              <a:buNone/>
            </a:pPr>
            <a:r>
              <a:rPr lang="en-US" altLang="zh-CN" sz="3200" b="1" dirty="0">
                <a:sym typeface="+mn-ea"/>
              </a:rPr>
              <a:t>4.2 </a:t>
            </a:r>
            <a:r>
              <a:rPr lang="zh-CN" altLang="en-US" sz="3200" b="1" dirty="0">
                <a:sym typeface="+mn-ea"/>
              </a:rPr>
              <a:t>主存储器</a:t>
            </a:r>
            <a:endParaRPr lang="en-US" altLang="zh-CN" sz="3200" b="1" dirty="0"/>
          </a:p>
          <a:p>
            <a:pPr marL="0" indent="0">
              <a:lnSpc>
                <a:spcPct val="150000"/>
              </a:lnSpc>
              <a:spcBef>
                <a:spcPct val="0"/>
              </a:spcBef>
              <a:buNone/>
            </a:pPr>
            <a:r>
              <a:rPr lang="en-US" altLang="zh-CN" sz="3200" dirty="0">
                <a:sym typeface="+mn-ea"/>
              </a:rPr>
              <a:t>4.3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4.4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dirty="0"/>
              <a:t>4.5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8</a:t>
            </a:fld>
            <a:endParaRPr lang="en-US" altLang="zh-CN" dirty="0">
              <a:solidFill>
                <a:schemeClr val="tx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六、存储器的校验</a:t>
            </a:r>
            <a:endParaRPr lang="zh-CN" altLang="en-US"/>
          </a:p>
        </p:txBody>
      </p:sp>
      <p:sp>
        <p:nvSpPr>
          <p:cNvPr id="4" name="内容占位符 3"/>
          <p:cNvSpPr>
            <a:spLocks noGrp="1"/>
          </p:cNvSpPr>
          <p:nvPr>
            <p:ph idx="1"/>
          </p:nvPr>
        </p:nvSpPr>
        <p:spPr/>
        <p:txBody>
          <a:bodyPr/>
          <a:lstStyle/>
          <a:p>
            <a:r>
              <a:rPr lang="zh-CN" altLang="en-US" b="1" dirty="0">
                <a:sym typeface="+mn-ea"/>
              </a:rPr>
              <a:t>为什么要对存储器的信息进行校验？</a:t>
            </a:r>
            <a:endParaRPr lang="zh-CN" altLang="en-US" b="1" dirty="0">
              <a:solidFill>
                <a:schemeClr val="folHlink"/>
              </a:solidFill>
            </a:endParaRPr>
          </a:p>
          <a:p>
            <a:r>
              <a:rPr lang="zh-CN" altLang="en-US" b="1" dirty="0">
                <a:sym typeface="+mn-ea"/>
              </a:rPr>
              <a:t>为了能够校验出信息是否正确，如何进行编码？</a:t>
            </a:r>
            <a:endParaRPr lang="zh-CN" altLang="en-US" b="1" dirty="0">
              <a:solidFill>
                <a:schemeClr val="folHlink"/>
              </a:solidFill>
            </a:endParaRPr>
          </a:p>
          <a:p>
            <a:r>
              <a:rPr lang="zh-CN" altLang="en-US" b="1" dirty="0">
                <a:sym typeface="+mn-ea"/>
              </a:rPr>
              <a:t>纠错和检错能力与什么因素有关？</a:t>
            </a:r>
          </a:p>
          <a:p>
            <a:r>
              <a:rPr lang="zh-CN" altLang="en-US" b="1" dirty="0">
                <a:sym typeface="+mn-ea"/>
              </a:rPr>
              <a:t>校验出信息出错后是如何进行纠错？</a:t>
            </a:r>
            <a:endParaRPr lang="zh-CN" altLang="en-US" b="1" dirty="0">
              <a:solidFill>
                <a:schemeClr val="folHlink"/>
              </a:solidFill>
            </a:endParaRPr>
          </a:p>
          <a:p>
            <a:endParaRPr lang="zh-CN" altLang="en-US" b="1" dirty="0">
              <a:solidFill>
                <a:schemeClr val="folHlink"/>
              </a:solidFill>
            </a:endParaRPr>
          </a:p>
          <a:p>
            <a:endParaRPr lang="zh-CN" altLang="en-US" dirty="0"/>
          </a:p>
        </p:txBody>
      </p:sp>
      <p:sp>
        <p:nvSpPr>
          <p:cNvPr id="3" name="灯片编号占位符 2"/>
          <p:cNvSpPr>
            <a:spLocks noGrp="1"/>
          </p:cNvSpPr>
          <p:nvPr>
            <p:ph type="sldNum" sz="quarter" idx="12"/>
          </p:nvPr>
        </p:nvSpPr>
        <p:spPr/>
        <p:txBody>
          <a:bodyPr/>
          <a:lstStyle/>
          <a:p>
            <a:fld id="{8EE8E787-E6FE-45D8-9039-788B45E44EE7}" type="slidenum">
              <a:rPr lang="zh-CN" altLang="en-US" smtClean="0"/>
              <a:t>80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六、存储器的校验</a:t>
            </a:r>
          </a:p>
        </p:txBody>
      </p:sp>
      <p:sp>
        <p:nvSpPr>
          <p:cNvPr id="2" name="灯片编号占位符 1"/>
          <p:cNvSpPr>
            <a:spLocks noGrp="1"/>
          </p:cNvSpPr>
          <p:nvPr>
            <p:ph type="sldNum" sz="quarter" idx="12"/>
          </p:nvPr>
        </p:nvSpPr>
        <p:spPr/>
        <p:txBody>
          <a:bodyPr/>
          <a:lstStyle/>
          <a:p>
            <a:fld id="{8EE8E787-E6FE-45D8-9039-788B45E44EE7}" type="slidenum">
              <a:rPr lang="zh-CN" altLang="en-US" smtClean="0"/>
              <a:t>81</a:t>
            </a:fld>
            <a:endParaRPr lang="zh-CN" altLang="en-US" dirty="0"/>
          </a:p>
        </p:txBody>
      </p:sp>
      <p:sp>
        <p:nvSpPr>
          <p:cNvPr id="8" name="内容占位符 4">
            <a:extLst>
              <a:ext uri="{FF2B5EF4-FFF2-40B4-BE49-F238E27FC236}">
                <a16:creationId xmlns:a16="http://schemas.microsoft.com/office/drawing/2014/main" id="{2BE66248-89E0-4EA2-BAB4-A69BA7F2B915}"/>
              </a:ext>
            </a:extLst>
          </p:cNvPr>
          <p:cNvSpPr>
            <a:spLocks noGrp="1"/>
          </p:cNvSpPr>
          <p:nvPr>
            <p:ph idx="1"/>
          </p:nvPr>
        </p:nvSpPr>
        <p:spPr>
          <a:xfrm>
            <a:off x="838200" y="1065730"/>
            <a:ext cx="10515600" cy="4873029"/>
          </a:xfrm>
        </p:spPr>
        <p:txBody>
          <a:bodyPr>
            <a:noAutofit/>
          </a:bodyPr>
          <a:lstStyle/>
          <a:p>
            <a:pPr marL="0" indent="0">
              <a:lnSpc>
                <a:spcPct val="110000"/>
              </a:lnSpc>
              <a:spcBef>
                <a:spcPts val="0"/>
              </a:spcBef>
              <a:spcAft>
                <a:spcPts val="0"/>
              </a:spcAft>
              <a:buNone/>
            </a:pPr>
            <a:r>
              <a:rPr lang="en-US" altLang="zh-CN" sz="2800" dirty="0">
                <a:sym typeface="+mn-ea"/>
              </a:rPr>
              <a:t>  </a:t>
            </a:r>
            <a:r>
              <a:rPr lang="zh-CN" altLang="en-US" sz="2800" b="1" dirty="0">
                <a:sym typeface="+mn-ea"/>
              </a:rPr>
              <a:t>合法编码集合  </a:t>
            </a:r>
            <a:r>
              <a:rPr lang="zh-CN" altLang="en-US" sz="2800" dirty="0">
                <a:sym typeface="+mn-ea"/>
              </a:rPr>
              <a:t>                       </a:t>
            </a:r>
            <a:r>
              <a:rPr lang="en-US" altLang="zh-CN" sz="2800" dirty="0">
                <a:sym typeface="+mn-ea"/>
              </a:rPr>
              <a:t>  </a:t>
            </a:r>
            <a:r>
              <a:rPr lang="zh-CN" altLang="en-US" sz="2800" b="1" dirty="0">
                <a:sym typeface="+mn-ea"/>
              </a:rPr>
              <a:t>检错、纠错能力</a:t>
            </a:r>
            <a:endParaRPr lang="zh-CN" altLang="en-US" sz="2800" dirty="0">
              <a:sym typeface="+mn-ea"/>
            </a:endParaRPr>
          </a:p>
          <a:p>
            <a:pPr>
              <a:lnSpc>
                <a:spcPct val="110000"/>
              </a:lnSpc>
              <a:spcBef>
                <a:spcPts val="0"/>
              </a:spcBef>
              <a:spcAft>
                <a:spcPts val="0"/>
              </a:spcAft>
            </a:pPr>
            <a:r>
              <a:rPr lang="zh-CN" altLang="en-US" sz="2800" dirty="0">
                <a:sym typeface="+mn-ea"/>
              </a:rPr>
              <a:t>{000</a:t>
            </a:r>
            <a:r>
              <a:rPr lang="en-US" altLang="zh-CN" sz="2800" dirty="0">
                <a:sym typeface="+mn-ea"/>
              </a:rPr>
              <a:t>,</a:t>
            </a:r>
            <a:r>
              <a:rPr lang="zh-CN" altLang="en-US" sz="2800" dirty="0">
                <a:sym typeface="+mn-ea"/>
              </a:rPr>
              <a:t>001</a:t>
            </a:r>
            <a:r>
              <a:rPr lang="en-US" altLang="zh-CN" sz="2800" dirty="0">
                <a:sym typeface="+mn-ea"/>
              </a:rPr>
              <a:t>,</a:t>
            </a:r>
            <a:r>
              <a:rPr lang="zh-CN" altLang="en-US" sz="2800" dirty="0">
                <a:sym typeface="+mn-ea"/>
              </a:rPr>
              <a:t>010</a:t>
            </a:r>
            <a:r>
              <a:rPr lang="en-US" altLang="zh-CN" sz="2800" dirty="0">
                <a:sym typeface="+mn-ea"/>
              </a:rPr>
              <a:t>,</a:t>
            </a:r>
            <a:r>
              <a:rPr lang="zh-CN" altLang="en-US" sz="2800" dirty="0">
                <a:sym typeface="+mn-ea"/>
              </a:rPr>
              <a:t>011</a:t>
            </a:r>
            <a:r>
              <a:rPr lang="en-US" altLang="zh-CN" sz="2800" dirty="0">
                <a:sym typeface="+mn-ea"/>
              </a:rPr>
              <a:t>,</a:t>
            </a:r>
            <a:r>
              <a:rPr lang="zh-CN" altLang="en-US" sz="2800" dirty="0">
                <a:sym typeface="+mn-ea"/>
              </a:rPr>
              <a:t>100</a:t>
            </a:r>
            <a:r>
              <a:rPr lang="en-US" altLang="zh-CN" sz="2800" dirty="0">
                <a:sym typeface="+mn-ea"/>
              </a:rPr>
              <a:t>,</a:t>
            </a:r>
            <a:r>
              <a:rPr lang="zh-CN" altLang="en-US" sz="2800" dirty="0">
                <a:sym typeface="+mn-ea"/>
              </a:rPr>
              <a:t>101</a:t>
            </a:r>
            <a:r>
              <a:rPr lang="en-US" altLang="zh-CN" sz="2800" dirty="0">
                <a:sym typeface="+mn-ea"/>
              </a:rPr>
              <a:t>,</a:t>
            </a:r>
            <a:r>
              <a:rPr lang="zh-CN" altLang="en-US" sz="2800" dirty="0">
                <a:sym typeface="+mn-ea"/>
              </a:rPr>
              <a:t>110</a:t>
            </a:r>
            <a:r>
              <a:rPr lang="en-US" altLang="zh-CN" sz="2800" dirty="0">
                <a:sym typeface="+mn-ea"/>
              </a:rPr>
              <a:t>,</a:t>
            </a:r>
            <a:r>
              <a:rPr lang="zh-CN" altLang="en-US" sz="2800" dirty="0">
                <a:sym typeface="+mn-ea"/>
              </a:rPr>
              <a:t>111}    </a:t>
            </a:r>
            <a:r>
              <a:rPr lang="en-US" altLang="zh-CN" sz="2800" dirty="0">
                <a:sym typeface="+mn-ea"/>
              </a:rPr>
              <a:t>   </a:t>
            </a:r>
            <a:r>
              <a:rPr lang="zh-CN" altLang="en-US" sz="2800" dirty="0">
                <a:sym typeface="+mn-ea"/>
              </a:rPr>
              <a:t>检0位错、纠0位错</a:t>
            </a:r>
            <a:endParaRPr lang="zh-CN" altLang="en-US" sz="2800" dirty="0"/>
          </a:p>
          <a:p>
            <a:pPr>
              <a:lnSpc>
                <a:spcPct val="110000"/>
              </a:lnSpc>
              <a:spcBef>
                <a:spcPts val="0"/>
              </a:spcBef>
              <a:spcAft>
                <a:spcPts val="0"/>
              </a:spcAft>
            </a:pPr>
            <a:r>
              <a:rPr lang="zh-CN" altLang="en-US" sz="2800" dirty="0">
                <a:sym typeface="+mn-ea"/>
              </a:rPr>
              <a:t>{000</a:t>
            </a:r>
            <a:r>
              <a:rPr lang="en-US" altLang="zh-CN" sz="2800" dirty="0">
                <a:sym typeface="+mn-ea"/>
              </a:rPr>
              <a:t>,</a:t>
            </a:r>
            <a:r>
              <a:rPr lang="zh-CN" altLang="en-US" sz="2800" dirty="0">
                <a:sym typeface="+mn-ea"/>
              </a:rPr>
              <a:t>011</a:t>
            </a:r>
            <a:r>
              <a:rPr lang="en-US" altLang="zh-CN" sz="2800" dirty="0">
                <a:sym typeface="+mn-ea"/>
              </a:rPr>
              <a:t>,</a:t>
            </a:r>
            <a:r>
              <a:rPr lang="zh-CN" altLang="en-US" sz="2800" dirty="0">
                <a:sym typeface="+mn-ea"/>
              </a:rPr>
              <a:t>101</a:t>
            </a:r>
            <a:r>
              <a:rPr lang="en-US" altLang="zh-CN" sz="2800" dirty="0">
                <a:sym typeface="+mn-ea"/>
              </a:rPr>
              <a:t>,</a:t>
            </a:r>
            <a:r>
              <a:rPr lang="zh-CN" altLang="en-US" sz="2800" dirty="0">
                <a:sym typeface="+mn-ea"/>
              </a:rPr>
              <a:t>110}                     </a:t>
            </a:r>
            <a:r>
              <a:rPr lang="en-US" altLang="zh-CN" sz="2800" dirty="0">
                <a:sym typeface="+mn-ea"/>
              </a:rPr>
              <a:t>	</a:t>
            </a:r>
            <a:r>
              <a:rPr lang="zh-CN" altLang="en-US" sz="2800" dirty="0">
                <a:sym typeface="+mn-ea"/>
              </a:rPr>
              <a:t>检1位错，纠0位错</a:t>
            </a:r>
            <a:endParaRPr lang="zh-CN" altLang="en-US" sz="2800" dirty="0"/>
          </a:p>
          <a:p>
            <a:pPr marL="0" indent="0">
              <a:lnSpc>
                <a:spcPct val="110000"/>
              </a:lnSpc>
              <a:spcBef>
                <a:spcPts val="0"/>
              </a:spcBef>
              <a:spcAft>
                <a:spcPts val="0"/>
              </a:spcAft>
              <a:buNone/>
            </a:pPr>
            <a:r>
              <a:rPr lang="zh-CN" altLang="en-US" sz="2800" b="1" dirty="0">
                <a:solidFill>
                  <a:srgbClr val="FF0000"/>
                </a:solidFill>
                <a:sym typeface="+mn-ea"/>
              </a:rPr>
              <a:t>  100</a:t>
            </a:r>
            <a:r>
              <a:rPr lang="zh-CN" altLang="en-US" sz="2800" b="1" dirty="0">
                <a:solidFill>
                  <a:schemeClr val="tx1"/>
                </a:solidFill>
                <a:sym typeface="+mn-ea"/>
              </a:rPr>
              <a:t>（</a:t>
            </a:r>
            <a:r>
              <a:rPr lang="en-US" altLang="zh-CN" sz="2800" b="1" dirty="0">
                <a:solidFill>
                  <a:schemeClr val="tx1"/>
                </a:solidFill>
                <a:sym typeface="+mn-ea"/>
              </a:rPr>
              <a:t>000</a:t>
            </a:r>
            <a:r>
              <a:rPr lang="zh-CN" altLang="en-US" sz="2800" b="1" dirty="0">
                <a:solidFill>
                  <a:schemeClr val="tx1"/>
                </a:solidFill>
                <a:sym typeface="+mn-ea"/>
              </a:rPr>
              <a:t>，</a:t>
            </a:r>
            <a:r>
              <a:rPr lang="en-US" altLang="zh-CN" sz="2800" b="1" dirty="0">
                <a:solidFill>
                  <a:schemeClr val="tx1"/>
                </a:solidFill>
                <a:sym typeface="+mn-ea"/>
              </a:rPr>
              <a:t>101</a:t>
            </a:r>
            <a:r>
              <a:rPr lang="zh-CN" altLang="en-US" sz="2800" b="1" dirty="0">
                <a:solidFill>
                  <a:schemeClr val="tx1"/>
                </a:solidFill>
                <a:sym typeface="+mn-ea"/>
              </a:rPr>
              <a:t>，</a:t>
            </a:r>
            <a:r>
              <a:rPr lang="en-US" altLang="zh-CN" sz="2800" b="1" dirty="0">
                <a:solidFill>
                  <a:schemeClr val="tx1"/>
                </a:solidFill>
                <a:sym typeface="+mn-ea"/>
              </a:rPr>
              <a:t>110</a:t>
            </a:r>
            <a:r>
              <a:rPr lang="zh-CN" altLang="en-US" sz="2800" b="1" dirty="0">
                <a:solidFill>
                  <a:schemeClr val="tx1"/>
                </a:solidFill>
                <a:sym typeface="+mn-ea"/>
              </a:rPr>
              <a:t>）</a:t>
            </a:r>
            <a:r>
              <a:rPr lang="zh-CN" altLang="en-US" sz="2800" b="1" dirty="0">
                <a:solidFill>
                  <a:srgbClr val="FF0000"/>
                </a:solidFill>
                <a:sym typeface="+mn-ea"/>
              </a:rPr>
              <a:t> </a:t>
            </a:r>
            <a:r>
              <a:rPr lang="zh-CN" altLang="en-US" sz="2800" dirty="0">
                <a:sym typeface="+mn-ea"/>
              </a:rPr>
              <a:t>            </a:t>
            </a:r>
            <a:endParaRPr lang="zh-CN" altLang="en-US" sz="2800" dirty="0"/>
          </a:p>
          <a:p>
            <a:pPr>
              <a:lnSpc>
                <a:spcPct val="110000"/>
              </a:lnSpc>
              <a:spcBef>
                <a:spcPts val="0"/>
              </a:spcBef>
              <a:spcAft>
                <a:spcPts val="0"/>
              </a:spcAft>
            </a:pPr>
            <a:r>
              <a:rPr lang="zh-CN" altLang="en-US" sz="2800" dirty="0">
                <a:sym typeface="+mn-ea"/>
              </a:rPr>
              <a:t>{000，111}                           </a:t>
            </a:r>
            <a:r>
              <a:rPr lang="en-US" altLang="zh-CN" sz="2800" dirty="0">
                <a:sym typeface="+mn-ea"/>
              </a:rPr>
              <a:t>	</a:t>
            </a:r>
            <a:r>
              <a:rPr lang="zh-CN" altLang="en-US" sz="2800" dirty="0">
                <a:sym typeface="+mn-ea"/>
              </a:rPr>
              <a:t>检1位错，纠1位错</a:t>
            </a:r>
            <a:endParaRPr lang="zh-CN" altLang="en-US" sz="2800" dirty="0"/>
          </a:p>
          <a:p>
            <a:pPr marL="0" indent="0">
              <a:lnSpc>
                <a:spcPct val="110000"/>
              </a:lnSpc>
              <a:spcBef>
                <a:spcPts val="0"/>
              </a:spcBef>
              <a:spcAft>
                <a:spcPts val="0"/>
              </a:spcAft>
              <a:buNone/>
            </a:pPr>
            <a:r>
              <a:rPr lang="zh-CN" altLang="en-US" sz="2800" dirty="0">
                <a:sym typeface="+mn-ea"/>
              </a:rPr>
              <a:t> </a:t>
            </a:r>
            <a:r>
              <a:rPr lang="zh-CN" altLang="en-US" sz="2800" dirty="0">
                <a:solidFill>
                  <a:srgbClr val="FF0000"/>
                </a:solidFill>
                <a:sym typeface="+mn-ea"/>
              </a:rPr>
              <a:t> </a:t>
            </a:r>
            <a:r>
              <a:rPr lang="zh-CN" altLang="en-US" sz="2800" b="1" dirty="0">
                <a:solidFill>
                  <a:srgbClr val="FF0000"/>
                </a:solidFill>
                <a:sym typeface="+mn-ea"/>
              </a:rPr>
              <a:t>100</a:t>
            </a:r>
            <a:r>
              <a:rPr lang="zh-CN" altLang="en-US" sz="2800" b="1" dirty="0">
                <a:sym typeface="+mn-ea"/>
              </a:rPr>
              <a:t>（</a:t>
            </a:r>
            <a:r>
              <a:rPr lang="en-US" altLang="zh-CN" sz="2800" b="1" dirty="0">
                <a:sym typeface="+mn-ea"/>
              </a:rPr>
              <a:t>000)</a:t>
            </a:r>
            <a:r>
              <a:rPr lang="zh-CN" altLang="en-US" sz="2800" b="1" dirty="0">
                <a:solidFill>
                  <a:srgbClr val="FF0000"/>
                </a:solidFill>
                <a:sym typeface="+mn-ea"/>
              </a:rPr>
              <a:t> 110</a:t>
            </a:r>
            <a:r>
              <a:rPr lang="zh-CN" altLang="en-US" sz="2800" dirty="0">
                <a:solidFill>
                  <a:srgbClr val="FF0000"/>
                </a:solidFill>
                <a:sym typeface="+mn-ea"/>
              </a:rPr>
              <a:t> </a:t>
            </a:r>
            <a:endParaRPr lang="zh-CN" altLang="en-US" sz="2800" dirty="0"/>
          </a:p>
          <a:p>
            <a:pPr>
              <a:lnSpc>
                <a:spcPct val="110000"/>
              </a:lnSpc>
              <a:spcBef>
                <a:spcPts val="0"/>
              </a:spcBef>
              <a:spcAft>
                <a:spcPts val="0"/>
              </a:spcAft>
            </a:pPr>
            <a:r>
              <a:rPr lang="zh-CN" altLang="en-US" sz="2800" dirty="0">
                <a:sym typeface="+mn-ea"/>
              </a:rPr>
              <a:t>{0000，1111}  </a:t>
            </a:r>
            <a:r>
              <a:rPr lang="en-US" altLang="zh-CN" sz="2800" dirty="0">
                <a:sym typeface="+mn-ea"/>
              </a:rPr>
              <a:t>			</a:t>
            </a:r>
            <a:r>
              <a:rPr lang="zh-CN" altLang="en-US" sz="2800" dirty="0">
                <a:sym typeface="+mn-ea"/>
              </a:rPr>
              <a:t>                检2位错，纠1位错</a:t>
            </a:r>
            <a:endParaRPr lang="zh-CN" altLang="en-US" sz="2800" dirty="0"/>
          </a:p>
          <a:p>
            <a:pPr marL="0" indent="0">
              <a:lnSpc>
                <a:spcPct val="110000"/>
              </a:lnSpc>
              <a:spcBef>
                <a:spcPts val="0"/>
              </a:spcBef>
              <a:spcAft>
                <a:spcPts val="0"/>
              </a:spcAft>
              <a:buNone/>
            </a:pPr>
            <a:r>
              <a:rPr lang="zh-CN" altLang="en-US" sz="2800" dirty="0">
                <a:sym typeface="+mn-ea"/>
              </a:rPr>
              <a:t>  </a:t>
            </a:r>
            <a:r>
              <a:rPr lang="zh-CN" altLang="en-US" sz="2800" b="1" dirty="0">
                <a:solidFill>
                  <a:srgbClr val="FF0000"/>
                </a:solidFill>
                <a:sym typeface="+mn-ea"/>
              </a:rPr>
              <a:t>1000 1100</a:t>
            </a:r>
            <a:endParaRPr lang="zh-CN" altLang="en-US" sz="2800" dirty="0"/>
          </a:p>
          <a:p>
            <a:pPr>
              <a:lnSpc>
                <a:spcPct val="110000"/>
              </a:lnSpc>
              <a:spcBef>
                <a:spcPts val="0"/>
              </a:spcBef>
              <a:spcAft>
                <a:spcPts val="0"/>
              </a:spcAft>
            </a:pPr>
            <a:r>
              <a:rPr lang="zh-CN" altLang="en-US" sz="2800" dirty="0">
                <a:sym typeface="+mn-ea"/>
              </a:rPr>
              <a:t>{00000，11111}                   </a:t>
            </a:r>
            <a:r>
              <a:rPr lang="en-US" altLang="zh-CN" sz="2800" dirty="0">
                <a:sym typeface="+mn-ea"/>
              </a:rPr>
              <a:t>       </a:t>
            </a:r>
            <a:r>
              <a:rPr lang="zh-CN" altLang="en-US" sz="2800" dirty="0">
                <a:sym typeface="+mn-ea"/>
              </a:rPr>
              <a:t>检2位错，纠2位错</a:t>
            </a:r>
            <a:endParaRPr lang="zh-CN" altLang="en-US" sz="2800" dirty="0"/>
          </a:p>
          <a:p>
            <a:pPr marL="0" indent="0">
              <a:lnSpc>
                <a:spcPct val="110000"/>
              </a:lnSpc>
              <a:spcBef>
                <a:spcPts val="0"/>
              </a:spcBef>
              <a:spcAft>
                <a:spcPts val="0"/>
              </a:spcAft>
              <a:buNone/>
            </a:pPr>
            <a:r>
              <a:rPr lang="zh-CN" altLang="en-US" sz="2800" dirty="0">
                <a:sym typeface="+mn-ea"/>
              </a:rPr>
              <a:t>  </a:t>
            </a:r>
            <a:r>
              <a:rPr lang="zh-CN" altLang="en-US" sz="2800" b="1" dirty="0">
                <a:solidFill>
                  <a:srgbClr val="FF0000"/>
                </a:solidFill>
                <a:sym typeface="+mn-ea"/>
              </a:rPr>
              <a:t>11000 11100</a:t>
            </a:r>
            <a:endParaRPr lang="zh-CN" altLang="en-US" sz="2800" dirty="0"/>
          </a:p>
          <a:p>
            <a:pPr>
              <a:lnSpc>
                <a:spcPct val="100000"/>
              </a:lnSpc>
            </a:pPr>
            <a:endParaRPr lang="zh-CN" altLang="en-US" sz="2800" dirty="0"/>
          </a:p>
        </p:txBody>
      </p:sp>
      <p:sp>
        <p:nvSpPr>
          <p:cNvPr id="9" name="文本框 8">
            <a:extLst>
              <a:ext uri="{FF2B5EF4-FFF2-40B4-BE49-F238E27FC236}">
                <a16:creationId xmlns:a16="http://schemas.microsoft.com/office/drawing/2014/main" id="{60B2A0D3-F041-41E8-B8DF-F562A230294C}"/>
              </a:ext>
            </a:extLst>
          </p:cNvPr>
          <p:cNvSpPr txBox="1"/>
          <p:nvPr/>
        </p:nvSpPr>
        <p:spPr>
          <a:xfrm>
            <a:off x="4216082" y="3429000"/>
            <a:ext cx="3759835" cy="2676525"/>
          </a:xfrm>
          <a:prstGeom prst="rect">
            <a:avLst/>
          </a:prstGeom>
          <a:noFill/>
        </p:spPr>
        <p:txBody>
          <a:bodyPr wrap="square" rtlCol="0" anchor="t">
            <a:spAutoFit/>
          </a:bodyPr>
          <a:lstStyle/>
          <a:p>
            <a:pPr>
              <a:lnSpc>
                <a:spcPct val="100000"/>
              </a:lnSpc>
            </a:pPr>
            <a:r>
              <a:rPr lang="zh-CN" altLang="en-US" sz="2800" dirty="0">
                <a:latin typeface="宋体" panose="02010600030101010101" pitchFamily="2" charset="-122"/>
                <a:ea typeface="宋体" panose="02010600030101010101" pitchFamily="2" charset="-122"/>
                <a:sym typeface="+mn-ea"/>
              </a:rPr>
              <a:t>编码的检测能力和纠错能力与什么有关？</a:t>
            </a:r>
          </a:p>
          <a:p>
            <a:pPr>
              <a:lnSpc>
                <a:spcPct val="100000"/>
              </a:lnSpc>
            </a:pPr>
            <a:endParaRPr lang="zh-CN" altLang="en-US" sz="2800" dirty="0">
              <a:latin typeface="宋体" panose="02010600030101010101" pitchFamily="2" charset="-122"/>
              <a:ea typeface="宋体" panose="02010600030101010101" pitchFamily="2" charset="-122"/>
              <a:sym typeface="+mn-ea"/>
            </a:endParaRPr>
          </a:p>
          <a:p>
            <a:pPr>
              <a:lnSpc>
                <a:spcPct val="100000"/>
              </a:lnSpc>
            </a:pPr>
            <a:r>
              <a:rPr lang="zh-CN" altLang="en-US" sz="2800" dirty="0">
                <a:sym typeface="+mn-ea"/>
              </a:rPr>
              <a:t>任意两组合法编码之间二进制位的</a:t>
            </a:r>
            <a:r>
              <a:rPr lang="zh-CN" altLang="en-US" sz="2800" dirty="0">
                <a:solidFill>
                  <a:srgbClr val="FF0000"/>
                </a:solidFill>
                <a:sym typeface="+mn-ea"/>
              </a:rPr>
              <a:t>最小差异数</a:t>
            </a:r>
            <a:endParaRPr lang="zh-CN" altLang="en-US" sz="2800" dirty="0">
              <a:solidFill>
                <a:srgbClr val="FF0000"/>
              </a:solidFill>
            </a:endParaRPr>
          </a:p>
          <a:p>
            <a:pPr>
              <a:lnSpc>
                <a:spcPct val="100000"/>
              </a:lnSpc>
            </a:pPr>
            <a:endParaRPr lang="zh-CN" altLang="en-US" sz="2800" dirty="0">
              <a:solidFill>
                <a:srgbClr val="FF0000"/>
              </a:solidFill>
              <a:latin typeface="宋体" panose="02010600030101010101" pitchFamily="2" charset="-122"/>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8" grpId="1" build="p"/>
      <p:bldP spid="9" grpId="0" build="p"/>
      <p:bldP spid="9"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E8E787-E6FE-45D8-9039-788B45E44EE7}" type="slidenum">
              <a:rPr lang="zh-CN" altLang="en-US" smtClean="0"/>
              <a:t>82</a:t>
            </a:fld>
            <a:endParaRPr lang="zh-CN" altLang="en-US" dirty="0"/>
          </a:p>
        </p:txBody>
      </p:sp>
      <p:sp>
        <p:nvSpPr>
          <p:cNvPr id="19" name="Text Box 2"/>
          <p:cNvSpPr txBox="1">
            <a:spLocks noChangeArrowheads="1"/>
          </p:cNvSpPr>
          <p:nvPr/>
        </p:nvSpPr>
        <p:spPr bwMode="auto">
          <a:xfrm>
            <a:off x="1641475" y="246253"/>
            <a:ext cx="4435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六、存储器的校验</a:t>
            </a:r>
          </a:p>
        </p:txBody>
      </p:sp>
      <p:sp>
        <p:nvSpPr>
          <p:cNvPr id="20" name="Text Box 3"/>
          <p:cNvSpPr txBox="1">
            <a:spLocks noChangeArrowheads="1"/>
          </p:cNvSpPr>
          <p:nvPr/>
        </p:nvSpPr>
        <p:spPr bwMode="auto">
          <a:xfrm>
            <a:off x="2470150" y="2379853"/>
            <a:ext cx="810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编码的纠错 </a:t>
            </a:r>
            <a:r>
              <a:rPr lang="zh-CN" altLang="en-US" sz="2800" b="1"/>
              <a:t>、</a:t>
            </a:r>
            <a:r>
              <a:rPr lang="zh-CN" altLang="en-US" sz="2800" b="1">
                <a:solidFill>
                  <a:schemeClr val="folHlink"/>
                </a:solidFill>
              </a:rPr>
              <a:t>检错能力与编码的最小距离有关</a:t>
            </a:r>
          </a:p>
        </p:txBody>
      </p:sp>
      <p:sp>
        <p:nvSpPr>
          <p:cNvPr id="21" name="Text Box 4"/>
          <p:cNvSpPr txBox="1">
            <a:spLocks noChangeArrowheads="1"/>
          </p:cNvSpPr>
          <p:nvPr/>
        </p:nvSpPr>
        <p:spPr bwMode="auto">
          <a:xfrm>
            <a:off x="3117850" y="3903853"/>
            <a:ext cx="547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L</a:t>
            </a:r>
            <a:r>
              <a:rPr lang="en-US" altLang="zh-CN" sz="2800" b="1"/>
              <a:t> ——   </a:t>
            </a:r>
            <a:r>
              <a:rPr lang="zh-CN" altLang="en-US" sz="2800" b="1"/>
              <a:t>编码的最小距离</a:t>
            </a:r>
          </a:p>
        </p:txBody>
      </p:sp>
      <p:sp>
        <p:nvSpPr>
          <p:cNvPr id="22" name="Text Box 5"/>
          <p:cNvSpPr txBox="1">
            <a:spLocks noChangeArrowheads="1"/>
          </p:cNvSpPr>
          <p:nvPr/>
        </p:nvSpPr>
        <p:spPr bwMode="auto">
          <a:xfrm>
            <a:off x="3117850" y="4665853"/>
            <a:ext cx="4008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D</a:t>
            </a:r>
            <a:r>
              <a:rPr lang="en-US" altLang="zh-CN" sz="2800" b="1"/>
              <a:t> ——   </a:t>
            </a:r>
            <a:r>
              <a:rPr lang="zh-CN" altLang="en-US" sz="2800" b="1"/>
              <a:t>检测错误的位数</a:t>
            </a:r>
          </a:p>
        </p:txBody>
      </p:sp>
      <p:sp>
        <p:nvSpPr>
          <p:cNvPr id="23" name="Text Box 6"/>
          <p:cNvSpPr txBox="1">
            <a:spLocks noChangeArrowheads="1"/>
          </p:cNvSpPr>
          <p:nvPr/>
        </p:nvSpPr>
        <p:spPr bwMode="auto">
          <a:xfrm>
            <a:off x="3117850" y="5427853"/>
            <a:ext cx="4178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C</a:t>
            </a:r>
            <a:r>
              <a:rPr lang="en-US" altLang="zh-CN" sz="2800" b="1"/>
              <a:t> ——   </a:t>
            </a:r>
            <a:r>
              <a:rPr lang="zh-CN" altLang="en-US" sz="2800" b="1"/>
              <a:t>纠正错误的位数</a:t>
            </a:r>
          </a:p>
        </p:txBody>
      </p:sp>
      <p:sp>
        <p:nvSpPr>
          <p:cNvPr id="24" name="Text Box 7"/>
          <p:cNvSpPr txBox="1">
            <a:spLocks noChangeArrowheads="1"/>
          </p:cNvSpPr>
          <p:nvPr/>
        </p:nvSpPr>
        <p:spPr bwMode="auto">
          <a:xfrm>
            <a:off x="2470150" y="6051550"/>
            <a:ext cx="74231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汉明码</a:t>
            </a:r>
            <a:r>
              <a:rPr lang="en-US" altLang="zh-CN" sz="2800" b="1">
                <a:solidFill>
                  <a:schemeClr val="folHlink"/>
                </a:solidFill>
              </a:rPr>
              <a:t>——</a:t>
            </a:r>
            <a:r>
              <a:rPr lang="zh-CN" altLang="en-US" sz="2800" b="1">
                <a:solidFill>
                  <a:schemeClr val="folHlink"/>
                </a:solidFill>
              </a:rPr>
              <a:t>一种具有一位纠错能力的编码</a:t>
            </a:r>
          </a:p>
        </p:txBody>
      </p:sp>
      <p:grpSp>
        <p:nvGrpSpPr>
          <p:cNvPr id="25" name="Group 9"/>
          <p:cNvGrpSpPr/>
          <p:nvPr/>
        </p:nvGrpSpPr>
        <p:grpSpPr bwMode="auto">
          <a:xfrm>
            <a:off x="3117850" y="3141853"/>
            <a:ext cx="4559300" cy="519113"/>
            <a:chOff x="1256" y="1578"/>
            <a:chExt cx="2872" cy="327"/>
          </a:xfrm>
        </p:grpSpPr>
        <p:sp>
          <p:nvSpPr>
            <p:cNvPr id="26" name="Text Box 10"/>
            <p:cNvSpPr txBox="1">
              <a:spLocks noChangeArrowheads="1"/>
            </p:cNvSpPr>
            <p:nvPr/>
          </p:nvSpPr>
          <p:spPr bwMode="auto">
            <a:xfrm>
              <a:off x="1256" y="1578"/>
              <a:ext cx="28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L</a:t>
              </a:r>
              <a:r>
                <a:rPr lang="en-US" altLang="zh-CN" sz="2800" b="1"/>
                <a:t>    1 = </a:t>
              </a:r>
              <a:r>
                <a:rPr lang="en-US" altLang="zh-CN" sz="2800" b="1" i="1"/>
                <a:t>D</a:t>
              </a:r>
              <a:r>
                <a:rPr lang="en-US" altLang="zh-CN" sz="2800" b="1"/>
                <a:t> + </a:t>
              </a:r>
              <a:r>
                <a:rPr lang="en-US" altLang="zh-CN" sz="2800" b="1" i="1"/>
                <a:t>C</a:t>
              </a:r>
              <a:r>
                <a:rPr lang="en-US" altLang="zh-CN" sz="2800" b="1"/>
                <a:t> ( </a:t>
              </a:r>
              <a:r>
                <a:rPr lang="en-US" altLang="zh-CN" sz="2800" b="1" i="1"/>
                <a:t>D</a:t>
              </a:r>
              <a:r>
                <a:rPr lang="en-US" altLang="zh-CN" sz="2800" b="1"/>
                <a:t>≥</a:t>
              </a:r>
              <a:r>
                <a:rPr lang="en-US" altLang="zh-CN" sz="2800" b="1" i="1"/>
                <a:t>C</a:t>
              </a:r>
              <a:r>
                <a:rPr lang="en-US" altLang="zh-CN" sz="2800" b="1"/>
                <a:t> )</a:t>
              </a:r>
            </a:p>
          </p:txBody>
        </p:sp>
        <p:sp>
          <p:nvSpPr>
            <p:cNvPr id="27" name="Line 11"/>
            <p:cNvSpPr>
              <a:spLocks noChangeShapeType="1"/>
            </p:cNvSpPr>
            <p:nvPr/>
          </p:nvSpPr>
          <p:spPr bwMode="auto">
            <a:xfrm>
              <a:off x="1507" y="1759"/>
              <a:ext cx="1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8" name="Text Box 12"/>
          <p:cNvSpPr txBox="1">
            <a:spLocks noChangeArrowheads="1"/>
          </p:cNvSpPr>
          <p:nvPr/>
        </p:nvSpPr>
        <p:spPr bwMode="auto">
          <a:xfrm>
            <a:off x="2054225" y="932053"/>
            <a:ext cx="6477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 编码的最小距离</a:t>
            </a:r>
          </a:p>
        </p:txBody>
      </p:sp>
      <p:sp>
        <p:nvSpPr>
          <p:cNvPr id="29" name="Text Box 13"/>
          <p:cNvSpPr txBox="1">
            <a:spLocks noChangeArrowheads="1"/>
          </p:cNvSpPr>
          <p:nvPr/>
        </p:nvSpPr>
        <p:spPr bwMode="auto">
          <a:xfrm>
            <a:off x="2470150" y="1708341"/>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任意两组合法代码之间 </a:t>
            </a:r>
            <a:r>
              <a:rPr lang="zh-CN" altLang="en-US" sz="2800" b="1" dirty="0">
                <a:solidFill>
                  <a:schemeClr val="folHlink"/>
                </a:solidFill>
              </a:rPr>
              <a:t>二进制位数 </a:t>
            </a:r>
            <a:r>
              <a:rPr lang="zh-CN" altLang="en-US" sz="2800" b="1" dirty="0"/>
              <a:t>的 </a:t>
            </a:r>
            <a:r>
              <a:rPr lang="zh-CN" altLang="en-US" sz="2800" b="1" dirty="0">
                <a:solidFill>
                  <a:schemeClr val="folHlink"/>
                </a:solidFill>
              </a:rPr>
              <a:t>最少差异</a:t>
            </a:r>
          </a:p>
        </p:txBody>
      </p:sp>
      <p:sp>
        <p:nvSpPr>
          <p:cNvPr id="2" name="Text Box 16"/>
          <p:cNvSpPr txBox="1">
            <a:spLocks noChangeArrowheads="1"/>
          </p:cNvSpPr>
          <p:nvPr/>
        </p:nvSpPr>
        <p:spPr bwMode="auto">
          <a:xfrm>
            <a:off x="7443470" y="4047045"/>
            <a:ext cx="358140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a:sym typeface="+mn-ea"/>
              </a:rPr>
              <a:t>L</a:t>
            </a:r>
            <a:r>
              <a:rPr lang="en-US" altLang="zh-CN" sz="2800" b="1">
                <a:sym typeface="+mn-ea"/>
              </a:rPr>
              <a:t> = 3 </a:t>
            </a:r>
          </a:p>
          <a:p>
            <a:pPr eaLnBrk="1" hangingPunct="1">
              <a:spcBef>
                <a:spcPct val="50000"/>
              </a:spcBef>
            </a:pPr>
            <a:endParaRPr lang="en-US" altLang="zh-CN" sz="2800" b="1">
              <a:sym typeface="+mn-ea"/>
            </a:endParaRPr>
          </a:p>
          <a:p>
            <a:pPr eaLnBrk="1" hangingPunct="1">
              <a:spcBef>
                <a:spcPct val="50000"/>
              </a:spcBef>
            </a:pPr>
            <a:r>
              <a:rPr lang="zh-CN" altLang="en-US" sz="2800" b="1"/>
              <a:t>具有 </a:t>
            </a:r>
            <a:r>
              <a:rPr lang="zh-CN" altLang="en-US" sz="2800" b="1">
                <a:solidFill>
                  <a:schemeClr val="folHlink"/>
                </a:solidFill>
              </a:rPr>
              <a:t>一位 </a:t>
            </a:r>
            <a:r>
              <a:rPr lang="zh-CN" altLang="en-US" sz="2800" b="1"/>
              <a:t>纠错能力</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4.2</a:t>
            </a:r>
            <a:r>
              <a:rPr lang="zh-CN" altLang="en-US" b="1" dirty="0"/>
              <a:t>主存储器</a:t>
            </a:r>
          </a:p>
        </p:txBody>
      </p:sp>
      <p:sp>
        <p:nvSpPr>
          <p:cNvPr id="6" name="内容占位符 5"/>
          <p:cNvSpPr>
            <a:spLocks noGrp="1"/>
          </p:cNvSpPr>
          <p:nvPr>
            <p:ph idx="1"/>
          </p:nvPr>
        </p:nvSpPr>
        <p:spPr>
          <a:xfrm>
            <a:off x="838200" y="1065730"/>
            <a:ext cx="5728852" cy="4873029"/>
          </a:xfrm>
        </p:spPr>
        <p:txBody>
          <a:bodyPr/>
          <a:lstStyle/>
          <a:p>
            <a:pPr lvl="1"/>
            <a:r>
              <a:rPr lang="zh-CN" altLang="en-US" b="1" dirty="0">
                <a:sym typeface="+mn-ea"/>
              </a:rPr>
              <a:t>组成汉明码的三要素</a:t>
            </a:r>
            <a:endParaRPr lang="zh-CN" altLang="en-US" b="1" dirty="0"/>
          </a:p>
          <a:p>
            <a:pPr lvl="1"/>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83</a:t>
            </a:fld>
            <a:endParaRPr lang="zh-CN" altLang="en-US" dirty="0"/>
          </a:p>
        </p:txBody>
      </p:sp>
      <p:sp>
        <p:nvSpPr>
          <p:cNvPr id="390146" name="Text Box 2"/>
          <p:cNvSpPr txBox="1"/>
          <p:nvPr/>
        </p:nvSpPr>
        <p:spPr>
          <a:xfrm>
            <a:off x="1620674" y="1938527"/>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汉明码采用奇偶校验</a:t>
            </a:r>
          </a:p>
        </p:txBody>
      </p:sp>
      <p:sp>
        <p:nvSpPr>
          <p:cNvPr id="13" name="Text Box 2"/>
          <p:cNvSpPr txBox="1"/>
          <p:nvPr/>
        </p:nvSpPr>
        <p:spPr>
          <a:xfrm>
            <a:off x="1643063" y="26130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划分式分组校验例子：</a:t>
            </a:r>
          </a:p>
        </p:txBody>
      </p:sp>
      <p:sp>
        <p:nvSpPr>
          <p:cNvPr id="14" name="Text Box 2"/>
          <p:cNvSpPr txBox="1"/>
          <p:nvPr/>
        </p:nvSpPr>
        <p:spPr>
          <a:xfrm>
            <a:off x="1180465" y="3838575"/>
            <a:ext cx="1735455" cy="521970"/>
          </a:xfrm>
          <a:prstGeom prst="rect">
            <a:avLst/>
          </a:prstGeom>
          <a:noFill/>
          <a:ln w="9525">
            <a:noFill/>
          </a:ln>
        </p:spPr>
        <p:txBody>
          <a:bodyPr wrap="square">
            <a:spAutoFit/>
          </a:bodyPr>
          <a:lstStyle/>
          <a:p>
            <a:r>
              <a:rPr lang="en-US" altLang="zh-CN" sz="2800" b="1" dirty="0">
                <a:solidFill>
                  <a:srgbClr val="FF0000"/>
                </a:solidFill>
                <a:latin typeface="宋体" panose="02010600030101010101" pitchFamily="2" charset="-122"/>
                <a:ea typeface="宋体" panose="02010600030101010101" pitchFamily="2" charset="-122"/>
              </a:rPr>
              <a:t>00100011</a:t>
            </a:r>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15" name="Text Box 2"/>
          <p:cNvSpPr txBox="1"/>
          <p:nvPr/>
        </p:nvSpPr>
        <p:spPr>
          <a:xfrm>
            <a:off x="2915472" y="3843693"/>
            <a:ext cx="1819372" cy="523220"/>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1</a:t>
            </a:r>
            <a:r>
              <a:rPr lang="en-US" altLang="zh-CN" sz="2800" b="1" dirty="0">
                <a:solidFill>
                  <a:srgbClr val="FF0000"/>
                </a:solidFill>
                <a:latin typeface="宋体" panose="02010600030101010101" pitchFamily="2" charset="-122"/>
                <a:ea typeface="宋体" panose="02010600030101010101" pitchFamily="2" charset="-122"/>
              </a:rPr>
              <a:t>00100011</a:t>
            </a:r>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16" name="Text Box 2"/>
          <p:cNvSpPr txBox="1"/>
          <p:nvPr/>
        </p:nvSpPr>
        <p:spPr>
          <a:xfrm>
            <a:off x="4846223" y="3841017"/>
            <a:ext cx="2019079" cy="523220"/>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1</a:t>
            </a:r>
            <a:r>
              <a:rPr lang="en-US" altLang="zh-CN" sz="2800" b="1" dirty="0">
                <a:solidFill>
                  <a:srgbClr val="FF0000"/>
                </a:solidFill>
                <a:latin typeface="宋体" panose="02010600030101010101" pitchFamily="2" charset="-122"/>
                <a:ea typeface="宋体" panose="02010600030101010101" pitchFamily="2" charset="-122"/>
              </a:rPr>
              <a:t>0010</a:t>
            </a:r>
            <a:r>
              <a:rPr lang="en-US" altLang="zh-CN" sz="2800" b="1" dirty="0">
                <a:latin typeface="宋体" panose="02010600030101010101" pitchFamily="2" charset="-122"/>
                <a:ea typeface="宋体" panose="02010600030101010101" pitchFamily="2" charset="-122"/>
              </a:rPr>
              <a:t>0</a:t>
            </a:r>
            <a:r>
              <a:rPr lang="en-US" altLang="zh-CN" sz="2800" b="1" dirty="0">
                <a:solidFill>
                  <a:srgbClr val="FF0000"/>
                </a:solidFill>
                <a:latin typeface="宋体" panose="02010600030101010101" pitchFamily="2" charset="-122"/>
                <a:ea typeface="宋体" panose="02010600030101010101" pitchFamily="2" charset="-122"/>
              </a:rPr>
              <a:t>0011</a:t>
            </a:r>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2" name="矩形 1"/>
          <p:cNvSpPr/>
          <p:nvPr/>
        </p:nvSpPr>
        <p:spPr>
          <a:xfrm>
            <a:off x="3428634" y="3271460"/>
            <a:ext cx="1191993" cy="3767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宋体" panose="02010600030101010101" pitchFamily="2" charset="-122"/>
                <a:ea typeface="宋体" panose="02010600030101010101" pitchFamily="2" charset="-122"/>
              </a:rPr>
              <a:t>校验位</a:t>
            </a:r>
          </a:p>
        </p:txBody>
      </p:sp>
      <p:cxnSp>
        <p:nvCxnSpPr>
          <p:cNvPr id="18" name="直接箭头连接符 17"/>
          <p:cNvCxnSpPr/>
          <p:nvPr/>
        </p:nvCxnSpPr>
        <p:spPr>
          <a:xfrm flipH="1">
            <a:off x="3110803" y="3648202"/>
            <a:ext cx="317831" cy="3296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51805" y="3271460"/>
            <a:ext cx="1191993" cy="3767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宋体" panose="02010600030101010101" pitchFamily="2" charset="-122"/>
                <a:ea typeface="宋体" panose="02010600030101010101" pitchFamily="2" charset="-122"/>
              </a:rPr>
              <a:t>校验位</a:t>
            </a:r>
          </a:p>
        </p:txBody>
      </p:sp>
      <p:cxnSp>
        <p:nvCxnSpPr>
          <p:cNvPr id="25" name="直接箭头连接符 24"/>
          <p:cNvCxnSpPr/>
          <p:nvPr/>
        </p:nvCxnSpPr>
        <p:spPr>
          <a:xfrm flipH="1">
            <a:off x="5033974" y="3648202"/>
            <a:ext cx="317831" cy="3296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5947801" y="3648202"/>
            <a:ext cx="317831" cy="3296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 Box 2"/>
          <p:cNvSpPr txBox="1"/>
          <p:nvPr/>
        </p:nvSpPr>
        <p:spPr>
          <a:xfrm>
            <a:off x="1586186" y="4482766"/>
            <a:ext cx="5802746" cy="519113"/>
          </a:xfrm>
          <a:prstGeom prst="rect">
            <a:avLst/>
          </a:prstGeom>
          <a:noFill/>
          <a:ln w="9525">
            <a:noFill/>
          </a:ln>
        </p:spPr>
        <p:txBody>
          <a:bodyPr wrap="square">
            <a:spAutoFit/>
          </a:bodyPr>
          <a:lstStyle/>
          <a:p>
            <a:r>
              <a:rPr lang="zh-CN" altLang="en-US" sz="2800" b="1" dirty="0">
                <a:latin typeface="宋体" panose="02010600030101010101" pitchFamily="2" charset="-122"/>
                <a:ea typeface="宋体" panose="02010600030101010101" pitchFamily="2" charset="-122"/>
              </a:rPr>
              <a:t>汉明码的分组是一种非划分方式</a:t>
            </a:r>
          </a:p>
        </p:txBody>
      </p:sp>
      <p:graphicFrame>
        <p:nvGraphicFramePr>
          <p:cNvPr id="9" name="表格 8"/>
          <p:cNvGraphicFramePr>
            <a:graphicFrameLocks noGrp="1"/>
          </p:cNvGraphicFramePr>
          <p:nvPr/>
        </p:nvGraphicFramePr>
        <p:xfrm>
          <a:off x="1859174" y="5202358"/>
          <a:ext cx="4621029" cy="518160"/>
        </p:xfrm>
        <a:graphic>
          <a:graphicData uri="http://schemas.openxmlformats.org/drawingml/2006/table">
            <a:tbl>
              <a:tblPr firstRow="1" bandRow="1">
                <a:tableStyleId>{5C22544A-7EE6-4342-B048-85BDC9FD1C3A}</a:tableStyleId>
              </a:tblPr>
              <a:tblGrid>
                <a:gridCol w="660147">
                  <a:extLst>
                    <a:ext uri="{9D8B030D-6E8A-4147-A177-3AD203B41FA5}">
                      <a16:colId xmlns:a16="http://schemas.microsoft.com/office/drawing/2014/main" val="20000"/>
                    </a:ext>
                  </a:extLst>
                </a:gridCol>
                <a:gridCol w="660147">
                  <a:extLst>
                    <a:ext uri="{9D8B030D-6E8A-4147-A177-3AD203B41FA5}">
                      <a16:colId xmlns:a16="http://schemas.microsoft.com/office/drawing/2014/main" val="20001"/>
                    </a:ext>
                  </a:extLst>
                </a:gridCol>
                <a:gridCol w="660147">
                  <a:extLst>
                    <a:ext uri="{9D8B030D-6E8A-4147-A177-3AD203B41FA5}">
                      <a16:colId xmlns:a16="http://schemas.microsoft.com/office/drawing/2014/main" val="20002"/>
                    </a:ext>
                  </a:extLst>
                </a:gridCol>
                <a:gridCol w="660147">
                  <a:extLst>
                    <a:ext uri="{9D8B030D-6E8A-4147-A177-3AD203B41FA5}">
                      <a16:colId xmlns:a16="http://schemas.microsoft.com/office/drawing/2014/main" val="20003"/>
                    </a:ext>
                  </a:extLst>
                </a:gridCol>
                <a:gridCol w="660147">
                  <a:extLst>
                    <a:ext uri="{9D8B030D-6E8A-4147-A177-3AD203B41FA5}">
                      <a16:colId xmlns:a16="http://schemas.microsoft.com/office/drawing/2014/main" val="20004"/>
                    </a:ext>
                  </a:extLst>
                </a:gridCol>
                <a:gridCol w="660147">
                  <a:extLst>
                    <a:ext uri="{9D8B030D-6E8A-4147-A177-3AD203B41FA5}">
                      <a16:colId xmlns:a16="http://schemas.microsoft.com/office/drawing/2014/main" val="20005"/>
                    </a:ext>
                  </a:extLst>
                </a:gridCol>
                <a:gridCol w="660147">
                  <a:extLst>
                    <a:ext uri="{9D8B030D-6E8A-4147-A177-3AD203B41FA5}">
                      <a16:colId xmlns:a16="http://schemas.microsoft.com/office/drawing/2014/main" val="20006"/>
                    </a:ext>
                  </a:extLst>
                </a:gridCol>
              </a:tblGrid>
              <a:tr h="447232">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1</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2</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3</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4</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5</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6</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7</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9" name="Text Box 2"/>
          <p:cNvSpPr txBox="1"/>
          <p:nvPr/>
        </p:nvSpPr>
        <p:spPr>
          <a:xfrm>
            <a:off x="677545" y="5834380"/>
            <a:ext cx="7804785" cy="521970"/>
          </a:xfrm>
          <a:prstGeom prst="rect">
            <a:avLst/>
          </a:prstGeom>
          <a:noFill/>
          <a:ln w="9525">
            <a:noFill/>
          </a:ln>
        </p:spPr>
        <p:txBody>
          <a:bodyPr wrap="square">
            <a:spAutoFit/>
          </a:bodyPr>
          <a:lstStyle/>
          <a:p>
            <a:r>
              <a:rPr lang="zh-CN" altLang="en-US" sz="2800" b="1" dirty="0">
                <a:latin typeface="宋体" panose="02010600030101010101" pitchFamily="2" charset="-122"/>
                <a:ea typeface="宋体" panose="02010600030101010101" pitchFamily="2" charset="-122"/>
              </a:rPr>
              <a:t>分成</a:t>
            </a:r>
            <a:r>
              <a:rPr lang="en-US" altLang="zh-CN" sz="2800" b="1" dirty="0">
                <a:solidFill>
                  <a:srgbClr val="0000FF"/>
                </a:solidFill>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组，每组有</a:t>
            </a:r>
            <a:r>
              <a:rPr lang="en-US" altLang="zh-CN" sz="2800" b="1" dirty="0">
                <a:solidFill>
                  <a:srgbClr val="0000FF"/>
                </a:solidFill>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位校验位，共包括</a:t>
            </a:r>
            <a:r>
              <a:rPr lang="en-US" altLang="zh-CN" sz="2800" b="1" dirty="0">
                <a:solidFill>
                  <a:srgbClr val="0000FF"/>
                </a:solidFill>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位数据位</a:t>
            </a:r>
          </a:p>
        </p:txBody>
      </p:sp>
      <p:sp>
        <p:nvSpPr>
          <p:cNvPr id="10" name="流程图: 接点 9"/>
          <p:cNvSpPr/>
          <p:nvPr/>
        </p:nvSpPr>
        <p:spPr>
          <a:xfrm>
            <a:off x="7692603" y="1029495"/>
            <a:ext cx="1541721" cy="1509823"/>
          </a:xfrm>
          <a:prstGeom prst="flowChartConnector">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p:cNvSpPr/>
          <p:nvPr/>
        </p:nvSpPr>
        <p:spPr>
          <a:xfrm>
            <a:off x="8053834" y="1653149"/>
            <a:ext cx="1541721" cy="1509823"/>
          </a:xfrm>
          <a:prstGeom prst="flowChartConnector">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流程图: 接点 31"/>
          <p:cNvSpPr/>
          <p:nvPr/>
        </p:nvSpPr>
        <p:spPr>
          <a:xfrm>
            <a:off x="6927330" y="1680014"/>
            <a:ext cx="1541721" cy="1509823"/>
          </a:xfrm>
          <a:prstGeom prst="flowChartConnector">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8067307" y="1180364"/>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1</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4" name="矩形 33"/>
          <p:cNvSpPr/>
          <p:nvPr/>
        </p:nvSpPr>
        <p:spPr>
          <a:xfrm>
            <a:off x="8057250" y="2002767"/>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7</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5" name="矩形 34"/>
          <p:cNvSpPr/>
          <p:nvPr/>
        </p:nvSpPr>
        <p:spPr>
          <a:xfrm>
            <a:off x="8468339" y="1782829"/>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5</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6" name="矩形 35"/>
          <p:cNvSpPr/>
          <p:nvPr/>
        </p:nvSpPr>
        <p:spPr>
          <a:xfrm>
            <a:off x="8696141" y="2441768"/>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4</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7" name="矩形 36"/>
          <p:cNvSpPr/>
          <p:nvPr/>
        </p:nvSpPr>
        <p:spPr>
          <a:xfrm>
            <a:off x="8045595" y="2472714"/>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6</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8" name="矩形 37"/>
          <p:cNvSpPr/>
          <p:nvPr/>
        </p:nvSpPr>
        <p:spPr>
          <a:xfrm>
            <a:off x="7717347" y="1761536"/>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3</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9" name="矩形 38"/>
          <p:cNvSpPr/>
          <p:nvPr/>
        </p:nvSpPr>
        <p:spPr>
          <a:xfrm>
            <a:off x="7362475" y="2442004"/>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2</a:t>
            </a:r>
            <a:endParaRPr lang="zh-CN" altLang="en-US" sz="2800" b="1" dirty="0">
              <a:solidFill>
                <a:schemeClr val="tx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40" name="矩形 39">
                <a:extLst/>
              </p:cNvPr>
              <p:cNvSpPr/>
              <p:nvPr/>
            </p:nvSpPr>
            <p:spPr>
              <a:xfrm>
                <a:off x="6480203" y="2186367"/>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ea typeface="宋体" panose="02010600030101010101" pitchFamily="2" charset="-122"/>
                            </a:rPr>
                          </m:ctrlPr>
                        </m:sSubPr>
                        <m:e>
                          <m:r>
                            <a:rPr lang="en-US" altLang="zh-CN" sz="2400" b="1" i="1" dirty="0" smtClean="0">
                              <a:solidFill>
                                <a:schemeClr val="tx1"/>
                              </a:solidFill>
                              <a:latin typeface="Cambria Math" panose="02040503050406030204" pitchFamily="18" charset="0"/>
                              <a:ea typeface="宋体" panose="02010600030101010101" pitchFamily="2" charset="-122"/>
                            </a:rPr>
                            <m:t>𝑷</m:t>
                          </m:r>
                        </m:e>
                        <m:sub>
                          <m:r>
                            <a:rPr lang="en-US" altLang="zh-CN" sz="2400" b="1" i="1" dirty="0" smtClean="0">
                              <a:solidFill>
                                <a:schemeClr val="tx1"/>
                              </a:solidFill>
                              <a:latin typeface="Cambria Math" panose="02040503050406030204" pitchFamily="18" charset="0"/>
                              <a:ea typeface="宋体" panose="02010600030101010101" pitchFamily="2" charset="-122"/>
                            </a:rPr>
                            <m:t>𝟐</m:t>
                          </m:r>
                        </m:sub>
                      </m:sSub>
                    </m:oMath>
                  </m:oMathPara>
                </a14:m>
                <a:endParaRPr lang="zh-CN" altLang="en-US" sz="2400" b="1" dirty="0">
                  <a:solidFill>
                    <a:schemeClr val="tx1"/>
                  </a:solidFill>
                  <a:latin typeface="宋体" panose="02010600030101010101" pitchFamily="2" charset="-122"/>
                  <a:ea typeface="宋体" panose="02010600030101010101" pitchFamily="2" charset="-122"/>
                </a:endParaRPr>
              </a:p>
            </p:txBody>
          </p:sp>
        </mc:Choice>
        <mc:Fallback xmlns="">
          <p:sp>
            <p:nvSpPr>
              <p:cNvPr id="40" name="矩形 39"/>
              <p:cNvSpPr>
                <a:spLocks noRot="1" noChangeAspect="1" noMove="1" noResize="1" noEditPoints="1" noAdjustHandles="1" noChangeArrowheads="1" noChangeShapeType="1" noTextEdit="1"/>
              </p:cNvSpPr>
              <p:nvPr/>
            </p:nvSpPr>
            <p:spPr>
              <a:xfrm>
                <a:off x="6480203" y="2186367"/>
                <a:ext cx="415217" cy="376742"/>
              </a:xfrm>
              <a:prstGeom prst="rect">
                <a:avLst/>
              </a:prstGeom>
              <a:blipFill rotWithShape="1">
                <a:blip r:embed="rId2"/>
                <a:stretch>
                  <a:fillRect l="-36765" b="-19672"/>
                </a:stretch>
              </a:blipFill>
              <a:ln w="190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矩形 40">
                <a:extLst/>
              </p:cNvPr>
              <p:cNvSpPr/>
              <p:nvPr/>
            </p:nvSpPr>
            <p:spPr>
              <a:xfrm>
                <a:off x="7438579" y="1018190"/>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ea typeface="宋体" panose="02010600030101010101" pitchFamily="2" charset="-122"/>
                            </a:rPr>
                          </m:ctrlPr>
                        </m:sSubPr>
                        <m:e>
                          <m:r>
                            <a:rPr lang="en-US" altLang="zh-CN" sz="2400" b="1" i="1" dirty="0" smtClean="0">
                              <a:solidFill>
                                <a:schemeClr val="tx1"/>
                              </a:solidFill>
                              <a:latin typeface="Cambria Math" panose="02040503050406030204" pitchFamily="18" charset="0"/>
                              <a:ea typeface="宋体" panose="02010600030101010101" pitchFamily="2" charset="-122"/>
                            </a:rPr>
                            <m:t>𝑷</m:t>
                          </m:r>
                        </m:e>
                        <m:sub>
                          <m:r>
                            <a:rPr lang="en-US" altLang="zh-CN" sz="2400" b="1" i="1" dirty="0" smtClean="0">
                              <a:solidFill>
                                <a:schemeClr val="tx1"/>
                              </a:solidFill>
                              <a:latin typeface="Cambria Math" panose="02040503050406030204" pitchFamily="18" charset="0"/>
                              <a:ea typeface="宋体" panose="02010600030101010101" pitchFamily="2" charset="-122"/>
                            </a:rPr>
                            <m:t>𝟏</m:t>
                          </m:r>
                        </m:sub>
                      </m:sSub>
                    </m:oMath>
                  </m:oMathPara>
                </a14:m>
                <a:endParaRPr lang="zh-CN" altLang="en-US" sz="2400" b="1" dirty="0">
                  <a:solidFill>
                    <a:schemeClr val="tx1"/>
                  </a:solidFill>
                  <a:latin typeface="宋体" panose="02010600030101010101" pitchFamily="2" charset="-122"/>
                  <a:ea typeface="宋体" panose="02010600030101010101" pitchFamily="2"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7438579" y="1018190"/>
                <a:ext cx="415217" cy="376742"/>
              </a:xfrm>
              <a:prstGeom prst="rect">
                <a:avLst/>
              </a:prstGeom>
              <a:blipFill rotWithShape="1">
                <a:blip r:embed="rId3"/>
                <a:stretch>
                  <a:fillRect l="-36765" b="-17742"/>
                </a:stretch>
              </a:blipFill>
              <a:ln w="190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2" name="矩形 41">
                <a:extLst/>
              </p:cNvPr>
              <p:cNvSpPr/>
              <p:nvPr/>
            </p:nvSpPr>
            <p:spPr>
              <a:xfrm>
                <a:off x="8642892" y="3155191"/>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ea typeface="宋体" panose="02010600030101010101" pitchFamily="2" charset="-122"/>
                            </a:rPr>
                          </m:ctrlPr>
                        </m:sSubPr>
                        <m:e>
                          <m:r>
                            <a:rPr lang="en-US" altLang="zh-CN" sz="2400" b="1" i="1" dirty="0" smtClean="0">
                              <a:solidFill>
                                <a:schemeClr val="tx1"/>
                              </a:solidFill>
                              <a:latin typeface="Cambria Math" panose="02040503050406030204" pitchFamily="18" charset="0"/>
                              <a:ea typeface="宋体" panose="02010600030101010101" pitchFamily="2" charset="-122"/>
                            </a:rPr>
                            <m:t>𝑷</m:t>
                          </m:r>
                        </m:e>
                        <m:sub>
                          <m:r>
                            <a:rPr lang="en-US" altLang="zh-CN" sz="2400" b="1" i="1" dirty="0" smtClean="0">
                              <a:solidFill>
                                <a:schemeClr val="tx1"/>
                              </a:solidFill>
                              <a:latin typeface="Cambria Math" panose="02040503050406030204" pitchFamily="18" charset="0"/>
                              <a:ea typeface="宋体" panose="02010600030101010101" pitchFamily="2" charset="-122"/>
                            </a:rPr>
                            <m:t>𝟒</m:t>
                          </m:r>
                        </m:sub>
                      </m:sSub>
                    </m:oMath>
                  </m:oMathPara>
                </a14:m>
                <a:endParaRPr lang="zh-CN" altLang="en-US" sz="2400" b="1" dirty="0">
                  <a:solidFill>
                    <a:schemeClr val="tx1"/>
                  </a:solidFill>
                  <a:latin typeface="宋体" panose="02010600030101010101" pitchFamily="2" charset="-122"/>
                  <a:ea typeface="宋体" panose="02010600030101010101" pitchFamily="2" charset="-122"/>
                </a:endParaRPr>
              </a:p>
            </p:txBody>
          </p:sp>
        </mc:Choice>
        <mc:Fallback xmlns="">
          <p:sp>
            <p:nvSpPr>
              <p:cNvPr id="42" name="矩形 41">
                <a:extLst/>
              </p:cNvPr>
              <p:cNvSpPr>
                <a:spLocks noRot="1" noChangeAspect="1" noMove="1" noResize="1" noEditPoints="1" noAdjustHandles="1" noChangeArrowheads="1" noChangeShapeType="1" noTextEdit="1"/>
              </p:cNvSpPr>
              <p:nvPr/>
            </p:nvSpPr>
            <p:spPr>
              <a:xfrm>
                <a:off x="8642892" y="3155191"/>
                <a:ext cx="415217" cy="376742"/>
              </a:xfrm>
              <a:prstGeom prst="rect">
                <a:avLst/>
              </a:prstGeom>
              <a:blipFill>
                <a:blip r:embed="rId4"/>
                <a:stretch>
                  <a:fillRect l="-36765" b="-18033"/>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p:cNvPr>
              <p:cNvSpPr/>
              <p:nvPr/>
            </p:nvSpPr>
            <p:spPr>
              <a:xfrm>
                <a:off x="9545979" y="2859937"/>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1" i="1" dirty="0" smtClean="0">
                              <a:solidFill>
                                <a:schemeClr val="tx1"/>
                              </a:solidFill>
                              <a:latin typeface="Cambria Math" panose="02040503050406030204" pitchFamily="18" charset="0"/>
                              <a:ea typeface="宋体" panose="02010600030101010101" pitchFamily="2" charset="-122"/>
                            </a:rPr>
                          </m:ctrlPr>
                        </m:sSubPr>
                        <m:e>
                          <m:sSub>
                            <m:sSubPr>
                              <m:ctrlPr>
                                <a:rPr lang="en-US" altLang="zh-CN" sz="2000" b="1" i="1" dirty="0">
                                  <a:solidFill>
                                    <a:schemeClr val="tx1"/>
                                  </a:solidFill>
                                  <a:latin typeface="Cambria Math" panose="02040503050406030204" pitchFamily="18" charset="0"/>
                                  <a:ea typeface="宋体" panose="02010600030101010101" pitchFamily="2" charset="-122"/>
                                </a:rPr>
                              </m:ctrlPr>
                            </m:sSubPr>
                            <m:e>
                              <m:r>
                                <a:rPr lang="en-US" altLang="zh-CN" sz="2000" b="1" i="1" dirty="0">
                                  <a:solidFill>
                                    <a:schemeClr val="tx1"/>
                                  </a:solidFill>
                                  <a:latin typeface="Cambria Math" panose="02040503050406030204" pitchFamily="18" charset="0"/>
                                  <a:ea typeface="宋体" panose="02010600030101010101" pitchFamily="2" charset="-122"/>
                                </a:rPr>
                                <m:t>𝑷</m:t>
                              </m:r>
                            </m:e>
                            <m:sub>
                              <m:r>
                                <a:rPr lang="en-US" altLang="zh-CN" sz="2000" b="1" i="1" dirty="0" smtClean="0">
                                  <a:solidFill>
                                    <a:schemeClr val="tx1"/>
                                  </a:solidFill>
                                  <a:latin typeface="Cambria Math" panose="02040503050406030204" pitchFamily="18" charset="0"/>
                                  <a:ea typeface="宋体" panose="02010600030101010101" pitchFamily="2" charset="-122"/>
                                </a:rPr>
                                <m:t>𝟒</m:t>
                              </m:r>
                            </m:sub>
                          </m:sSub>
                          <m:sSub>
                            <m:sSubPr>
                              <m:ctrlPr>
                                <a:rPr lang="en-US" altLang="zh-CN" sz="2000" b="1" i="1" dirty="0">
                                  <a:solidFill>
                                    <a:schemeClr val="tx1"/>
                                  </a:solidFill>
                                  <a:latin typeface="Cambria Math" panose="02040503050406030204" pitchFamily="18" charset="0"/>
                                  <a:ea typeface="宋体" panose="02010600030101010101" pitchFamily="2" charset="-122"/>
                                </a:rPr>
                              </m:ctrlPr>
                            </m:sSubPr>
                            <m:e>
                              <m:r>
                                <a:rPr lang="en-US" altLang="zh-CN" sz="2000" b="1" i="1" dirty="0">
                                  <a:solidFill>
                                    <a:schemeClr val="tx1"/>
                                  </a:solidFill>
                                  <a:latin typeface="Cambria Math" panose="02040503050406030204" pitchFamily="18" charset="0"/>
                                  <a:ea typeface="宋体" panose="02010600030101010101" pitchFamily="2" charset="-122"/>
                                </a:rPr>
                                <m:t>𝑷</m:t>
                              </m:r>
                            </m:e>
                            <m:sub>
                              <m:r>
                                <a:rPr lang="en-US" altLang="zh-CN" sz="2000" b="1" i="1" dirty="0" smtClean="0">
                                  <a:solidFill>
                                    <a:schemeClr val="tx1"/>
                                  </a:solidFill>
                                  <a:latin typeface="Cambria Math" panose="02040503050406030204" pitchFamily="18" charset="0"/>
                                  <a:ea typeface="宋体" panose="02010600030101010101" pitchFamily="2" charset="-122"/>
                                </a:rPr>
                                <m:t>𝟐</m:t>
                              </m:r>
                            </m:sub>
                          </m:sSub>
                          <m:r>
                            <a:rPr lang="en-US" altLang="zh-CN" sz="2000" b="1" i="1" dirty="0" smtClean="0">
                              <a:solidFill>
                                <a:schemeClr val="tx1"/>
                              </a:solidFill>
                              <a:latin typeface="Cambria Math" panose="02040503050406030204" pitchFamily="18" charset="0"/>
                              <a:ea typeface="宋体" panose="02010600030101010101" pitchFamily="2" charset="-122"/>
                            </a:rPr>
                            <m:t>𝑷</m:t>
                          </m:r>
                        </m:e>
                        <m:sub>
                          <m:r>
                            <a:rPr lang="en-US" altLang="zh-CN" sz="2000" b="1" i="1" dirty="0" smtClean="0">
                              <a:solidFill>
                                <a:schemeClr val="tx1"/>
                              </a:solidFill>
                              <a:latin typeface="Cambria Math" panose="02040503050406030204" pitchFamily="18" charset="0"/>
                              <a:ea typeface="宋体" panose="02010600030101010101" pitchFamily="2" charset="-122"/>
                            </a:rPr>
                            <m:t>𝟏</m:t>
                          </m:r>
                        </m:sub>
                      </m:sSub>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3" name="矩形 42">
                <a:extLst/>
              </p:cNvPr>
              <p:cNvSpPr>
                <a:spLocks noRot="1" noChangeAspect="1" noMove="1" noResize="1" noEditPoints="1" noAdjustHandles="1" noChangeArrowheads="1" noChangeShapeType="1" noTextEdit="1"/>
              </p:cNvSpPr>
              <p:nvPr/>
            </p:nvSpPr>
            <p:spPr>
              <a:xfrm>
                <a:off x="9545979" y="2859937"/>
                <a:ext cx="1234676" cy="376742"/>
              </a:xfrm>
              <a:prstGeom prst="rect">
                <a:avLst/>
              </a:prstGeom>
              <a:blipFill>
                <a:blip r:embed="rId5"/>
                <a:stretch>
                  <a:fillRect b="-8065"/>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p:cNvPr>
              <p:cNvSpPr/>
              <p:nvPr/>
            </p:nvSpPr>
            <p:spPr>
              <a:xfrm>
                <a:off x="9525172" y="3295032"/>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9525172" y="3295032"/>
                <a:ext cx="1234676" cy="376742"/>
              </a:xfrm>
              <a:prstGeom prst="rect">
                <a:avLst/>
              </a:prstGeom>
              <a:blipFill rotWithShape="1">
                <a:blip r:embed="rId6"/>
                <a:stretch>
                  <a:fillRect/>
                </a:stretch>
              </a:blipFill>
              <a:ln w="190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矩形 45">
                <a:extLst/>
              </p:cNvPr>
              <p:cNvSpPr/>
              <p:nvPr/>
            </p:nvSpPr>
            <p:spPr>
              <a:xfrm>
                <a:off x="9525172" y="3804630"/>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9525172" y="3804630"/>
                <a:ext cx="1234676" cy="376742"/>
              </a:xfrm>
              <a:prstGeom prst="rect">
                <a:avLst/>
              </a:prstGeom>
              <a:blipFill rotWithShape="1">
                <a:blip r:embed="rId7"/>
                <a:stretch>
                  <a:fillRect/>
                </a:stretch>
              </a:blipFill>
              <a:ln w="190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矩形 46">
                <a:extLst/>
              </p:cNvPr>
              <p:cNvSpPr/>
              <p:nvPr/>
            </p:nvSpPr>
            <p:spPr>
              <a:xfrm>
                <a:off x="9525172" y="3549831"/>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9525172" y="3549831"/>
                <a:ext cx="1234676" cy="376742"/>
              </a:xfrm>
              <a:prstGeom prst="rect">
                <a:avLst/>
              </a:prstGeom>
              <a:blipFill rotWithShape="1">
                <a:blip r:embed="rId8"/>
                <a:stretch>
                  <a:fillRect/>
                </a:stretch>
              </a:blipFill>
              <a:ln w="190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8" name="矩形 47">
                <a:extLst/>
              </p:cNvPr>
              <p:cNvSpPr/>
              <p:nvPr/>
            </p:nvSpPr>
            <p:spPr>
              <a:xfrm>
                <a:off x="9525172" y="4059429"/>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8" name="矩形 47"/>
              <p:cNvSpPr>
                <a:spLocks noRot="1" noChangeAspect="1" noMove="1" noResize="1" noEditPoints="1" noAdjustHandles="1" noChangeArrowheads="1" noChangeShapeType="1" noTextEdit="1"/>
              </p:cNvSpPr>
              <p:nvPr/>
            </p:nvSpPr>
            <p:spPr>
              <a:xfrm>
                <a:off x="9525172" y="4059429"/>
                <a:ext cx="1234676" cy="376742"/>
              </a:xfrm>
              <a:prstGeom prst="rect">
                <a:avLst/>
              </a:prstGeom>
              <a:blipFill rotWithShape="1">
                <a:blip r:embed="rId9"/>
                <a:stretch>
                  <a:fillRect/>
                </a:stretch>
              </a:blipFill>
              <a:ln w="190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0" name="矩形 49">
                <a:extLst/>
              </p:cNvPr>
              <p:cNvSpPr/>
              <p:nvPr/>
            </p:nvSpPr>
            <p:spPr>
              <a:xfrm>
                <a:off x="9525172" y="4314228"/>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50" name="矩形 49"/>
              <p:cNvSpPr>
                <a:spLocks noRot="1" noChangeAspect="1" noMove="1" noResize="1" noEditPoints="1" noAdjustHandles="1" noChangeArrowheads="1" noChangeShapeType="1" noTextEdit="1"/>
              </p:cNvSpPr>
              <p:nvPr/>
            </p:nvSpPr>
            <p:spPr>
              <a:xfrm>
                <a:off x="9525172" y="4314228"/>
                <a:ext cx="1234676" cy="376742"/>
              </a:xfrm>
              <a:prstGeom prst="rect">
                <a:avLst/>
              </a:prstGeom>
              <a:blipFill rotWithShape="1">
                <a:blip r:embed="rId10"/>
                <a:stretch>
                  <a:fillRect/>
                </a:stretch>
              </a:blipFill>
              <a:ln w="19050">
                <a:noFill/>
              </a:ln>
            </p:spPr>
            <p:txBody>
              <a:bodyPr/>
              <a:lstStyle/>
              <a:p>
                <a:r>
                  <a:rPr lang="zh-CN" altLang="en-US">
                    <a:noFill/>
                  </a:rPr>
                  <a:t> </a:t>
                </a:r>
                <a:endParaRPr lang="zh-CN" altLang="en-US">
                  <a:noFill/>
                </a:endParaRPr>
              </a:p>
            </p:txBody>
          </p:sp>
        </mc:Fallback>
      </mc:AlternateContent>
      <p:sp>
        <p:nvSpPr>
          <p:cNvPr id="51" name="矩形 50"/>
          <p:cNvSpPr/>
          <p:nvPr/>
        </p:nvSpPr>
        <p:spPr>
          <a:xfrm>
            <a:off x="10819678" y="3297204"/>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宋体" panose="02010600030101010101" pitchFamily="2" charset="-122"/>
                <a:ea typeface="宋体" panose="02010600030101010101" pitchFamily="2" charset="-122"/>
              </a:rPr>
              <a:t>无差错</a:t>
            </a:r>
          </a:p>
        </p:txBody>
      </p:sp>
      <p:sp>
        <p:nvSpPr>
          <p:cNvPr id="52" name="矩形 51"/>
          <p:cNvSpPr/>
          <p:nvPr/>
        </p:nvSpPr>
        <p:spPr>
          <a:xfrm>
            <a:off x="10819678" y="3551460"/>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1</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3" name="矩形 52"/>
          <p:cNvSpPr/>
          <p:nvPr/>
        </p:nvSpPr>
        <p:spPr>
          <a:xfrm>
            <a:off x="10819678" y="3805716"/>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5</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5" name="矩形 54"/>
          <p:cNvSpPr/>
          <p:nvPr/>
        </p:nvSpPr>
        <p:spPr>
          <a:xfrm>
            <a:off x="10819678" y="4314228"/>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7</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6" name="矩形 55"/>
          <p:cNvSpPr/>
          <p:nvPr/>
        </p:nvSpPr>
        <p:spPr>
          <a:xfrm>
            <a:off x="10819678" y="4059972"/>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6</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7" name="矩形 56"/>
          <p:cNvSpPr/>
          <p:nvPr/>
        </p:nvSpPr>
        <p:spPr>
          <a:xfrm>
            <a:off x="7438579" y="3612423"/>
            <a:ext cx="1328301"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宋体" panose="02010600030101010101" pitchFamily="2" charset="-122"/>
                <a:ea typeface="宋体" panose="02010600030101010101" pitchFamily="2" charset="-122"/>
              </a:rPr>
              <a:t>给出了出错的位置</a:t>
            </a:r>
          </a:p>
        </p:txBody>
      </p:sp>
      <p:cxnSp>
        <p:nvCxnSpPr>
          <p:cNvPr id="58" name="直接箭头连接符 57"/>
          <p:cNvCxnSpPr>
            <a:stCxn id="57" idx="3"/>
          </p:cNvCxnSpPr>
          <p:nvPr/>
        </p:nvCxnSpPr>
        <p:spPr>
          <a:xfrm>
            <a:off x="8766880" y="3800794"/>
            <a:ext cx="758292" cy="2428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9703293" y="1314598"/>
            <a:ext cx="2282729"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宋体" panose="02010600030101010101" pitchFamily="2" charset="-122"/>
                <a:ea typeface="宋体" panose="02010600030101010101" pitchFamily="2" charset="-122"/>
              </a:rPr>
              <a:t>校验位应放哪里呢？</a:t>
            </a:r>
          </a:p>
        </p:txBody>
      </p:sp>
      <p:sp>
        <p:nvSpPr>
          <p:cNvPr id="62" name="矩形 61"/>
          <p:cNvSpPr/>
          <p:nvPr/>
        </p:nvSpPr>
        <p:spPr>
          <a:xfrm>
            <a:off x="9890472" y="1966051"/>
            <a:ext cx="2124844"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000FF"/>
                </a:solidFill>
                <a:latin typeface="宋体" panose="02010600030101010101" pitchFamily="2" charset="-122"/>
                <a:ea typeface="宋体" panose="02010600030101010101" pitchFamily="2" charset="-122"/>
              </a:rPr>
              <a:t>1,2,4,8,… </a:t>
            </a:r>
          </a:p>
          <a:p>
            <a:pPr algn="ctr"/>
            <a:r>
              <a:rPr lang="zh-CN" altLang="en-US" sz="2000" b="1" dirty="0">
                <a:solidFill>
                  <a:srgbClr val="0000FF"/>
                </a:solidFill>
                <a:latin typeface="宋体" panose="02010600030101010101" pitchFamily="2" charset="-122"/>
                <a:ea typeface="宋体" panose="02010600030101010101" pitchFamily="2" charset="-122"/>
              </a:rPr>
              <a:t>位置放校验码</a:t>
            </a:r>
          </a:p>
        </p:txBody>
      </p:sp>
      <p:sp>
        <p:nvSpPr>
          <p:cNvPr id="63" name="矩形 62"/>
          <p:cNvSpPr/>
          <p:nvPr/>
        </p:nvSpPr>
        <p:spPr>
          <a:xfrm>
            <a:off x="8883805" y="4826076"/>
            <a:ext cx="2048979"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00FF"/>
                </a:solidFill>
                <a:latin typeface="宋体" panose="02010600030101010101" pitchFamily="2" charset="-122"/>
                <a:ea typeface="宋体" panose="02010600030101010101" pitchFamily="2" charset="-122"/>
              </a:rPr>
              <a:t>如何分组的呢？</a:t>
            </a:r>
          </a:p>
        </p:txBody>
      </p:sp>
      <p:sp>
        <p:nvSpPr>
          <p:cNvPr id="64" name="矩形 63"/>
          <p:cNvSpPr/>
          <p:nvPr/>
        </p:nvSpPr>
        <p:spPr>
          <a:xfrm>
            <a:off x="8891905" y="5134610"/>
            <a:ext cx="2049145" cy="15875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rPr>
              <a:t>XXXX1</a:t>
            </a: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XXX1X</a:t>
            </a: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XX1XX</a:t>
            </a: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X1XXX</a:t>
            </a:r>
            <a:endPar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endParaRP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5</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1XXXX</a:t>
            </a:r>
            <a:endParaRPr lang="zh-CN" altLang="en-US" sz="2000" b="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Effect transition="in" filter="blinds(horizontal)">
                                      <p:cBhvr>
                                        <p:cTn id="7" dur="500"/>
                                        <p:tgtEl>
                                          <p:spTgt spid="390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par>
                                <p:cTn id="41" presetID="3" presetClass="entr" presetSubtype="1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5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fade">
                                      <p:cBhvr>
                                        <p:cTn id="128" dur="500"/>
                                        <p:tgtEl>
                                          <p:spTgt spid="4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fade">
                                      <p:cBhvr>
                                        <p:cTn id="143" dur="500"/>
                                        <p:tgtEl>
                                          <p:spTgt spid="53"/>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fade">
                                      <p:cBhvr>
                                        <p:cTn id="148" dur="500"/>
                                        <p:tgtEl>
                                          <p:spTgt spid="48"/>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fade">
                                      <p:cBhvr>
                                        <p:cTn id="153" dur="500"/>
                                        <p:tgtEl>
                                          <p:spTgt spid="56"/>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fade">
                                      <p:cBhvr>
                                        <p:cTn id="158" dur="500"/>
                                        <p:tgtEl>
                                          <p:spTgt spid="5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500"/>
                                        <p:tgtEl>
                                          <p:spTgt spid="5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fade">
                                      <p:cBhvr>
                                        <p:cTn id="168" dur="500"/>
                                        <p:tgtEl>
                                          <p:spTgt spid="57"/>
                                        </p:tgtEl>
                                      </p:cBhvr>
                                    </p:animEffect>
                                  </p:childTnLst>
                                </p:cTn>
                              </p:par>
                              <p:par>
                                <p:cTn id="169" presetID="3" presetClass="entr" presetSubtype="10" fill="hold"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blinds(horizontal)">
                                      <p:cBhvr>
                                        <p:cTn id="171" dur="500"/>
                                        <p:tgtEl>
                                          <p:spTgt spid="58"/>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61"/>
                                        </p:tgtEl>
                                        <p:attrNameLst>
                                          <p:attrName>style.visibility</p:attrName>
                                        </p:attrNameLst>
                                      </p:cBhvr>
                                      <p:to>
                                        <p:strVal val="visible"/>
                                      </p:to>
                                    </p:set>
                                    <p:animEffect transition="in" filter="fade">
                                      <p:cBhvr>
                                        <p:cTn id="176" dur="500"/>
                                        <p:tgtEl>
                                          <p:spTgt spid="61"/>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fade">
                                      <p:cBhvr>
                                        <p:cTn id="181" dur="500"/>
                                        <p:tgtEl>
                                          <p:spTgt spid="62"/>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500"/>
                                        <p:tgtEl>
                                          <p:spTgt spid="63"/>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64">
                                            <p:bg/>
                                          </p:spTgt>
                                        </p:tgtEl>
                                        <p:attrNameLst>
                                          <p:attrName>style.visibility</p:attrName>
                                        </p:attrNameLst>
                                      </p:cBhvr>
                                      <p:to>
                                        <p:strVal val="visible"/>
                                      </p:to>
                                    </p:set>
                                    <p:animEffect transition="in" filter="fade">
                                      <p:cBhvr>
                                        <p:cTn id="191" dur="500"/>
                                        <p:tgtEl>
                                          <p:spTgt spid="64">
                                            <p:bg/>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64">
                                            <p:txEl>
                                              <p:pRg st="0" end="0"/>
                                            </p:txEl>
                                          </p:spTgt>
                                        </p:tgtEl>
                                        <p:attrNameLst>
                                          <p:attrName>style.visibility</p:attrName>
                                        </p:attrNameLst>
                                      </p:cBhvr>
                                      <p:to>
                                        <p:strVal val="visible"/>
                                      </p:to>
                                    </p:set>
                                    <p:animEffect transition="in" filter="fade">
                                      <p:cBhvr>
                                        <p:cTn id="196" dur="500"/>
                                        <p:tgtEl>
                                          <p:spTgt spid="64">
                                            <p:txEl>
                                              <p:pRg st="0" end="0"/>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64">
                                            <p:txEl>
                                              <p:pRg st="1" end="1"/>
                                            </p:txEl>
                                          </p:spTgt>
                                        </p:tgtEl>
                                        <p:attrNameLst>
                                          <p:attrName>style.visibility</p:attrName>
                                        </p:attrNameLst>
                                      </p:cBhvr>
                                      <p:to>
                                        <p:strVal val="visible"/>
                                      </p:to>
                                    </p:set>
                                    <p:animEffect transition="in" filter="fade">
                                      <p:cBhvr>
                                        <p:cTn id="201" dur="500"/>
                                        <p:tgtEl>
                                          <p:spTgt spid="64">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64">
                                            <p:txEl>
                                              <p:pRg st="2" end="2"/>
                                            </p:txEl>
                                          </p:spTgt>
                                        </p:tgtEl>
                                        <p:attrNameLst>
                                          <p:attrName>style.visibility</p:attrName>
                                        </p:attrNameLst>
                                      </p:cBhvr>
                                      <p:to>
                                        <p:strVal val="visible"/>
                                      </p:to>
                                    </p:set>
                                    <p:animEffect transition="in" filter="fade">
                                      <p:cBhvr>
                                        <p:cTn id="206" dur="500"/>
                                        <p:tgtEl>
                                          <p:spTgt spid="64">
                                            <p:txEl>
                                              <p:pRg st="2" end="2"/>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64">
                                            <p:txEl>
                                              <p:pRg st="3" end="3"/>
                                            </p:txEl>
                                          </p:spTgt>
                                        </p:tgtEl>
                                        <p:attrNameLst>
                                          <p:attrName>style.visibility</p:attrName>
                                        </p:attrNameLst>
                                      </p:cBhvr>
                                      <p:to>
                                        <p:strVal val="visible"/>
                                      </p:to>
                                    </p:set>
                                    <p:animEffect transition="in" filter="fade">
                                      <p:cBhvr>
                                        <p:cTn id="211" dur="500"/>
                                        <p:tgtEl>
                                          <p:spTgt spid="64">
                                            <p:txEl>
                                              <p:pRg st="3" end="3"/>
                                            </p:txEl>
                                          </p:spTgt>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64">
                                            <p:txEl>
                                              <p:pRg st="4" end="4"/>
                                            </p:txEl>
                                          </p:spTgt>
                                        </p:tgtEl>
                                        <p:attrNameLst>
                                          <p:attrName>style.visibility</p:attrName>
                                        </p:attrNameLst>
                                      </p:cBhvr>
                                      <p:to>
                                        <p:strVal val="visible"/>
                                      </p:to>
                                    </p:set>
                                    <p:animEffect transition="in" filter="fade">
                                      <p:cBhvr>
                                        <p:cTn id="216"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p:bldP spid="13" grpId="0"/>
      <p:bldP spid="14" grpId="0"/>
      <p:bldP spid="15" grpId="0"/>
      <p:bldP spid="16" grpId="0"/>
      <p:bldP spid="2" grpId="0" bldLvl="0" animBg="1"/>
      <p:bldP spid="24" grpId="0" bldLvl="0" animBg="1"/>
      <p:bldP spid="27" grpId="0"/>
      <p:bldP spid="29" grpId="0"/>
      <p:bldP spid="1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6" grpId="0" bldLvl="0" animBg="1"/>
      <p:bldP spid="47" grpId="0" bldLvl="0" animBg="1"/>
      <p:bldP spid="48" grpId="0" bldLvl="0" animBg="1"/>
      <p:bldP spid="50" grpId="0" bldLvl="0" animBg="1"/>
      <p:bldP spid="51" grpId="0" bldLvl="0" animBg="1"/>
      <p:bldP spid="52" grpId="0" bldLvl="0" animBg="1"/>
      <p:bldP spid="53" grpId="0" bldLvl="0" animBg="1"/>
      <p:bldP spid="55" grpId="0" bldLvl="0" animBg="1"/>
      <p:bldP spid="56" grpId="0" bldLvl="0" animBg="1"/>
      <p:bldP spid="57" grpId="0" bldLvl="0" animBg="1"/>
      <p:bldP spid="61" grpId="0" bldLvl="0" animBg="1"/>
      <p:bldP spid="62" grpId="0" bldLvl="0" animBg="1"/>
      <p:bldP spid="63" grpId="0" bldLvl="0" animBg="1"/>
      <p:bldP spid="64"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4.2</a:t>
            </a:r>
            <a:r>
              <a:rPr lang="zh-CN" altLang="en-US" b="1" dirty="0"/>
              <a:t>主存储器</a:t>
            </a:r>
          </a:p>
        </p:txBody>
      </p:sp>
      <p:sp>
        <p:nvSpPr>
          <p:cNvPr id="6" name="内容占位符 5"/>
          <p:cNvSpPr>
            <a:spLocks noGrp="1"/>
          </p:cNvSpPr>
          <p:nvPr>
            <p:ph idx="1"/>
          </p:nvPr>
        </p:nvSpPr>
        <p:spPr/>
        <p:txBody>
          <a:bodyPr/>
          <a:lstStyle/>
          <a:p>
            <a:pPr lvl="1"/>
            <a:r>
              <a:rPr lang="zh-CN" altLang="en-US" sz="3200" b="1" dirty="0">
                <a:sym typeface="+mn-ea"/>
              </a:rPr>
              <a:t>组成汉明码的三要素</a:t>
            </a:r>
            <a:endParaRPr lang="zh-CN" altLang="en-US" sz="3200" b="1" dirty="0"/>
          </a:p>
          <a:p>
            <a:pPr lvl="1"/>
            <a:endParaRPr lang="zh-CN" altLang="en-US" sz="3200" b="1"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84</a:t>
            </a:fld>
            <a:endParaRPr lang="zh-CN" altLang="en-US" dirty="0"/>
          </a:p>
        </p:txBody>
      </p:sp>
      <p:sp>
        <p:nvSpPr>
          <p:cNvPr id="390146" name="Text Box 2"/>
          <p:cNvSpPr txBox="1"/>
          <p:nvPr/>
        </p:nvSpPr>
        <p:spPr>
          <a:xfrm>
            <a:off x="1643063" y="2066925"/>
            <a:ext cx="6808787" cy="523220"/>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汉明码的组成需增添 </a:t>
            </a:r>
            <a:r>
              <a:rPr lang="en-US" altLang="zh-CN" sz="28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 </a:t>
            </a:r>
            <a:r>
              <a:rPr lang="zh-CN" altLang="en-US" sz="2800" b="1" dirty="0">
                <a:latin typeface="宋体" panose="02010600030101010101" pitchFamily="2" charset="-122"/>
                <a:ea typeface="宋体" panose="02010600030101010101" pitchFamily="2" charset="-122"/>
              </a:rPr>
              <a:t>位检测位</a:t>
            </a:r>
          </a:p>
        </p:txBody>
      </p:sp>
      <p:sp>
        <p:nvSpPr>
          <p:cNvPr id="390147" name="Text Box 3"/>
          <p:cNvSpPr txBox="1"/>
          <p:nvPr/>
        </p:nvSpPr>
        <p:spPr>
          <a:xfrm>
            <a:off x="1643063" y="34766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检测位的位置 </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90148" name="Text Box 4"/>
          <p:cNvSpPr txBox="1"/>
          <p:nvPr/>
        </p:nvSpPr>
        <p:spPr>
          <a:xfrm>
            <a:off x="1643063" y="48863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检测位的取值 </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90149" name="Text Box 5"/>
          <p:cNvSpPr txBox="1"/>
          <p:nvPr/>
        </p:nvSpPr>
        <p:spPr>
          <a:xfrm>
            <a:off x="2482850" y="2676525"/>
            <a:ext cx="5797550" cy="583565"/>
          </a:xfrm>
          <a:prstGeom prst="rect">
            <a:avLst/>
          </a:prstGeom>
          <a:noFill/>
          <a:ln w="38100">
            <a:noFill/>
          </a:ln>
        </p:spPr>
        <p:txBody>
          <a:bodyPr>
            <a:spAutoFit/>
          </a:bodyPr>
          <a:lstStyle/>
          <a:p>
            <a:pPr>
              <a:spcBef>
                <a:spcPct val="50000"/>
              </a:spcBef>
            </a:pP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200" b="1"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32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+ 1</a:t>
            </a:r>
          </a:p>
        </p:txBody>
      </p:sp>
      <p:sp>
        <p:nvSpPr>
          <p:cNvPr id="390150" name="Text Box 6"/>
          <p:cNvSpPr txBox="1"/>
          <p:nvPr/>
        </p:nvSpPr>
        <p:spPr>
          <a:xfrm>
            <a:off x="1642745" y="5575300"/>
            <a:ext cx="9161780" cy="521970"/>
          </a:xfrm>
          <a:prstGeom prst="rect">
            <a:avLst/>
          </a:prstGeom>
          <a:noFill/>
          <a:ln w="9525">
            <a:noFill/>
          </a:ln>
        </p:spPr>
        <p:txBody>
          <a:bodyPr wrap="square">
            <a:spAutoFit/>
          </a:bodyPr>
          <a:lstStyle/>
          <a:p>
            <a:r>
              <a:rPr lang="zh-CN" altLang="en-US" sz="2800" b="1" dirty="0">
                <a:solidFill>
                  <a:schemeClr val="folHlink"/>
                </a:solidFill>
                <a:latin typeface="宋体" panose="02010600030101010101" pitchFamily="2" charset="-122"/>
                <a:ea typeface="宋体" panose="02010600030101010101" pitchFamily="2" charset="-122"/>
              </a:rPr>
              <a:t>与该位所在的检测“小组”中承担的奇偶校验任务有关</a:t>
            </a:r>
          </a:p>
        </p:txBody>
      </p:sp>
      <p:sp>
        <p:nvSpPr>
          <p:cNvPr id="86027" name="Text Box 11"/>
          <p:cNvSpPr txBox="1"/>
          <p:nvPr/>
        </p:nvSpPr>
        <p:spPr>
          <a:xfrm>
            <a:off x="2482850" y="4126230"/>
            <a:ext cx="6380480" cy="583565"/>
          </a:xfrm>
          <a:prstGeom prst="rect">
            <a:avLst/>
          </a:prstGeom>
          <a:noFill/>
          <a:ln w="38100">
            <a:noFill/>
          </a:ln>
        </p:spPr>
        <p:txBody>
          <a:bodyPr wrap="square">
            <a:spAutoFit/>
          </a:bodyPr>
          <a:lstStyle/>
          <a:p>
            <a:pPr fontAlgn="ctr">
              <a:spcBef>
                <a:spcPct val="50000"/>
              </a:spcBef>
            </a:pP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200" b="1"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32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0</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Effect transition="in" filter="blinds(horizontal)">
                                      <p:cBhvr>
                                        <p:cTn id="7" dur="500"/>
                                        <p:tgtEl>
                                          <p:spTgt spid="390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0147"/>
                                        </p:tgtEl>
                                        <p:attrNameLst>
                                          <p:attrName>style.visibility</p:attrName>
                                        </p:attrNameLst>
                                      </p:cBhvr>
                                      <p:to>
                                        <p:strVal val="visible"/>
                                      </p:to>
                                    </p:set>
                                    <p:animEffect transition="in" filter="blinds(horizontal)">
                                      <p:cBhvr>
                                        <p:cTn id="12" dur="500"/>
                                        <p:tgtEl>
                                          <p:spTgt spid="3901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0148"/>
                                        </p:tgtEl>
                                        <p:attrNameLst>
                                          <p:attrName>style.visibility</p:attrName>
                                        </p:attrNameLst>
                                      </p:cBhvr>
                                      <p:to>
                                        <p:strVal val="visible"/>
                                      </p:to>
                                    </p:set>
                                    <p:animEffect transition="in" filter="blinds(horizontal)">
                                      <p:cBhvr>
                                        <p:cTn id="17" dur="500"/>
                                        <p:tgtEl>
                                          <p:spTgt spid="3901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90149"/>
                                        </p:tgtEl>
                                        <p:attrNameLst>
                                          <p:attrName>style.visibility</p:attrName>
                                        </p:attrNameLst>
                                      </p:cBhvr>
                                      <p:to>
                                        <p:strVal val="visible"/>
                                      </p:to>
                                    </p:set>
                                    <p:anim calcmode="lin" valueType="num">
                                      <p:cBhvr additive="base">
                                        <p:cTn id="22" dur="500" fill="hold"/>
                                        <p:tgtEl>
                                          <p:spTgt spid="390149"/>
                                        </p:tgtEl>
                                        <p:attrNameLst>
                                          <p:attrName>ppt_x</p:attrName>
                                        </p:attrNameLst>
                                      </p:cBhvr>
                                      <p:tavLst>
                                        <p:tav tm="0">
                                          <p:val>
                                            <p:strVal val="1+#ppt_w/2"/>
                                          </p:val>
                                        </p:tav>
                                        <p:tav tm="100000">
                                          <p:val>
                                            <p:strVal val="#ppt_x"/>
                                          </p:val>
                                        </p:tav>
                                      </p:tavLst>
                                    </p:anim>
                                    <p:anim calcmode="lin" valueType="num">
                                      <p:cBhvr additive="base">
                                        <p:cTn id="23" dur="500" fill="hold"/>
                                        <p:tgtEl>
                                          <p:spTgt spid="39014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60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390150"/>
                                        </p:tgtEl>
                                        <p:attrNameLst>
                                          <p:attrName>style.visibility</p:attrName>
                                        </p:attrNameLst>
                                      </p:cBhvr>
                                      <p:to>
                                        <p:strVal val="visible"/>
                                      </p:to>
                                    </p:set>
                                    <p:animEffect transition="in" filter="slide(fromRight)">
                                      <p:cBhvr>
                                        <p:cTn id="32" dur="500"/>
                                        <p:tgtEl>
                                          <p:spTgt spid="390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p:bldP spid="390147" grpId="0"/>
      <p:bldP spid="390148" grpId="0"/>
      <p:bldP spid="390149" grpId="0"/>
      <p:bldP spid="390150" grpId="0"/>
      <p:bldP spid="8602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各检测位 </a:t>
            </a:r>
            <a:r>
              <a:rPr lang="en-US" altLang="zh-CN" b="1" dirty="0">
                <a:latin typeface="Times New Roman" panose="02020603050405020304" pitchFamily="18" charset="0"/>
                <a:cs typeface="Times New Roman" panose="02020603050405020304" pitchFamily="18" charset="0"/>
                <a:sym typeface="+mn-ea"/>
              </a:rPr>
              <a:t>C</a:t>
            </a:r>
            <a:r>
              <a:rPr lang="en-US" altLang="zh-CN" b="1" i="1" baseline="-25000" dirty="0">
                <a:latin typeface="Times New Roman" panose="02020603050405020304" pitchFamily="18" charset="0"/>
                <a:cs typeface="Times New Roman" panose="02020603050405020304" pitchFamily="18" charset="0"/>
                <a:sym typeface="+mn-ea"/>
              </a:rPr>
              <a:t>i</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所承担的检测小组</a:t>
            </a:r>
            <a:endParaRPr lang="zh-CN" altLang="en-US">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p:txBody>
          <a:bodyPr>
            <a:noAutofit/>
          </a:bodyPr>
          <a:lstStyle/>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1 </a:t>
            </a:r>
            <a:r>
              <a:rPr lang="zh-CN" altLang="en-US" b="1" dirty="0">
                <a:latin typeface="Times New Roman" panose="02020603050405020304" pitchFamily="18" charset="0"/>
                <a:cs typeface="Times New Roman" panose="02020603050405020304" pitchFamily="18" charset="0"/>
                <a:sym typeface="+mn-ea"/>
              </a:rPr>
              <a:t>小组包含位 1</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9</a:t>
            </a:r>
            <a:r>
              <a:rPr lang="en-US" altLang="zh-CN" b="1" dirty="0">
                <a:latin typeface="Times New Roman" panose="02020603050405020304" pitchFamily="18" charset="0"/>
                <a:cs typeface="Times New Roman" panose="02020603050405020304" pitchFamily="18" charset="0"/>
                <a:sym typeface="+mn-ea"/>
              </a:rPr>
              <a:t>,</a:t>
            </a:r>
            <a:r>
              <a:rPr lang="zh-CN" altLang="en-US" b="1" u="sng"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                      (XXXX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6</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10</a:t>
            </a:r>
            <a:r>
              <a:rPr lang="en-US" altLang="zh-CN" b="1" dirty="0">
                <a:latin typeface="Times New Roman" panose="02020603050405020304" pitchFamily="18" charset="0"/>
                <a:cs typeface="Times New Roman" panose="02020603050405020304" pitchFamily="18" charset="0"/>
                <a:sym typeface="+mn-ea"/>
              </a:rPr>
              <a:t>,</a:t>
            </a:r>
            <a:r>
              <a:rPr lang="zh-CN" altLang="en-US" b="1" u="sng"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                    (XXX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4</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6</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13</a:t>
            </a:r>
            <a:r>
              <a:rPr lang="en-US" altLang="zh-CN" b="1" dirty="0">
                <a:latin typeface="Times New Roman" panose="02020603050405020304" pitchFamily="18" charset="0"/>
                <a:cs typeface="Times New Roman" panose="02020603050405020304" pitchFamily="18" charset="0"/>
                <a:sym typeface="+mn-ea"/>
              </a:rPr>
              <a:t>,...                   (XX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8</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4</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8</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9</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10</a:t>
            </a:r>
            <a:r>
              <a:rPr lang="en-US" altLang="zh-CN" b="1" dirty="0">
                <a:latin typeface="Times New Roman" panose="02020603050405020304" pitchFamily="18" charset="0"/>
                <a:cs typeface="Times New Roman" panose="02020603050405020304" pitchFamily="18" charset="0"/>
                <a:sym typeface="+mn-ea"/>
              </a:rPr>
              <a:t>,</a:t>
            </a:r>
            <a:r>
              <a:rPr lang="zh-CN" altLang="en-US" b="1" u="sng"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24</a:t>
            </a:r>
            <a:r>
              <a:rPr lang="en-US" altLang="zh-CN" b="1" dirty="0">
                <a:latin typeface="Times New Roman" panose="02020603050405020304" pitchFamily="18" charset="0"/>
                <a:cs typeface="Times New Roman" panose="02020603050405020304" pitchFamily="18" charset="0"/>
                <a:sym typeface="+mn-ea"/>
              </a:rPr>
              <a:t>,... (X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XXX)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endParaRPr lang="en-US" altLang="zh-CN" b="1" dirty="0">
              <a:solidFill>
                <a:schemeClr val="folHlink"/>
              </a:solidFill>
              <a:latin typeface="Times New Roman" panose="02020603050405020304" pitchFamily="18" charset="0"/>
              <a:cs typeface="Times New Roman" panose="02020603050405020304" pitchFamily="18" charset="0"/>
              <a:sym typeface="+mn-ea"/>
            </a:endParaRP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小组独占第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a:t>
            </a: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和 </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j</a:t>
            </a:r>
            <a:r>
              <a:rPr lang="en-US" altLang="zh-CN" b="1" dirty="0">
                <a:solidFill>
                  <a:schemeClr val="folHlink"/>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小组共同占第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j</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a:t>
            </a: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baseline="-25000" dirty="0" err="1">
                <a:solidFill>
                  <a:schemeClr val="folHlink"/>
                </a:solidFill>
                <a:latin typeface="Times New Roman" panose="02020603050405020304" pitchFamily="18" charset="0"/>
                <a:cs typeface="Times New Roman" panose="02020603050405020304" pitchFamily="18" charset="0"/>
                <a:sym typeface="+mn-ea"/>
              </a:rPr>
              <a:t>、</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j</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和 </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l</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小组共同占第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j</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l</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 </a:t>
            </a:r>
            <a:endParaRPr lang="zh-CN" altLang="en-US" sz="3600" b="1"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85</a:t>
            </a:fld>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86</a:t>
            </a:fld>
            <a:endParaRPr lang="zh-CN" altLang="en-US" dirty="0"/>
          </a:p>
        </p:txBody>
      </p:sp>
      <p:sp>
        <p:nvSpPr>
          <p:cNvPr id="24" name="Text Box 2"/>
          <p:cNvSpPr txBox="1">
            <a:spLocks noChangeArrowheads="1"/>
          </p:cNvSpPr>
          <p:nvPr/>
        </p:nvSpPr>
        <p:spPr bwMode="auto">
          <a:xfrm>
            <a:off x="1727994" y="428625"/>
            <a:ext cx="1328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例4.4 </a:t>
            </a:r>
          </a:p>
        </p:txBody>
      </p:sp>
      <p:sp>
        <p:nvSpPr>
          <p:cNvPr id="25" name="Text Box 3"/>
          <p:cNvSpPr txBox="1">
            <a:spLocks noChangeArrowheads="1"/>
          </p:cNvSpPr>
          <p:nvPr/>
        </p:nvSpPr>
        <p:spPr bwMode="auto">
          <a:xfrm>
            <a:off x="2947194" y="490538"/>
            <a:ext cx="6297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求 0101 按 “偶校验” 配置的汉明码</a:t>
            </a:r>
          </a:p>
        </p:txBody>
      </p:sp>
      <p:sp>
        <p:nvSpPr>
          <p:cNvPr id="26" name="Text Box 4"/>
          <p:cNvSpPr txBox="1">
            <a:spLocks noChangeArrowheads="1"/>
          </p:cNvSpPr>
          <p:nvPr/>
        </p:nvSpPr>
        <p:spPr bwMode="auto">
          <a:xfrm>
            <a:off x="2523331" y="119062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sp>
        <p:nvSpPr>
          <p:cNvPr id="27" name="Text Box 5"/>
          <p:cNvSpPr txBox="1">
            <a:spLocks noChangeArrowheads="1"/>
          </p:cNvSpPr>
          <p:nvPr/>
        </p:nvSpPr>
        <p:spPr bwMode="auto">
          <a:xfrm>
            <a:off x="3301206" y="1190625"/>
            <a:ext cx="165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i="1"/>
              <a:t>n</a:t>
            </a:r>
            <a:r>
              <a:rPr lang="en-US" altLang="zh-CN" sz="3200" b="1"/>
              <a:t> = 4</a:t>
            </a:r>
          </a:p>
        </p:txBody>
      </p:sp>
      <p:sp>
        <p:nvSpPr>
          <p:cNvPr id="28" name="Text Box 6"/>
          <p:cNvSpPr txBox="1">
            <a:spLocks noChangeArrowheads="1"/>
          </p:cNvSpPr>
          <p:nvPr/>
        </p:nvSpPr>
        <p:spPr bwMode="auto">
          <a:xfrm>
            <a:off x="3894931" y="1876425"/>
            <a:ext cx="3511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根据 2</a:t>
            </a:r>
            <a:r>
              <a:rPr lang="en-US" altLang="zh-CN" sz="3200" b="1" i="1" baseline="30000"/>
              <a:t>k</a:t>
            </a:r>
            <a:r>
              <a:rPr lang="en-US" altLang="zh-CN" sz="3200" b="1" baseline="30000"/>
              <a:t> </a:t>
            </a:r>
            <a:r>
              <a:rPr lang="en-US" altLang="zh-CN" sz="3200" b="1"/>
              <a:t>≥ </a:t>
            </a:r>
            <a:r>
              <a:rPr lang="en-US" altLang="zh-CN" sz="3200" b="1" i="1"/>
              <a:t>n</a:t>
            </a:r>
            <a:r>
              <a:rPr lang="en-US" altLang="zh-CN" sz="3200" b="1"/>
              <a:t> + </a:t>
            </a:r>
            <a:r>
              <a:rPr lang="en-US" altLang="zh-CN" sz="3200" b="1" i="1"/>
              <a:t>k</a:t>
            </a:r>
            <a:r>
              <a:rPr lang="en-US" altLang="zh-CN" sz="3200" b="1"/>
              <a:t> + 1</a:t>
            </a:r>
          </a:p>
        </p:txBody>
      </p:sp>
      <p:sp>
        <p:nvSpPr>
          <p:cNvPr id="29" name="Text Box 7"/>
          <p:cNvSpPr txBox="1">
            <a:spLocks noChangeArrowheads="1"/>
          </p:cNvSpPr>
          <p:nvPr/>
        </p:nvSpPr>
        <p:spPr bwMode="auto">
          <a:xfrm>
            <a:off x="3894931" y="2486025"/>
            <a:ext cx="1997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得 </a:t>
            </a:r>
            <a:r>
              <a:rPr lang="en-US" altLang="zh-CN" sz="3200" b="1" i="1"/>
              <a:t>k</a:t>
            </a:r>
            <a:r>
              <a:rPr lang="en-US" altLang="zh-CN" sz="3200" b="1"/>
              <a:t> = 3</a:t>
            </a:r>
          </a:p>
        </p:txBody>
      </p:sp>
      <p:sp>
        <p:nvSpPr>
          <p:cNvPr id="30" name="Text Box 8"/>
          <p:cNvSpPr txBox="1">
            <a:spLocks noChangeArrowheads="1"/>
          </p:cNvSpPr>
          <p:nvPr/>
        </p:nvSpPr>
        <p:spPr bwMode="auto">
          <a:xfrm>
            <a:off x="2166144" y="3171825"/>
            <a:ext cx="317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汉明码排序如下:</a:t>
            </a:r>
          </a:p>
        </p:txBody>
      </p:sp>
      <p:grpSp>
        <p:nvGrpSpPr>
          <p:cNvPr id="31" name="Group 9"/>
          <p:cNvGrpSpPr/>
          <p:nvPr/>
        </p:nvGrpSpPr>
        <p:grpSpPr bwMode="auto">
          <a:xfrm>
            <a:off x="2082006" y="3857625"/>
            <a:ext cx="8153400" cy="1908175"/>
            <a:chOff x="384" y="2496"/>
            <a:chExt cx="5136" cy="1202"/>
          </a:xfrm>
        </p:grpSpPr>
        <p:sp>
          <p:nvSpPr>
            <p:cNvPr id="32" name="Line 10"/>
            <p:cNvSpPr>
              <a:spLocks noChangeShapeType="1"/>
            </p:cNvSpPr>
            <p:nvPr/>
          </p:nvSpPr>
          <p:spPr bwMode="auto">
            <a:xfrm>
              <a:off x="384" y="2976"/>
              <a:ext cx="51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1"/>
            <p:cNvSpPr>
              <a:spLocks noChangeShapeType="1"/>
            </p:cNvSpPr>
            <p:nvPr/>
          </p:nvSpPr>
          <p:spPr bwMode="auto">
            <a:xfrm>
              <a:off x="1920" y="2496"/>
              <a:ext cx="0" cy="12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 name="Text Box 12"/>
            <p:cNvSpPr txBox="1">
              <a:spLocks noChangeArrowheads="1"/>
            </p:cNvSpPr>
            <p:nvPr/>
          </p:nvSpPr>
          <p:spPr bwMode="auto">
            <a:xfrm>
              <a:off x="535" y="2556"/>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二进制序号</a:t>
              </a:r>
            </a:p>
          </p:txBody>
        </p:sp>
        <p:sp>
          <p:nvSpPr>
            <p:cNvPr id="35" name="Text Box 13"/>
            <p:cNvSpPr txBox="1">
              <a:spLocks noChangeArrowheads="1"/>
            </p:cNvSpPr>
            <p:nvPr/>
          </p:nvSpPr>
          <p:spPr bwMode="auto">
            <a:xfrm>
              <a:off x="960" y="302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名称</a:t>
              </a:r>
            </a:p>
          </p:txBody>
        </p:sp>
        <p:sp>
          <p:nvSpPr>
            <p:cNvPr id="36" name="Text Box 14"/>
            <p:cNvSpPr txBox="1">
              <a:spLocks noChangeArrowheads="1"/>
            </p:cNvSpPr>
            <p:nvPr/>
          </p:nvSpPr>
          <p:spPr bwMode="auto">
            <a:xfrm>
              <a:off x="2101" y="2556"/>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1      2      3      4      5      6      7</a:t>
              </a:r>
            </a:p>
          </p:txBody>
        </p:sp>
      </p:grpSp>
      <p:sp>
        <p:nvSpPr>
          <p:cNvPr id="37" name="Text Box 15"/>
          <p:cNvSpPr txBox="1">
            <a:spLocks noChangeArrowheads="1"/>
          </p:cNvSpPr>
          <p:nvPr/>
        </p:nvSpPr>
        <p:spPr bwMode="auto">
          <a:xfrm>
            <a:off x="4807744" y="4695825"/>
            <a:ext cx="28876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chemeClr val="folHlink"/>
                </a:solidFill>
              </a:rPr>
              <a:t>C</a:t>
            </a:r>
            <a:r>
              <a:rPr lang="en-US" altLang="zh-CN" sz="3200" b="1" baseline="-25000">
                <a:solidFill>
                  <a:schemeClr val="folHlink"/>
                </a:solidFill>
              </a:rPr>
              <a:t>1</a:t>
            </a:r>
            <a:r>
              <a:rPr lang="en-US" altLang="zh-CN" sz="3200" b="1">
                <a:solidFill>
                  <a:schemeClr val="folHlink"/>
                </a:solidFill>
              </a:rPr>
              <a:t>   C</a:t>
            </a:r>
            <a:r>
              <a:rPr lang="en-US" altLang="zh-CN" sz="3200" b="1" baseline="-25000">
                <a:solidFill>
                  <a:schemeClr val="folHlink"/>
                </a:solidFill>
              </a:rPr>
              <a:t>2</a:t>
            </a:r>
            <a:r>
              <a:rPr lang="en-US" altLang="zh-CN" sz="3200" b="1">
                <a:solidFill>
                  <a:schemeClr val="folHlink"/>
                </a:solidFill>
              </a:rPr>
              <a:t>           C</a:t>
            </a:r>
            <a:r>
              <a:rPr lang="en-US" altLang="zh-CN" sz="3200" b="1" baseline="-25000">
                <a:solidFill>
                  <a:schemeClr val="folHlink"/>
                </a:solidFill>
              </a:rPr>
              <a:t>4</a:t>
            </a:r>
            <a:endParaRPr lang="en-US" altLang="zh-CN" sz="3200" b="1">
              <a:solidFill>
                <a:schemeClr val="folHlink"/>
              </a:solidFill>
            </a:endParaRPr>
          </a:p>
        </p:txBody>
      </p:sp>
      <p:sp>
        <p:nvSpPr>
          <p:cNvPr id="38" name="Text Box 16"/>
          <p:cNvSpPr txBox="1">
            <a:spLocks noChangeArrowheads="1"/>
          </p:cNvSpPr>
          <p:nvPr/>
        </p:nvSpPr>
        <p:spPr bwMode="auto">
          <a:xfrm>
            <a:off x="4883944" y="52482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39" name="Text Box 17"/>
          <p:cNvSpPr txBox="1">
            <a:spLocks noChangeArrowheads="1"/>
          </p:cNvSpPr>
          <p:nvPr/>
        </p:nvSpPr>
        <p:spPr bwMode="auto">
          <a:xfrm>
            <a:off x="3132931" y="5788025"/>
            <a:ext cx="5451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0101 的汉明码为</a:t>
            </a:r>
            <a:r>
              <a:rPr lang="zh-CN" altLang="en-US" sz="3200" b="1">
                <a:solidFill>
                  <a:schemeClr val="folHlink"/>
                </a:solidFill>
              </a:rPr>
              <a:t>  </a:t>
            </a:r>
            <a:r>
              <a:rPr lang="zh-CN" altLang="en-US" sz="3600" b="1">
                <a:solidFill>
                  <a:schemeClr val="folHlink"/>
                </a:solidFill>
              </a:rPr>
              <a:t>0100101</a:t>
            </a:r>
          </a:p>
        </p:txBody>
      </p:sp>
      <p:grpSp>
        <p:nvGrpSpPr>
          <p:cNvPr id="40" name="Group 18"/>
          <p:cNvGrpSpPr/>
          <p:nvPr/>
        </p:nvGrpSpPr>
        <p:grpSpPr bwMode="auto">
          <a:xfrm>
            <a:off x="6419056" y="4714875"/>
            <a:ext cx="3587750" cy="579438"/>
            <a:chOff x="3116" y="3036"/>
            <a:chExt cx="2260" cy="365"/>
          </a:xfrm>
        </p:grpSpPr>
        <p:sp>
          <p:nvSpPr>
            <p:cNvPr id="41" name="Text Box 19"/>
            <p:cNvSpPr txBox="1">
              <a:spLocks noChangeArrowheads="1"/>
            </p:cNvSpPr>
            <p:nvPr/>
          </p:nvSpPr>
          <p:spPr bwMode="auto">
            <a:xfrm>
              <a:off x="3116" y="303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42" name="Text Box 20"/>
            <p:cNvSpPr txBox="1">
              <a:spLocks noChangeArrowheads="1"/>
            </p:cNvSpPr>
            <p:nvPr/>
          </p:nvSpPr>
          <p:spPr bwMode="auto">
            <a:xfrm>
              <a:off x="4172" y="3036"/>
              <a:ext cx="12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1     0      1</a:t>
              </a:r>
              <a:endParaRPr lang="zh-CN" altLang="en-US" sz="3200" b="1"/>
            </a:p>
          </p:txBody>
        </p:sp>
      </p:grpSp>
      <p:sp>
        <p:nvSpPr>
          <p:cNvPr id="43" name="Text Box 22"/>
          <p:cNvSpPr txBox="1">
            <a:spLocks noChangeArrowheads="1"/>
          </p:cNvSpPr>
          <p:nvPr/>
        </p:nvSpPr>
        <p:spPr bwMode="auto">
          <a:xfrm>
            <a:off x="5587206" y="5248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a:t>
            </a:r>
          </a:p>
        </p:txBody>
      </p:sp>
      <p:sp>
        <p:nvSpPr>
          <p:cNvPr id="44" name="Text Box 23"/>
          <p:cNvSpPr txBox="1">
            <a:spLocks noChangeArrowheads="1"/>
          </p:cNvSpPr>
          <p:nvPr/>
        </p:nvSpPr>
        <p:spPr bwMode="auto">
          <a:xfrm>
            <a:off x="7187406" y="5248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linds(horizontal)">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arn(outVertical)">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linds(horizontal)">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linds(horizontal)">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linds(horizontal)">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blinds(horizontal)">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blinds(horizontal)">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blinds(horizontal)">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3" grpId="0" autoUpdateAnimBg="0"/>
      <p:bldP spid="44"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87</a:t>
            </a:fld>
            <a:endParaRPr lang="zh-CN" altLang="en-US" dirty="0"/>
          </a:p>
        </p:txBody>
      </p:sp>
      <p:sp>
        <p:nvSpPr>
          <p:cNvPr id="32" name="Text Box 2"/>
          <p:cNvSpPr txBox="1">
            <a:spLocks noChangeArrowheads="1"/>
          </p:cNvSpPr>
          <p:nvPr/>
        </p:nvSpPr>
        <p:spPr bwMode="auto">
          <a:xfrm>
            <a:off x="3771900" y="271463"/>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按配偶原则配置 0011 的汉明码</a:t>
            </a:r>
          </a:p>
        </p:txBody>
      </p:sp>
      <p:grpSp>
        <p:nvGrpSpPr>
          <p:cNvPr id="33" name="Group 3"/>
          <p:cNvGrpSpPr/>
          <p:nvPr/>
        </p:nvGrpSpPr>
        <p:grpSpPr bwMode="auto">
          <a:xfrm>
            <a:off x="2309813" y="2266950"/>
            <a:ext cx="8167687" cy="1733550"/>
            <a:chOff x="375" y="1440"/>
            <a:chExt cx="5145" cy="1092"/>
          </a:xfrm>
        </p:grpSpPr>
        <p:sp>
          <p:nvSpPr>
            <p:cNvPr id="34" name="Line 4"/>
            <p:cNvSpPr>
              <a:spLocks noChangeShapeType="1"/>
            </p:cNvSpPr>
            <p:nvPr/>
          </p:nvSpPr>
          <p:spPr bwMode="auto">
            <a:xfrm>
              <a:off x="384" y="1860"/>
              <a:ext cx="51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Freeform 5"/>
            <p:cNvSpPr/>
            <p:nvPr/>
          </p:nvSpPr>
          <p:spPr bwMode="auto">
            <a:xfrm>
              <a:off x="1920" y="1476"/>
              <a:ext cx="1" cy="1056"/>
            </a:xfrm>
            <a:custGeom>
              <a:avLst/>
              <a:gdLst>
                <a:gd name="T0" fmla="*/ 0 w 1"/>
                <a:gd name="T1" fmla="*/ 0 h 1056"/>
                <a:gd name="T2" fmla="*/ 0 w 1"/>
                <a:gd name="T3" fmla="*/ 1056 h 1056"/>
                <a:gd name="T4" fmla="*/ 0 60000 65536"/>
                <a:gd name="T5" fmla="*/ 0 60000 65536"/>
                <a:gd name="T6" fmla="*/ 0 w 1"/>
                <a:gd name="T7" fmla="*/ 0 h 1056"/>
                <a:gd name="T8" fmla="*/ 1 w 1"/>
                <a:gd name="T9" fmla="*/ 1056 h 1056"/>
              </a:gdLst>
              <a:ahLst/>
              <a:cxnLst>
                <a:cxn ang="T4">
                  <a:pos x="T0" y="T1"/>
                </a:cxn>
                <a:cxn ang="T5">
                  <a:pos x="T2" y="T3"/>
                </a:cxn>
              </a:cxnLst>
              <a:rect l="T6" t="T7" r="T8" b="T9"/>
              <a:pathLst>
                <a:path w="1" h="1056">
                  <a:moveTo>
                    <a:pt x="0" y="0"/>
                  </a:moveTo>
                  <a:lnTo>
                    <a:pt x="0" y="105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Text Box 6"/>
            <p:cNvSpPr txBox="1">
              <a:spLocks noChangeArrowheads="1"/>
            </p:cNvSpPr>
            <p:nvPr/>
          </p:nvSpPr>
          <p:spPr bwMode="auto">
            <a:xfrm>
              <a:off x="375" y="1449"/>
              <a:ext cx="1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二进制序号</a:t>
              </a:r>
            </a:p>
          </p:txBody>
        </p:sp>
        <p:sp>
          <p:nvSpPr>
            <p:cNvPr id="37" name="Text Box 7"/>
            <p:cNvSpPr txBox="1">
              <a:spLocks noChangeArrowheads="1"/>
            </p:cNvSpPr>
            <p:nvPr/>
          </p:nvSpPr>
          <p:spPr bwMode="auto">
            <a:xfrm>
              <a:off x="714" y="1929"/>
              <a:ext cx="7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名称</a:t>
              </a:r>
            </a:p>
          </p:txBody>
        </p:sp>
        <p:sp>
          <p:nvSpPr>
            <p:cNvPr id="38" name="Text Box 8"/>
            <p:cNvSpPr txBox="1">
              <a:spLocks noChangeArrowheads="1"/>
            </p:cNvSpPr>
            <p:nvPr/>
          </p:nvSpPr>
          <p:spPr bwMode="auto">
            <a:xfrm>
              <a:off x="2101" y="1440"/>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1      2      3      4      5      6      7</a:t>
              </a:r>
            </a:p>
          </p:txBody>
        </p:sp>
      </p:grpSp>
      <p:sp>
        <p:nvSpPr>
          <p:cNvPr id="39" name="Text Box 9"/>
          <p:cNvSpPr txBox="1">
            <a:spLocks noChangeArrowheads="1"/>
          </p:cNvSpPr>
          <p:nvPr/>
        </p:nvSpPr>
        <p:spPr bwMode="auto">
          <a:xfrm>
            <a:off x="5049838" y="3028950"/>
            <a:ext cx="3217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chemeClr val="folHlink"/>
                </a:solidFill>
              </a:rPr>
              <a:t>C</a:t>
            </a:r>
            <a:r>
              <a:rPr lang="en-US" altLang="zh-CN" sz="3200" b="1" baseline="-25000">
                <a:solidFill>
                  <a:schemeClr val="folHlink"/>
                </a:solidFill>
              </a:rPr>
              <a:t>1</a:t>
            </a:r>
            <a:r>
              <a:rPr lang="en-US" altLang="zh-CN" sz="3200" b="1">
                <a:solidFill>
                  <a:schemeClr val="folHlink"/>
                </a:solidFill>
              </a:rPr>
              <a:t>   C</a:t>
            </a:r>
            <a:r>
              <a:rPr lang="en-US" altLang="zh-CN" sz="3200" b="1" baseline="-25000">
                <a:solidFill>
                  <a:schemeClr val="folHlink"/>
                </a:solidFill>
              </a:rPr>
              <a:t>2</a:t>
            </a:r>
            <a:r>
              <a:rPr lang="en-US" altLang="zh-CN" sz="3200" b="1">
                <a:solidFill>
                  <a:schemeClr val="folHlink"/>
                </a:solidFill>
              </a:rPr>
              <a:t>            C</a:t>
            </a:r>
            <a:r>
              <a:rPr lang="en-US" altLang="zh-CN" sz="3200" b="1" baseline="-25000">
                <a:solidFill>
                  <a:schemeClr val="folHlink"/>
                </a:solidFill>
              </a:rPr>
              <a:t>4</a:t>
            </a:r>
            <a:endParaRPr lang="en-US" altLang="zh-CN" sz="3200" b="1">
              <a:solidFill>
                <a:schemeClr val="folHlink"/>
              </a:solidFill>
            </a:endParaRPr>
          </a:p>
        </p:txBody>
      </p:sp>
      <p:sp>
        <p:nvSpPr>
          <p:cNvPr id="40" name="Text Box 10"/>
          <p:cNvSpPr txBox="1">
            <a:spLocks noChangeArrowheads="1"/>
          </p:cNvSpPr>
          <p:nvPr/>
        </p:nvSpPr>
        <p:spPr bwMode="auto">
          <a:xfrm>
            <a:off x="5126038" y="3562350"/>
            <a:ext cx="3065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1     0              0</a:t>
            </a:r>
          </a:p>
        </p:txBody>
      </p:sp>
      <p:grpSp>
        <p:nvGrpSpPr>
          <p:cNvPr id="41" name="Group 11"/>
          <p:cNvGrpSpPr/>
          <p:nvPr/>
        </p:nvGrpSpPr>
        <p:grpSpPr bwMode="auto">
          <a:xfrm>
            <a:off x="6591300" y="3028950"/>
            <a:ext cx="3657600" cy="579438"/>
            <a:chOff x="3072" y="2947"/>
            <a:chExt cx="2304" cy="365"/>
          </a:xfrm>
        </p:grpSpPr>
        <p:sp>
          <p:nvSpPr>
            <p:cNvPr id="42" name="Text Box 12"/>
            <p:cNvSpPr txBox="1">
              <a:spLocks noChangeArrowheads="1"/>
            </p:cNvSpPr>
            <p:nvPr/>
          </p:nvSpPr>
          <p:spPr bwMode="auto">
            <a:xfrm>
              <a:off x="3072" y="294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43" name="Text Box 13"/>
            <p:cNvSpPr txBox="1">
              <a:spLocks noChangeArrowheads="1"/>
            </p:cNvSpPr>
            <p:nvPr/>
          </p:nvSpPr>
          <p:spPr bwMode="auto">
            <a:xfrm>
              <a:off x="4172" y="2947"/>
              <a:ext cx="12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0     1      1</a:t>
              </a:r>
              <a:endParaRPr lang="zh-CN" altLang="en-US" sz="3200" b="1"/>
            </a:p>
          </p:txBody>
        </p:sp>
      </p:grpSp>
      <p:sp>
        <p:nvSpPr>
          <p:cNvPr id="44" name="Text Box 14"/>
          <p:cNvSpPr txBox="1">
            <a:spLocks noChangeArrowheads="1"/>
          </p:cNvSpPr>
          <p:nvPr/>
        </p:nvSpPr>
        <p:spPr bwMode="auto">
          <a:xfrm>
            <a:off x="2994025" y="97155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sp>
        <p:nvSpPr>
          <p:cNvPr id="45" name="Text Box 15"/>
          <p:cNvSpPr txBox="1">
            <a:spLocks noChangeArrowheads="1"/>
          </p:cNvSpPr>
          <p:nvPr/>
        </p:nvSpPr>
        <p:spPr bwMode="auto">
          <a:xfrm>
            <a:off x="4152900" y="971550"/>
            <a:ext cx="549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i="1"/>
              <a:t>n</a:t>
            </a:r>
            <a:r>
              <a:rPr lang="en-US" altLang="zh-CN" sz="3200" b="1"/>
              <a:t> = 4      </a:t>
            </a:r>
            <a:r>
              <a:rPr lang="zh-CN" altLang="en-US" sz="3200" b="1"/>
              <a:t>根据 2</a:t>
            </a:r>
            <a:r>
              <a:rPr lang="en-US" altLang="zh-CN" sz="3200" b="1" i="1" baseline="30000"/>
              <a:t>k</a:t>
            </a:r>
            <a:r>
              <a:rPr lang="en-US" altLang="zh-CN" sz="3200" b="1" baseline="30000"/>
              <a:t> </a:t>
            </a:r>
            <a:r>
              <a:rPr lang="en-US" altLang="zh-CN" sz="3200" b="1"/>
              <a:t>≥ </a:t>
            </a:r>
            <a:r>
              <a:rPr lang="en-US" altLang="zh-CN" sz="3200" b="1" i="1"/>
              <a:t>n</a:t>
            </a:r>
            <a:r>
              <a:rPr lang="en-US" altLang="zh-CN" sz="3200" b="1"/>
              <a:t> + </a:t>
            </a:r>
            <a:r>
              <a:rPr lang="en-US" altLang="zh-CN" sz="3200" b="1" i="1"/>
              <a:t>k</a:t>
            </a:r>
            <a:r>
              <a:rPr lang="en-US" altLang="zh-CN" sz="3200" b="1"/>
              <a:t> + 1</a:t>
            </a:r>
            <a:endParaRPr lang="zh-CN" altLang="en-US" sz="3200" b="1"/>
          </a:p>
        </p:txBody>
      </p:sp>
      <p:sp>
        <p:nvSpPr>
          <p:cNvPr id="46" name="Text Box 16"/>
          <p:cNvSpPr txBox="1">
            <a:spLocks noChangeArrowheads="1"/>
          </p:cNvSpPr>
          <p:nvPr/>
        </p:nvSpPr>
        <p:spPr bwMode="auto">
          <a:xfrm>
            <a:off x="4652963" y="1581150"/>
            <a:ext cx="1533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取 </a:t>
            </a:r>
            <a:r>
              <a:rPr lang="en-US" altLang="zh-CN" sz="3200" b="1" i="1"/>
              <a:t>k</a:t>
            </a:r>
            <a:r>
              <a:rPr lang="en-US" altLang="zh-CN" sz="3200" b="1"/>
              <a:t> = 3</a:t>
            </a:r>
          </a:p>
        </p:txBody>
      </p:sp>
      <p:grpSp>
        <p:nvGrpSpPr>
          <p:cNvPr id="47" name="Group 17"/>
          <p:cNvGrpSpPr/>
          <p:nvPr/>
        </p:nvGrpSpPr>
        <p:grpSpPr bwMode="auto">
          <a:xfrm>
            <a:off x="3086100" y="4049713"/>
            <a:ext cx="3208338" cy="579437"/>
            <a:chOff x="864" y="2784"/>
            <a:chExt cx="2021" cy="365"/>
          </a:xfrm>
        </p:grpSpPr>
        <p:sp>
          <p:nvSpPr>
            <p:cNvPr id="48" name="Text Box 18"/>
            <p:cNvSpPr txBox="1">
              <a:spLocks noChangeArrowheads="1"/>
            </p:cNvSpPr>
            <p:nvPr/>
          </p:nvSpPr>
          <p:spPr bwMode="auto">
            <a:xfrm>
              <a:off x="864" y="2784"/>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1</a:t>
              </a:r>
              <a:r>
                <a:rPr lang="en-US" altLang="zh-CN" sz="3200" b="1"/>
                <a:t>= 3     5     7 = 1</a:t>
              </a:r>
            </a:p>
          </p:txBody>
        </p:sp>
        <p:sp>
          <p:nvSpPr>
            <p:cNvPr id="49" name="AutoShape 19"/>
            <p:cNvSpPr>
              <a:spLocks noChangeArrowheads="1"/>
            </p:cNvSpPr>
            <p:nvPr/>
          </p:nvSpPr>
          <p:spPr bwMode="auto">
            <a:xfrm>
              <a:off x="1584" y="286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AutoShape 20"/>
            <p:cNvSpPr>
              <a:spLocks noChangeArrowheads="1"/>
            </p:cNvSpPr>
            <p:nvPr/>
          </p:nvSpPr>
          <p:spPr bwMode="auto">
            <a:xfrm>
              <a:off x="2064" y="286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1" name="Group 21"/>
          <p:cNvGrpSpPr/>
          <p:nvPr/>
        </p:nvGrpSpPr>
        <p:grpSpPr bwMode="auto">
          <a:xfrm>
            <a:off x="3086100" y="4719638"/>
            <a:ext cx="3208338" cy="579437"/>
            <a:chOff x="864" y="3216"/>
            <a:chExt cx="2021" cy="365"/>
          </a:xfrm>
        </p:grpSpPr>
        <p:sp>
          <p:nvSpPr>
            <p:cNvPr id="52" name="Text Box 22"/>
            <p:cNvSpPr txBox="1">
              <a:spLocks noChangeArrowheads="1"/>
            </p:cNvSpPr>
            <p:nvPr/>
          </p:nvSpPr>
          <p:spPr bwMode="auto">
            <a:xfrm>
              <a:off x="864" y="3216"/>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2</a:t>
              </a:r>
              <a:r>
                <a:rPr lang="en-US" altLang="zh-CN" sz="3200" b="1"/>
                <a:t>= 3     6     7 = 0</a:t>
              </a:r>
            </a:p>
          </p:txBody>
        </p:sp>
        <p:sp>
          <p:nvSpPr>
            <p:cNvPr id="53" name="AutoShape 23"/>
            <p:cNvSpPr>
              <a:spLocks noChangeArrowheads="1"/>
            </p:cNvSpPr>
            <p:nvPr/>
          </p:nvSpPr>
          <p:spPr bwMode="auto">
            <a:xfrm>
              <a:off x="1584" y="33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AutoShape 24"/>
            <p:cNvSpPr>
              <a:spLocks noChangeArrowheads="1"/>
            </p:cNvSpPr>
            <p:nvPr/>
          </p:nvSpPr>
          <p:spPr bwMode="auto">
            <a:xfrm>
              <a:off x="2064" y="33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5" name="Group 25"/>
          <p:cNvGrpSpPr/>
          <p:nvPr/>
        </p:nvGrpSpPr>
        <p:grpSpPr bwMode="auto">
          <a:xfrm>
            <a:off x="3086100" y="5345113"/>
            <a:ext cx="3208338" cy="579437"/>
            <a:chOff x="864" y="3648"/>
            <a:chExt cx="2021" cy="365"/>
          </a:xfrm>
        </p:grpSpPr>
        <p:sp>
          <p:nvSpPr>
            <p:cNvPr id="56" name="Text Box 26"/>
            <p:cNvSpPr txBox="1">
              <a:spLocks noChangeArrowheads="1"/>
            </p:cNvSpPr>
            <p:nvPr/>
          </p:nvSpPr>
          <p:spPr bwMode="auto">
            <a:xfrm>
              <a:off x="864" y="3648"/>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4</a:t>
              </a:r>
              <a:r>
                <a:rPr lang="en-US" altLang="zh-CN" sz="3200" b="1"/>
                <a:t>= 5     6     7 = 0</a:t>
              </a:r>
            </a:p>
          </p:txBody>
        </p:sp>
        <p:sp>
          <p:nvSpPr>
            <p:cNvPr id="57" name="AutoShape 27"/>
            <p:cNvSpPr>
              <a:spLocks noChangeArrowheads="1"/>
            </p:cNvSpPr>
            <p:nvPr/>
          </p:nvSpPr>
          <p:spPr bwMode="auto">
            <a:xfrm>
              <a:off x="1584"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AutoShape 28"/>
            <p:cNvSpPr>
              <a:spLocks noChangeArrowheads="1"/>
            </p:cNvSpPr>
            <p:nvPr/>
          </p:nvSpPr>
          <p:spPr bwMode="auto">
            <a:xfrm>
              <a:off x="2064"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 name="Text Box 29"/>
          <p:cNvSpPr txBox="1">
            <a:spLocks noChangeArrowheads="1"/>
          </p:cNvSpPr>
          <p:nvPr/>
        </p:nvSpPr>
        <p:spPr bwMode="auto">
          <a:xfrm>
            <a:off x="2476500" y="6000750"/>
            <a:ext cx="5553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0011 的汉明码为</a:t>
            </a:r>
            <a:r>
              <a:rPr lang="zh-CN" altLang="en-US" sz="3200" b="1">
                <a:solidFill>
                  <a:schemeClr val="folHlink"/>
                </a:solidFill>
              </a:rPr>
              <a:t>  </a:t>
            </a:r>
            <a:r>
              <a:rPr lang="zh-CN" altLang="en-US" sz="3600" b="1">
                <a:solidFill>
                  <a:schemeClr val="folHlink"/>
                </a:solidFill>
              </a:rPr>
              <a:t>1000011</a:t>
            </a:r>
            <a:endParaRPr lang="zh-CN" altLang="en-US" sz="3200" b="1"/>
          </a:p>
        </p:txBody>
      </p:sp>
      <p:sp>
        <p:nvSpPr>
          <p:cNvPr id="60" name="Text Box 30"/>
          <p:cNvSpPr txBox="1">
            <a:spLocks noChangeArrowheads="1"/>
          </p:cNvSpPr>
          <p:nvPr/>
        </p:nvSpPr>
        <p:spPr bwMode="auto">
          <a:xfrm>
            <a:off x="2247900" y="209550"/>
            <a:ext cx="133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练习1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linds(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blinds(horizontal)">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blinds(horizontal)">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9" grpId="0" autoUpdateAnimBg="0"/>
      <p:bldP spid="40" grpId="0" autoUpdateAnimBg="0"/>
      <p:bldP spid="44" grpId="0" autoUpdateAnimBg="0"/>
      <p:bldP spid="45" grpId="0" autoUpdateAnimBg="0"/>
      <p:bldP spid="46" grpId="0" autoUpdateAnimBg="0"/>
      <p:bldP spid="5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88</a:t>
            </a:fld>
            <a:endParaRPr lang="zh-CN" altLang="en-US" dirty="0"/>
          </a:p>
        </p:txBody>
      </p:sp>
      <p:sp>
        <p:nvSpPr>
          <p:cNvPr id="111" name="Text Box 2"/>
          <p:cNvSpPr txBox="1">
            <a:spLocks noChangeArrowheads="1"/>
          </p:cNvSpPr>
          <p:nvPr/>
        </p:nvSpPr>
        <p:spPr bwMode="auto">
          <a:xfrm>
            <a:off x="2114550" y="295275"/>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3. 汉明码的纠错过程</a:t>
            </a:r>
          </a:p>
        </p:txBody>
      </p:sp>
      <p:sp>
        <p:nvSpPr>
          <p:cNvPr id="112" name="Text Box 3"/>
          <p:cNvSpPr txBox="1">
            <a:spLocks noChangeArrowheads="1"/>
          </p:cNvSpPr>
          <p:nvPr/>
        </p:nvSpPr>
        <p:spPr bwMode="auto">
          <a:xfrm>
            <a:off x="1878013" y="1133475"/>
            <a:ext cx="45323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形成新的检测位 </a:t>
            </a:r>
            <a:r>
              <a:rPr lang="en-US" altLang="zh-CN" sz="3200" b="1">
                <a:solidFill>
                  <a:schemeClr val="folHlink"/>
                </a:solidFill>
              </a:rPr>
              <a:t>P</a:t>
            </a:r>
            <a:r>
              <a:rPr lang="en-US" altLang="zh-CN" sz="3200" b="1" i="1" baseline="-25000">
                <a:solidFill>
                  <a:schemeClr val="folHlink"/>
                </a:solidFill>
              </a:rPr>
              <a:t>i</a:t>
            </a:r>
            <a:r>
              <a:rPr lang="en-US" altLang="zh-CN" sz="1000" b="1" i="1" baseline="-25000">
                <a:solidFill>
                  <a:schemeClr val="folHlink"/>
                </a:solidFill>
              </a:rPr>
              <a:t>     </a:t>
            </a:r>
            <a:r>
              <a:rPr lang="zh-CN" altLang="en-US" sz="3200" b="1"/>
              <a:t>，</a:t>
            </a:r>
          </a:p>
        </p:txBody>
      </p:sp>
      <p:sp>
        <p:nvSpPr>
          <p:cNvPr id="113" name="Text Box 4"/>
          <p:cNvSpPr txBox="1">
            <a:spLocks noChangeArrowheads="1"/>
          </p:cNvSpPr>
          <p:nvPr/>
        </p:nvSpPr>
        <p:spPr bwMode="auto">
          <a:xfrm>
            <a:off x="1885950" y="1781175"/>
            <a:ext cx="498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如增添 3 位 （</a:t>
            </a:r>
            <a:r>
              <a:rPr lang="en-US" altLang="zh-CN" sz="3200" b="1" i="1"/>
              <a:t>k</a:t>
            </a:r>
            <a:r>
              <a:rPr lang="en-US" altLang="zh-CN" sz="3200" b="1"/>
              <a:t> = 3）</a:t>
            </a:r>
            <a:r>
              <a:rPr lang="zh-CN" altLang="en-US" sz="3200" b="1"/>
              <a:t>，</a:t>
            </a:r>
          </a:p>
        </p:txBody>
      </p:sp>
      <p:sp>
        <p:nvSpPr>
          <p:cNvPr id="114" name="Text Box 5"/>
          <p:cNvSpPr txBox="1">
            <a:spLocks noChangeArrowheads="1"/>
          </p:cNvSpPr>
          <p:nvPr/>
        </p:nvSpPr>
        <p:spPr bwMode="auto">
          <a:xfrm>
            <a:off x="5940425" y="1781175"/>
            <a:ext cx="4784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新的检测位为 </a:t>
            </a:r>
            <a:r>
              <a:rPr lang="en-US" altLang="zh-CN" sz="3200" b="1"/>
              <a:t>P</a:t>
            </a:r>
            <a:r>
              <a:rPr lang="en-US" altLang="zh-CN" sz="3200" b="1" baseline="-25000"/>
              <a:t>4</a:t>
            </a:r>
            <a:r>
              <a:rPr lang="en-US" altLang="zh-CN" sz="3200" b="1"/>
              <a:t> P</a:t>
            </a:r>
            <a:r>
              <a:rPr lang="en-US" altLang="zh-CN" sz="3200" b="1" baseline="-25000"/>
              <a:t>2 </a:t>
            </a:r>
            <a:r>
              <a:rPr lang="en-US" altLang="zh-CN" sz="3200" b="1"/>
              <a:t>P</a:t>
            </a:r>
            <a:r>
              <a:rPr lang="en-US" altLang="zh-CN" sz="3200" b="1" baseline="-25000"/>
              <a:t>1</a:t>
            </a:r>
            <a:r>
              <a:rPr lang="en-US" altLang="zh-CN" sz="1000" b="1" baseline="-25000"/>
              <a:t>  </a:t>
            </a:r>
            <a:r>
              <a:rPr lang="zh-CN" altLang="en-US" sz="3200" b="1" baseline="-25000"/>
              <a:t>。</a:t>
            </a:r>
          </a:p>
        </p:txBody>
      </p:sp>
      <p:sp>
        <p:nvSpPr>
          <p:cNvPr id="115" name="Text Box 6"/>
          <p:cNvSpPr txBox="1">
            <a:spLocks noChangeArrowheads="1"/>
          </p:cNvSpPr>
          <p:nvPr/>
        </p:nvSpPr>
        <p:spPr bwMode="auto">
          <a:xfrm>
            <a:off x="1885950" y="2428875"/>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以 </a:t>
            </a:r>
            <a:r>
              <a:rPr lang="en-US" altLang="zh-CN" sz="3200" b="1" i="1"/>
              <a:t>k</a:t>
            </a:r>
            <a:r>
              <a:rPr lang="en-US" altLang="zh-CN" sz="3200" b="1"/>
              <a:t> = 3 </a:t>
            </a:r>
            <a:r>
              <a:rPr lang="zh-CN" altLang="en-US" sz="3200" b="1"/>
              <a:t>为例，</a:t>
            </a:r>
            <a:r>
              <a:rPr lang="en-US" altLang="zh-CN" sz="3200" b="1"/>
              <a:t>P</a:t>
            </a:r>
            <a:r>
              <a:rPr lang="en-US" altLang="zh-CN" sz="3200" b="1" i="1" baseline="-25000"/>
              <a:t>i</a:t>
            </a:r>
            <a:r>
              <a:rPr lang="en-US" altLang="zh-CN" sz="3200" b="1" baseline="-25000"/>
              <a:t> </a:t>
            </a:r>
            <a:r>
              <a:rPr lang="zh-CN" altLang="en-US" sz="3200" b="1"/>
              <a:t>的取值为</a:t>
            </a:r>
          </a:p>
        </p:txBody>
      </p:sp>
      <p:grpSp>
        <p:nvGrpSpPr>
          <p:cNvPr id="116" name="Group 7"/>
          <p:cNvGrpSpPr/>
          <p:nvPr/>
        </p:nvGrpSpPr>
        <p:grpSpPr bwMode="auto">
          <a:xfrm>
            <a:off x="3105150" y="3190875"/>
            <a:ext cx="5638800" cy="628650"/>
            <a:chOff x="960" y="2016"/>
            <a:chExt cx="3552" cy="396"/>
          </a:xfrm>
        </p:grpSpPr>
        <p:sp>
          <p:nvSpPr>
            <p:cNvPr id="117" name="Text Box 8"/>
            <p:cNvSpPr txBox="1">
              <a:spLocks noChangeArrowheads="1"/>
            </p:cNvSpPr>
            <p:nvPr/>
          </p:nvSpPr>
          <p:spPr bwMode="auto">
            <a:xfrm>
              <a:off x="960" y="2016"/>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1 </a:t>
              </a:r>
              <a:r>
                <a:rPr lang="en-US" altLang="zh-CN" sz="3200" b="1"/>
                <a:t>= 1      3     </a:t>
              </a:r>
              <a:r>
                <a:rPr lang="en-US" altLang="zh-CN" sz="1600" b="1"/>
                <a:t> </a:t>
              </a:r>
              <a:r>
                <a:rPr lang="en-US" altLang="zh-CN" sz="3200" b="1"/>
                <a:t>5      7</a:t>
              </a:r>
            </a:p>
          </p:txBody>
        </p:sp>
        <p:sp>
          <p:nvSpPr>
            <p:cNvPr id="118" name="AutoShape 9"/>
            <p:cNvSpPr>
              <a:spLocks noChangeArrowheads="1"/>
            </p:cNvSpPr>
            <p:nvPr/>
          </p:nvSpPr>
          <p:spPr bwMode="auto">
            <a:xfrm>
              <a:off x="1728"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AutoShape 10"/>
            <p:cNvSpPr>
              <a:spLocks noChangeArrowheads="1"/>
            </p:cNvSpPr>
            <p:nvPr/>
          </p:nvSpPr>
          <p:spPr bwMode="auto">
            <a:xfrm>
              <a:off x="2208"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AutoShape 11"/>
            <p:cNvSpPr>
              <a:spLocks noChangeArrowheads="1"/>
            </p:cNvSpPr>
            <p:nvPr/>
          </p:nvSpPr>
          <p:spPr bwMode="auto">
            <a:xfrm>
              <a:off x="2736"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Text Box 12"/>
            <p:cNvSpPr txBox="1">
              <a:spLocks noChangeArrowheads="1"/>
            </p:cNvSpPr>
            <p:nvPr/>
          </p:nvSpPr>
          <p:spPr bwMode="auto">
            <a:xfrm>
              <a:off x="3504" y="2047"/>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grpSp>
        <p:nvGrpSpPr>
          <p:cNvPr id="122" name="Group 13"/>
          <p:cNvGrpSpPr/>
          <p:nvPr/>
        </p:nvGrpSpPr>
        <p:grpSpPr bwMode="auto">
          <a:xfrm>
            <a:off x="3121025" y="3935413"/>
            <a:ext cx="4708525" cy="617537"/>
            <a:chOff x="970" y="2485"/>
            <a:chExt cx="2966" cy="389"/>
          </a:xfrm>
        </p:grpSpPr>
        <p:sp>
          <p:nvSpPr>
            <p:cNvPr id="123" name="Text Box 14"/>
            <p:cNvSpPr txBox="1">
              <a:spLocks noChangeArrowheads="1"/>
            </p:cNvSpPr>
            <p:nvPr/>
          </p:nvSpPr>
          <p:spPr bwMode="auto">
            <a:xfrm>
              <a:off x="970" y="2509"/>
              <a:ext cx="296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2 </a:t>
              </a:r>
              <a:r>
                <a:rPr lang="en-US" altLang="zh-CN" sz="3200" b="1"/>
                <a:t>= 2      3     </a:t>
              </a:r>
              <a:r>
                <a:rPr lang="en-US" altLang="zh-CN" sz="1600" b="1"/>
                <a:t> </a:t>
              </a:r>
              <a:r>
                <a:rPr lang="en-US" altLang="zh-CN" sz="3200" b="1"/>
                <a:t>6      7</a:t>
              </a:r>
            </a:p>
          </p:txBody>
        </p:sp>
        <p:sp>
          <p:nvSpPr>
            <p:cNvPr id="124" name="AutoShape 15"/>
            <p:cNvSpPr>
              <a:spLocks noChangeArrowheads="1"/>
            </p:cNvSpPr>
            <p:nvPr/>
          </p:nvSpPr>
          <p:spPr bwMode="auto">
            <a:xfrm>
              <a:off x="1728"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AutoShape 16"/>
            <p:cNvSpPr>
              <a:spLocks noChangeArrowheads="1"/>
            </p:cNvSpPr>
            <p:nvPr/>
          </p:nvSpPr>
          <p:spPr bwMode="auto">
            <a:xfrm>
              <a:off x="2208"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AutoShape 17"/>
            <p:cNvSpPr>
              <a:spLocks noChangeArrowheads="1"/>
            </p:cNvSpPr>
            <p:nvPr/>
          </p:nvSpPr>
          <p:spPr bwMode="auto">
            <a:xfrm>
              <a:off x="2736"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Text Box 18"/>
            <p:cNvSpPr txBox="1">
              <a:spLocks noChangeArrowheads="1"/>
            </p:cNvSpPr>
            <p:nvPr/>
          </p:nvSpPr>
          <p:spPr bwMode="auto">
            <a:xfrm>
              <a:off x="3504" y="2485"/>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grpSp>
        <p:nvGrpSpPr>
          <p:cNvPr id="128" name="Group 19"/>
          <p:cNvGrpSpPr/>
          <p:nvPr/>
        </p:nvGrpSpPr>
        <p:grpSpPr bwMode="auto">
          <a:xfrm>
            <a:off x="3121025" y="4668838"/>
            <a:ext cx="4251325" cy="655637"/>
            <a:chOff x="970" y="2947"/>
            <a:chExt cx="2678" cy="413"/>
          </a:xfrm>
        </p:grpSpPr>
        <p:sp>
          <p:nvSpPr>
            <p:cNvPr id="129" name="Text Box 20"/>
            <p:cNvSpPr txBox="1">
              <a:spLocks noChangeArrowheads="1"/>
            </p:cNvSpPr>
            <p:nvPr/>
          </p:nvSpPr>
          <p:spPr bwMode="auto">
            <a:xfrm>
              <a:off x="970" y="2995"/>
              <a:ext cx="26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4 </a:t>
              </a:r>
              <a:r>
                <a:rPr lang="en-US" altLang="zh-CN" sz="3200" b="1"/>
                <a:t>= 4      5     </a:t>
              </a:r>
              <a:r>
                <a:rPr lang="en-US" altLang="zh-CN" sz="1600" b="1"/>
                <a:t> </a:t>
              </a:r>
              <a:r>
                <a:rPr lang="en-US" altLang="zh-CN" sz="3200" b="1"/>
                <a:t>6      7</a:t>
              </a:r>
            </a:p>
          </p:txBody>
        </p:sp>
        <p:sp>
          <p:nvSpPr>
            <p:cNvPr id="130" name="AutoShape 21"/>
            <p:cNvSpPr>
              <a:spLocks noChangeArrowheads="1"/>
            </p:cNvSpPr>
            <p:nvPr/>
          </p:nvSpPr>
          <p:spPr bwMode="auto">
            <a:xfrm>
              <a:off x="1728"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AutoShape 22"/>
            <p:cNvSpPr>
              <a:spLocks noChangeArrowheads="1"/>
            </p:cNvSpPr>
            <p:nvPr/>
          </p:nvSpPr>
          <p:spPr bwMode="auto">
            <a:xfrm>
              <a:off x="2208"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AutoShape 23"/>
            <p:cNvSpPr>
              <a:spLocks noChangeArrowheads="1"/>
            </p:cNvSpPr>
            <p:nvPr/>
          </p:nvSpPr>
          <p:spPr bwMode="auto">
            <a:xfrm>
              <a:off x="2736"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Text Box 24"/>
            <p:cNvSpPr txBox="1">
              <a:spLocks noChangeArrowheads="1"/>
            </p:cNvSpPr>
            <p:nvPr/>
          </p:nvSpPr>
          <p:spPr bwMode="auto">
            <a:xfrm>
              <a:off x="3504" y="2947"/>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sp>
        <p:nvSpPr>
          <p:cNvPr id="134" name="Text Box 25"/>
          <p:cNvSpPr txBox="1">
            <a:spLocks noChangeArrowheads="1"/>
          </p:cNvSpPr>
          <p:nvPr/>
        </p:nvSpPr>
        <p:spPr bwMode="auto">
          <a:xfrm>
            <a:off x="2479675" y="5419725"/>
            <a:ext cx="629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对于按 “偶校验” 配置的汉明码      </a:t>
            </a:r>
          </a:p>
        </p:txBody>
      </p:sp>
      <p:sp>
        <p:nvSpPr>
          <p:cNvPr id="135" name="Text Box 26"/>
          <p:cNvSpPr txBox="1">
            <a:spLocks noChangeArrowheads="1"/>
          </p:cNvSpPr>
          <p:nvPr/>
        </p:nvSpPr>
        <p:spPr bwMode="auto">
          <a:xfrm>
            <a:off x="2479675" y="5953125"/>
            <a:ext cx="589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不出错时   </a:t>
            </a:r>
            <a:r>
              <a:rPr lang="en-US" altLang="zh-CN" sz="3200" b="1">
                <a:solidFill>
                  <a:schemeClr val="folHlink"/>
                </a:solidFill>
              </a:rPr>
              <a:t>P</a:t>
            </a:r>
            <a:r>
              <a:rPr lang="en-US" altLang="zh-CN" sz="3200" b="1" baseline="-25000">
                <a:solidFill>
                  <a:schemeClr val="folHlink"/>
                </a:solidFill>
              </a:rPr>
              <a:t>1</a:t>
            </a:r>
            <a:r>
              <a:rPr lang="en-US" altLang="zh-CN" sz="3200" b="1">
                <a:solidFill>
                  <a:schemeClr val="folHlink"/>
                </a:solidFill>
              </a:rPr>
              <a:t>= 0，P</a:t>
            </a:r>
            <a:r>
              <a:rPr lang="en-US" altLang="zh-CN" sz="3200" b="1" baseline="-25000">
                <a:solidFill>
                  <a:schemeClr val="folHlink"/>
                </a:solidFill>
              </a:rPr>
              <a:t>2</a:t>
            </a:r>
            <a:r>
              <a:rPr lang="en-US" altLang="zh-CN" sz="3200" b="1">
                <a:solidFill>
                  <a:schemeClr val="folHlink"/>
                </a:solidFill>
              </a:rPr>
              <a:t> = 0，P</a:t>
            </a:r>
            <a:r>
              <a:rPr lang="en-US" altLang="zh-CN" sz="3200" b="1" baseline="-25000">
                <a:solidFill>
                  <a:schemeClr val="folHlink"/>
                </a:solidFill>
              </a:rPr>
              <a:t>4</a:t>
            </a:r>
            <a:r>
              <a:rPr lang="en-US" altLang="zh-CN" sz="3200" b="1">
                <a:solidFill>
                  <a:schemeClr val="folHlink"/>
                </a:solidFill>
              </a:rPr>
              <a:t> = 0</a:t>
            </a:r>
          </a:p>
        </p:txBody>
      </p:sp>
      <p:sp>
        <p:nvSpPr>
          <p:cNvPr id="136" name="Text Box 27"/>
          <p:cNvSpPr txBox="1">
            <a:spLocks noChangeArrowheads="1"/>
          </p:cNvSpPr>
          <p:nvPr/>
        </p:nvSpPr>
        <p:spPr bwMode="auto">
          <a:xfrm>
            <a:off x="3848100" y="2886075"/>
            <a:ext cx="730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1</a:t>
            </a:r>
          </a:p>
        </p:txBody>
      </p:sp>
      <p:sp>
        <p:nvSpPr>
          <p:cNvPr id="137" name="Text Box 28"/>
          <p:cNvSpPr txBox="1">
            <a:spLocks noChangeArrowheads="1"/>
          </p:cNvSpPr>
          <p:nvPr/>
        </p:nvSpPr>
        <p:spPr bwMode="auto">
          <a:xfrm>
            <a:off x="3848100" y="364807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2</a:t>
            </a:r>
          </a:p>
        </p:txBody>
      </p:sp>
      <p:sp>
        <p:nvSpPr>
          <p:cNvPr id="138" name="Text Box 29"/>
          <p:cNvSpPr txBox="1">
            <a:spLocks noChangeArrowheads="1"/>
          </p:cNvSpPr>
          <p:nvPr/>
        </p:nvSpPr>
        <p:spPr bwMode="auto">
          <a:xfrm>
            <a:off x="3848100" y="448627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4</a:t>
            </a:r>
          </a:p>
        </p:txBody>
      </p:sp>
      <p:sp>
        <p:nvSpPr>
          <p:cNvPr id="139" name="Text Box 30"/>
          <p:cNvSpPr txBox="1">
            <a:spLocks noChangeArrowheads="1"/>
          </p:cNvSpPr>
          <p:nvPr/>
        </p:nvSpPr>
        <p:spPr bwMode="auto">
          <a:xfrm>
            <a:off x="5514975" y="1133475"/>
            <a:ext cx="5937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其位数与增添的检测位有关，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linds(horizont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blinds(horizontal)">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blinds(horizontal)">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blinds(horizontal)">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blinds(horizontal)">
                                      <p:cBhvr>
                                        <p:cTn id="27" dur="50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blinds(horizontal)">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blinds(horizontal)">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8"/>
                                        </p:tgtEl>
                                        <p:attrNameLst>
                                          <p:attrName>style.visibility</p:attrName>
                                        </p:attrNameLst>
                                      </p:cBhvr>
                                      <p:to>
                                        <p:strVal val="visible"/>
                                      </p:to>
                                    </p:set>
                                    <p:animEffect transition="in" filter="blinds(horizontal)">
                                      <p:cBhvr>
                                        <p:cTn id="42" dur="500"/>
                                        <p:tgtEl>
                                          <p:spTgt spid="12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500" fill="hold"/>
                                        <p:tgtEl>
                                          <p:spTgt spid="136"/>
                                        </p:tgtEl>
                                        <p:attrNameLst>
                                          <p:attrName>ppt_x</p:attrName>
                                        </p:attrNameLst>
                                      </p:cBhvr>
                                      <p:tavLst>
                                        <p:tav tm="0">
                                          <p:val>
                                            <p:strVal val="0-#ppt_w/2"/>
                                          </p:val>
                                        </p:tav>
                                        <p:tav tm="100000">
                                          <p:val>
                                            <p:strVal val="#ppt_x"/>
                                          </p:val>
                                        </p:tav>
                                      </p:tavLst>
                                    </p:anim>
                                    <p:anim calcmode="lin" valueType="num">
                                      <p:cBhvr additive="base">
                                        <p:cTn id="48" dur="500" fill="hold"/>
                                        <p:tgtEl>
                                          <p:spTgt spid="13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37"/>
                                        </p:tgtEl>
                                        <p:attrNameLst>
                                          <p:attrName>style.visibility</p:attrName>
                                        </p:attrNameLst>
                                      </p:cBhvr>
                                      <p:to>
                                        <p:strVal val="visible"/>
                                      </p:to>
                                    </p:set>
                                    <p:anim calcmode="lin" valueType="num">
                                      <p:cBhvr additive="base">
                                        <p:cTn id="53" dur="500" fill="hold"/>
                                        <p:tgtEl>
                                          <p:spTgt spid="137"/>
                                        </p:tgtEl>
                                        <p:attrNameLst>
                                          <p:attrName>ppt_x</p:attrName>
                                        </p:attrNameLst>
                                      </p:cBhvr>
                                      <p:tavLst>
                                        <p:tav tm="0">
                                          <p:val>
                                            <p:strVal val="0-#ppt_w/2"/>
                                          </p:val>
                                        </p:tav>
                                        <p:tav tm="100000">
                                          <p:val>
                                            <p:strVal val="#ppt_x"/>
                                          </p:val>
                                        </p:tav>
                                      </p:tavLst>
                                    </p:anim>
                                    <p:anim calcmode="lin" valueType="num">
                                      <p:cBhvr additive="base">
                                        <p:cTn id="54" dur="500" fill="hold"/>
                                        <p:tgtEl>
                                          <p:spTgt spid="13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38"/>
                                        </p:tgtEl>
                                        <p:attrNameLst>
                                          <p:attrName>style.visibility</p:attrName>
                                        </p:attrNameLst>
                                      </p:cBhvr>
                                      <p:to>
                                        <p:strVal val="visible"/>
                                      </p:to>
                                    </p:set>
                                    <p:anim calcmode="lin" valueType="num">
                                      <p:cBhvr additive="base">
                                        <p:cTn id="59" dur="500" fill="hold"/>
                                        <p:tgtEl>
                                          <p:spTgt spid="138"/>
                                        </p:tgtEl>
                                        <p:attrNameLst>
                                          <p:attrName>ppt_x</p:attrName>
                                        </p:attrNameLst>
                                      </p:cBhvr>
                                      <p:tavLst>
                                        <p:tav tm="0">
                                          <p:val>
                                            <p:strVal val="0-#ppt_w/2"/>
                                          </p:val>
                                        </p:tav>
                                        <p:tav tm="100000">
                                          <p:val>
                                            <p:strVal val="#ppt_x"/>
                                          </p:val>
                                        </p:tav>
                                      </p:tavLst>
                                    </p:anim>
                                    <p:anim calcmode="lin" valueType="num">
                                      <p:cBhvr additive="base">
                                        <p:cTn id="60"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blinds(horizontal)">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blinds(horizontal)">
                                      <p:cBhvr>
                                        <p:cTn id="7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utoUpdateAnimBg="0"/>
      <p:bldP spid="113" grpId="0" autoUpdateAnimBg="0"/>
      <p:bldP spid="114" grpId="0" autoUpdateAnimBg="0"/>
      <p:bldP spid="115" grpId="0" autoUpdateAnimBg="0"/>
      <p:bldP spid="134" grpId="0" autoUpdateAnimBg="0"/>
      <p:bldP spid="135" grpId="0" autoUpdateAnimBg="0"/>
      <p:bldP spid="136" grpId="0" autoUpdateAnimBg="0"/>
      <p:bldP spid="137" grpId="0" autoUpdateAnimBg="0"/>
      <p:bldP spid="138" grpId="0" autoUpdateAnimBg="0"/>
      <p:bldP spid="139"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89</a:t>
            </a:fld>
            <a:endParaRPr lang="zh-CN" altLang="en-US" dirty="0"/>
          </a:p>
        </p:txBody>
      </p:sp>
      <p:grpSp>
        <p:nvGrpSpPr>
          <p:cNvPr id="3" name="Group 2"/>
          <p:cNvGrpSpPr/>
          <p:nvPr/>
        </p:nvGrpSpPr>
        <p:grpSpPr bwMode="auto">
          <a:xfrm>
            <a:off x="3143250" y="2276475"/>
            <a:ext cx="5953125" cy="579438"/>
            <a:chOff x="810" y="1560"/>
            <a:chExt cx="3750" cy="365"/>
          </a:xfrm>
        </p:grpSpPr>
        <p:sp>
          <p:nvSpPr>
            <p:cNvPr id="4" name="Text Box 3"/>
            <p:cNvSpPr txBox="1">
              <a:spLocks noChangeArrowheads="1"/>
            </p:cNvSpPr>
            <p:nvPr/>
          </p:nvSpPr>
          <p:spPr bwMode="auto">
            <a:xfrm>
              <a:off x="810" y="1560"/>
              <a:ext cx="375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1</a:t>
              </a:r>
              <a:r>
                <a:rPr lang="en-US" altLang="zh-CN" sz="3200" b="1"/>
                <a:t>= 1      3       5      7 = 0</a:t>
              </a:r>
            </a:p>
          </p:txBody>
        </p:sp>
        <p:sp>
          <p:nvSpPr>
            <p:cNvPr id="5" name="AutoShape 4"/>
            <p:cNvSpPr>
              <a:spLocks noChangeArrowheads="1"/>
            </p:cNvSpPr>
            <p:nvPr/>
          </p:nvSpPr>
          <p:spPr bwMode="auto">
            <a:xfrm>
              <a:off x="1536" y="164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AutoShape 5"/>
            <p:cNvSpPr>
              <a:spLocks noChangeArrowheads="1"/>
            </p:cNvSpPr>
            <p:nvPr/>
          </p:nvSpPr>
          <p:spPr bwMode="auto">
            <a:xfrm>
              <a:off x="2064" y="164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AutoShape 6"/>
            <p:cNvSpPr>
              <a:spLocks noChangeArrowheads="1"/>
            </p:cNvSpPr>
            <p:nvPr/>
          </p:nvSpPr>
          <p:spPr bwMode="auto">
            <a:xfrm>
              <a:off x="2640" y="164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 name="Text Box 7"/>
          <p:cNvSpPr txBox="1">
            <a:spLocks noChangeArrowheads="1"/>
          </p:cNvSpPr>
          <p:nvPr/>
        </p:nvSpPr>
        <p:spPr bwMode="auto">
          <a:xfrm>
            <a:off x="7559675" y="2276475"/>
            <a:ext cx="1003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无错</a:t>
            </a:r>
          </a:p>
        </p:txBody>
      </p:sp>
      <p:grpSp>
        <p:nvGrpSpPr>
          <p:cNvPr id="9" name="Group 8"/>
          <p:cNvGrpSpPr/>
          <p:nvPr/>
        </p:nvGrpSpPr>
        <p:grpSpPr bwMode="auto">
          <a:xfrm>
            <a:off x="3159125" y="3049588"/>
            <a:ext cx="5556250" cy="579437"/>
            <a:chOff x="820" y="2047"/>
            <a:chExt cx="3500" cy="365"/>
          </a:xfrm>
        </p:grpSpPr>
        <p:sp>
          <p:nvSpPr>
            <p:cNvPr id="10" name="Text Box 9"/>
            <p:cNvSpPr txBox="1">
              <a:spLocks noChangeArrowheads="1"/>
            </p:cNvSpPr>
            <p:nvPr/>
          </p:nvSpPr>
          <p:spPr bwMode="auto">
            <a:xfrm>
              <a:off x="820" y="2047"/>
              <a:ext cx="3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2</a:t>
              </a:r>
              <a:r>
                <a:rPr lang="en-US" altLang="zh-CN" sz="3200" b="1"/>
                <a:t>= 2      3       6      7 = 1</a:t>
              </a:r>
            </a:p>
          </p:txBody>
        </p:sp>
        <p:sp>
          <p:nvSpPr>
            <p:cNvPr id="11" name="AutoShape 10"/>
            <p:cNvSpPr>
              <a:spLocks noChangeArrowheads="1"/>
            </p:cNvSpPr>
            <p:nvPr/>
          </p:nvSpPr>
          <p:spPr bwMode="auto">
            <a:xfrm>
              <a:off x="1536" y="2131"/>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AutoShape 11"/>
            <p:cNvSpPr>
              <a:spLocks noChangeArrowheads="1"/>
            </p:cNvSpPr>
            <p:nvPr/>
          </p:nvSpPr>
          <p:spPr bwMode="auto">
            <a:xfrm>
              <a:off x="2064" y="2131"/>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AutoShape 12"/>
            <p:cNvSpPr>
              <a:spLocks noChangeArrowheads="1"/>
            </p:cNvSpPr>
            <p:nvPr/>
          </p:nvSpPr>
          <p:spPr bwMode="auto">
            <a:xfrm>
              <a:off x="2640" y="2131"/>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Text Box 13"/>
          <p:cNvSpPr txBox="1">
            <a:spLocks noChangeArrowheads="1"/>
          </p:cNvSpPr>
          <p:nvPr/>
        </p:nvSpPr>
        <p:spPr bwMode="auto">
          <a:xfrm>
            <a:off x="7559675" y="3049588"/>
            <a:ext cx="1003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有错</a:t>
            </a:r>
          </a:p>
        </p:txBody>
      </p:sp>
      <p:grpSp>
        <p:nvGrpSpPr>
          <p:cNvPr id="15" name="Group 14"/>
          <p:cNvGrpSpPr/>
          <p:nvPr/>
        </p:nvGrpSpPr>
        <p:grpSpPr bwMode="auto">
          <a:xfrm>
            <a:off x="3159125" y="3876675"/>
            <a:ext cx="5403850" cy="579438"/>
            <a:chOff x="820" y="2568"/>
            <a:chExt cx="3404" cy="365"/>
          </a:xfrm>
        </p:grpSpPr>
        <p:sp>
          <p:nvSpPr>
            <p:cNvPr id="16" name="Text Box 15"/>
            <p:cNvSpPr txBox="1">
              <a:spLocks noChangeArrowheads="1"/>
            </p:cNvSpPr>
            <p:nvPr/>
          </p:nvSpPr>
          <p:spPr bwMode="auto">
            <a:xfrm>
              <a:off x="820" y="2568"/>
              <a:ext cx="34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4</a:t>
              </a:r>
              <a:r>
                <a:rPr lang="en-US" altLang="zh-CN" sz="3200" b="1"/>
                <a:t>= 4      5       6      7 = 1</a:t>
              </a:r>
            </a:p>
          </p:txBody>
        </p:sp>
        <p:sp>
          <p:nvSpPr>
            <p:cNvPr id="17" name="AutoShape 16"/>
            <p:cNvSpPr>
              <a:spLocks noChangeArrowheads="1"/>
            </p:cNvSpPr>
            <p:nvPr/>
          </p:nvSpPr>
          <p:spPr bwMode="auto">
            <a:xfrm>
              <a:off x="1536" y="26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AutoShape 17"/>
            <p:cNvSpPr>
              <a:spLocks noChangeArrowheads="1"/>
            </p:cNvSpPr>
            <p:nvPr/>
          </p:nvSpPr>
          <p:spPr bwMode="auto">
            <a:xfrm>
              <a:off x="2064" y="26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AutoShape 18"/>
            <p:cNvSpPr>
              <a:spLocks noChangeArrowheads="1"/>
            </p:cNvSpPr>
            <p:nvPr/>
          </p:nvSpPr>
          <p:spPr bwMode="auto">
            <a:xfrm>
              <a:off x="2640" y="26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Text Box 19"/>
          <p:cNvSpPr txBox="1">
            <a:spLocks noChangeArrowheads="1"/>
          </p:cNvSpPr>
          <p:nvPr/>
        </p:nvSpPr>
        <p:spPr bwMode="auto">
          <a:xfrm>
            <a:off x="7559675" y="3876675"/>
            <a:ext cx="1003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有错</a:t>
            </a:r>
          </a:p>
        </p:txBody>
      </p:sp>
      <p:sp>
        <p:nvSpPr>
          <p:cNvPr id="21" name="Text Box 20"/>
          <p:cNvSpPr txBox="1">
            <a:spLocks noChangeArrowheads="1"/>
          </p:cNvSpPr>
          <p:nvPr/>
        </p:nvSpPr>
        <p:spPr bwMode="auto">
          <a:xfrm>
            <a:off x="3152775" y="4752975"/>
            <a:ext cx="434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3200" b="1">
                <a:solidFill>
                  <a:schemeClr val="folHlink"/>
                </a:solidFill>
              </a:rPr>
              <a:t>∴</a:t>
            </a:r>
            <a:r>
              <a:rPr lang="zh-CN" altLang="en-US" sz="3200" b="1">
                <a:solidFill>
                  <a:schemeClr val="folHlink"/>
                </a:solidFill>
              </a:rPr>
              <a:t>　</a:t>
            </a:r>
            <a:r>
              <a:rPr lang="en-US" altLang="zh-CN" sz="3200" b="1">
                <a:solidFill>
                  <a:schemeClr val="folHlink"/>
                </a:solidFill>
              </a:rPr>
              <a:t>P</a:t>
            </a:r>
            <a:r>
              <a:rPr lang="en-US" altLang="zh-CN" sz="3200" b="1" baseline="-25000">
                <a:solidFill>
                  <a:schemeClr val="folHlink"/>
                </a:solidFill>
              </a:rPr>
              <a:t>4</a:t>
            </a:r>
            <a:r>
              <a:rPr lang="en-US" altLang="zh-CN" sz="3200" b="1">
                <a:solidFill>
                  <a:schemeClr val="folHlink"/>
                </a:solidFill>
              </a:rPr>
              <a:t>P</a:t>
            </a:r>
            <a:r>
              <a:rPr lang="en-US" altLang="zh-CN" sz="3200" b="1" baseline="-25000">
                <a:solidFill>
                  <a:schemeClr val="folHlink"/>
                </a:solidFill>
              </a:rPr>
              <a:t>2</a:t>
            </a:r>
            <a:r>
              <a:rPr lang="en-US" altLang="zh-CN" sz="3200" b="1">
                <a:solidFill>
                  <a:schemeClr val="folHlink"/>
                </a:solidFill>
              </a:rPr>
              <a:t>P</a:t>
            </a:r>
            <a:r>
              <a:rPr lang="en-US" altLang="zh-CN" sz="3200" b="1" baseline="-25000">
                <a:solidFill>
                  <a:schemeClr val="folHlink"/>
                </a:solidFill>
              </a:rPr>
              <a:t>1 </a:t>
            </a:r>
            <a:r>
              <a:rPr lang="en-US" altLang="zh-CN" sz="3200" b="1">
                <a:solidFill>
                  <a:schemeClr val="folHlink"/>
                </a:solidFill>
              </a:rPr>
              <a:t>= 110</a:t>
            </a:r>
          </a:p>
        </p:txBody>
      </p:sp>
      <p:sp>
        <p:nvSpPr>
          <p:cNvPr id="22" name="Text Box 21"/>
          <p:cNvSpPr txBox="1">
            <a:spLocks noChangeArrowheads="1"/>
          </p:cNvSpPr>
          <p:nvPr/>
        </p:nvSpPr>
        <p:spPr bwMode="auto">
          <a:xfrm>
            <a:off x="2924175" y="5438775"/>
            <a:ext cx="619442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第 6 位出错，可纠正为 01001</a:t>
            </a:r>
            <a:r>
              <a:rPr lang="zh-CN" altLang="en-US" sz="3200" b="1">
                <a:solidFill>
                  <a:schemeClr val="folHlink"/>
                </a:solidFill>
              </a:rPr>
              <a:t>0</a:t>
            </a:r>
            <a:r>
              <a:rPr lang="zh-CN" altLang="en-US" sz="3200" b="1"/>
              <a:t>1，</a:t>
            </a:r>
          </a:p>
          <a:p>
            <a:pPr eaLnBrk="1" hangingPunct="1"/>
            <a:r>
              <a:rPr lang="zh-CN" altLang="en-US" sz="3200" b="1"/>
              <a:t>故要求传送的信息为</a:t>
            </a:r>
            <a:r>
              <a:rPr lang="zh-CN" altLang="en-US" sz="3200" b="1">
                <a:solidFill>
                  <a:schemeClr val="folHlink"/>
                </a:solidFill>
              </a:rPr>
              <a:t> </a:t>
            </a:r>
            <a:r>
              <a:rPr lang="zh-CN" altLang="en-US" sz="3600" b="1">
                <a:solidFill>
                  <a:schemeClr val="folHlink"/>
                </a:solidFill>
              </a:rPr>
              <a:t>0101</a:t>
            </a:r>
            <a:r>
              <a:rPr lang="zh-CN" altLang="en-US" sz="3200" b="1">
                <a:solidFill>
                  <a:schemeClr val="folHlink"/>
                </a:solidFill>
              </a:rPr>
              <a:t>。</a:t>
            </a:r>
          </a:p>
        </p:txBody>
      </p:sp>
      <p:sp>
        <p:nvSpPr>
          <p:cNvPr id="23" name="Text Box 22"/>
          <p:cNvSpPr txBox="1">
            <a:spLocks noChangeArrowheads="1"/>
          </p:cNvSpPr>
          <p:nvPr/>
        </p:nvSpPr>
        <p:spPr bwMode="auto">
          <a:xfrm>
            <a:off x="3084513" y="1628775"/>
            <a:ext cx="3192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纠错过程如下</a:t>
            </a:r>
          </a:p>
        </p:txBody>
      </p:sp>
      <p:sp>
        <p:nvSpPr>
          <p:cNvPr id="24" name="Text Box 23"/>
          <p:cNvSpPr txBox="1">
            <a:spLocks noChangeArrowheads="1"/>
          </p:cNvSpPr>
          <p:nvPr/>
        </p:nvSpPr>
        <p:spPr bwMode="auto">
          <a:xfrm>
            <a:off x="2009775" y="257175"/>
            <a:ext cx="1214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例4.5</a:t>
            </a:r>
          </a:p>
        </p:txBody>
      </p:sp>
      <p:sp>
        <p:nvSpPr>
          <p:cNvPr id="25" name="Text Box 24"/>
          <p:cNvSpPr txBox="1">
            <a:spLocks noChangeArrowheads="1"/>
          </p:cNvSpPr>
          <p:nvPr/>
        </p:nvSpPr>
        <p:spPr bwMode="auto">
          <a:xfrm>
            <a:off x="2298700" y="16287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grpSp>
        <p:nvGrpSpPr>
          <p:cNvPr id="26" name="Group 25"/>
          <p:cNvGrpSpPr/>
          <p:nvPr/>
        </p:nvGrpSpPr>
        <p:grpSpPr bwMode="auto">
          <a:xfrm>
            <a:off x="1781175" y="257175"/>
            <a:ext cx="9144001" cy="1350963"/>
            <a:chOff x="-48" y="288"/>
            <a:chExt cx="5760" cy="851"/>
          </a:xfrm>
        </p:grpSpPr>
        <p:sp>
          <p:nvSpPr>
            <p:cNvPr id="27" name="Text Box 26"/>
            <p:cNvSpPr txBox="1">
              <a:spLocks noChangeArrowheads="1"/>
            </p:cNvSpPr>
            <p:nvPr/>
          </p:nvSpPr>
          <p:spPr bwMode="auto">
            <a:xfrm>
              <a:off x="0" y="288"/>
              <a:ext cx="458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             </a:t>
              </a:r>
              <a:r>
                <a:rPr lang="zh-CN" altLang="en-US" sz="3200" b="1"/>
                <a:t>已知接收到的汉明码为 0100111</a:t>
              </a:r>
            </a:p>
          </p:txBody>
        </p:sp>
        <p:sp>
          <p:nvSpPr>
            <p:cNvPr id="28" name="Text Box 27"/>
            <p:cNvSpPr txBox="1">
              <a:spLocks noChangeArrowheads="1"/>
            </p:cNvSpPr>
            <p:nvPr/>
          </p:nvSpPr>
          <p:spPr bwMode="auto">
            <a:xfrm>
              <a:off x="-48" y="732"/>
              <a:ext cx="57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（按</a:t>
              </a:r>
              <a:r>
                <a:rPr lang="zh-CN" altLang="en-US" sz="3600" b="1" dirty="0">
                  <a:solidFill>
                    <a:srgbClr val="FF0000"/>
                  </a:solidFill>
                </a:rPr>
                <a:t>配偶</a:t>
              </a:r>
              <a:r>
                <a:rPr lang="zh-CN" altLang="en-US" sz="3200" b="1" dirty="0"/>
                <a:t>原则配置）试问要求传送的信息是什么?</a:t>
              </a:r>
            </a:p>
          </p:txBody>
        </p:sp>
      </p:grpSp>
      <p:grpSp>
        <p:nvGrpSpPr>
          <p:cNvPr id="29" name="Group 29"/>
          <p:cNvGrpSpPr/>
          <p:nvPr/>
        </p:nvGrpSpPr>
        <p:grpSpPr bwMode="auto">
          <a:xfrm>
            <a:off x="4657725" y="3457575"/>
            <a:ext cx="2305050" cy="519113"/>
            <a:chOff x="1764" y="2304"/>
            <a:chExt cx="1452" cy="327"/>
          </a:xfrm>
        </p:grpSpPr>
        <p:sp>
          <p:nvSpPr>
            <p:cNvPr id="30" name="Text Box 30"/>
            <p:cNvSpPr txBox="1">
              <a:spLocks noChangeArrowheads="1"/>
            </p:cNvSpPr>
            <p:nvPr/>
          </p:nvSpPr>
          <p:spPr bwMode="auto">
            <a:xfrm>
              <a:off x="1764" y="2304"/>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a:solidFill>
                    <a:schemeClr val="folHlink"/>
                  </a:solidFill>
                </a:rPr>
                <a:t> </a:t>
              </a:r>
            </a:p>
          </p:txBody>
        </p:sp>
        <p:sp>
          <p:nvSpPr>
            <p:cNvPr id="31" name="Text Box 31"/>
            <p:cNvSpPr txBox="1">
              <a:spLocks noChangeArrowheads="1"/>
            </p:cNvSpPr>
            <p:nvPr/>
          </p:nvSpPr>
          <p:spPr bwMode="auto">
            <a:xfrm>
              <a:off x="2868" y="2304"/>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a:solidFill>
                    <a:schemeClr val="folHlink"/>
                  </a:solidFill>
                </a:rPr>
                <a:t> </a:t>
              </a:r>
            </a:p>
          </p:txBody>
        </p:sp>
      </p:grpSp>
      <p:grpSp>
        <p:nvGrpSpPr>
          <p:cNvPr id="32" name="Group 32"/>
          <p:cNvGrpSpPr/>
          <p:nvPr/>
        </p:nvGrpSpPr>
        <p:grpSpPr bwMode="auto">
          <a:xfrm>
            <a:off x="4657725" y="4295775"/>
            <a:ext cx="2305050" cy="519113"/>
            <a:chOff x="1764" y="2832"/>
            <a:chExt cx="1452" cy="327"/>
          </a:xfrm>
        </p:grpSpPr>
        <p:sp>
          <p:nvSpPr>
            <p:cNvPr id="33" name="Text Box 33"/>
            <p:cNvSpPr txBox="1">
              <a:spLocks noChangeArrowheads="1"/>
            </p:cNvSpPr>
            <p:nvPr/>
          </p:nvSpPr>
          <p:spPr bwMode="auto">
            <a:xfrm>
              <a:off x="1764" y="2832"/>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a:solidFill>
                    <a:schemeClr val="folHlink"/>
                  </a:solidFill>
                </a:rPr>
                <a:t> </a:t>
              </a:r>
            </a:p>
          </p:txBody>
        </p:sp>
        <p:sp>
          <p:nvSpPr>
            <p:cNvPr id="34" name="Text Box 34"/>
            <p:cNvSpPr txBox="1">
              <a:spLocks noChangeArrowheads="1"/>
            </p:cNvSpPr>
            <p:nvPr/>
          </p:nvSpPr>
          <p:spPr bwMode="auto">
            <a:xfrm>
              <a:off x="2868" y="2832"/>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a:solidFill>
                    <a:schemeClr val="folHlink"/>
                  </a:solidFill>
                </a:rPr>
                <a:t> </a:t>
              </a:r>
            </a:p>
          </p:txBody>
        </p:sp>
      </p:grpSp>
      <p:grpSp>
        <p:nvGrpSpPr>
          <p:cNvPr id="35" name="Group 35"/>
          <p:cNvGrpSpPr/>
          <p:nvPr/>
        </p:nvGrpSpPr>
        <p:grpSpPr bwMode="auto">
          <a:xfrm>
            <a:off x="5638800" y="3138488"/>
            <a:ext cx="304800" cy="1263650"/>
            <a:chOff x="2256" y="2103"/>
            <a:chExt cx="192" cy="796"/>
          </a:xfrm>
        </p:grpSpPr>
        <p:sp>
          <p:nvSpPr>
            <p:cNvPr id="36" name="AutoShape 36"/>
            <p:cNvSpPr>
              <a:spLocks noChangeArrowheads="1"/>
            </p:cNvSpPr>
            <p:nvPr/>
          </p:nvSpPr>
          <p:spPr bwMode="auto">
            <a:xfrm>
              <a:off x="2256" y="2103"/>
              <a:ext cx="192" cy="288"/>
            </a:xfrm>
            <a:prstGeom prst="flowChartAlternateProcess">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AutoShape 37"/>
            <p:cNvSpPr>
              <a:spLocks noChangeArrowheads="1"/>
            </p:cNvSpPr>
            <p:nvPr/>
          </p:nvSpPr>
          <p:spPr bwMode="auto">
            <a:xfrm>
              <a:off x="2256" y="2611"/>
              <a:ext cx="192" cy="288"/>
            </a:xfrm>
            <a:prstGeom prst="flowChartAlternateProcess">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linds(horizontal)">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linds(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blinds(horizontal)">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4" grpId="0" autoUpdateAnimBg="0"/>
      <p:bldP spid="20" grpId="0" autoUpdateAnimBg="0"/>
      <p:bldP spid="21" grpId="0" autoUpdateAnimBg="0"/>
      <p:bldP spid="22" grpId="0" autoUpdateAnimBg="0"/>
      <p:bldP spid="23" grpId="0" autoUpdateAnimBg="0"/>
      <p:bldP spid="2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4.2</a:t>
            </a:r>
            <a:r>
              <a:rPr lang="zh-CN" altLang="en-US" b="1" dirty="0"/>
              <a:t>主存储器</a:t>
            </a:r>
          </a:p>
        </p:txBody>
      </p:sp>
      <p:sp>
        <p:nvSpPr>
          <p:cNvPr id="4" name="内容占位符 3"/>
          <p:cNvSpPr>
            <a:spLocks noGrp="1"/>
          </p:cNvSpPr>
          <p:nvPr>
            <p:ph idx="1"/>
          </p:nvPr>
        </p:nvSpPr>
        <p:spPr>
          <a:xfrm>
            <a:off x="838200" y="975174"/>
            <a:ext cx="10515600" cy="4873029"/>
          </a:xfrm>
        </p:spPr>
        <p:txBody>
          <a:bodyPr/>
          <a:lstStyle/>
          <a:p>
            <a:pPr>
              <a:spcBef>
                <a:spcPts val="0"/>
              </a:spcBef>
            </a:pPr>
            <a:r>
              <a:rPr lang="zh-CN" altLang="en-US" b="1" dirty="0">
                <a:latin typeface="Times New Roman" panose="02020603050405020304" pitchFamily="18" charset="0"/>
                <a:sym typeface="+mn-ea"/>
              </a:rPr>
              <a:t>一、概述</a:t>
            </a:r>
            <a:endParaRPr lang="en-US" altLang="zh-CN" b="1" dirty="0"/>
          </a:p>
          <a:p>
            <a:pPr marL="457200" lvl="1" indent="0">
              <a:spcBef>
                <a:spcPts val="0"/>
              </a:spcBef>
              <a:buNone/>
            </a:pPr>
            <a:r>
              <a:rPr lang="en-US" altLang="zh-CN" b="1" dirty="0">
                <a:latin typeface="Times New Roman" panose="02020603050405020304" pitchFamily="18" charset="0"/>
                <a:sym typeface="+mn-ea"/>
              </a:rPr>
              <a:t>1. </a:t>
            </a:r>
            <a:r>
              <a:rPr lang="zh-CN" altLang="en-US" b="1" dirty="0">
                <a:latin typeface="Times New Roman" panose="02020603050405020304" pitchFamily="18" charset="0"/>
                <a:sym typeface="+mn-ea"/>
              </a:rPr>
              <a:t>主存的基本组成</a:t>
            </a:r>
            <a:endParaRPr lang="en-US" altLang="zh-CN" b="1" dirty="0"/>
          </a:p>
        </p:txBody>
      </p:sp>
      <p:sp>
        <p:nvSpPr>
          <p:cNvPr id="3" name="灯片编号占位符 2"/>
          <p:cNvSpPr>
            <a:spLocks noGrp="1"/>
          </p:cNvSpPr>
          <p:nvPr>
            <p:ph type="sldNum" sz="quarter" idx="12"/>
          </p:nvPr>
        </p:nvSpPr>
        <p:spPr/>
        <p:txBody>
          <a:bodyPr/>
          <a:lstStyle/>
          <a:p>
            <a:fld id="{8EE8E787-E6FE-45D8-9039-788B45E44EE7}" type="slidenum">
              <a:rPr lang="zh-CN" altLang="en-US" smtClean="0"/>
              <a:t>9</a:t>
            </a:fld>
            <a:endParaRPr lang="zh-CN" altLang="en-US" dirty="0"/>
          </a:p>
        </p:txBody>
      </p:sp>
      <p:grpSp>
        <p:nvGrpSpPr>
          <p:cNvPr id="52" name="Group 5"/>
          <p:cNvGrpSpPr/>
          <p:nvPr/>
        </p:nvGrpSpPr>
        <p:grpSpPr bwMode="auto">
          <a:xfrm>
            <a:off x="1430338" y="2390775"/>
            <a:ext cx="6630987" cy="4467225"/>
            <a:chOff x="919" y="1402"/>
            <a:chExt cx="4177" cy="2814"/>
          </a:xfrm>
        </p:grpSpPr>
        <p:grpSp>
          <p:nvGrpSpPr>
            <p:cNvPr id="53" name="Group 6"/>
            <p:cNvGrpSpPr/>
            <p:nvPr/>
          </p:nvGrpSpPr>
          <p:grpSpPr bwMode="auto">
            <a:xfrm>
              <a:off x="919" y="1402"/>
              <a:ext cx="4177" cy="2814"/>
              <a:chOff x="919" y="1402"/>
              <a:chExt cx="4177" cy="2814"/>
            </a:xfrm>
          </p:grpSpPr>
          <p:grpSp>
            <p:nvGrpSpPr>
              <p:cNvPr id="59" name="Group 7"/>
              <p:cNvGrpSpPr/>
              <p:nvPr/>
            </p:nvGrpSpPr>
            <p:grpSpPr bwMode="auto">
              <a:xfrm>
                <a:off x="919" y="1402"/>
                <a:ext cx="4177" cy="2814"/>
                <a:chOff x="919" y="1402"/>
                <a:chExt cx="4177" cy="2814"/>
              </a:xfrm>
            </p:grpSpPr>
            <p:sp>
              <p:nvSpPr>
                <p:cNvPr id="61" name="Rectangle 8"/>
                <p:cNvSpPr>
                  <a:spLocks noChangeArrowheads="1"/>
                </p:cNvSpPr>
                <p:nvPr/>
              </p:nvSpPr>
              <p:spPr bwMode="auto">
                <a:xfrm>
                  <a:off x="919" y="2609"/>
                  <a:ext cx="1089" cy="27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Freeform 9"/>
                <p:cNvSpPr/>
                <p:nvPr/>
              </p:nvSpPr>
              <p:spPr bwMode="auto">
                <a:xfrm>
                  <a:off x="1392" y="3912"/>
                  <a:ext cx="190" cy="220"/>
                </a:xfrm>
                <a:custGeom>
                  <a:avLst/>
                  <a:gdLst>
                    <a:gd name="T0" fmla="*/ 0 w 178"/>
                    <a:gd name="T1" fmla="*/ 7 h 328"/>
                    <a:gd name="T2" fmla="*/ 64 w 178"/>
                    <a:gd name="T3" fmla="*/ 7 h 328"/>
                    <a:gd name="T4" fmla="*/ 64 w 178"/>
                    <a:gd name="T5" fmla="*/ 30 h 328"/>
                    <a:gd name="T6" fmla="*/ 199 w 178"/>
                    <a:gd name="T7" fmla="*/ 30 h 328"/>
                    <a:gd name="T8" fmla="*/ 199 w 178"/>
                    <a:gd name="T9" fmla="*/ 7 h 328"/>
                    <a:gd name="T10" fmla="*/ 265 w 178"/>
                    <a:gd name="T11" fmla="*/ 7 h 328"/>
                    <a:gd name="T12" fmla="*/ 128 w 178"/>
                    <a:gd name="T13" fmla="*/ 0 h 328"/>
                    <a:gd name="T14" fmla="*/ 0 w 178"/>
                    <a:gd name="T15" fmla="*/ 7 h 328"/>
                    <a:gd name="T16" fmla="*/ 0 60000 65536"/>
                    <a:gd name="T17" fmla="*/ 0 60000 65536"/>
                    <a:gd name="T18" fmla="*/ 0 60000 65536"/>
                    <a:gd name="T19" fmla="*/ 0 60000 65536"/>
                    <a:gd name="T20" fmla="*/ 0 60000 65536"/>
                    <a:gd name="T21" fmla="*/ 0 60000 65536"/>
                    <a:gd name="T22" fmla="*/ 0 60000 65536"/>
                    <a:gd name="T23" fmla="*/ 0 60000 65536"/>
                    <a:gd name="T24" fmla="*/ 0 w 178"/>
                    <a:gd name="T25" fmla="*/ 0 h 328"/>
                    <a:gd name="T26" fmla="*/ 178 w 178"/>
                    <a:gd name="T27" fmla="*/ 328 h 3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8" h="328">
                      <a:moveTo>
                        <a:pt x="0" y="80"/>
                      </a:moveTo>
                      <a:lnTo>
                        <a:pt x="43" y="80"/>
                      </a:lnTo>
                      <a:lnTo>
                        <a:pt x="43" y="328"/>
                      </a:lnTo>
                      <a:lnTo>
                        <a:pt x="134" y="328"/>
                      </a:lnTo>
                      <a:lnTo>
                        <a:pt x="134" y="80"/>
                      </a:lnTo>
                      <a:lnTo>
                        <a:pt x="178" y="80"/>
                      </a:lnTo>
                      <a:lnTo>
                        <a:pt x="86" y="0"/>
                      </a:lnTo>
                      <a:lnTo>
                        <a:pt x="0" y="80"/>
                      </a:lnTo>
                      <a:close/>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Freeform 10"/>
                <p:cNvSpPr/>
                <p:nvPr/>
              </p:nvSpPr>
              <p:spPr bwMode="auto">
                <a:xfrm>
                  <a:off x="4198" y="1792"/>
                  <a:ext cx="898" cy="164"/>
                </a:xfrm>
                <a:custGeom>
                  <a:avLst/>
                  <a:gdLst>
                    <a:gd name="T0" fmla="*/ 0 w 898"/>
                    <a:gd name="T1" fmla="*/ 80 h 164"/>
                    <a:gd name="T2" fmla="*/ 178 w 898"/>
                    <a:gd name="T3" fmla="*/ 164 h 164"/>
                    <a:gd name="T4" fmla="*/ 178 w 898"/>
                    <a:gd name="T5" fmla="*/ 120 h 164"/>
                    <a:gd name="T6" fmla="*/ 720 w 898"/>
                    <a:gd name="T7" fmla="*/ 120 h 164"/>
                    <a:gd name="T8" fmla="*/ 720 w 898"/>
                    <a:gd name="T9" fmla="*/ 164 h 164"/>
                    <a:gd name="T10" fmla="*/ 898 w 898"/>
                    <a:gd name="T11" fmla="*/ 80 h 164"/>
                    <a:gd name="T12" fmla="*/ 720 w 898"/>
                    <a:gd name="T13" fmla="*/ 0 h 164"/>
                    <a:gd name="T14" fmla="*/ 720 w 898"/>
                    <a:gd name="T15" fmla="*/ 40 h 164"/>
                    <a:gd name="T16" fmla="*/ 178 w 898"/>
                    <a:gd name="T17" fmla="*/ 40 h 164"/>
                    <a:gd name="T18" fmla="*/ 178 w 898"/>
                    <a:gd name="T19" fmla="*/ 0 h 164"/>
                    <a:gd name="T20" fmla="*/ 0 w 898"/>
                    <a:gd name="T21" fmla="*/ 80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8"/>
                    <a:gd name="T34" fmla="*/ 0 h 164"/>
                    <a:gd name="T35" fmla="*/ 898 w 898"/>
                    <a:gd name="T36" fmla="*/ 164 h 1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8" h="164">
                      <a:moveTo>
                        <a:pt x="0" y="80"/>
                      </a:moveTo>
                      <a:lnTo>
                        <a:pt x="178" y="164"/>
                      </a:lnTo>
                      <a:lnTo>
                        <a:pt x="178" y="120"/>
                      </a:lnTo>
                      <a:lnTo>
                        <a:pt x="720" y="120"/>
                      </a:lnTo>
                      <a:lnTo>
                        <a:pt x="720" y="164"/>
                      </a:lnTo>
                      <a:lnTo>
                        <a:pt x="898" y="80"/>
                      </a:lnTo>
                      <a:lnTo>
                        <a:pt x="720" y="0"/>
                      </a:lnTo>
                      <a:lnTo>
                        <a:pt x="720" y="40"/>
                      </a:lnTo>
                      <a:lnTo>
                        <a:pt x="178" y="40"/>
                      </a:lnTo>
                      <a:lnTo>
                        <a:pt x="178" y="0"/>
                      </a:lnTo>
                      <a:lnTo>
                        <a:pt x="0" y="80"/>
                      </a:lnTo>
                      <a:close/>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Rectangle 11"/>
                <p:cNvSpPr>
                  <a:spLocks noChangeArrowheads="1"/>
                </p:cNvSpPr>
                <p:nvPr/>
              </p:nvSpPr>
              <p:spPr bwMode="auto">
                <a:xfrm>
                  <a:off x="2208" y="2828"/>
                  <a:ext cx="1267" cy="30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Freeform 12"/>
                <p:cNvSpPr/>
                <p:nvPr/>
              </p:nvSpPr>
              <p:spPr bwMode="auto">
                <a:xfrm>
                  <a:off x="2731" y="2383"/>
                  <a:ext cx="240" cy="445"/>
                </a:xfrm>
                <a:custGeom>
                  <a:avLst/>
                  <a:gdLst>
                    <a:gd name="T0" fmla="*/ 0 w 240"/>
                    <a:gd name="T1" fmla="*/ 147 h 445"/>
                    <a:gd name="T2" fmla="*/ 58 w 240"/>
                    <a:gd name="T3" fmla="*/ 147 h 445"/>
                    <a:gd name="T4" fmla="*/ 58 w 240"/>
                    <a:gd name="T5" fmla="*/ 445 h 445"/>
                    <a:gd name="T6" fmla="*/ 178 w 240"/>
                    <a:gd name="T7" fmla="*/ 445 h 445"/>
                    <a:gd name="T8" fmla="*/ 178 w 240"/>
                    <a:gd name="T9" fmla="*/ 147 h 445"/>
                    <a:gd name="T10" fmla="*/ 240 w 240"/>
                    <a:gd name="T11" fmla="*/ 147 h 445"/>
                    <a:gd name="T12" fmla="*/ 120 w 240"/>
                    <a:gd name="T13" fmla="*/ 0 h 445"/>
                    <a:gd name="T14" fmla="*/ 0 w 240"/>
                    <a:gd name="T15" fmla="*/ 147 h 445"/>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445"/>
                    <a:gd name="T26" fmla="*/ 240 w 240"/>
                    <a:gd name="T27" fmla="*/ 445 h 4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445">
                      <a:moveTo>
                        <a:pt x="0" y="147"/>
                      </a:moveTo>
                      <a:lnTo>
                        <a:pt x="58" y="147"/>
                      </a:lnTo>
                      <a:lnTo>
                        <a:pt x="58" y="445"/>
                      </a:lnTo>
                      <a:lnTo>
                        <a:pt x="178" y="445"/>
                      </a:lnTo>
                      <a:lnTo>
                        <a:pt x="178" y="147"/>
                      </a:lnTo>
                      <a:lnTo>
                        <a:pt x="240" y="147"/>
                      </a:lnTo>
                      <a:lnTo>
                        <a:pt x="120" y="0"/>
                      </a:lnTo>
                      <a:lnTo>
                        <a:pt x="0" y="147"/>
                      </a:lnTo>
                      <a:close/>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 name="Group 13"/>
                <p:cNvGrpSpPr/>
                <p:nvPr/>
              </p:nvGrpSpPr>
              <p:grpSpPr bwMode="auto">
                <a:xfrm>
                  <a:off x="931" y="1410"/>
                  <a:ext cx="1085" cy="943"/>
                  <a:chOff x="931" y="1410"/>
                  <a:chExt cx="1085" cy="943"/>
                </a:xfrm>
              </p:grpSpPr>
              <p:sp>
                <p:nvSpPr>
                  <p:cNvPr id="97" name="Rectangle 14"/>
                  <p:cNvSpPr>
                    <a:spLocks noChangeArrowheads="1"/>
                  </p:cNvSpPr>
                  <p:nvPr/>
                </p:nvSpPr>
                <p:spPr bwMode="auto">
                  <a:xfrm>
                    <a:off x="931" y="1410"/>
                    <a:ext cx="1085" cy="94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Text Box 15"/>
                  <p:cNvSpPr txBox="1">
                    <a:spLocks noChangeArrowheads="1"/>
                  </p:cNvSpPr>
                  <p:nvPr/>
                </p:nvSpPr>
                <p:spPr bwMode="auto">
                  <a:xfrm>
                    <a:off x="1054" y="1709"/>
                    <a:ext cx="83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000" b="1"/>
                      <a:t>存储体</a:t>
                    </a:r>
                  </a:p>
                </p:txBody>
              </p:sp>
            </p:grpSp>
            <p:sp>
              <p:nvSpPr>
                <p:cNvPr id="67" name="Text Box 16"/>
                <p:cNvSpPr txBox="1">
                  <a:spLocks noChangeArrowheads="1"/>
                </p:cNvSpPr>
                <p:nvPr/>
              </p:nvSpPr>
              <p:spPr bwMode="auto">
                <a:xfrm>
                  <a:off x="1140" y="2610"/>
                  <a:ext cx="64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驱动器</a:t>
                  </a:r>
                </a:p>
              </p:txBody>
            </p:sp>
            <p:sp>
              <p:nvSpPr>
                <p:cNvPr id="68" name="Rectangle 17"/>
                <p:cNvSpPr>
                  <a:spLocks noChangeArrowheads="1"/>
                </p:cNvSpPr>
                <p:nvPr/>
              </p:nvSpPr>
              <p:spPr bwMode="auto">
                <a:xfrm>
                  <a:off x="919" y="3113"/>
                  <a:ext cx="1089" cy="27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69" name="Text Box 18"/>
                <p:cNvSpPr txBox="1">
                  <a:spLocks noChangeArrowheads="1"/>
                </p:cNvSpPr>
                <p:nvPr/>
              </p:nvSpPr>
              <p:spPr bwMode="auto">
                <a:xfrm>
                  <a:off x="1140" y="3114"/>
                  <a:ext cx="64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t>译码器</a:t>
                  </a:r>
                </a:p>
              </p:txBody>
            </p:sp>
            <p:sp>
              <p:nvSpPr>
                <p:cNvPr id="70" name="Rectangle 19"/>
                <p:cNvSpPr>
                  <a:spLocks noChangeArrowheads="1"/>
                </p:cNvSpPr>
                <p:nvPr/>
              </p:nvSpPr>
              <p:spPr bwMode="auto">
                <a:xfrm>
                  <a:off x="919" y="3628"/>
                  <a:ext cx="1089" cy="27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Text Box 20"/>
                <p:cNvSpPr txBox="1">
                  <a:spLocks noChangeArrowheads="1"/>
                </p:cNvSpPr>
                <p:nvPr/>
              </p:nvSpPr>
              <p:spPr bwMode="auto">
                <a:xfrm>
                  <a:off x="1195" y="3630"/>
                  <a:ext cx="5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a:t>MAR</a:t>
                  </a:r>
                </a:p>
              </p:txBody>
            </p:sp>
            <p:sp>
              <p:nvSpPr>
                <p:cNvPr id="72" name="Text Box 21"/>
                <p:cNvSpPr txBox="1">
                  <a:spLocks noChangeArrowheads="1"/>
                </p:cNvSpPr>
                <p:nvPr/>
              </p:nvSpPr>
              <p:spPr bwMode="auto">
                <a:xfrm>
                  <a:off x="2429" y="2843"/>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控制电路</a:t>
                  </a:r>
                </a:p>
              </p:txBody>
            </p:sp>
            <p:grpSp>
              <p:nvGrpSpPr>
                <p:cNvPr id="73" name="Group 22"/>
                <p:cNvGrpSpPr/>
                <p:nvPr/>
              </p:nvGrpSpPr>
              <p:grpSpPr bwMode="auto">
                <a:xfrm>
                  <a:off x="2568" y="1402"/>
                  <a:ext cx="547" cy="942"/>
                  <a:chOff x="2568" y="1402"/>
                  <a:chExt cx="547" cy="942"/>
                </a:xfrm>
              </p:grpSpPr>
              <p:sp>
                <p:nvSpPr>
                  <p:cNvPr id="95" name="Rectangle 23"/>
                  <p:cNvSpPr>
                    <a:spLocks noChangeArrowheads="1"/>
                  </p:cNvSpPr>
                  <p:nvPr/>
                </p:nvSpPr>
                <p:spPr bwMode="auto">
                  <a:xfrm>
                    <a:off x="2568" y="1402"/>
                    <a:ext cx="547" cy="942"/>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Text Box 24"/>
                  <p:cNvSpPr txBox="1">
                    <a:spLocks noChangeArrowheads="1"/>
                  </p:cNvSpPr>
                  <p:nvPr/>
                </p:nvSpPr>
                <p:spPr bwMode="auto">
                  <a:xfrm>
                    <a:off x="2687" y="1421"/>
                    <a:ext cx="309" cy="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读</a:t>
                    </a:r>
                  </a:p>
                  <a:p>
                    <a:pPr eaLnBrk="1" hangingPunct="1"/>
                    <a:r>
                      <a:rPr lang="zh-CN" altLang="en-US" sz="2200" b="1"/>
                      <a:t>写</a:t>
                    </a:r>
                  </a:p>
                  <a:p>
                    <a:pPr eaLnBrk="1" hangingPunct="1"/>
                    <a:r>
                      <a:rPr lang="zh-CN" altLang="en-US" sz="2200" b="1"/>
                      <a:t>电</a:t>
                    </a:r>
                  </a:p>
                  <a:p>
                    <a:pPr eaLnBrk="1" hangingPunct="1"/>
                    <a:r>
                      <a:rPr lang="zh-CN" altLang="en-US" sz="2200" b="1"/>
                      <a:t>路</a:t>
                    </a:r>
                  </a:p>
                </p:txBody>
              </p:sp>
            </p:grpSp>
            <p:grpSp>
              <p:nvGrpSpPr>
                <p:cNvPr id="74" name="Group 25"/>
                <p:cNvGrpSpPr/>
                <p:nvPr/>
              </p:nvGrpSpPr>
              <p:grpSpPr bwMode="auto">
                <a:xfrm>
                  <a:off x="3652" y="1410"/>
                  <a:ext cx="553" cy="943"/>
                  <a:chOff x="3652" y="1410"/>
                  <a:chExt cx="553" cy="943"/>
                </a:xfrm>
              </p:grpSpPr>
              <p:sp>
                <p:nvSpPr>
                  <p:cNvPr id="93" name="Rectangle 26"/>
                  <p:cNvSpPr>
                    <a:spLocks noChangeArrowheads="1"/>
                  </p:cNvSpPr>
                  <p:nvPr/>
                </p:nvSpPr>
                <p:spPr bwMode="auto">
                  <a:xfrm>
                    <a:off x="3652" y="1410"/>
                    <a:ext cx="547" cy="94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Text Box 27"/>
                  <p:cNvSpPr txBox="1">
                    <a:spLocks noChangeArrowheads="1"/>
                  </p:cNvSpPr>
                  <p:nvPr/>
                </p:nvSpPr>
                <p:spPr bwMode="auto">
                  <a:xfrm>
                    <a:off x="3669" y="1747"/>
                    <a:ext cx="5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a:t>MDR</a:t>
                    </a:r>
                  </a:p>
                </p:txBody>
              </p:sp>
            </p:grpSp>
            <p:sp>
              <p:nvSpPr>
                <p:cNvPr id="75" name="Line 28"/>
                <p:cNvSpPr>
                  <a:spLocks noChangeShapeType="1"/>
                </p:cNvSpPr>
                <p:nvPr/>
              </p:nvSpPr>
              <p:spPr bwMode="auto">
                <a:xfrm>
                  <a:off x="3114" y="1623"/>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29"/>
                <p:cNvSpPr>
                  <a:spLocks noChangeShapeType="1"/>
                </p:cNvSpPr>
                <p:nvPr/>
              </p:nvSpPr>
              <p:spPr bwMode="auto">
                <a:xfrm>
                  <a:off x="3114" y="2163"/>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30"/>
                <p:cNvSpPr>
                  <a:spLocks noChangeShapeType="1"/>
                </p:cNvSpPr>
                <p:nvPr/>
              </p:nvSpPr>
              <p:spPr bwMode="auto">
                <a:xfrm>
                  <a:off x="2034" y="1635"/>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8" name="Line 31"/>
                <p:cNvSpPr>
                  <a:spLocks noChangeShapeType="1"/>
                </p:cNvSpPr>
                <p:nvPr/>
              </p:nvSpPr>
              <p:spPr bwMode="auto">
                <a:xfrm>
                  <a:off x="2034" y="2175"/>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Line 32"/>
                <p:cNvSpPr>
                  <a:spLocks noChangeShapeType="1"/>
                </p:cNvSpPr>
                <p:nvPr/>
              </p:nvSpPr>
              <p:spPr bwMode="auto">
                <a:xfrm flipV="1">
                  <a:off x="1110" y="2355"/>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33"/>
                <p:cNvSpPr>
                  <a:spLocks noChangeShapeType="1"/>
                </p:cNvSpPr>
                <p:nvPr/>
              </p:nvSpPr>
              <p:spPr bwMode="auto">
                <a:xfrm flipV="1">
                  <a:off x="1782" y="2367"/>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1" name="Line 34"/>
                <p:cNvSpPr>
                  <a:spLocks noChangeShapeType="1"/>
                </p:cNvSpPr>
                <p:nvPr/>
              </p:nvSpPr>
              <p:spPr bwMode="auto">
                <a:xfrm flipV="1">
                  <a:off x="1110" y="2859"/>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 name="Line 35"/>
                <p:cNvSpPr>
                  <a:spLocks noChangeShapeType="1"/>
                </p:cNvSpPr>
                <p:nvPr/>
              </p:nvSpPr>
              <p:spPr bwMode="auto">
                <a:xfrm flipV="1">
                  <a:off x="1782" y="2871"/>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36"/>
                <p:cNvSpPr>
                  <a:spLocks noChangeShapeType="1"/>
                </p:cNvSpPr>
                <p:nvPr/>
              </p:nvSpPr>
              <p:spPr bwMode="auto">
                <a:xfrm flipV="1">
                  <a:off x="1110" y="3375"/>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37"/>
                <p:cNvSpPr>
                  <a:spLocks noChangeShapeType="1"/>
                </p:cNvSpPr>
                <p:nvPr/>
              </p:nvSpPr>
              <p:spPr bwMode="auto">
                <a:xfrm flipV="1">
                  <a:off x="1782" y="3387"/>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5" name="Text Box 38"/>
                <p:cNvSpPr txBox="1">
                  <a:spLocks noChangeArrowheads="1"/>
                </p:cNvSpPr>
                <p:nvPr/>
              </p:nvSpPr>
              <p:spPr bwMode="auto">
                <a:xfrm>
                  <a:off x="1605" y="3928"/>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地址总线</a:t>
                  </a:r>
                </a:p>
              </p:txBody>
            </p:sp>
            <p:sp>
              <p:nvSpPr>
                <p:cNvPr id="86" name="Text Box 39"/>
                <p:cNvSpPr txBox="1">
                  <a:spLocks noChangeArrowheads="1"/>
                </p:cNvSpPr>
                <p:nvPr/>
              </p:nvSpPr>
              <p:spPr bwMode="auto">
                <a:xfrm>
                  <a:off x="4224" y="1536"/>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数据总线</a:t>
                  </a:r>
                </a:p>
              </p:txBody>
            </p:sp>
            <p:grpSp>
              <p:nvGrpSpPr>
                <p:cNvPr id="87" name="Group 40"/>
                <p:cNvGrpSpPr/>
                <p:nvPr/>
              </p:nvGrpSpPr>
              <p:grpSpPr bwMode="auto">
                <a:xfrm>
                  <a:off x="2331" y="3116"/>
                  <a:ext cx="309" cy="670"/>
                  <a:chOff x="2315" y="3116"/>
                  <a:chExt cx="309" cy="670"/>
                </a:xfrm>
              </p:grpSpPr>
              <p:sp>
                <p:nvSpPr>
                  <p:cNvPr id="91" name="Line 41"/>
                  <p:cNvSpPr>
                    <a:spLocks noChangeShapeType="1"/>
                  </p:cNvSpPr>
                  <p:nvPr/>
                </p:nvSpPr>
                <p:spPr bwMode="auto">
                  <a:xfrm flipV="1">
                    <a:off x="2470" y="3116"/>
                    <a:ext cx="0" cy="397"/>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 name="Text Box 42"/>
                  <p:cNvSpPr txBox="1">
                    <a:spLocks noChangeArrowheads="1"/>
                  </p:cNvSpPr>
                  <p:nvPr/>
                </p:nvSpPr>
                <p:spPr bwMode="auto">
                  <a:xfrm>
                    <a:off x="2315" y="349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读</a:t>
                    </a:r>
                  </a:p>
                </p:txBody>
              </p:sp>
            </p:grpSp>
            <p:grpSp>
              <p:nvGrpSpPr>
                <p:cNvPr id="88" name="Group 43"/>
                <p:cNvGrpSpPr/>
                <p:nvPr/>
              </p:nvGrpSpPr>
              <p:grpSpPr bwMode="auto">
                <a:xfrm>
                  <a:off x="3024" y="3116"/>
                  <a:ext cx="309" cy="670"/>
                  <a:chOff x="2999" y="3116"/>
                  <a:chExt cx="309" cy="670"/>
                </a:xfrm>
              </p:grpSpPr>
              <p:sp>
                <p:nvSpPr>
                  <p:cNvPr id="89" name="Line 44"/>
                  <p:cNvSpPr>
                    <a:spLocks noChangeShapeType="1"/>
                  </p:cNvSpPr>
                  <p:nvPr/>
                </p:nvSpPr>
                <p:spPr bwMode="auto">
                  <a:xfrm flipV="1">
                    <a:off x="3154" y="3116"/>
                    <a:ext cx="0" cy="397"/>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0" name="Text Box 45"/>
                  <p:cNvSpPr txBox="1">
                    <a:spLocks noChangeArrowheads="1"/>
                  </p:cNvSpPr>
                  <p:nvPr/>
                </p:nvSpPr>
                <p:spPr bwMode="auto">
                  <a:xfrm>
                    <a:off x="2999" y="349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写</a:t>
                    </a:r>
                  </a:p>
                </p:txBody>
              </p:sp>
            </p:grpSp>
          </p:grpSp>
          <p:sp>
            <p:nvSpPr>
              <p:cNvPr id="60" name="Line 46"/>
              <p:cNvSpPr>
                <a:spLocks noChangeShapeType="1"/>
              </p:cNvSpPr>
              <p:nvPr/>
            </p:nvSpPr>
            <p:spPr bwMode="auto">
              <a:xfrm>
                <a:off x="1455" y="4128"/>
                <a:ext cx="66" cy="0"/>
              </a:xfrm>
              <a:prstGeom prst="line">
                <a:avLst/>
              </a:prstGeom>
              <a:noFill/>
              <a:ln w="57150">
                <a:solidFill>
                  <a:srgbClr val="000099"/>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54" name="Text Box 47"/>
            <p:cNvSpPr txBox="1">
              <a:spLocks noChangeArrowheads="1"/>
            </p:cNvSpPr>
            <p:nvPr/>
          </p:nvSpPr>
          <p:spPr bwMode="auto">
            <a:xfrm>
              <a:off x="1292" y="2840"/>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5" name="Text Box 48"/>
            <p:cNvSpPr txBox="1">
              <a:spLocks noChangeArrowheads="1"/>
            </p:cNvSpPr>
            <p:nvPr/>
          </p:nvSpPr>
          <p:spPr bwMode="auto">
            <a:xfrm>
              <a:off x="1292" y="3353"/>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6" name="Text Box 49"/>
            <p:cNvSpPr txBox="1">
              <a:spLocks noChangeArrowheads="1"/>
            </p:cNvSpPr>
            <p:nvPr/>
          </p:nvSpPr>
          <p:spPr bwMode="auto">
            <a:xfrm>
              <a:off x="1292" y="2333"/>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7" name="Text Box 50"/>
            <p:cNvSpPr txBox="1">
              <a:spLocks noChangeArrowheads="1"/>
            </p:cNvSpPr>
            <p:nvPr/>
          </p:nvSpPr>
          <p:spPr bwMode="auto">
            <a:xfrm rot="-5400000">
              <a:off x="2056" y="1726"/>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8" name="Text Box 51"/>
            <p:cNvSpPr txBox="1">
              <a:spLocks noChangeArrowheads="1"/>
            </p:cNvSpPr>
            <p:nvPr/>
          </p:nvSpPr>
          <p:spPr bwMode="auto">
            <a:xfrm rot="-5400000">
              <a:off x="3144" y="1726"/>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90</a:t>
            </a:fld>
            <a:endParaRPr lang="zh-CN" altLang="en-US" dirty="0"/>
          </a:p>
        </p:txBody>
      </p:sp>
      <p:sp>
        <p:nvSpPr>
          <p:cNvPr id="26" name="Text Box 2"/>
          <p:cNvSpPr txBox="1">
            <a:spLocks noChangeArrowheads="1"/>
          </p:cNvSpPr>
          <p:nvPr/>
        </p:nvSpPr>
        <p:spPr bwMode="auto">
          <a:xfrm>
            <a:off x="2476500" y="41592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练习2</a:t>
            </a:r>
          </a:p>
        </p:txBody>
      </p:sp>
      <p:grpSp>
        <p:nvGrpSpPr>
          <p:cNvPr id="27" name="Group 3"/>
          <p:cNvGrpSpPr/>
          <p:nvPr/>
        </p:nvGrpSpPr>
        <p:grpSpPr bwMode="auto">
          <a:xfrm>
            <a:off x="3467100" y="1820863"/>
            <a:ext cx="4041775" cy="579437"/>
            <a:chOff x="960" y="1104"/>
            <a:chExt cx="2546" cy="365"/>
          </a:xfrm>
        </p:grpSpPr>
        <p:sp>
          <p:nvSpPr>
            <p:cNvPr id="28" name="Text Box 4"/>
            <p:cNvSpPr txBox="1">
              <a:spLocks noChangeArrowheads="1"/>
            </p:cNvSpPr>
            <p:nvPr/>
          </p:nvSpPr>
          <p:spPr bwMode="auto">
            <a:xfrm>
              <a:off x="960" y="1104"/>
              <a:ext cx="25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4 </a:t>
              </a:r>
              <a:r>
                <a:rPr lang="en-US" altLang="zh-CN" sz="3200" b="1"/>
                <a:t>= 4     5      6     7 = 1</a:t>
              </a:r>
            </a:p>
          </p:txBody>
        </p:sp>
        <p:sp>
          <p:nvSpPr>
            <p:cNvPr id="29" name="AutoShape 5"/>
            <p:cNvSpPr>
              <a:spLocks noChangeArrowheads="1"/>
            </p:cNvSpPr>
            <p:nvPr/>
          </p:nvSpPr>
          <p:spPr bwMode="auto">
            <a:xfrm>
              <a:off x="1680" y="118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AutoShape 6"/>
            <p:cNvSpPr>
              <a:spLocks noChangeArrowheads="1"/>
            </p:cNvSpPr>
            <p:nvPr/>
          </p:nvSpPr>
          <p:spPr bwMode="auto">
            <a:xfrm>
              <a:off x="2160" y="118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AutoShape 7"/>
            <p:cNvSpPr>
              <a:spLocks noChangeArrowheads="1"/>
            </p:cNvSpPr>
            <p:nvPr/>
          </p:nvSpPr>
          <p:spPr bwMode="auto">
            <a:xfrm>
              <a:off x="2640" y="118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 name="Group 8"/>
          <p:cNvGrpSpPr/>
          <p:nvPr/>
        </p:nvGrpSpPr>
        <p:grpSpPr bwMode="auto">
          <a:xfrm>
            <a:off x="3467100" y="2506663"/>
            <a:ext cx="4041775" cy="579437"/>
            <a:chOff x="960" y="1536"/>
            <a:chExt cx="2546" cy="365"/>
          </a:xfrm>
        </p:grpSpPr>
        <p:sp>
          <p:nvSpPr>
            <p:cNvPr id="33" name="Text Box 9"/>
            <p:cNvSpPr txBox="1">
              <a:spLocks noChangeArrowheads="1"/>
            </p:cNvSpPr>
            <p:nvPr/>
          </p:nvSpPr>
          <p:spPr bwMode="auto">
            <a:xfrm>
              <a:off x="960" y="1536"/>
              <a:ext cx="25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2 </a:t>
              </a:r>
              <a:r>
                <a:rPr lang="en-US" altLang="zh-CN" sz="3200" b="1"/>
                <a:t>= 2     3      6     7 = 0</a:t>
              </a:r>
            </a:p>
          </p:txBody>
        </p:sp>
        <p:sp>
          <p:nvSpPr>
            <p:cNvPr id="34" name="AutoShape 10"/>
            <p:cNvSpPr>
              <a:spLocks noChangeArrowheads="1"/>
            </p:cNvSpPr>
            <p:nvPr/>
          </p:nvSpPr>
          <p:spPr bwMode="auto">
            <a:xfrm>
              <a:off x="1680" y="162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AutoShape 11"/>
            <p:cNvSpPr>
              <a:spLocks noChangeArrowheads="1"/>
            </p:cNvSpPr>
            <p:nvPr/>
          </p:nvSpPr>
          <p:spPr bwMode="auto">
            <a:xfrm>
              <a:off x="2160" y="162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AutoShape 12"/>
            <p:cNvSpPr>
              <a:spLocks noChangeArrowheads="1"/>
            </p:cNvSpPr>
            <p:nvPr/>
          </p:nvSpPr>
          <p:spPr bwMode="auto">
            <a:xfrm>
              <a:off x="2640" y="162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 name="Group 13"/>
          <p:cNvGrpSpPr/>
          <p:nvPr/>
        </p:nvGrpSpPr>
        <p:grpSpPr bwMode="auto">
          <a:xfrm>
            <a:off x="3467100" y="3192463"/>
            <a:ext cx="4041775" cy="579437"/>
            <a:chOff x="960" y="1968"/>
            <a:chExt cx="2546" cy="365"/>
          </a:xfrm>
        </p:grpSpPr>
        <p:sp>
          <p:nvSpPr>
            <p:cNvPr id="38" name="Text Box 14"/>
            <p:cNvSpPr txBox="1">
              <a:spLocks noChangeArrowheads="1"/>
            </p:cNvSpPr>
            <p:nvPr/>
          </p:nvSpPr>
          <p:spPr bwMode="auto">
            <a:xfrm>
              <a:off x="960" y="1968"/>
              <a:ext cx="25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1 </a:t>
              </a:r>
              <a:r>
                <a:rPr lang="en-US" altLang="zh-CN" sz="3200" b="1"/>
                <a:t>= 1     3      5     7 = 0</a:t>
              </a:r>
            </a:p>
          </p:txBody>
        </p:sp>
        <p:sp>
          <p:nvSpPr>
            <p:cNvPr id="39" name="AutoShape 15"/>
            <p:cNvSpPr>
              <a:spLocks noChangeArrowheads="1"/>
            </p:cNvSpPr>
            <p:nvPr/>
          </p:nvSpPr>
          <p:spPr bwMode="auto">
            <a:xfrm>
              <a:off x="1680" y="20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AutoShape 16"/>
            <p:cNvSpPr>
              <a:spLocks noChangeArrowheads="1"/>
            </p:cNvSpPr>
            <p:nvPr/>
          </p:nvSpPr>
          <p:spPr bwMode="auto">
            <a:xfrm>
              <a:off x="2160" y="20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AutoShape 17"/>
            <p:cNvSpPr>
              <a:spLocks noChangeArrowheads="1"/>
            </p:cNvSpPr>
            <p:nvPr/>
          </p:nvSpPr>
          <p:spPr bwMode="auto">
            <a:xfrm>
              <a:off x="2640" y="20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2" name="Text Box 18"/>
          <p:cNvSpPr txBox="1">
            <a:spLocks noChangeArrowheads="1"/>
          </p:cNvSpPr>
          <p:nvPr/>
        </p:nvSpPr>
        <p:spPr bwMode="auto">
          <a:xfrm>
            <a:off x="2857500" y="3848100"/>
            <a:ext cx="3116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a:t>P</a:t>
            </a:r>
            <a:r>
              <a:rPr lang="en-US" altLang="zh-CN" sz="3200" b="1" baseline="-25000"/>
              <a:t>4 </a:t>
            </a:r>
            <a:r>
              <a:rPr lang="en-US" altLang="zh-CN" sz="3200" b="1"/>
              <a:t>P</a:t>
            </a:r>
            <a:r>
              <a:rPr lang="en-US" altLang="zh-CN" sz="3200" b="1" baseline="-25000"/>
              <a:t>2 </a:t>
            </a:r>
            <a:r>
              <a:rPr lang="en-US" altLang="zh-CN" sz="3200" b="1"/>
              <a:t>P</a:t>
            </a:r>
            <a:r>
              <a:rPr lang="en-US" altLang="zh-CN" sz="3200" b="1" baseline="-25000"/>
              <a:t>1</a:t>
            </a:r>
            <a:r>
              <a:rPr lang="en-US" altLang="zh-CN" sz="3200" b="1"/>
              <a:t> = 100</a:t>
            </a:r>
          </a:p>
        </p:txBody>
      </p:sp>
      <p:sp>
        <p:nvSpPr>
          <p:cNvPr id="43" name="Text Box 19"/>
          <p:cNvSpPr txBox="1">
            <a:spLocks noChangeArrowheads="1"/>
          </p:cNvSpPr>
          <p:nvPr/>
        </p:nvSpPr>
        <p:spPr bwMode="auto">
          <a:xfrm>
            <a:off x="6438900" y="3797300"/>
            <a:ext cx="3471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第 </a:t>
            </a:r>
            <a:r>
              <a:rPr lang="zh-CN" altLang="en-US" sz="3600" b="1">
                <a:solidFill>
                  <a:schemeClr val="folHlink"/>
                </a:solidFill>
              </a:rPr>
              <a:t>4</a:t>
            </a:r>
            <a:r>
              <a:rPr lang="zh-CN" altLang="en-US" sz="3200" b="1">
                <a:solidFill>
                  <a:schemeClr val="folHlink"/>
                </a:solidFill>
              </a:rPr>
              <a:t> 位错，可不纠</a:t>
            </a:r>
          </a:p>
        </p:txBody>
      </p:sp>
      <p:grpSp>
        <p:nvGrpSpPr>
          <p:cNvPr id="44" name="Group 20"/>
          <p:cNvGrpSpPr/>
          <p:nvPr/>
        </p:nvGrpSpPr>
        <p:grpSpPr bwMode="auto">
          <a:xfrm>
            <a:off x="3848100" y="471488"/>
            <a:ext cx="5281613" cy="1289050"/>
            <a:chOff x="1200" y="321"/>
            <a:chExt cx="3327" cy="812"/>
          </a:xfrm>
        </p:grpSpPr>
        <p:sp>
          <p:nvSpPr>
            <p:cNvPr id="45" name="Text Box 21"/>
            <p:cNvSpPr txBox="1">
              <a:spLocks noChangeArrowheads="1"/>
            </p:cNvSpPr>
            <p:nvPr/>
          </p:nvSpPr>
          <p:spPr bwMode="auto">
            <a:xfrm>
              <a:off x="1200" y="321"/>
              <a:ext cx="332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写出按</a:t>
              </a:r>
              <a:r>
                <a:rPr lang="zh-CN" altLang="en-US" sz="3600" b="1" dirty="0">
                  <a:solidFill>
                    <a:srgbClr val="FF0000"/>
                  </a:solidFill>
                </a:rPr>
                <a:t>偶校验</a:t>
              </a:r>
              <a:r>
                <a:rPr lang="zh-CN" altLang="en-US" sz="3200" b="1" dirty="0"/>
                <a:t>配置的汉明码</a:t>
              </a:r>
            </a:p>
          </p:txBody>
        </p:sp>
        <p:sp>
          <p:nvSpPr>
            <p:cNvPr id="46" name="Text Box 22"/>
            <p:cNvSpPr txBox="1">
              <a:spLocks noChangeArrowheads="1"/>
            </p:cNvSpPr>
            <p:nvPr/>
          </p:nvSpPr>
          <p:spPr bwMode="auto">
            <a:xfrm>
              <a:off x="1287" y="768"/>
              <a:ext cx="23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0101101 的纠错过程</a:t>
              </a:r>
            </a:p>
          </p:txBody>
        </p:sp>
      </p:grpSp>
      <p:grpSp>
        <p:nvGrpSpPr>
          <p:cNvPr id="47" name="Group 23"/>
          <p:cNvGrpSpPr/>
          <p:nvPr/>
        </p:nvGrpSpPr>
        <p:grpSpPr bwMode="auto">
          <a:xfrm>
            <a:off x="2476500" y="4818066"/>
            <a:ext cx="7186613" cy="685800"/>
            <a:chOff x="432" y="2867"/>
            <a:chExt cx="4527" cy="432"/>
          </a:xfrm>
        </p:grpSpPr>
        <p:sp>
          <p:nvSpPr>
            <p:cNvPr id="48" name="Text Box 24"/>
            <p:cNvSpPr txBox="1">
              <a:spLocks noChangeArrowheads="1"/>
            </p:cNvSpPr>
            <p:nvPr/>
          </p:nvSpPr>
          <p:spPr bwMode="auto">
            <a:xfrm>
              <a:off x="432" y="2895"/>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练习3</a:t>
              </a:r>
            </a:p>
          </p:txBody>
        </p:sp>
        <p:sp>
          <p:nvSpPr>
            <p:cNvPr id="49" name="Text Box 25"/>
            <p:cNvSpPr txBox="1">
              <a:spLocks noChangeArrowheads="1"/>
            </p:cNvSpPr>
            <p:nvPr/>
          </p:nvSpPr>
          <p:spPr bwMode="auto">
            <a:xfrm>
              <a:off x="1291" y="2867"/>
              <a:ext cx="366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按</a:t>
              </a:r>
              <a:r>
                <a:rPr lang="zh-CN" altLang="en-US" sz="3600" b="1" dirty="0">
                  <a:solidFill>
                    <a:srgbClr val="FF0000"/>
                  </a:solidFill>
                </a:rPr>
                <a:t>配奇</a:t>
              </a:r>
              <a:r>
                <a:rPr lang="zh-CN" altLang="en-US" sz="3200" b="1" dirty="0"/>
                <a:t>原则配置 0011 的汉明码</a:t>
              </a:r>
            </a:p>
          </p:txBody>
        </p:sp>
      </p:grpSp>
      <p:sp>
        <p:nvSpPr>
          <p:cNvPr id="50" name="Text Box 26"/>
          <p:cNvSpPr txBox="1">
            <a:spLocks noChangeArrowheads="1"/>
          </p:cNvSpPr>
          <p:nvPr/>
        </p:nvSpPr>
        <p:spPr bwMode="auto">
          <a:xfrm>
            <a:off x="3848100" y="5645150"/>
            <a:ext cx="4741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配奇的汉明码为 </a:t>
            </a:r>
            <a:r>
              <a:rPr lang="zh-CN" altLang="en-US" sz="3600" b="1">
                <a:solidFill>
                  <a:schemeClr val="folHlink"/>
                </a:solidFill>
              </a:rPr>
              <a:t>01</a:t>
            </a:r>
            <a:r>
              <a:rPr lang="zh-CN" altLang="en-US" sz="3600" b="1"/>
              <a:t>0</a:t>
            </a:r>
            <a:r>
              <a:rPr lang="zh-CN" altLang="en-US" sz="3600" b="1">
                <a:solidFill>
                  <a:schemeClr val="folHlink"/>
                </a:solidFill>
              </a:rPr>
              <a:t>1</a:t>
            </a:r>
            <a:r>
              <a:rPr lang="zh-CN" altLang="en-US" sz="3600" b="1"/>
              <a:t>011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linds(horizontal)">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linds(horizontal)">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blinds(horizontal)">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blinds(horizontal)">
                                      <p:cBhvr>
                                        <p:cTn id="4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3" grpId="0" autoUpdateAnimBg="0"/>
      <p:bldP spid="50"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76555"/>
            <a:ext cx="10515600" cy="1325563"/>
          </a:xfrm>
        </p:spPr>
        <p:txBody>
          <a:bodyPr/>
          <a:lstStyle/>
          <a:p>
            <a:r>
              <a:rPr lang="en-US" altLang="zh-CN" b="1" dirty="0">
                <a:latin typeface="Times New Roman" panose="02020603050405020304" pitchFamily="18" charset="0"/>
                <a:cs typeface="Times New Roman" panose="02020603050405020304" pitchFamily="18" charset="0"/>
                <a:sym typeface="+mn-ea"/>
              </a:rPr>
              <a:t>4.2</a:t>
            </a:r>
            <a:r>
              <a:rPr lang="zh-CN" altLang="en-US" b="1" dirty="0">
                <a:latin typeface="Times New Roman" panose="02020603050405020304" pitchFamily="18" charset="0"/>
                <a:cs typeface="Times New Roman" panose="02020603050405020304" pitchFamily="18" charset="0"/>
                <a:sym typeface="+mn-ea"/>
              </a:rPr>
              <a:t>主存储器</a:t>
            </a:r>
            <a:endParaRPr lang="zh-CN" altLang="en-US"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p:txBody>
          <a:bodyPr/>
          <a:lstStyle/>
          <a:p>
            <a:pPr marL="0" indent="0">
              <a:buNone/>
            </a:pPr>
            <a:r>
              <a:rPr lang="zh-CN" altLang="en-US" sz="3600" b="1" dirty="0">
                <a:latin typeface="Times New Roman" panose="02020603050405020304" pitchFamily="18" charset="0"/>
                <a:sym typeface="+mn-ea"/>
              </a:rPr>
              <a:t>六、提高访存速度的措施</a:t>
            </a:r>
          </a:p>
          <a:p>
            <a:pPr lvl="1"/>
            <a:r>
              <a:rPr lang="zh-CN" altLang="en-US" sz="3200" b="1" dirty="0">
                <a:latin typeface="Times New Roman" panose="02020603050405020304" pitchFamily="18" charset="0"/>
                <a:sym typeface="+mn-ea"/>
              </a:rPr>
              <a:t>采用高速器件</a:t>
            </a:r>
          </a:p>
          <a:p>
            <a:pPr lvl="1"/>
            <a:r>
              <a:rPr lang="zh-CN" altLang="en-US" sz="3200" b="1" dirty="0">
                <a:latin typeface="Times New Roman" panose="02020603050405020304" pitchFamily="18" charset="0"/>
                <a:sym typeface="+mn-ea"/>
              </a:rPr>
              <a:t>采用层次结构  </a:t>
            </a:r>
            <a:r>
              <a:rPr lang="en-US" altLang="zh-CN" sz="3200" b="1" dirty="0">
                <a:latin typeface="Times New Roman" panose="02020603050405020304" pitchFamily="18" charset="0"/>
                <a:sym typeface="+mn-ea"/>
              </a:rPr>
              <a:t>Cache </a:t>
            </a:r>
            <a:r>
              <a:rPr lang="en-US" altLang="en-US" sz="3200" b="1" dirty="0">
                <a:latin typeface="Times New Roman" panose="02020603050405020304" pitchFamily="18" charset="0"/>
                <a:sym typeface="+mn-ea"/>
              </a:rPr>
              <a:t>–</a:t>
            </a:r>
            <a:r>
              <a:rPr lang="zh-CN" altLang="en-US" sz="3200" b="1" dirty="0">
                <a:latin typeface="Times New Roman" panose="02020603050405020304" pitchFamily="18" charset="0"/>
                <a:sym typeface="+mn-ea"/>
              </a:rPr>
              <a:t>主存   </a:t>
            </a:r>
            <a:endParaRPr lang="zh-CN" altLang="en-US" sz="3200" b="1" dirty="0">
              <a:latin typeface="Times New Roman" panose="02020603050405020304" pitchFamily="18" charset="0"/>
            </a:endParaRPr>
          </a:p>
          <a:p>
            <a:pPr lvl="1"/>
            <a:r>
              <a:rPr lang="zh-CN" altLang="en-US" sz="3200" b="1" dirty="0">
                <a:solidFill>
                  <a:srgbClr val="0000FF"/>
                </a:solidFill>
                <a:latin typeface="Times New Roman" panose="02020603050405020304" pitchFamily="18" charset="0"/>
                <a:sym typeface="+mn-ea"/>
              </a:rPr>
              <a:t>调整主存结构</a:t>
            </a:r>
            <a:endParaRPr lang="zh-CN" altLang="en-US" sz="3200" b="1" dirty="0">
              <a:solidFill>
                <a:srgbClr val="0000FF"/>
              </a:solidFill>
              <a:latin typeface="Times New Roman" panose="02020603050405020304" pitchFamily="18" charset="0"/>
              <a:cs typeface="宋体" panose="02010600030101010101" pitchFamily="2" charset="-122"/>
              <a:sym typeface="+mn-ea"/>
            </a:endParaRPr>
          </a:p>
          <a:p>
            <a:pPr lvl="1"/>
            <a:endParaRPr b="1" dirty="0">
              <a:cs typeface="宋体" panose="02010600030101010101" pitchFamily="2" charset="-122"/>
              <a:sym typeface="+mn-ea"/>
            </a:endParaRPr>
          </a:p>
          <a:p>
            <a:pPr marL="914400" lvl="2" indent="0">
              <a:buNone/>
            </a:pPr>
            <a:endParaRPr lang="zh-CN" altLang="en-US" b="1" dirty="0">
              <a:latin typeface="Times New Roman" panose="02020603050405020304" pitchFamily="18" charset="0"/>
            </a:endParaRPr>
          </a:p>
          <a:p>
            <a:pPr lvl="2"/>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91</a:t>
            </a:fld>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92</a:t>
            </a:fld>
            <a:endParaRPr lang="zh-CN" altLang="en-US" dirty="0"/>
          </a:p>
        </p:txBody>
      </p:sp>
      <p:sp>
        <p:nvSpPr>
          <p:cNvPr id="3" name="标题 2"/>
          <p:cNvSpPr>
            <a:spLocks noGrp="1"/>
          </p:cNvSpPr>
          <p:nvPr>
            <p:ph type="title"/>
          </p:nvPr>
        </p:nvSpPr>
        <p:spPr/>
        <p:txBody>
          <a:bodyPr>
            <a:normAutofit/>
          </a:bodyPr>
          <a:lstStyle/>
          <a:p>
            <a:r>
              <a:rPr lang="zh-CN" altLang="en-US" dirty="0">
                <a:latin typeface="Times New Roman" panose="02020603050405020304" pitchFamily="18" charset="0"/>
                <a:sym typeface="+mn-ea"/>
              </a:rPr>
              <a:t>调整主存结构，提高访存速度</a:t>
            </a:r>
            <a:endParaRPr lang="zh-CN" altLang="en-US" dirty="0"/>
          </a:p>
        </p:txBody>
      </p:sp>
      <p:sp>
        <p:nvSpPr>
          <p:cNvPr id="45" name="Text Box 5"/>
          <p:cNvSpPr txBox="1">
            <a:spLocks noChangeArrowheads="1"/>
          </p:cNvSpPr>
          <p:nvPr/>
        </p:nvSpPr>
        <p:spPr bwMode="auto">
          <a:xfrm>
            <a:off x="2154238" y="1047146"/>
            <a:ext cx="320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单体多字系统  </a:t>
            </a:r>
          </a:p>
        </p:txBody>
      </p:sp>
      <p:grpSp>
        <p:nvGrpSpPr>
          <p:cNvPr id="46" name="Group 6"/>
          <p:cNvGrpSpPr/>
          <p:nvPr/>
        </p:nvGrpSpPr>
        <p:grpSpPr bwMode="auto">
          <a:xfrm>
            <a:off x="2338388" y="2117725"/>
            <a:ext cx="7110412" cy="3302000"/>
            <a:chOff x="801" y="2120"/>
            <a:chExt cx="4479" cy="2080"/>
          </a:xfrm>
        </p:grpSpPr>
        <p:sp>
          <p:nvSpPr>
            <p:cNvPr id="47" name="Rectangle 7"/>
            <p:cNvSpPr>
              <a:spLocks noChangeArrowheads="1"/>
            </p:cNvSpPr>
            <p:nvPr/>
          </p:nvSpPr>
          <p:spPr bwMode="auto">
            <a:xfrm>
              <a:off x="822" y="2491"/>
              <a:ext cx="290" cy="1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Rectangle 8"/>
            <p:cNvSpPr>
              <a:spLocks noChangeArrowheads="1"/>
            </p:cNvSpPr>
            <p:nvPr/>
          </p:nvSpPr>
          <p:spPr bwMode="auto">
            <a:xfrm>
              <a:off x="1546" y="278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Text Box 9"/>
            <p:cNvSpPr txBox="1">
              <a:spLocks noChangeArrowheads="1"/>
            </p:cNvSpPr>
            <p:nvPr/>
          </p:nvSpPr>
          <p:spPr bwMode="auto">
            <a:xfrm>
              <a:off x="1594"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t>W</a:t>
              </a:r>
              <a:r>
                <a:rPr lang="zh-CN" altLang="en-US" b="1" dirty="0"/>
                <a:t>位</a:t>
              </a:r>
              <a:endParaRPr lang="zh-CN" altLang="en-US" b="1" i="1" dirty="0"/>
            </a:p>
          </p:txBody>
        </p:sp>
        <p:sp>
          <p:nvSpPr>
            <p:cNvPr id="50" name="Rectangle 10"/>
            <p:cNvSpPr>
              <a:spLocks noChangeArrowheads="1"/>
            </p:cNvSpPr>
            <p:nvPr/>
          </p:nvSpPr>
          <p:spPr bwMode="auto">
            <a:xfrm>
              <a:off x="2173" y="2780"/>
              <a:ext cx="628"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Text Box 11"/>
            <p:cNvSpPr txBox="1">
              <a:spLocks noChangeArrowheads="1"/>
            </p:cNvSpPr>
            <p:nvPr/>
          </p:nvSpPr>
          <p:spPr bwMode="auto">
            <a:xfrm>
              <a:off x="2221"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endParaRPr lang="zh-CN" altLang="en-US" b="1" i="1"/>
            </a:p>
          </p:txBody>
        </p:sp>
        <p:sp>
          <p:nvSpPr>
            <p:cNvPr id="52" name="Rectangle 12"/>
            <p:cNvSpPr>
              <a:spLocks noChangeArrowheads="1"/>
            </p:cNvSpPr>
            <p:nvPr/>
          </p:nvSpPr>
          <p:spPr bwMode="auto">
            <a:xfrm>
              <a:off x="2801" y="278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Text Box 13"/>
            <p:cNvSpPr txBox="1">
              <a:spLocks noChangeArrowheads="1"/>
            </p:cNvSpPr>
            <p:nvPr/>
          </p:nvSpPr>
          <p:spPr bwMode="auto">
            <a:xfrm>
              <a:off x="2849"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endParaRPr lang="zh-CN" altLang="en-US" b="1" i="1"/>
            </a:p>
          </p:txBody>
        </p:sp>
        <p:sp>
          <p:nvSpPr>
            <p:cNvPr id="54" name="Rectangle 14"/>
            <p:cNvSpPr>
              <a:spLocks noChangeArrowheads="1"/>
            </p:cNvSpPr>
            <p:nvPr/>
          </p:nvSpPr>
          <p:spPr bwMode="auto">
            <a:xfrm>
              <a:off x="3428" y="278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Text Box 15"/>
            <p:cNvSpPr txBox="1">
              <a:spLocks noChangeArrowheads="1"/>
            </p:cNvSpPr>
            <p:nvPr/>
          </p:nvSpPr>
          <p:spPr bwMode="auto">
            <a:xfrm>
              <a:off x="3476"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p>
          </p:txBody>
        </p:sp>
        <p:sp>
          <p:nvSpPr>
            <p:cNvPr id="56" name="Rectangle 16"/>
            <p:cNvSpPr>
              <a:spLocks noChangeArrowheads="1"/>
            </p:cNvSpPr>
            <p:nvPr/>
          </p:nvSpPr>
          <p:spPr bwMode="auto">
            <a:xfrm>
              <a:off x="2511" y="212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Text Box 17"/>
            <p:cNvSpPr txBox="1">
              <a:spLocks noChangeArrowheads="1"/>
            </p:cNvSpPr>
            <p:nvPr/>
          </p:nvSpPr>
          <p:spPr bwMode="auto">
            <a:xfrm>
              <a:off x="2559" y="2137"/>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endParaRPr lang="zh-CN" altLang="en-US" b="1" i="1"/>
            </a:p>
          </p:txBody>
        </p:sp>
        <p:grpSp>
          <p:nvGrpSpPr>
            <p:cNvPr id="58" name="Group 18"/>
            <p:cNvGrpSpPr/>
            <p:nvPr/>
          </p:nvGrpSpPr>
          <p:grpSpPr bwMode="auto">
            <a:xfrm>
              <a:off x="1546" y="3358"/>
              <a:ext cx="2509" cy="289"/>
              <a:chOff x="1546" y="3358"/>
              <a:chExt cx="2509" cy="289"/>
            </a:xfrm>
          </p:grpSpPr>
          <p:sp>
            <p:nvSpPr>
              <p:cNvPr id="81" name="Rectangle 19"/>
              <p:cNvSpPr>
                <a:spLocks noChangeArrowheads="1"/>
              </p:cNvSpPr>
              <p:nvPr/>
            </p:nvSpPr>
            <p:spPr bwMode="auto">
              <a:xfrm>
                <a:off x="1546" y="3358"/>
                <a:ext cx="2509"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Line 20"/>
              <p:cNvSpPr>
                <a:spLocks noChangeShapeType="1"/>
              </p:cNvSpPr>
              <p:nvPr/>
            </p:nvSpPr>
            <p:spPr bwMode="auto">
              <a:xfrm>
                <a:off x="2173" y="3358"/>
                <a:ext cx="0" cy="28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21"/>
              <p:cNvSpPr>
                <a:spLocks noChangeShapeType="1"/>
              </p:cNvSpPr>
              <p:nvPr/>
            </p:nvSpPr>
            <p:spPr bwMode="auto">
              <a:xfrm>
                <a:off x="2801" y="3358"/>
                <a:ext cx="0" cy="28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22"/>
              <p:cNvSpPr>
                <a:spLocks noChangeShapeType="1"/>
              </p:cNvSpPr>
              <p:nvPr/>
            </p:nvSpPr>
            <p:spPr bwMode="auto">
              <a:xfrm>
                <a:off x="3428" y="3358"/>
                <a:ext cx="0" cy="28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59" name="AutoShape 23"/>
            <p:cNvSpPr/>
            <p:nvPr/>
          </p:nvSpPr>
          <p:spPr bwMode="auto">
            <a:xfrm rot="5400000">
              <a:off x="1777" y="2385"/>
              <a:ext cx="166" cy="626"/>
            </a:xfrm>
            <a:prstGeom prst="leftBrace">
              <a:avLst>
                <a:gd name="adj1" fmla="val 3142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AutoShape 24"/>
            <p:cNvSpPr/>
            <p:nvPr/>
          </p:nvSpPr>
          <p:spPr bwMode="auto">
            <a:xfrm rot="5400000">
              <a:off x="2404" y="2385"/>
              <a:ext cx="166" cy="626"/>
            </a:xfrm>
            <a:prstGeom prst="leftBrace">
              <a:avLst>
                <a:gd name="adj1" fmla="val 3142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AutoShape 25"/>
            <p:cNvSpPr/>
            <p:nvPr/>
          </p:nvSpPr>
          <p:spPr bwMode="auto">
            <a:xfrm rot="5400000">
              <a:off x="3032" y="2384"/>
              <a:ext cx="166" cy="627"/>
            </a:xfrm>
            <a:prstGeom prst="leftBrace">
              <a:avLst>
                <a:gd name="adj1" fmla="val 3147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AutoShape 26"/>
            <p:cNvSpPr/>
            <p:nvPr/>
          </p:nvSpPr>
          <p:spPr bwMode="auto">
            <a:xfrm rot="5400000">
              <a:off x="3659" y="2384"/>
              <a:ext cx="166" cy="626"/>
            </a:xfrm>
            <a:prstGeom prst="leftBrace">
              <a:avLst>
                <a:gd name="adj1" fmla="val 3142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27"/>
            <p:cNvSpPr>
              <a:spLocks noChangeShapeType="1"/>
            </p:cNvSpPr>
            <p:nvPr/>
          </p:nvSpPr>
          <p:spPr bwMode="auto">
            <a:xfrm flipV="1">
              <a:off x="1835" y="2409"/>
              <a:ext cx="676" cy="20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28"/>
            <p:cNvSpPr>
              <a:spLocks noChangeShapeType="1"/>
            </p:cNvSpPr>
            <p:nvPr/>
          </p:nvSpPr>
          <p:spPr bwMode="auto">
            <a:xfrm flipH="1" flipV="1">
              <a:off x="3138" y="2409"/>
              <a:ext cx="627" cy="165"/>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29"/>
            <p:cNvSpPr>
              <a:spLocks noChangeShapeType="1"/>
            </p:cNvSpPr>
            <p:nvPr/>
          </p:nvSpPr>
          <p:spPr bwMode="auto">
            <a:xfrm flipV="1">
              <a:off x="2463" y="2409"/>
              <a:ext cx="289" cy="20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30"/>
            <p:cNvSpPr>
              <a:spLocks noChangeShapeType="1"/>
            </p:cNvSpPr>
            <p:nvPr/>
          </p:nvSpPr>
          <p:spPr bwMode="auto">
            <a:xfrm flipH="1" flipV="1">
              <a:off x="2897" y="2409"/>
              <a:ext cx="193" cy="20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 name="Rectangle 31"/>
            <p:cNvSpPr>
              <a:spLocks noChangeArrowheads="1"/>
            </p:cNvSpPr>
            <p:nvPr/>
          </p:nvSpPr>
          <p:spPr bwMode="auto">
            <a:xfrm>
              <a:off x="2028" y="3936"/>
              <a:ext cx="1593" cy="24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Text Box 32"/>
            <p:cNvSpPr txBox="1">
              <a:spLocks noChangeArrowheads="1"/>
            </p:cNvSpPr>
            <p:nvPr/>
          </p:nvSpPr>
          <p:spPr bwMode="auto">
            <a:xfrm>
              <a:off x="2268" y="3912"/>
              <a:ext cx="11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000" b="1"/>
                <a:t> </a:t>
              </a:r>
              <a:r>
                <a:rPr lang="zh-CN" altLang="en-US" b="1"/>
                <a:t>地址寄存器</a:t>
              </a:r>
            </a:p>
          </p:txBody>
        </p:sp>
        <p:sp>
          <p:nvSpPr>
            <p:cNvPr id="69" name="Text Box 33"/>
            <p:cNvSpPr txBox="1">
              <a:spLocks noChangeArrowheads="1"/>
            </p:cNvSpPr>
            <p:nvPr/>
          </p:nvSpPr>
          <p:spPr bwMode="auto">
            <a:xfrm>
              <a:off x="801" y="2544"/>
              <a:ext cx="346"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800" b="1"/>
                <a:t> </a:t>
              </a:r>
              <a:r>
                <a:rPr lang="zh-CN" altLang="en-US" b="1"/>
                <a:t>主存控制器</a:t>
              </a:r>
            </a:p>
          </p:txBody>
        </p:sp>
        <p:sp>
          <p:nvSpPr>
            <p:cNvPr id="70" name="Line 34"/>
            <p:cNvSpPr>
              <a:spLocks noChangeShapeType="1"/>
            </p:cNvSpPr>
            <p:nvPr/>
          </p:nvSpPr>
          <p:spPr bwMode="auto">
            <a:xfrm>
              <a:off x="1112" y="2904"/>
              <a:ext cx="434"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35"/>
            <p:cNvSpPr>
              <a:spLocks noChangeShapeType="1"/>
            </p:cNvSpPr>
            <p:nvPr/>
          </p:nvSpPr>
          <p:spPr bwMode="auto">
            <a:xfrm flipV="1">
              <a:off x="2270" y="3647"/>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36"/>
            <p:cNvSpPr>
              <a:spLocks noChangeShapeType="1"/>
            </p:cNvSpPr>
            <p:nvPr/>
          </p:nvSpPr>
          <p:spPr bwMode="auto">
            <a:xfrm flipV="1">
              <a:off x="1787" y="3069"/>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37"/>
            <p:cNvSpPr>
              <a:spLocks noChangeShapeType="1"/>
            </p:cNvSpPr>
            <p:nvPr/>
          </p:nvSpPr>
          <p:spPr bwMode="auto">
            <a:xfrm flipV="1">
              <a:off x="3717" y="3069"/>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38"/>
            <p:cNvSpPr>
              <a:spLocks noChangeShapeType="1"/>
            </p:cNvSpPr>
            <p:nvPr/>
          </p:nvSpPr>
          <p:spPr bwMode="auto">
            <a:xfrm flipV="1">
              <a:off x="3283" y="3647"/>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 name="Text Box 39"/>
            <p:cNvSpPr txBox="1">
              <a:spLocks noChangeArrowheads="1"/>
            </p:cNvSpPr>
            <p:nvPr/>
          </p:nvSpPr>
          <p:spPr bwMode="auto">
            <a:xfrm>
              <a:off x="2582" y="3554"/>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 . </a:t>
              </a:r>
            </a:p>
          </p:txBody>
        </p:sp>
        <p:sp>
          <p:nvSpPr>
            <p:cNvPr id="76" name="Text Box 40"/>
            <p:cNvSpPr txBox="1">
              <a:spLocks noChangeArrowheads="1"/>
            </p:cNvSpPr>
            <p:nvPr/>
          </p:nvSpPr>
          <p:spPr bwMode="auto">
            <a:xfrm>
              <a:off x="2582" y="2976"/>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 . </a:t>
              </a:r>
            </a:p>
          </p:txBody>
        </p:sp>
        <p:sp>
          <p:nvSpPr>
            <p:cNvPr id="77" name="Freeform 41"/>
            <p:cNvSpPr/>
            <p:nvPr/>
          </p:nvSpPr>
          <p:spPr bwMode="auto">
            <a:xfrm>
              <a:off x="967" y="3853"/>
              <a:ext cx="1061" cy="207"/>
            </a:xfrm>
            <a:custGeom>
              <a:avLst/>
              <a:gdLst>
                <a:gd name="T0" fmla="*/ 0 w 1056"/>
                <a:gd name="T1" fmla="*/ 0 h 240"/>
                <a:gd name="T2" fmla="*/ 0 w 1056"/>
                <a:gd name="T3" fmla="*/ 99 h 240"/>
                <a:gd name="T4" fmla="*/ 1086 w 1056"/>
                <a:gd name="T5" fmla="*/ 99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0" y="240"/>
                  </a:lnTo>
                  <a:lnTo>
                    <a:pt x="1056" y="24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8" name="Text Box 42"/>
            <p:cNvSpPr txBox="1">
              <a:spLocks noChangeArrowheads="1"/>
            </p:cNvSpPr>
            <p:nvPr/>
          </p:nvSpPr>
          <p:spPr bwMode="auto">
            <a:xfrm>
              <a:off x="3504" y="2173"/>
              <a:ext cx="1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单字长寄存器 </a:t>
              </a:r>
            </a:p>
          </p:txBody>
        </p:sp>
        <p:sp>
          <p:nvSpPr>
            <p:cNvPr id="79" name="Text Box 43"/>
            <p:cNvSpPr txBox="1">
              <a:spLocks noChangeArrowheads="1"/>
            </p:cNvSpPr>
            <p:nvPr/>
          </p:nvSpPr>
          <p:spPr bwMode="auto">
            <a:xfrm>
              <a:off x="4151" y="2792"/>
              <a:ext cx="11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数据寄存器 </a:t>
              </a:r>
            </a:p>
          </p:txBody>
        </p:sp>
        <p:sp>
          <p:nvSpPr>
            <p:cNvPr id="80" name="Text Box 44"/>
            <p:cNvSpPr txBox="1">
              <a:spLocks noChangeArrowheads="1"/>
            </p:cNvSpPr>
            <p:nvPr/>
          </p:nvSpPr>
          <p:spPr bwMode="auto">
            <a:xfrm>
              <a:off x="4151" y="3412"/>
              <a:ext cx="7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存储体 </a:t>
              </a:r>
            </a:p>
          </p:txBody>
        </p:sp>
      </p:grpSp>
      <p:sp>
        <p:nvSpPr>
          <p:cNvPr id="85" name="AutoShape 46"/>
          <p:cNvSpPr>
            <a:spLocks noChangeArrowheads="1"/>
          </p:cNvSpPr>
          <p:nvPr/>
        </p:nvSpPr>
        <p:spPr bwMode="auto">
          <a:xfrm>
            <a:off x="6477000" y="1543050"/>
            <a:ext cx="3460750" cy="554038"/>
          </a:xfrm>
          <a:prstGeom prst="wedgeRoundRectCallout">
            <a:avLst>
              <a:gd name="adj1" fmla="val -89352"/>
              <a:gd name="adj2" fmla="val 33097"/>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增加存储器的带宽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barn(outVertical)">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additive="base">
                                        <p:cTn id="17" dur="500" fill="hold"/>
                                        <p:tgtEl>
                                          <p:spTgt spid="85"/>
                                        </p:tgtEl>
                                        <p:attrNameLst>
                                          <p:attrName>ppt_x</p:attrName>
                                        </p:attrNameLst>
                                      </p:cBhvr>
                                      <p:tavLst>
                                        <p:tav tm="0">
                                          <p:val>
                                            <p:strVal val="1+#ppt_w/2"/>
                                          </p:val>
                                        </p:tav>
                                        <p:tav tm="100000">
                                          <p:val>
                                            <p:strVal val="#ppt_x"/>
                                          </p:val>
                                        </p:tav>
                                      </p:tavLst>
                                    </p:anim>
                                    <p:anim calcmode="lin" valueType="num">
                                      <p:cBhvr additive="base">
                                        <p:cTn id="18"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85"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b="1" dirty="0">
                <a:sym typeface="+mn-ea"/>
              </a:rPr>
              <a:t>2. 多体并行系统</a:t>
            </a:r>
            <a:r>
              <a:rPr lang="en-US" altLang="zh-CN" b="1" dirty="0">
                <a:sym typeface="+mn-ea"/>
              </a:rPr>
              <a:t>—</a:t>
            </a:r>
            <a:r>
              <a:rPr lang="zh-CN" altLang="en-US" b="1">
                <a:sym typeface="+mn-ea"/>
              </a:rPr>
              <a:t>(1)高位交叉  顺序编址</a:t>
            </a:r>
            <a:endParaRPr lang="en-US" altLang="zh-CN" b="1" dirty="0">
              <a:sym typeface="+mn-ea"/>
            </a:endParaRPr>
          </a:p>
        </p:txBody>
      </p:sp>
      <p:sp>
        <p:nvSpPr>
          <p:cNvPr id="4" name="内容占位符 3"/>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93</a:t>
            </a:fld>
            <a:endParaRPr lang="zh-CN" altLang="en-US" dirty="0"/>
          </a:p>
        </p:txBody>
      </p:sp>
      <p:grpSp>
        <p:nvGrpSpPr>
          <p:cNvPr id="125" name="Group 4"/>
          <p:cNvGrpSpPr/>
          <p:nvPr/>
        </p:nvGrpSpPr>
        <p:grpSpPr bwMode="auto">
          <a:xfrm>
            <a:off x="2286000" y="1670050"/>
            <a:ext cx="7227888" cy="3195638"/>
            <a:chOff x="912" y="1010"/>
            <a:chExt cx="4553" cy="2013"/>
          </a:xfrm>
        </p:grpSpPr>
        <p:sp>
          <p:nvSpPr>
            <p:cNvPr id="126" name="Text Box 5"/>
            <p:cNvSpPr txBox="1">
              <a:spLocks noChangeArrowheads="1"/>
            </p:cNvSpPr>
            <p:nvPr/>
          </p:nvSpPr>
          <p:spPr bwMode="auto">
            <a:xfrm>
              <a:off x="1008"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grpSp>
          <p:nvGrpSpPr>
            <p:cNvPr id="127" name="Group 6"/>
            <p:cNvGrpSpPr/>
            <p:nvPr/>
          </p:nvGrpSpPr>
          <p:grpSpPr bwMode="auto">
            <a:xfrm>
              <a:off x="912" y="1387"/>
              <a:ext cx="567" cy="1636"/>
              <a:chOff x="624" y="1104"/>
              <a:chExt cx="567" cy="1636"/>
            </a:xfrm>
          </p:grpSpPr>
          <p:sp>
            <p:nvSpPr>
              <p:cNvPr id="185" name="Rectangle 7"/>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6" name="Rectangle 8"/>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7" name="Rectangle 9"/>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8" name="Rectangle 10"/>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9" name="Rectangle 11"/>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90" name="Rectangle 12"/>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91" name="Line 13"/>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Line 14"/>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3" name="Line 15"/>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4" name="Line 16"/>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5" name="Line 17"/>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6" name="Line 18"/>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7" name="Line 19"/>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8" name="Line 20"/>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9" name="Line 21"/>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0" name="Text Box 22"/>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01" name="Text Box 23"/>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28" name="Text Box 24"/>
            <p:cNvSpPr txBox="1">
              <a:spLocks noChangeArrowheads="1"/>
            </p:cNvSpPr>
            <p:nvPr/>
          </p:nvSpPr>
          <p:spPr bwMode="auto">
            <a:xfrm>
              <a:off x="2296"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grpSp>
          <p:nvGrpSpPr>
            <p:cNvPr id="129" name="Group 25"/>
            <p:cNvGrpSpPr/>
            <p:nvPr/>
          </p:nvGrpSpPr>
          <p:grpSpPr bwMode="auto">
            <a:xfrm>
              <a:off x="2222" y="1387"/>
              <a:ext cx="567" cy="1636"/>
              <a:chOff x="1807" y="1104"/>
              <a:chExt cx="567" cy="1636"/>
            </a:xfrm>
          </p:grpSpPr>
          <p:sp>
            <p:nvSpPr>
              <p:cNvPr id="168" name="Rectangle 26"/>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69" name="Rectangle 27"/>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0" name="Rectangle 28"/>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1" name="Rectangle 29"/>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2" name="Rectangle 30"/>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3" name="Rectangle 31"/>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4" name="Line 32"/>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5" name="Line 33"/>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34"/>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35"/>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36"/>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37"/>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0" name="Line 38"/>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1" name="Line 39"/>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2" name="Line 40"/>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3" name="Text Box 41"/>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84" name="Text Box 42"/>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30" name="Text Box 43"/>
            <p:cNvSpPr txBox="1">
              <a:spLocks noChangeArrowheads="1"/>
            </p:cNvSpPr>
            <p:nvPr/>
          </p:nvSpPr>
          <p:spPr bwMode="auto">
            <a:xfrm>
              <a:off x="363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31" name="Text Box 44"/>
            <p:cNvSpPr txBox="1">
              <a:spLocks noChangeArrowheads="1"/>
            </p:cNvSpPr>
            <p:nvPr/>
          </p:nvSpPr>
          <p:spPr bwMode="auto">
            <a:xfrm>
              <a:off x="498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grpSp>
          <p:nvGrpSpPr>
            <p:cNvPr id="132" name="Group 45"/>
            <p:cNvGrpSpPr/>
            <p:nvPr/>
          </p:nvGrpSpPr>
          <p:grpSpPr bwMode="auto">
            <a:xfrm>
              <a:off x="4888" y="1387"/>
              <a:ext cx="577" cy="1636"/>
              <a:chOff x="4271" y="1104"/>
              <a:chExt cx="577" cy="1636"/>
            </a:xfrm>
          </p:grpSpPr>
          <p:sp>
            <p:nvSpPr>
              <p:cNvPr id="151" name="Rectangle 46"/>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2" name="Rectangle 47"/>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3" name="Rectangle 48"/>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4" name="Rectangle 49"/>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5" name="Rectangle 50"/>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6" name="Rectangle 51"/>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7" name="Line 52"/>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8" name="Line 53"/>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9" name="Line 54"/>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0" name="Line 55"/>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Line 56"/>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57"/>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3" name="Line 58"/>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59"/>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60"/>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6" name="Text Box 61"/>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67" name="Text Box 62"/>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133" name="Group 63"/>
            <p:cNvGrpSpPr/>
            <p:nvPr/>
          </p:nvGrpSpPr>
          <p:grpSpPr bwMode="auto">
            <a:xfrm>
              <a:off x="3563" y="1387"/>
              <a:ext cx="542" cy="1636"/>
              <a:chOff x="3049" y="1104"/>
              <a:chExt cx="542" cy="1636"/>
            </a:xfrm>
          </p:grpSpPr>
          <p:sp>
            <p:nvSpPr>
              <p:cNvPr id="134" name="Rectangle 64"/>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5" name="Rectangle 65"/>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6" name="Rectangle 66"/>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7" name="Rectangle 67"/>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8" name="Rectangle 68"/>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9" name="Rectangle 69"/>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40" name="Line 70"/>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1" name="Line 71"/>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2" name="Line 72"/>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3" name="Line 73"/>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74"/>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5" name="Line 75"/>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6" name="Line 76"/>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7" name="Line 77"/>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8" name="Line 78"/>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9" name="Text Box 79"/>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50" name="Text Box 80"/>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grpSp>
        <p:nvGrpSpPr>
          <p:cNvPr id="202" name="Group 82"/>
          <p:cNvGrpSpPr/>
          <p:nvPr/>
        </p:nvGrpSpPr>
        <p:grpSpPr bwMode="auto">
          <a:xfrm>
            <a:off x="3865563" y="6162675"/>
            <a:ext cx="3273425" cy="454025"/>
            <a:chOff x="1907" y="3840"/>
            <a:chExt cx="2062" cy="286"/>
          </a:xfrm>
        </p:grpSpPr>
        <p:grpSp>
          <p:nvGrpSpPr>
            <p:cNvPr id="203" name="Group 83"/>
            <p:cNvGrpSpPr/>
            <p:nvPr/>
          </p:nvGrpSpPr>
          <p:grpSpPr bwMode="auto">
            <a:xfrm>
              <a:off x="1907" y="3840"/>
              <a:ext cx="2062" cy="286"/>
              <a:chOff x="1488" y="3840"/>
              <a:chExt cx="2062" cy="286"/>
            </a:xfrm>
          </p:grpSpPr>
          <p:sp>
            <p:nvSpPr>
              <p:cNvPr id="205" name="Rectangle 84"/>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Text Box 85"/>
              <p:cNvSpPr txBox="1">
                <a:spLocks noChangeArrowheads="1"/>
              </p:cNvSpPr>
              <p:nvPr/>
            </p:nvSpPr>
            <p:spPr bwMode="auto">
              <a:xfrm>
                <a:off x="2648"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207" name="Rectangle 86"/>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Text Box 87"/>
              <p:cNvSpPr txBox="1">
                <a:spLocks noChangeArrowheads="1"/>
              </p:cNvSpPr>
              <p:nvPr/>
            </p:nvSpPr>
            <p:spPr bwMode="auto">
              <a:xfrm>
                <a:off x="1770"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体号</a:t>
                </a:r>
              </a:p>
            </p:txBody>
          </p:sp>
        </p:grpSp>
        <p:sp>
          <p:nvSpPr>
            <p:cNvPr id="204" name="Text Box 88"/>
            <p:cNvSpPr txBox="1">
              <a:spLocks noChangeArrowheads="1"/>
            </p:cNvSpPr>
            <p:nvPr/>
          </p:nvSpPr>
          <p:spPr bwMode="auto">
            <a:xfrm>
              <a:off x="2189"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体号</a:t>
              </a:r>
            </a:p>
          </p:txBody>
        </p:sp>
      </p:grpSp>
      <p:grpSp>
        <p:nvGrpSpPr>
          <p:cNvPr id="209" name="Group 89"/>
          <p:cNvGrpSpPr/>
          <p:nvPr/>
        </p:nvGrpSpPr>
        <p:grpSpPr bwMode="auto">
          <a:xfrm>
            <a:off x="1089025" y="1670050"/>
            <a:ext cx="1127125" cy="3265488"/>
            <a:chOff x="158" y="1010"/>
            <a:chExt cx="710" cy="2057"/>
          </a:xfrm>
        </p:grpSpPr>
        <p:sp>
          <p:nvSpPr>
            <p:cNvPr id="210" name="Text Box 90"/>
            <p:cNvSpPr txBox="1">
              <a:spLocks noChangeArrowheads="1"/>
            </p:cNvSpPr>
            <p:nvPr/>
          </p:nvSpPr>
          <p:spPr bwMode="auto">
            <a:xfrm>
              <a:off x="295" y="101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grpSp>
          <p:nvGrpSpPr>
            <p:cNvPr id="211" name="Group 91"/>
            <p:cNvGrpSpPr/>
            <p:nvPr/>
          </p:nvGrpSpPr>
          <p:grpSpPr bwMode="auto">
            <a:xfrm>
              <a:off x="158" y="1339"/>
              <a:ext cx="710" cy="1728"/>
              <a:chOff x="158" y="1339"/>
              <a:chExt cx="710" cy="1728"/>
            </a:xfrm>
          </p:grpSpPr>
          <p:sp>
            <p:nvSpPr>
              <p:cNvPr id="212" name="Text Box 92"/>
              <p:cNvSpPr txBox="1">
                <a:spLocks noChangeArrowheads="1"/>
              </p:cNvSpPr>
              <p:nvPr/>
            </p:nvSpPr>
            <p:spPr bwMode="auto">
              <a:xfrm>
                <a:off x="204"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0</a:t>
                </a:r>
                <a:r>
                  <a:rPr lang="en-US" altLang="zh-CN" sz="2000" b="1">
                    <a:solidFill>
                      <a:schemeClr val="folHlink"/>
                    </a:solidFill>
                  </a:rPr>
                  <a:t>0</a:t>
                </a:r>
                <a:r>
                  <a:rPr lang="en-US" altLang="zh-CN" sz="2000" b="1"/>
                  <a:t> 0000</a:t>
                </a:r>
              </a:p>
            </p:txBody>
          </p:sp>
          <p:sp>
            <p:nvSpPr>
              <p:cNvPr id="213" name="Text Box 93"/>
              <p:cNvSpPr txBox="1">
                <a:spLocks noChangeArrowheads="1"/>
              </p:cNvSpPr>
              <p:nvPr/>
            </p:nvSpPr>
            <p:spPr bwMode="auto">
              <a:xfrm>
                <a:off x="204"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00</a:t>
                </a:r>
                <a:r>
                  <a:rPr lang="en-US" altLang="zh-CN" sz="2000" b="1"/>
                  <a:t> 0001</a:t>
                </a:r>
              </a:p>
            </p:txBody>
          </p:sp>
          <p:sp>
            <p:nvSpPr>
              <p:cNvPr id="214" name="Text Box 94"/>
              <p:cNvSpPr txBox="1">
                <a:spLocks noChangeArrowheads="1"/>
              </p:cNvSpPr>
              <p:nvPr/>
            </p:nvSpPr>
            <p:spPr bwMode="auto">
              <a:xfrm>
                <a:off x="158"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00</a:t>
                </a:r>
                <a:r>
                  <a:rPr lang="en-US" altLang="zh-CN" sz="2000" b="1"/>
                  <a:t> 1111</a:t>
                </a:r>
              </a:p>
            </p:txBody>
          </p:sp>
        </p:grpSp>
      </p:grpSp>
      <p:grpSp>
        <p:nvGrpSpPr>
          <p:cNvPr id="215" name="Group 95"/>
          <p:cNvGrpSpPr/>
          <p:nvPr/>
        </p:nvGrpSpPr>
        <p:grpSpPr bwMode="auto">
          <a:xfrm>
            <a:off x="3348038" y="2192338"/>
            <a:ext cx="1054100" cy="2743200"/>
            <a:chOff x="1581" y="1339"/>
            <a:chExt cx="664" cy="1728"/>
          </a:xfrm>
        </p:grpSpPr>
        <p:sp>
          <p:nvSpPr>
            <p:cNvPr id="216" name="Text Box 96"/>
            <p:cNvSpPr txBox="1">
              <a:spLocks noChangeArrowheads="1"/>
            </p:cNvSpPr>
            <p:nvPr/>
          </p:nvSpPr>
          <p:spPr bwMode="auto">
            <a:xfrm>
              <a:off x="1581"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0</a:t>
              </a:r>
              <a:r>
                <a:rPr lang="en-US" altLang="zh-CN" sz="2000" b="1">
                  <a:solidFill>
                    <a:schemeClr val="folHlink"/>
                  </a:solidFill>
                </a:rPr>
                <a:t>1</a:t>
              </a:r>
              <a:r>
                <a:rPr lang="en-US" altLang="zh-CN" sz="2000" b="1"/>
                <a:t> 0000</a:t>
              </a:r>
            </a:p>
          </p:txBody>
        </p:sp>
        <p:sp>
          <p:nvSpPr>
            <p:cNvPr id="217" name="Text Box 97"/>
            <p:cNvSpPr txBox="1">
              <a:spLocks noChangeArrowheads="1"/>
            </p:cNvSpPr>
            <p:nvPr/>
          </p:nvSpPr>
          <p:spPr bwMode="auto">
            <a:xfrm>
              <a:off x="1581"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01</a:t>
              </a:r>
              <a:r>
                <a:rPr lang="en-US" altLang="zh-CN" sz="2000" b="1"/>
                <a:t> 0001</a:t>
              </a:r>
            </a:p>
          </p:txBody>
        </p:sp>
        <p:sp>
          <p:nvSpPr>
            <p:cNvPr id="218" name="Text Box 98"/>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01</a:t>
              </a:r>
              <a:r>
                <a:rPr lang="en-US" altLang="zh-CN" sz="2000" b="1"/>
                <a:t> 1111</a:t>
              </a:r>
            </a:p>
          </p:txBody>
        </p:sp>
      </p:grpSp>
      <p:grpSp>
        <p:nvGrpSpPr>
          <p:cNvPr id="219" name="Group 99"/>
          <p:cNvGrpSpPr/>
          <p:nvPr/>
        </p:nvGrpSpPr>
        <p:grpSpPr bwMode="auto">
          <a:xfrm>
            <a:off x="5435600" y="2192338"/>
            <a:ext cx="1054100" cy="2743200"/>
            <a:chOff x="2896" y="1339"/>
            <a:chExt cx="664" cy="1728"/>
          </a:xfrm>
        </p:grpSpPr>
        <p:sp>
          <p:nvSpPr>
            <p:cNvPr id="220" name="Text Box 100"/>
            <p:cNvSpPr txBox="1">
              <a:spLocks noChangeArrowheads="1"/>
            </p:cNvSpPr>
            <p:nvPr/>
          </p:nvSpPr>
          <p:spPr bwMode="auto">
            <a:xfrm>
              <a:off x="2896"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0000</a:t>
              </a:r>
            </a:p>
          </p:txBody>
        </p:sp>
        <p:sp>
          <p:nvSpPr>
            <p:cNvPr id="221" name="Text Box 101"/>
            <p:cNvSpPr txBox="1">
              <a:spLocks noChangeArrowheads="1"/>
            </p:cNvSpPr>
            <p:nvPr/>
          </p:nvSpPr>
          <p:spPr bwMode="auto">
            <a:xfrm>
              <a:off x="2896"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0001</a:t>
              </a:r>
            </a:p>
          </p:txBody>
        </p:sp>
        <p:sp>
          <p:nvSpPr>
            <p:cNvPr id="222" name="Text Box 102"/>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1111</a:t>
              </a:r>
            </a:p>
          </p:txBody>
        </p:sp>
      </p:grpSp>
      <p:grpSp>
        <p:nvGrpSpPr>
          <p:cNvPr id="223" name="Group 103"/>
          <p:cNvGrpSpPr/>
          <p:nvPr/>
        </p:nvGrpSpPr>
        <p:grpSpPr bwMode="auto">
          <a:xfrm>
            <a:off x="7497763" y="2192338"/>
            <a:ext cx="1054100" cy="2743200"/>
            <a:chOff x="4195" y="1339"/>
            <a:chExt cx="664" cy="1728"/>
          </a:xfrm>
        </p:grpSpPr>
        <p:sp>
          <p:nvSpPr>
            <p:cNvPr id="224" name="Text Box 104"/>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0000</a:t>
              </a:r>
            </a:p>
          </p:txBody>
        </p:sp>
        <p:sp>
          <p:nvSpPr>
            <p:cNvPr id="225" name="Text Box 105"/>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0001</a:t>
              </a:r>
            </a:p>
          </p:txBody>
        </p:sp>
        <p:sp>
          <p:nvSpPr>
            <p:cNvPr id="226" name="Text Box 106"/>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1111</a:t>
              </a:r>
            </a:p>
          </p:txBody>
        </p:sp>
      </p:grpSp>
      <p:grpSp>
        <p:nvGrpSpPr>
          <p:cNvPr id="227" name="Group 107"/>
          <p:cNvGrpSpPr/>
          <p:nvPr/>
        </p:nvGrpSpPr>
        <p:grpSpPr bwMode="auto">
          <a:xfrm>
            <a:off x="1287463" y="4992688"/>
            <a:ext cx="6408737" cy="447675"/>
            <a:chOff x="283" y="3103"/>
            <a:chExt cx="4037" cy="282"/>
          </a:xfrm>
        </p:grpSpPr>
        <p:sp>
          <p:nvSpPr>
            <p:cNvPr id="228" name="Line 108"/>
            <p:cNvSpPr>
              <a:spLocks noChangeShapeType="1"/>
            </p:cNvSpPr>
            <p:nvPr/>
          </p:nvSpPr>
          <p:spPr bwMode="auto">
            <a:xfrm>
              <a:off x="283" y="3385"/>
              <a:ext cx="403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9" name="Line 109"/>
            <p:cNvSpPr>
              <a:spLocks noChangeShapeType="1"/>
            </p:cNvSpPr>
            <p:nvPr/>
          </p:nvSpPr>
          <p:spPr bwMode="auto">
            <a:xfrm>
              <a:off x="295"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110"/>
            <p:cNvSpPr>
              <a:spLocks noChangeShapeType="1"/>
            </p:cNvSpPr>
            <p:nvPr/>
          </p:nvSpPr>
          <p:spPr bwMode="auto">
            <a:xfrm>
              <a:off x="1701" y="310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1" name="Line 111"/>
            <p:cNvSpPr>
              <a:spLocks noChangeShapeType="1"/>
            </p:cNvSpPr>
            <p:nvPr/>
          </p:nvSpPr>
          <p:spPr bwMode="auto">
            <a:xfrm>
              <a:off x="3016"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112"/>
            <p:cNvSpPr>
              <a:spLocks noChangeShapeType="1"/>
            </p:cNvSpPr>
            <p:nvPr/>
          </p:nvSpPr>
          <p:spPr bwMode="auto">
            <a:xfrm>
              <a:off x="4298"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33" name="Line 113"/>
          <p:cNvSpPr>
            <a:spLocks noChangeShapeType="1"/>
          </p:cNvSpPr>
          <p:nvPr/>
        </p:nvSpPr>
        <p:spPr bwMode="auto">
          <a:xfrm>
            <a:off x="4635500" y="5440363"/>
            <a:ext cx="0" cy="719137"/>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34" name="Group 114"/>
          <p:cNvGrpSpPr/>
          <p:nvPr/>
        </p:nvGrpSpPr>
        <p:grpSpPr bwMode="auto">
          <a:xfrm>
            <a:off x="1714500" y="5008563"/>
            <a:ext cx="6424613" cy="719137"/>
            <a:chOff x="552" y="3113"/>
            <a:chExt cx="4047" cy="453"/>
          </a:xfrm>
        </p:grpSpPr>
        <p:sp>
          <p:nvSpPr>
            <p:cNvPr id="235" name="Line 115"/>
            <p:cNvSpPr>
              <a:spLocks noChangeShapeType="1"/>
            </p:cNvSpPr>
            <p:nvPr/>
          </p:nvSpPr>
          <p:spPr bwMode="auto">
            <a:xfrm>
              <a:off x="552" y="3566"/>
              <a:ext cx="404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6" name="Line 116"/>
            <p:cNvSpPr>
              <a:spLocks noChangeShapeType="1"/>
            </p:cNvSpPr>
            <p:nvPr/>
          </p:nvSpPr>
          <p:spPr bwMode="auto">
            <a:xfrm>
              <a:off x="567"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7" name="Line 117"/>
            <p:cNvSpPr>
              <a:spLocks noChangeShapeType="1"/>
            </p:cNvSpPr>
            <p:nvPr/>
          </p:nvSpPr>
          <p:spPr bwMode="auto">
            <a:xfrm>
              <a:off x="1973"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 name="Line 118"/>
            <p:cNvSpPr>
              <a:spLocks noChangeShapeType="1"/>
            </p:cNvSpPr>
            <p:nvPr/>
          </p:nvSpPr>
          <p:spPr bwMode="auto">
            <a:xfrm>
              <a:off x="3288"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 name="Line 119"/>
            <p:cNvSpPr>
              <a:spLocks noChangeShapeType="1"/>
            </p:cNvSpPr>
            <p:nvPr/>
          </p:nvSpPr>
          <p:spPr bwMode="auto">
            <a:xfrm>
              <a:off x="4582"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40" name="Line 120"/>
          <p:cNvSpPr>
            <a:spLocks noChangeShapeType="1"/>
          </p:cNvSpPr>
          <p:nvPr/>
        </p:nvSpPr>
        <p:spPr bwMode="auto">
          <a:xfrm>
            <a:off x="6273800" y="5727700"/>
            <a:ext cx="0" cy="431800"/>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out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blinds(horizontal)">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blinds(horizontal)">
                                      <p:cBhvr>
                                        <p:cTn id="17" dur="500"/>
                                        <p:tgtEl>
                                          <p:spTgt spid="2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blinds(horizontal)">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3"/>
                                        </p:tgtEl>
                                        <p:attrNameLst>
                                          <p:attrName>style.visibility</p:attrName>
                                        </p:attrNameLst>
                                      </p:cBhvr>
                                      <p:to>
                                        <p:strVal val="visible"/>
                                      </p:to>
                                    </p:set>
                                    <p:animEffect transition="in" filter="blinds(horizontal)">
                                      <p:cBhvr>
                                        <p:cTn id="27" dur="500"/>
                                        <p:tgtEl>
                                          <p:spTgt spid="2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2"/>
                                        </p:tgtEl>
                                        <p:attrNameLst>
                                          <p:attrName>style.visibility</p:attrName>
                                        </p:attrNameLst>
                                      </p:cBhvr>
                                      <p:to>
                                        <p:strVal val="visible"/>
                                      </p:to>
                                    </p:set>
                                    <p:animEffect transition="in" filter="blinds(horizontal)">
                                      <p:cBhvr>
                                        <p:cTn id="32" dur="500"/>
                                        <p:tgtEl>
                                          <p:spTgt spid="20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33"/>
                                        </p:tgtEl>
                                        <p:attrNameLst>
                                          <p:attrName>style.visibility</p:attrName>
                                        </p:attrNameLst>
                                      </p:cBhvr>
                                      <p:to>
                                        <p:strVal val="visible"/>
                                      </p:to>
                                    </p:set>
                                    <p:animEffect transition="in" filter="slide(fromBottom)">
                                      <p:cBhvr>
                                        <p:cTn id="37" dur="500"/>
                                        <p:tgtEl>
                                          <p:spTgt spid="233"/>
                                        </p:tgtEl>
                                      </p:cBhvr>
                                    </p:animEffect>
                                  </p:childTnLst>
                                </p:cTn>
                              </p:par>
                            </p:childTnLst>
                          </p:cTn>
                        </p:par>
                        <p:par>
                          <p:cTn id="38" fill="hold">
                            <p:stCondLst>
                              <p:cond delay="500"/>
                            </p:stCondLst>
                            <p:childTnLst>
                              <p:par>
                                <p:cTn id="39" presetID="12" presetClass="entr" presetSubtype="4" fill="hold" nodeType="after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slide(fromBottom)">
                                      <p:cBhvr>
                                        <p:cTn id="41" dur="500"/>
                                        <p:tgtEl>
                                          <p:spTgt spid="227"/>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40"/>
                                        </p:tgtEl>
                                        <p:attrNameLst>
                                          <p:attrName>style.visibility</p:attrName>
                                        </p:attrNameLst>
                                      </p:cBhvr>
                                      <p:to>
                                        <p:strVal val="visible"/>
                                      </p:to>
                                    </p:set>
                                    <p:animEffect transition="in" filter="slide(fromBottom)">
                                      <p:cBhvr>
                                        <p:cTn id="46" dur="500"/>
                                        <p:tgtEl>
                                          <p:spTgt spid="240"/>
                                        </p:tgtEl>
                                      </p:cBhvr>
                                    </p:animEffect>
                                  </p:childTnLst>
                                </p:cTn>
                              </p:par>
                            </p:childTnLst>
                          </p:cTn>
                        </p:par>
                        <p:par>
                          <p:cTn id="47" fill="hold">
                            <p:stCondLst>
                              <p:cond delay="500"/>
                            </p:stCondLst>
                            <p:childTnLst>
                              <p:par>
                                <p:cTn id="48" presetID="12" presetClass="entr" presetSubtype="4" fill="hold" nodeType="afterEffect">
                                  <p:stCondLst>
                                    <p:cond delay="0"/>
                                  </p:stCondLst>
                                  <p:childTnLst>
                                    <p:set>
                                      <p:cBhvr>
                                        <p:cTn id="49" dur="1" fill="hold">
                                          <p:stCondLst>
                                            <p:cond delay="0"/>
                                          </p:stCondLst>
                                        </p:cTn>
                                        <p:tgtEl>
                                          <p:spTgt spid="234"/>
                                        </p:tgtEl>
                                        <p:attrNameLst>
                                          <p:attrName>style.visibility</p:attrName>
                                        </p:attrNameLst>
                                      </p:cBhvr>
                                      <p:to>
                                        <p:strVal val="visible"/>
                                      </p:to>
                                    </p:set>
                                    <p:animEffect transition="in" filter="slide(fromBottom)">
                                      <p:cBhvr>
                                        <p:cTn id="50"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标题 122"/>
          <p:cNvSpPr>
            <a:spLocks noGrp="1"/>
          </p:cNvSpPr>
          <p:nvPr>
            <p:ph type="title"/>
          </p:nvPr>
        </p:nvSpPr>
        <p:spPr/>
        <p:txBody>
          <a:bodyPr>
            <a:normAutofit/>
          </a:bodyPr>
          <a:lstStyle/>
          <a:p>
            <a:r>
              <a:rPr lang="zh-CN" altLang="en-US" b="1">
                <a:sym typeface="+mn-ea"/>
              </a:rPr>
              <a:t>(1) 高位交叉</a:t>
            </a:r>
            <a:r>
              <a:rPr lang="en-US" altLang="zh-CN" b="1">
                <a:sym typeface="+mn-ea"/>
              </a:rPr>
              <a:t>——</a:t>
            </a:r>
            <a:r>
              <a:rPr lang="zh-CN" altLang="en-US" b="1">
                <a:solidFill>
                  <a:schemeClr val="folHlink"/>
                </a:solidFill>
                <a:sym typeface="+mn-ea"/>
              </a:rPr>
              <a:t>各个体并行工作</a:t>
            </a:r>
            <a:r>
              <a:rPr lang="zh-CN" altLang="en-US" b="1">
                <a:sym typeface="+mn-ea"/>
              </a:rPr>
              <a:t> </a:t>
            </a:r>
            <a:endParaRPr lang="zh-CN" altLang="en-US"/>
          </a:p>
        </p:txBody>
      </p:sp>
      <p:sp>
        <p:nvSpPr>
          <p:cNvPr id="124" name="内容占位符 123"/>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94</a:t>
            </a:fld>
            <a:endParaRPr lang="zh-CN" altLang="en-US" dirty="0"/>
          </a:p>
        </p:txBody>
      </p:sp>
      <p:grpSp>
        <p:nvGrpSpPr>
          <p:cNvPr id="4" name="Group 4"/>
          <p:cNvGrpSpPr/>
          <p:nvPr/>
        </p:nvGrpSpPr>
        <p:grpSpPr bwMode="auto">
          <a:xfrm>
            <a:off x="2247900" y="1274763"/>
            <a:ext cx="7543800" cy="5178425"/>
            <a:chOff x="384" y="864"/>
            <a:chExt cx="4752" cy="3262"/>
          </a:xfrm>
        </p:grpSpPr>
        <p:sp>
          <p:nvSpPr>
            <p:cNvPr id="5" name="Text Box 5"/>
            <p:cNvSpPr txBox="1">
              <a:spLocks noChangeArrowheads="1"/>
            </p:cNvSpPr>
            <p:nvPr/>
          </p:nvSpPr>
          <p:spPr bwMode="auto">
            <a:xfrm>
              <a:off x="1008"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sp>
          <p:nvSpPr>
            <p:cNvPr id="6" name="Text Box 6"/>
            <p:cNvSpPr txBox="1">
              <a:spLocks noChangeArrowheads="1"/>
            </p:cNvSpPr>
            <p:nvPr/>
          </p:nvSpPr>
          <p:spPr bwMode="auto">
            <a:xfrm>
              <a:off x="432" y="86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sp>
          <p:nvSpPr>
            <p:cNvPr id="7" name="Text Box 7"/>
            <p:cNvSpPr txBox="1">
              <a:spLocks noChangeArrowheads="1"/>
            </p:cNvSpPr>
            <p:nvPr/>
          </p:nvSpPr>
          <p:spPr bwMode="auto">
            <a:xfrm>
              <a:off x="672" y="113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8" name="Text Box 8"/>
            <p:cNvSpPr txBox="1">
              <a:spLocks noChangeArrowheads="1"/>
            </p:cNvSpPr>
            <p:nvPr/>
          </p:nvSpPr>
          <p:spPr bwMode="auto">
            <a:xfrm>
              <a:off x="672" y="138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a:t>
              </a:r>
            </a:p>
          </p:txBody>
        </p:sp>
        <p:grpSp>
          <p:nvGrpSpPr>
            <p:cNvPr id="9" name="Group 9"/>
            <p:cNvGrpSpPr/>
            <p:nvPr/>
          </p:nvGrpSpPr>
          <p:grpSpPr bwMode="auto">
            <a:xfrm>
              <a:off x="912" y="1152"/>
              <a:ext cx="567" cy="1636"/>
              <a:chOff x="624" y="1104"/>
              <a:chExt cx="567" cy="1636"/>
            </a:xfrm>
          </p:grpSpPr>
          <p:sp>
            <p:nvSpPr>
              <p:cNvPr id="97" name="Rectangle 10"/>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8" name="Rectangle 11"/>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9" name="Rectangle 12"/>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0" name="Rectangle 13"/>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1" name="Rectangle 14"/>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2" name="Rectangle 15"/>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3" name="Line 16"/>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7"/>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8"/>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9"/>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0"/>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21"/>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22"/>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0" name="Line 23"/>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1" name="Line 24"/>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 name="Text Box 25"/>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13" name="Text Box 26"/>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0" name="Text Box 27"/>
            <p:cNvSpPr txBox="1">
              <a:spLocks noChangeArrowheads="1"/>
            </p:cNvSpPr>
            <p:nvPr/>
          </p:nvSpPr>
          <p:spPr bwMode="auto">
            <a:xfrm>
              <a:off x="432" y="2544"/>
              <a:ext cx="4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r>
                <a:rPr lang="en-US" altLang="zh-CN" sz="1800" b="1"/>
                <a:t>－</a:t>
              </a:r>
              <a:r>
                <a:rPr lang="en-US" altLang="zh-CN" sz="2000" b="1"/>
                <a:t>1</a:t>
              </a:r>
            </a:p>
          </p:txBody>
        </p:sp>
        <p:sp>
          <p:nvSpPr>
            <p:cNvPr id="11" name="Text Box 28"/>
            <p:cNvSpPr txBox="1">
              <a:spLocks noChangeArrowheads="1"/>
            </p:cNvSpPr>
            <p:nvPr/>
          </p:nvSpPr>
          <p:spPr bwMode="auto">
            <a:xfrm>
              <a:off x="2169"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sp>
          <p:nvSpPr>
            <p:cNvPr id="12" name="Text Box 29"/>
            <p:cNvSpPr txBox="1">
              <a:spLocks noChangeArrowheads="1"/>
            </p:cNvSpPr>
            <p:nvPr/>
          </p:nvSpPr>
          <p:spPr bwMode="auto">
            <a:xfrm>
              <a:off x="1728" y="110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p>
          </p:txBody>
        </p:sp>
        <p:sp>
          <p:nvSpPr>
            <p:cNvPr id="13" name="Text Box 30"/>
            <p:cNvSpPr txBox="1">
              <a:spLocks noChangeArrowheads="1"/>
            </p:cNvSpPr>
            <p:nvPr/>
          </p:nvSpPr>
          <p:spPr bwMode="auto">
            <a:xfrm>
              <a:off x="1728" y="1313"/>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r>
                <a:rPr lang="en-US" altLang="zh-CN" sz="2000" b="1"/>
                <a:t>+1</a:t>
              </a:r>
            </a:p>
          </p:txBody>
        </p:sp>
        <p:grpSp>
          <p:nvGrpSpPr>
            <p:cNvPr id="14" name="Group 31"/>
            <p:cNvGrpSpPr/>
            <p:nvPr/>
          </p:nvGrpSpPr>
          <p:grpSpPr bwMode="auto">
            <a:xfrm>
              <a:off x="2095" y="1152"/>
              <a:ext cx="567" cy="1636"/>
              <a:chOff x="1807" y="1104"/>
              <a:chExt cx="567" cy="1636"/>
            </a:xfrm>
          </p:grpSpPr>
          <p:sp>
            <p:nvSpPr>
              <p:cNvPr id="80" name="Rectangle 32"/>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1" name="Rectangle 33"/>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2" name="Rectangle 34"/>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3" name="Rectangle 35"/>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4" name="Rectangle 36"/>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5" name="Rectangle 37"/>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6" name="Line 38"/>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39"/>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40"/>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41"/>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42"/>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43"/>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44"/>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45"/>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46"/>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Text Box 47"/>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96" name="Text Box 48"/>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5" name="Text Box 49"/>
            <p:cNvSpPr txBox="1">
              <a:spLocks noChangeArrowheads="1"/>
            </p:cNvSpPr>
            <p:nvPr/>
          </p:nvSpPr>
          <p:spPr bwMode="auto">
            <a:xfrm>
              <a:off x="1594"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r>
                <a:rPr lang="en-US" altLang="zh-CN" sz="1800" b="1"/>
                <a:t>－</a:t>
              </a:r>
              <a:r>
                <a:rPr lang="en-US" altLang="zh-CN" sz="2000" b="1"/>
                <a:t>1</a:t>
              </a:r>
            </a:p>
          </p:txBody>
        </p:sp>
        <p:sp>
          <p:nvSpPr>
            <p:cNvPr id="16" name="Text Box 50"/>
            <p:cNvSpPr txBox="1">
              <a:spLocks noChangeArrowheads="1"/>
            </p:cNvSpPr>
            <p:nvPr/>
          </p:nvSpPr>
          <p:spPr bwMode="auto">
            <a:xfrm>
              <a:off x="3408"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7" name="Text Box 51"/>
            <p:cNvSpPr txBox="1">
              <a:spLocks noChangeArrowheads="1"/>
            </p:cNvSpPr>
            <p:nvPr/>
          </p:nvSpPr>
          <p:spPr bwMode="auto">
            <a:xfrm>
              <a:off x="2886" y="1104"/>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p>
          </p:txBody>
        </p:sp>
        <p:sp>
          <p:nvSpPr>
            <p:cNvPr id="18" name="Text Box 52"/>
            <p:cNvSpPr txBox="1">
              <a:spLocks noChangeArrowheads="1"/>
            </p:cNvSpPr>
            <p:nvPr/>
          </p:nvSpPr>
          <p:spPr bwMode="auto">
            <a:xfrm>
              <a:off x="2886" y="1313"/>
              <a:ext cx="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r>
                <a:rPr lang="en-US" altLang="zh-CN" sz="2000" b="1"/>
                <a:t>+1</a:t>
              </a:r>
            </a:p>
          </p:txBody>
        </p:sp>
        <p:sp>
          <p:nvSpPr>
            <p:cNvPr id="19" name="Text Box 53"/>
            <p:cNvSpPr txBox="1">
              <a:spLocks noChangeArrowheads="1"/>
            </p:cNvSpPr>
            <p:nvPr/>
          </p:nvSpPr>
          <p:spPr bwMode="auto">
            <a:xfrm>
              <a:off x="2833"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r>
                <a:rPr lang="en-US" altLang="zh-CN" sz="1800" b="1"/>
                <a:t>－</a:t>
              </a:r>
              <a:r>
                <a:rPr lang="en-US" altLang="zh-CN" sz="2000" b="1"/>
                <a:t>1</a:t>
              </a:r>
            </a:p>
          </p:txBody>
        </p:sp>
        <p:sp>
          <p:nvSpPr>
            <p:cNvPr id="20" name="Text Box 54"/>
            <p:cNvSpPr txBox="1">
              <a:spLocks noChangeArrowheads="1"/>
            </p:cNvSpPr>
            <p:nvPr/>
          </p:nvSpPr>
          <p:spPr bwMode="auto">
            <a:xfrm>
              <a:off x="4655"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sp>
          <p:nvSpPr>
            <p:cNvPr id="21" name="Text Box 55"/>
            <p:cNvSpPr txBox="1">
              <a:spLocks noChangeArrowheads="1"/>
            </p:cNvSpPr>
            <p:nvPr/>
          </p:nvSpPr>
          <p:spPr bwMode="auto">
            <a:xfrm>
              <a:off x="4086" y="1104"/>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p>
          </p:txBody>
        </p:sp>
        <p:sp>
          <p:nvSpPr>
            <p:cNvPr id="22" name="Text Box 56"/>
            <p:cNvSpPr txBox="1">
              <a:spLocks noChangeArrowheads="1"/>
            </p:cNvSpPr>
            <p:nvPr/>
          </p:nvSpPr>
          <p:spPr bwMode="auto">
            <a:xfrm>
              <a:off x="4086" y="1313"/>
              <a:ext cx="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r>
                <a:rPr lang="en-US" altLang="zh-CN" sz="2000" b="1"/>
                <a:t>+1</a:t>
              </a:r>
            </a:p>
          </p:txBody>
        </p:sp>
        <p:sp>
          <p:nvSpPr>
            <p:cNvPr id="23" name="Text Box 57"/>
            <p:cNvSpPr txBox="1">
              <a:spLocks noChangeArrowheads="1"/>
            </p:cNvSpPr>
            <p:nvPr/>
          </p:nvSpPr>
          <p:spPr bwMode="auto">
            <a:xfrm>
              <a:off x="4032"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1</a:t>
              </a:r>
            </a:p>
          </p:txBody>
        </p:sp>
        <p:grpSp>
          <p:nvGrpSpPr>
            <p:cNvPr id="24" name="Group 58"/>
            <p:cNvGrpSpPr/>
            <p:nvPr/>
          </p:nvGrpSpPr>
          <p:grpSpPr bwMode="auto">
            <a:xfrm>
              <a:off x="4559" y="1152"/>
              <a:ext cx="577" cy="1636"/>
              <a:chOff x="4271" y="1104"/>
              <a:chExt cx="577" cy="1636"/>
            </a:xfrm>
          </p:grpSpPr>
          <p:sp>
            <p:nvSpPr>
              <p:cNvPr id="63" name="Rectangle 59"/>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0"/>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61"/>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62"/>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Rectangle 63"/>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8" name="Rectangle 64"/>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9" name="Line 65"/>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6"/>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67"/>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68"/>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69"/>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0"/>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1"/>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72"/>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73"/>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8" name="Text Box 74"/>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9" name="Text Box 75"/>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25" name="Group 76"/>
            <p:cNvGrpSpPr/>
            <p:nvPr/>
          </p:nvGrpSpPr>
          <p:grpSpPr bwMode="auto">
            <a:xfrm>
              <a:off x="3337" y="1152"/>
              <a:ext cx="542" cy="1636"/>
              <a:chOff x="3049" y="1104"/>
              <a:chExt cx="542" cy="1636"/>
            </a:xfrm>
          </p:grpSpPr>
          <p:sp>
            <p:nvSpPr>
              <p:cNvPr id="46" name="Rectangle 77"/>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78"/>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79"/>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80"/>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Rectangle 81"/>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1" name="Rectangle 82"/>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2" name="Line 83"/>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84"/>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5"/>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86"/>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87"/>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88"/>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89"/>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90"/>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91"/>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92"/>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2" name="Text Box 93"/>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6" name="Freeform 94"/>
            <p:cNvSpPr/>
            <p:nvPr/>
          </p:nvSpPr>
          <p:spPr bwMode="auto">
            <a:xfrm>
              <a:off x="384" y="2064"/>
              <a:ext cx="4176" cy="960"/>
            </a:xfrm>
            <a:custGeom>
              <a:avLst/>
              <a:gdLst>
                <a:gd name="T0" fmla="*/ 528 w 4176"/>
                <a:gd name="T1" fmla="*/ 0 h 960"/>
                <a:gd name="T2" fmla="*/ 0 w 4176"/>
                <a:gd name="T3" fmla="*/ 0 h 960"/>
                <a:gd name="T4" fmla="*/ 0 w 4176"/>
                <a:gd name="T5" fmla="*/ 960 h 960"/>
                <a:gd name="T6" fmla="*/ 3648 w 4176"/>
                <a:gd name="T7" fmla="*/ 960 h 960"/>
                <a:gd name="T8" fmla="*/ 3648 w 4176"/>
                <a:gd name="T9" fmla="*/ 0 h 960"/>
                <a:gd name="T10" fmla="*/ 4176 w 4176"/>
                <a:gd name="T11" fmla="*/ 0 h 960"/>
                <a:gd name="T12" fmla="*/ 0 60000 65536"/>
                <a:gd name="T13" fmla="*/ 0 60000 65536"/>
                <a:gd name="T14" fmla="*/ 0 60000 65536"/>
                <a:gd name="T15" fmla="*/ 0 60000 65536"/>
                <a:gd name="T16" fmla="*/ 0 60000 65536"/>
                <a:gd name="T17" fmla="*/ 0 60000 65536"/>
                <a:gd name="T18" fmla="*/ 0 w 4176"/>
                <a:gd name="T19" fmla="*/ 0 h 960"/>
                <a:gd name="T20" fmla="*/ 4176 w 4176"/>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4176" h="960">
                  <a:moveTo>
                    <a:pt x="528" y="0"/>
                  </a:moveTo>
                  <a:lnTo>
                    <a:pt x="0" y="0"/>
                  </a:lnTo>
                  <a:lnTo>
                    <a:pt x="0" y="960"/>
                  </a:lnTo>
                  <a:lnTo>
                    <a:pt x="3648" y="960"/>
                  </a:lnTo>
                  <a:lnTo>
                    <a:pt x="3648" y="0"/>
                  </a:lnTo>
                  <a:lnTo>
                    <a:pt x="4176" y="0"/>
                  </a:lnTo>
                </a:path>
              </a:pathLst>
            </a:custGeom>
            <a:noFill/>
            <a:ln w="38100">
              <a:solidFill>
                <a:schemeClr val="tx1"/>
              </a:solidFill>
              <a:prstDash val="dash"/>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95"/>
            <p:cNvSpPr/>
            <p:nvPr/>
          </p:nvSpPr>
          <p:spPr bwMode="auto">
            <a:xfrm>
              <a:off x="1557" y="2064"/>
              <a:ext cx="528" cy="954"/>
            </a:xfrm>
            <a:custGeom>
              <a:avLst/>
              <a:gdLst>
                <a:gd name="T0" fmla="*/ 0 w 528"/>
                <a:gd name="T1" fmla="*/ 924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96"/>
            <p:cNvSpPr/>
            <p:nvPr/>
          </p:nvSpPr>
          <p:spPr bwMode="auto">
            <a:xfrm>
              <a:off x="2808" y="2064"/>
              <a:ext cx="528" cy="954"/>
            </a:xfrm>
            <a:custGeom>
              <a:avLst/>
              <a:gdLst>
                <a:gd name="T0" fmla="*/ 0 w 528"/>
                <a:gd name="T1" fmla="*/ 924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 name="Group 97"/>
            <p:cNvGrpSpPr/>
            <p:nvPr/>
          </p:nvGrpSpPr>
          <p:grpSpPr bwMode="auto">
            <a:xfrm>
              <a:off x="2519" y="3360"/>
              <a:ext cx="1031" cy="286"/>
              <a:chOff x="2519" y="3360"/>
              <a:chExt cx="1031" cy="286"/>
            </a:xfrm>
          </p:grpSpPr>
          <p:sp>
            <p:nvSpPr>
              <p:cNvPr id="44" name="Rectangle 98"/>
              <p:cNvSpPr>
                <a:spLocks noChangeArrowheads="1"/>
              </p:cNvSpPr>
              <p:nvPr/>
            </p:nvSpPr>
            <p:spPr bwMode="auto">
              <a:xfrm>
                <a:off x="2519" y="336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Text Box 99"/>
              <p:cNvSpPr txBox="1">
                <a:spLocks noChangeArrowheads="1"/>
              </p:cNvSpPr>
              <p:nvPr/>
            </p:nvSpPr>
            <p:spPr bwMode="auto">
              <a:xfrm>
                <a:off x="2648" y="337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地址译码</a:t>
                </a:r>
              </a:p>
            </p:txBody>
          </p:sp>
        </p:grpSp>
        <p:grpSp>
          <p:nvGrpSpPr>
            <p:cNvPr id="30" name="Group 100"/>
            <p:cNvGrpSpPr/>
            <p:nvPr/>
          </p:nvGrpSpPr>
          <p:grpSpPr bwMode="auto">
            <a:xfrm>
              <a:off x="1488" y="3840"/>
              <a:ext cx="2062" cy="286"/>
              <a:chOff x="1488" y="3840"/>
              <a:chExt cx="2062" cy="286"/>
            </a:xfrm>
          </p:grpSpPr>
          <p:sp>
            <p:nvSpPr>
              <p:cNvPr id="40" name="Rectangle 101"/>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Text Box 102"/>
              <p:cNvSpPr txBox="1">
                <a:spLocks noChangeArrowheads="1"/>
              </p:cNvSpPr>
              <p:nvPr/>
            </p:nvSpPr>
            <p:spPr bwMode="auto">
              <a:xfrm>
                <a:off x="2648"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42" name="Rectangle 103"/>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104"/>
              <p:cNvSpPr txBox="1">
                <a:spLocks noChangeArrowheads="1"/>
              </p:cNvSpPr>
              <p:nvPr/>
            </p:nvSpPr>
            <p:spPr bwMode="auto">
              <a:xfrm>
                <a:off x="1770"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体号</a:t>
                </a:r>
              </a:p>
            </p:txBody>
          </p:sp>
        </p:grpSp>
        <p:sp>
          <p:nvSpPr>
            <p:cNvPr id="31" name="Line 105"/>
            <p:cNvSpPr>
              <a:spLocks noChangeShapeType="1"/>
            </p:cNvSpPr>
            <p:nvPr/>
          </p:nvSpPr>
          <p:spPr bwMode="auto">
            <a:xfrm flipV="1">
              <a:off x="1975" y="3204"/>
              <a:ext cx="0" cy="635"/>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06"/>
            <p:cNvSpPr>
              <a:spLocks noChangeShapeType="1"/>
            </p:cNvSpPr>
            <p:nvPr/>
          </p:nvSpPr>
          <p:spPr bwMode="auto">
            <a:xfrm flipV="1">
              <a:off x="3024" y="3648"/>
              <a:ext cx="0" cy="19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3" name="Group 107"/>
            <p:cNvGrpSpPr/>
            <p:nvPr/>
          </p:nvGrpSpPr>
          <p:grpSpPr bwMode="auto">
            <a:xfrm>
              <a:off x="1190" y="2784"/>
              <a:ext cx="3640" cy="442"/>
              <a:chOff x="1190" y="2784"/>
              <a:chExt cx="3640" cy="442"/>
            </a:xfrm>
          </p:grpSpPr>
          <p:sp>
            <p:nvSpPr>
              <p:cNvPr id="35" name="Freeform 108"/>
              <p:cNvSpPr/>
              <p:nvPr/>
            </p:nvSpPr>
            <p:spPr bwMode="auto">
              <a:xfrm>
                <a:off x="1200"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Line 109"/>
              <p:cNvSpPr>
                <a:spLocks noChangeShapeType="1"/>
              </p:cNvSpPr>
              <p:nvPr/>
            </p:nvSpPr>
            <p:spPr bwMode="auto">
              <a:xfrm>
                <a:off x="1190" y="3213"/>
                <a:ext cx="362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Freeform 110"/>
              <p:cNvSpPr/>
              <p:nvPr/>
            </p:nvSpPr>
            <p:spPr bwMode="auto">
              <a:xfrm>
                <a:off x="4829"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111"/>
              <p:cNvSpPr/>
              <p:nvPr/>
            </p:nvSpPr>
            <p:spPr bwMode="auto">
              <a:xfrm>
                <a:off x="2381"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Freeform 112"/>
              <p:cNvSpPr/>
              <p:nvPr/>
            </p:nvSpPr>
            <p:spPr bwMode="auto">
              <a:xfrm>
                <a:off x="3606"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 name="Freeform 113"/>
            <p:cNvSpPr/>
            <p:nvPr/>
          </p:nvSpPr>
          <p:spPr bwMode="auto">
            <a:xfrm>
              <a:off x="3023" y="3022"/>
              <a:ext cx="1" cy="329"/>
            </a:xfrm>
            <a:custGeom>
              <a:avLst/>
              <a:gdLst>
                <a:gd name="T0" fmla="*/ 0 w 1"/>
                <a:gd name="T1" fmla="*/ 74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prstDash val="dash"/>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4" name="Text Box 114"/>
          <p:cNvSpPr txBox="1">
            <a:spLocks noChangeArrowheads="1"/>
          </p:cNvSpPr>
          <p:nvPr/>
        </p:nvSpPr>
        <p:spPr bwMode="auto">
          <a:xfrm>
            <a:off x="4448175" y="6016625"/>
            <a:ext cx="6934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体号</a:t>
            </a:r>
          </a:p>
        </p:txBody>
      </p:sp>
      <p:sp>
        <p:nvSpPr>
          <p:cNvPr id="115" name="Line 115"/>
          <p:cNvSpPr>
            <a:spLocks noChangeShapeType="1"/>
          </p:cNvSpPr>
          <p:nvPr/>
        </p:nvSpPr>
        <p:spPr bwMode="auto">
          <a:xfrm flipV="1">
            <a:off x="4773613" y="4989513"/>
            <a:ext cx="0" cy="1008062"/>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6" name="Group 116"/>
          <p:cNvGrpSpPr/>
          <p:nvPr/>
        </p:nvGrpSpPr>
        <p:grpSpPr bwMode="auto">
          <a:xfrm>
            <a:off x="3527425" y="4322763"/>
            <a:ext cx="5778500" cy="701675"/>
            <a:chOff x="1190" y="2784"/>
            <a:chExt cx="3640" cy="442"/>
          </a:xfrm>
        </p:grpSpPr>
        <p:sp>
          <p:nvSpPr>
            <p:cNvPr id="117" name="Freeform 117"/>
            <p:cNvSpPr/>
            <p:nvPr/>
          </p:nvSpPr>
          <p:spPr bwMode="auto">
            <a:xfrm>
              <a:off x="1200"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118"/>
            <p:cNvSpPr>
              <a:spLocks noChangeShapeType="1"/>
            </p:cNvSpPr>
            <p:nvPr/>
          </p:nvSpPr>
          <p:spPr bwMode="auto">
            <a:xfrm>
              <a:off x="1190" y="3213"/>
              <a:ext cx="3627"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Freeform 119"/>
            <p:cNvSpPr/>
            <p:nvPr/>
          </p:nvSpPr>
          <p:spPr bwMode="auto">
            <a:xfrm>
              <a:off x="4829"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Freeform 120"/>
            <p:cNvSpPr/>
            <p:nvPr/>
          </p:nvSpPr>
          <p:spPr bwMode="auto">
            <a:xfrm>
              <a:off x="2381"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Freeform 121"/>
            <p:cNvSpPr/>
            <p:nvPr/>
          </p:nvSpPr>
          <p:spPr bwMode="auto">
            <a:xfrm>
              <a:off x="3606"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blinds(horizontal)">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slide(fromBottom)">
                                      <p:cBhvr>
                                        <p:cTn id="17" dur="500"/>
                                        <p:tgtEl>
                                          <p:spTgt spid="115"/>
                                        </p:tgtEl>
                                      </p:cBhvr>
                                    </p:animEffect>
                                  </p:childTnLst>
                                </p:cTn>
                              </p:par>
                            </p:childTnLst>
                          </p:cTn>
                        </p:par>
                        <p:par>
                          <p:cTn id="18" fill="hold">
                            <p:stCondLst>
                              <p:cond delay="500"/>
                            </p:stCondLst>
                            <p:childTnLst>
                              <p:par>
                                <p:cTn id="19" presetID="18" presetClass="entr" presetSubtype="3"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strips(upRight)">
                                      <p:cBhvr>
                                        <p:cTn id="2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19"/>
          <p:cNvSpPr>
            <a:spLocks noGrp="1"/>
          </p:cNvSpPr>
          <p:nvPr>
            <p:ph type="title"/>
          </p:nvPr>
        </p:nvSpPr>
        <p:spPr/>
        <p:txBody>
          <a:bodyPr>
            <a:normAutofit/>
          </a:bodyPr>
          <a:lstStyle/>
          <a:p>
            <a:r>
              <a:rPr lang="zh-CN" altLang="en-US" b="1">
                <a:sym typeface="+mn-ea"/>
              </a:rPr>
              <a:t>(</a:t>
            </a:r>
            <a:r>
              <a:rPr lang="en-US" altLang="zh-CN" b="1">
                <a:sym typeface="+mn-ea"/>
              </a:rPr>
              <a:t>2) </a:t>
            </a:r>
            <a:r>
              <a:rPr lang="zh-CN" altLang="en-US" b="1">
                <a:sym typeface="+mn-ea"/>
              </a:rPr>
              <a:t>低位交叉</a:t>
            </a:r>
            <a:r>
              <a:rPr lang="en-US" altLang="zh-CN" b="1">
                <a:sym typeface="+mn-ea"/>
              </a:rPr>
              <a:t>——</a:t>
            </a:r>
            <a:r>
              <a:rPr lang="zh-CN" altLang="en-US" b="1">
                <a:sym typeface="+mn-ea"/>
              </a:rPr>
              <a:t>各个体轮流编址</a:t>
            </a:r>
            <a:endParaRPr lang="en-US" altLang="zh-CN" b="1">
              <a:sym typeface="+mn-ea"/>
            </a:endParaRPr>
          </a:p>
        </p:txBody>
      </p:sp>
      <p:sp>
        <p:nvSpPr>
          <p:cNvPr id="121" name="内容占位符 120"/>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95</a:t>
            </a:fld>
            <a:endParaRPr lang="zh-CN" altLang="en-US" dirty="0"/>
          </a:p>
        </p:txBody>
      </p:sp>
      <p:grpSp>
        <p:nvGrpSpPr>
          <p:cNvPr id="3" name="Group 2"/>
          <p:cNvGrpSpPr/>
          <p:nvPr/>
        </p:nvGrpSpPr>
        <p:grpSpPr bwMode="auto">
          <a:xfrm>
            <a:off x="3209925" y="1287463"/>
            <a:ext cx="7227888" cy="3195637"/>
            <a:chOff x="912" y="1010"/>
            <a:chExt cx="4553" cy="2013"/>
          </a:xfrm>
        </p:grpSpPr>
        <p:sp>
          <p:nvSpPr>
            <p:cNvPr id="4" name="Text Box 3"/>
            <p:cNvSpPr txBox="1">
              <a:spLocks noChangeArrowheads="1"/>
            </p:cNvSpPr>
            <p:nvPr/>
          </p:nvSpPr>
          <p:spPr bwMode="auto">
            <a:xfrm>
              <a:off x="1008"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grpSp>
          <p:nvGrpSpPr>
            <p:cNvPr id="5" name="Group 4"/>
            <p:cNvGrpSpPr/>
            <p:nvPr/>
          </p:nvGrpSpPr>
          <p:grpSpPr bwMode="auto">
            <a:xfrm>
              <a:off x="912" y="1387"/>
              <a:ext cx="567" cy="1636"/>
              <a:chOff x="624" y="1104"/>
              <a:chExt cx="567" cy="1636"/>
            </a:xfrm>
          </p:grpSpPr>
          <p:sp>
            <p:nvSpPr>
              <p:cNvPr id="63" name="Rectangle 5"/>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7"/>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8"/>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Rectangle 9"/>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8" name="Rectangle 10"/>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9" name="Line 11"/>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12"/>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13"/>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14"/>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15"/>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16"/>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17"/>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18"/>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19"/>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8" name="Text Box 20"/>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9" name="Text Box 21"/>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6" name="Text Box 22"/>
            <p:cNvSpPr txBox="1">
              <a:spLocks noChangeArrowheads="1"/>
            </p:cNvSpPr>
            <p:nvPr/>
          </p:nvSpPr>
          <p:spPr bwMode="auto">
            <a:xfrm>
              <a:off x="2296"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grpSp>
          <p:nvGrpSpPr>
            <p:cNvPr id="7" name="Group 23"/>
            <p:cNvGrpSpPr/>
            <p:nvPr/>
          </p:nvGrpSpPr>
          <p:grpSpPr bwMode="auto">
            <a:xfrm>
              <a:off x="2222" y="1387"/>
              <a:ext cx="567" cy="1636"/>
              <a:chOff x="1807" y="1104"/>
              <a:chExt cx="567" cy="1636"/>
            </a:xfrm>
          </p:grpSpPr>
          <p:sp>
            <p:nvSpPr>
              <p:cNvPr id="46" name="Rectangle 24"/>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25"/>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26"/>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27"/>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Rectangle 28"/>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1" name="Rectangle 29"/>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2" name="Line 30"/>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31"/>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32"/>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33"/>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34"/>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35"/>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36"/>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37"/>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38"/>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39"/>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2" name="Text Box 40"/>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8" name="Text Box 41"/>
            <p:cNvSpPr txBox="1">
              <a:spLocks noChangeArrowheads="1"/>
            </p:cNvSpPr>
            <p:nvPr/>
          </p:nvSpPr>
          <p:spPr bwMode="auto">
            <a:xfrm>
              <a:off x="363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9" name="Text Box 42"/>
            <p:cNvSpPr txBox="1">
              <a:spLocks noChangeArrowheads="1"/>
            </p:cNvSpPr>
            <p:nvPr/>
          </p:nvSpPr>
          <p:spPr bwMode="auto">
            <a:xfrm>
              <a:off x="498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grpSp>
          <p:nvGrpSpPr>
            <p:cNvPr id="10" name="Group 43"/>
            <p:cNvGrpSpPr/>
            <p:nvPr/>
          </p:nvGrpSpPr>
          <p:grpSpPr bwMode="auto">
            <a:xfrm>
              <a:off x="4888" y="1387"/>
              <a:ext cx="577" cy="1636"/>
              <a:chOff x="4271" y="1104"/>
              <a:chExt cx="577" cy="1636"/>
            </a:xfrm>
          </p:grpSpPr>
          <p:sp>
            <p:nvSpPr>
              <p:cNvPr id="29" name="Rectangle 44"/>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0" name="Rectangle 45"/>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1" name="Rectangle 46"/>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2" name="Rectangle 47"/>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3" name="Rectangle 48"/>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4" name="Rectangle 49"/>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5" name="Line 50"/>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51"/>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52"/>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53"/>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54"/>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55"/>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56"/>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57"/>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58"/>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Text Box 59"/>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45" name="Text Box 60"/>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11" name="Group 61"/>
            <p:cNvGrpSpPr/>
            <p:nvPr/>
          </p:nvGrpSpPr>
          <p:grpSpPr bwMode="auto">
            <a:xfrm>
              <a:off x="3563" y="1387"/>
              <a:ext cx="542" cy="1636"/>
              <a:chOff x="3049" y="1104"/>
              <a:chExt cx="542" cy="1636"/>
            </a:xfrm>
          </p:grpSpPr>
          <p:sp>
            <p:nvSpPr>
              <p:cNvPr id="12" name="Rectangle 62"/>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 name="Rectangle 63"/>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4" name="Rectangle 64"/>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 name="Rectangle 65"/>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6" name="Rectangle 66"/>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 name="Rectangle 67"/>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 name="Line 68"/>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69"/>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70"/>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71"/>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72"/>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73"/>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74"/>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75"/>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76"/>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Text Box 77"/>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8" name="Text Box 78"/>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grpSp>
        <p:nvGrpSpPr>
          <p:cNvPr id="80" name="Group 80"/>
          <p:cNvGrpSpPr/>
          <p:nvPr/>
        </p:nvGrpSpPr>
        <p:grpSpPr bwMode="auto">
          <a:xfrm>
            <a:off x="4789488" y="5780088"/>
            <a:ext cx="3273425" cy="454025"/>
            <a:chOff x="1907" y="3840"/>
            <a:chExt cx="2062" cy="286"/>
          </a:xfrm>
        </p:grpSpPr>
        <p:grpSp>
          <p:nvGrpSpPr>
            <p:cNvPr id="81" name="Group 81"/>
            <p:cNvGrpSpPr/>
            <p:nvPr/>
          </p:nvGrpSpPr>
          <p:grpSpPr bwMode="auto">
            <a:xfrm>
              <a:off x="1907" y="3840"/>
              <a:ext cx="2062" cy="286"/>
              <a:chOff x="1488" y="3840"/>
              <a:chExt cx="2062" cy="286"/>
            </a:xfrm>
          </p:grpSpPr>
          <p:sp>
            <p:nvSpPr>
              <p:cNvPr id="83" name="Rectangle 82"/>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Text Box 83"/>
              <p:cNvSpPr txBox="1">
                <a:spLocks noChangeArrowheads="1"/>
              </p:cNvSpPr>
              <p:nvPr/>
            </p:nvSpPr>
            <p:spPr bwMode="auto">
              <a:xfrm>
                <a:off x="2648" y="3851"/>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a:t>
                </a:r>
                <a:r>
                  <a:rPr lang="zh-CN" altLang="en-US" sz="2000" b="1">
                    <a:solidFill>
                      <a:schemeClr val="folHlink"/>
                    </a:solidFill>
                  </a:rPr>
                  <a:t>体号</a:t>
                </a:r>
              </a:p>
            </p:txBody>
          </p:sp>
          <p:sp>
            <p:nvSpPr>
              <p:cNvPr id="85" name="Rectangle 84"/>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Text Box 85"/>
              <p:cNvSpPr txBox="1">
                <a:spLocks noChangeArrowheads="1"/>
              </p:cNvSpPr>
              <p:nvPr/>
            </p:nvSpPr>
            <p:spPr bwMode="auto">
              <a:xfrm>
                <a:off x="1770" y="3851"/>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p>
            </p:txBody>
          </p:sp>
        </p:grpSp>
        <p:sp>
          <p:nvSpPr>
            <p:cNvPr id="82" name="Text Box 86"/>
            <p:cNvSpPr txBox="1">
              <a:spLocks noChangeArrowheads="1"/>
            </p:cNvSpPr>
            <p:nvPr/>
          </p:nvSpPr>
          <p:spPr bwMode="auto">
            <a:xfrm>
              <a:off x="2033"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grpSp>
      <p:grpSp>
        <p:nvGrpSpPr>
          <p:cNvPr id="87" name="Group 87"/>
          <p:cNvGrpSpPr/>
          <p:nvPr/>
        </p:nvGrpSpPr>
        <p:grpSpPr bwMode="auto">
          <a:xfrm>
            <a:off x="2085975" y="1287463"/>
            <a:ext cx="7389813" cy="919162"/>
            <a:chOff x="204" y="1010"/>
            <a:chExt cx="4655" cy="579"/>
          </a:xfrm>
        </p:grpSpPr>
        <p:sp>
          <p:nvSpPr>
            <p:cNvPr id="88" name="Text Box 88"/>
            <p:cNvSpPr txBox="1">
              <a:spLocks noChangeArrowheads="1"/>
            </p:cNvSpPr>
            <p:nvPr/>
          </p:nvSpPr>
          <p:spPr bwMode="auto">
            <a:xfrm>
              <a:off x="295" y="101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grpSp>
          <p:nvGrpSpPr>
            <p:cNvPr id="89" name="Group 89"/>
            <p:cNvGrpSpPr/>
            <p:nvPr/>
          </p:nvGrpSpPr>
          <p:grpSpPr bwMode="auto">
            <a:xfrm>
              <a:off x="204" y="1339"/>
              <a:ext cx="4655" cy="250"/>
              <a:chOff x="204" y="1339"/>
              <a:chExt cx="4655" cy="250"/>
            </a:xfrm>
          </p:grpSpPr>
          <p:sp>
            <p:nvSpPr>
              <p:cNvPr id="90" name="Text Box 90"/>
              <p:cNvSpPr txBox="1">
                <a:spLocks noChangeArrowheads="1"/>
              </p:cNvSpPr>
              <p:nvPr/>
            </p:nvSpPr>
            <p:spPr bwMode="auto">
              <a:xfrm>
                <a:off x="204"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00</a:t>
                </a:r>
              </a:p>
            </p:txBody>
          </p:sp>
          <p:sp>
            <p:nvSpPr>
              <p:cNvPr id="91" name="Text Box 91"/>
              <p:cNvSpPr txBox="1">
                <a:spLocks noChangeArrowheads="1"/>
              </p:cNvSpPr>
              <p:nvPr/>
            </p:nvSpPr>
            <p:spPr bwMode="auto">
              <a:xfrm>
                <a:off x="1581"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01</a:t>
                </a:r>
              </a:p>
            </p:txBody>
          </p:sp>
          <p:sp>
            <p:nvSpPr>
              <p:cNvPr id="92" name="Text Box 92"/>
              <p:cNvSpPr txBox="1">
                <a:spLocks noChangeArrowheads="1"/>
              </p:cNvSpPr>
              <p:nvPr/>
            </p:nvSpPr>
            <p:spPr bwMode="auto">
              <a:xfrm>
                <a:off x="2896"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10</a:t>
                </a:r>
              </a:p>
            </p:txBody>
          </p:sp>
          <p:sp>
            <p:nvSpPr>
              <p:cNvPr id="93" name="Text Box 93"/>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11</a:t>
                </a:r>
              </a:p>
            </p:txBody>
          </p:sp>
        </p:grpSp>
      </p:grpSp>
      <p:grpSp>
        <p:nvGrpSpPr>
          <p:cNvPr id="94" name="Group 94"/>
          <p:cNvGrpSpPr/>
          <p:nvPr/>
        </p:nvGrpSpPr>
        <p:grpSpPr bwMode="auto">
          <a:xfrm>
            <a:off x="2085975" y="2141538"/>
            <a:ext cx="7389813" cy="396875"/>
            <a:chOff x="204" y="1548"/>
            <a:chExt cx="4655" cy="250"/>
          </a:xfrm>
        </p:grpSpPr>
        <p:sp>
          <p:nvSpPr>
            <p:cNvPr id="95" name="Text Box 95"/>
            <p:cNvSpPr txBox="1">
              <a:spLocks noChangeArrowheads="1"/>
            </p:cNvSpPr>
            <p:nvPr/>
          </p:nvSpPr>
          <p:spPr bwMode="auto">
            <a:xfrm>
              <a:off x="204"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00</a:t>
              </a:r>
            </a:p>
          </p:txBody>
        </p:sp>
        <p:sp>
          <p:nvSpPr>
            <p:cNvPr id="96" name="Text Box 96"/>
            <p:cNvSpPr txBox="1">
              <a:spLocks noChangeArrowheads="1"/>
            </p:cNvSpPr>
            <p:nvPr/>
          </p:nvSpPr>
          <p:spPr bwMode="auto">
            <a:xfrm>
              <a:off x="1581"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01</a:t>
              </a:r>
            </a:p>
          </p:txBody>
        </p:sp>
        <p:sp>
          <p:nvSpPr>
            <p:cNvPr id="97" name="Text Box 97"/>
            <p:cNvSpPr txBox="1">
              <a:spLocks noChangeArrowheads="1"/>
            </p:cNvSpPr>
            <p:nvPr/>
          </p:nvSpPr>
          <p:spPr bwMode="auto">
            <a:xfrm>
              <a:off x="2896"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10</a:t>
              </a:r>
            </a:p>
          </p:txBody>
        </p:sp>
        <p:sp>
          <p:nvSpPr>
            <p:cNvPr id="98" name="Text Box 98"/>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11</a:t>
              </a:r>
            </a:p>
          </p:txBody>
        </p:sp>
      </p:grpSp>
      <p:grpSp>
        <p:nvGrpSpPr>
          <p:cNvPr id="99" name="Group 99"/>
          <p:cNvGrpSpPr/>
          <p:nvPr/>
        </p:nvGrpSpPr>
        <p:grpSpPr bwMode="auto">
          <a:xfrm>
            <a:off x="2012950" y="4156075"/>
            <a:ext cx="7462838" cy="396875"/>
            <a:chOff x="158" y="2817"/>
            <a:chExt cx="4701" cy="250"/>
          </a:xfrm>
        </p:grpSpPr>
        <p:sp>
          <p:nvSpPr>
            <p:cNvPr id="100" name="Text Box 100"/>
            <p:cNvSpPr txBox="1">
              <a:spLocks noChangeArrowheads="1"/>
            </p:cNvSpPr>
            <p:nvPr/>
          </p:nvSpPr>
          <p:spPr bwMode="auto">
            <a:xfrm>
              <a:off x="158"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00</a:t>
              </a:r>
            </a:p>
          </p:txBody>
        </p:sp>
        <p:sp>
          <p:nvSpPr>
            <p:cNvPr id="101" name="Text Box 101"/>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01</a:t>
              </a:r>
            </a:p>
          </p:txBody>
        </p:sp>
        <p:sp>
          <p:nvSpPr>
            <p:cNvPr id="102" name="Text Box 102"/>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10</a:t>
              </a:r>
            </a:p>
          </p:txBody>
        </p:sp>
        <p:sp>
          <p:nvSpPr>
            <p:cNvPr id="103" name="Text Box 103"/>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11</a:t>
              </a:r>
            </a:p>
          </p:txBody>
        </p:sp>
      </p:grpSp>
      <p:grpSp>
        <p:nvGrpSpPr>
          <p:cNvPr id="104" name="Group 104"/>
          <p:cNvGrpSpPr/>
          <p:nvPr/>
        </p:nvGrpSpPr>
        <p:grpSpPr bwMode="auto">
          <a:xfrm>
            <a:off x="2805113" y="4610100"/>
            <a:ext cx="6408737" cy="447675"/>
            <a:chOff x="283" y="3103"/>
            <a:chExt cx="4037" cy="282"/>
          </a:xfrm>
        </p:grpSpPr>
        <p:sp>
          <p:nvSpPr>
            <p:cNvPr id="105" name="Line 105"/>
            <p:cNvSpPr>
              <a:spLocks noChangeShapeType="1"/>
            </p:cNvSpPr>
            <p:nvPr/>
          </p:nvSpPr>
          <p:spPr bwMode="auto">
            <a:xfrm>
              <a:off x="283" y="3385"/>
              <a:ext cx="403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06"/>
            <p:cNvSpPr>
              <a:spLocks noChangeShapeType="1"/>
            </p:cNvSpPr>
            <p:nvPr/>
          </p:nvSpPr>
          <p:spPr bwMode="auto">
            <a:xfrm>
              <a:off x="295"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107"/>
            <p:cNvSpPr>
              <a:spLocks noChangeShapeType="1"/>
            </p:cNvSpPr>
            <p:nvPr/>
          </p:nvSpPr>
          <p:spPr bwMode="auto">
            <a:xfrm>
              <a:off x="1701" y="310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108"/>
            <p:cNvSpPr>
              <a:spLocks noChangeShapeType="1"/>
            </p:cNvSpPr>
            <p:nvPr/>
          </p:nvSpPr>
          <p:spPr bwMode="auto">
            <a:xfrm>
              <a:off x="3016"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09"/>
            <p:cNvSpPr>
              <a:spLocks noChangeShapeType="1"/>
            </p:cNvSpPr>
            <p:nvPr/>
          </p:nvSpPr>
          <p:spPr bwMode="auto">
            <a:xfrm>
              <a:off x="4298"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0" name="Line 110"/>
          <p:cNvSpPr>
            <a:spLocks noChangeShapeType="1"/>
          </p:cNvSpPr>
          <p:nvPr/>
        </p:nvSpPr>
        <p:spPr bwMode="auto">
          <a:xfrm>
            <a:off x="7221538" y="5057775"/>
            <a:ext cx="0" cy="719138"/>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1" name="Group 111"/>
          <p:cNvGrpSpPr/>
          <p:nvPr/>
        </p:nvGrpSpPr>
        <p:grpSpPr bwMode="auto">
          <a:xfrm>
            <a:off x="2373313" y="4625975"/>
            <a:ext cx="6424612" cy="719138"/>
            <a:chOff x="552" y="3113"/>
            <a:chExt cx="4047" cy="453"/>
          </a:xfrm>
        </p:grpSpPr>
        <p:sp>
          <p:nvSpPr>
            <p:cNvPr id="112" name="Line 112"/>
            <p:cNvSpPr>
              <a:spLocks noChangeShapeType="1"/>
            </p:cNvSpPr>
            <p:nvPr/>
          </p:nvSpPr>
          <p:spPr bwMode="auto">
            <a:xfrm>
              <a:off x="552" y="3566"/>
              <a:ext cx="404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113"/>
            <p:cNvSpPr>
              <a:spLocks noChangeShapeType="1"/>
            </p:cNvSpPr>
            <p:nvPr/>
          </p:nvSpPr>
          <p:spPr bwMode="auto">
            <a:xfrm>
              <a:off x="567"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Line 114"/>
            <p:cNvSpPr>
              <a:spLocks noChangeShapeType="1"/>
            </p:cNvSpPr>
            <p:nvPr/>
          </p:nvSpPr>
          <p:spPr bwMode="auto">
            <a:xfrm>
              <a:off x="1973"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a:off x="3288"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a:off x="4582"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7" name="Line 117"/>
          <p:cNvSpPr>
            <a:spLocks noChangeShapeType="1"/>
          </p:cNvSpPr>
          <p:nvPr/>
        </p:nvSpPr>
        <p:spPr bwMode="auto">
          <a:xfrm>
            <a:off x="5613400" y="5345113"/>
            <a:ext cx="0" cy="431800"/>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blinds(horizontal)">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blinds(horizontal)">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blinds(horizontal)">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blinds(horizontal)">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slide(fromBottom)">
                                      <p:cBhvr>
                                        <p:cTn id="32" dur="500"/>
                                        <p:tgtEl>
                                          <p:spTgt spid="110"/>
                                        </p:tgtEl>
                                      </p:cBhvr>
                                    </p:animEffect>
                                  </p:childTnLst>
                                </p:cTn>
                              </p:par>
                            </p:childTnLst>
                          </p:cTn>
                        </p:par>
                        <p:par>
                          <p:cTn id="33" fill="hold">
                            <p:stCondLst>
                              <p:cond delay="500"/>
                            </p:stCondLst>
                            <p:childTnLst>
                              <p:par>
                                <p:cTn id="34" presetID="12" presetClass="entr" presetSubtype="4" fill="hold"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slide(fromBottom)">
                                      <p:cBhvr>
                                        <p:cTn id="36" dur="500"/>
                                        <p:tgtEl>
                                          <p:spTgt spid="10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slide(fromBottom)">
                                      <p:cBhvr>
                                        <p:cTn id="41" dur="500"/>
                                        <p:tgtEl>
                                          <p:spTgt spid="117"/>
                                        </p:tgtEl>
                                      </p:cBhvr>
                                    </p:animEffect>
                                  </p:childTnLst>
                                </p:cTn>
                              </p:par>
                            </p:childTnLst>
                          </p:cTn>
                        </p:par>
                        <p:par>
                          <p:cTn id="42" fill="hold">
                            <p:stCondLst>
                              <p:cond delay="500"/>
                            </p:stCondLst>
                            <p:childTnLst>
                              <p:par>
                                <p:cTn id="43" presetID="16" presetClass="entr" presetSubtype="37" fill="hold" nodeType="after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barn(outVertical)">
                                      <p:cBhvr>
                                        <p:cTn id="4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20"/>
          <p:cNvSpPr>
            <a:spLocks noGrp="1"/>
          </p:cNvSpPr>
          <p:nvPr>
            <p:ph type="title"/>
          </p:nvPr>
        </p:nvSpPr>
        <p:spPr/>
        <p:txBody>
          <a:bodyPr>
            <a:normAutofit/>
          </a:bodyPr>
          <a:lstStyle/>
          <a:p>
            <a:r>
              <a:rPr lang="zh-CN" altLang="en-US" b="1">
                <a:sym typeface="+mn-ea"/>
              </a:rPr>
              <a:t>(</a:t>
            </a:r>
            <a:r>
              <a:rPr lang="en-US" altLang="zh-CN" b="1">
                <a:sym typeface="+mn-ea"/>
              </a:rPr>
              <a:t>2) </a:t>
            </a:r>
            <a:r>
              <a:rPr lang="zh-CN" altLang="en-US" b="1">
                <a:sym typeface="+mn-ea"/>
              </a:rPr>
              <a:t>低位交叉</a:t>
            </a:r>
            <a:r>
              <a:rPr lang="en-US" altLang="zh-CN" b="1">
                <a:sym typeface="+mn-ea"/>
              </a:rPr>
              <a:t>——</a:t>
            </a:r>
            <a:r>
              <a:rPr lang="zh-CN" altLang="en-US" b="1">
                <a:sym typeface="+mn-ea"/>
              </a:rPr>
              <a:t>各个体轮流编址</a:t>
            </a:r>
            <a:endParaRPr lang="zh-CN" altLang="en-US"/>
          </a:p>
        </p:txBody>
      </p:sp>
      <p:sp>
        <p:nvSpPr>
          <p:cNvPr id="122" name="内容占位符 121"/>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96</a:t>
            </a:fld>
            <a:endParaRPr lang="zh-CN" altLang="en-US" dirty="0"/>
          </a:p>
        </p:txBody>
      </p:sp>
      <p:grpSp>
        <p:nvGrpSpPr>
          <p:cNvPr id="3" name="Group 3"/>
          <p:cNvGrpSpPr/>
          <p:nvPr/>
        </p:nvGrpSpPr>
        <p:grpSpPr bwMode="auto">
          <a:xfrm>
            <a:off x="2295525" y="1287463"/>
            <a:ext cx="7543800" cy="5330825"/>
            <a:chOff x="336" y="816"/>
            <a:chExt cx="4752" cy="3358"/>
          </a:xfrm>
        </p:grpSpPr>
        <p:sp>
          <p:nvSpPr>
            <p:cNvPr id="4" name="Text Box 4"/>
            <p:cNvSpPr txBox="1">
              <a:spLocks noChangeArrowheads="1"/>
            </p:cNvSpPr>
            <p:nvPr/>
          </p:nvSpPr>
          <p:spPr bwMode="auto">
            <a:xfrm>
              <a:off x="960"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sp>
          <p:nvSpPr>
            <p:cNvPr id="5" name="Text Box 5"/>
            <p:cNvSpPr txBox="1">
              <a:spLocks noChangeArrowheads="1"/>
            </p:cNvSpPr>
            <p:nvPr/>
          </p:nvSpPr>
          <p:spPr bwMode="auto">
            <a:xfrm>
              <a:off x="384" y="8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sp>
          <p:nvSpPr>
            <p:cNvPr id="6" name="Text Box 6"/>
            <p:cNvSpPr txBox="1">
              <a:spLocks noChangeArrowheads="1"/>
            </p:cNvSpPr>
            <p:nvPr/>
          </p:nvSpPr>
          <p:spPr bwMode="auto">
            <a:xfrm>
              <a:off x="624"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7" name="Text Box 7"/>
            <p:cNvSpPr txBox="1">
              <a:spLocks noChangeArrowheads="1"/>
            </p:cNvSpPr>
            <p:nvPr/>
          </p:nvSpPr>
          <p:spPr bwMode="auto">
            <a:xfrm>
              <a:off x="624" y="133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4</a:t>
              </a:r>
            </a:p>
          </p:txBody>
        </p:sp>
        <p:grpSp>
          <p:nvGrpSpPr>
            <p:cNvPr id="8" name="Group 8"/>
            <p:cNvGrpSpPr/>
            <p:nvPr/>
          </p:nvGrpSpPr>
          <p:grpSpPr bwMode="auto">
            <a:xfrm>
              <a:off x="864" y="1104"/>
              <a:ext cx="567" cy="1636"/>
              <a:chOff x="624" y="1104"/>
              <a:chExt cx="567" cy="1636"/>
            </a:xfrm>
          </p:grpSpPr>
          <p:sp>
            <p:nvSpPr>
              <p:cNvPr id="95" name="Rectangle 9"/>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6" name="Rectangle 10"/>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7" name="Rectangle 11"/>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8" name="Rectangle 12"/>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9" name="Rectangle 13"/>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0" name="Rectangle 14"/>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1" name="Line 15"/>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2" name="Line 16"/>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 name="Line 17"/>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8"/>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9"/>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20"/>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1"/>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22"/>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23"/>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0" name="Text Box 24"/>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11" name="Text Box 25"/>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9" name="Text Box 26"/>
            <p:cNvSpPr txBox="1">
              <a:spLocks noChangeArrowheads="1"/>
            </p:cNvSpPr>
            <p:nvPr/>
          </p:nvSpPr>
          <p:spPr bwMode="auto">
            <a:xfrm>
              <a:off x="372"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4</a:t>
              </a:r>
            </a:p>
          </p:txBody>
        </p:sp>
        <p:sp>
          <p:nvSpPr>
            <p:cNvPr id="10" name="Text Box 27"/>
            <p:cNvSpPr txBox="1">
              <a:spLocks noChangeArrowheads="1"/>
            </p:cNvSpPr>
            <p:nvPr/>
          </p:nvSpPr>
          <p:spPr bwMode="auto">
            <a:xfrm>
              <a:off x="2121"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sp>
          <p:nvSpPr>
            <p:cNvPr id="11" name="Text Box 28"/>
            <p:cNvSpPr txBox="1">
              <a:spLocks noChangeArrowheads="1"/>
            </p:cNvSpPr>
            <p:nvPr/>
          </p:nvSpPr>
          <p:spPr bwMode="auto">
            <a:xfrm>
              <a:off x="1824"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a:t>
              </a:r>
            </a:p>
          </p:txBody>
        </p:sp>
        <p:sp>
          <p:nvSpPr>
            <p:cNvPr id="12" name="Text Box 29"/>
            <p:cNvSpPr txBox="1">
              <a:spLocks noChangeArrowheads="1"/>
            </p:cNvSpPr>
            <p:nvPr/>
          </p:nvSpPr>
          <p:spPr bwMode="auto">
            <a:xfrm>
              <a:off x="1824"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5</a:t>
              </a:r>
            </a:p>
          </p:txBody>
        </p:sp>
        <p:grpSp>
          <p:nvGrpSpPr>
            <p:cNvPr id="13" name="Group 30"/>
            <p:cNvGrpSpPr/>
            <p:nvPr/>
          </p:nvGrpSpPr>
          <p:grpSpPr bwMode="auto">
            <a:xfrm>
              <a:off x="2047" y="1104"/>
              <a:ext cx="567" cy="1636"/>
              <a:chOff x="1807" y="1104"/>
              <a:chExt cx="567" cy="1636"/>
            </a:xfrm>
          </p:grpSpPr>
          <p:sp>
            <p:nvSpPr>
              <p:cNvPr id="78" name="Rectangle 31"/>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79" name="Rectangle 32"/>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0" name="Rectangle 33"/>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1" name="Rectangle 34"/>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2" name="Rectangle 35"/>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3" name="Rectangle 36"/>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4" name="Line 37"/>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38"/>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39"/>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40"/>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41"/>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42"/>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43"/>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44"/>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45"/>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Text Box 46"/>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94" name="Text Box 47"/>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4" name="Text Box 48"/>
            <p:cNvSpPr txBox="1">
              <a:spLocks noChangeArrowheads="1"/>
            </p:cNvSpPr>
            <p:nvPr/>
          </p:nvSpPr>
          <p:spPr bwMode="auto">
            <a:xfrm>
              <a:off x="1546"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3</a:t>
              </a:r>
            </a:p>
          </p:txBody>
        </p:sp>
        <p:sp>
          <p:nvSpPr>
            <p:cNvPr id="15" name="Text Box 49"/>
            <p:cNvSpPr txBox="1">
              <a:spLocks noChangeArrowheads="1"/>
            </p:cNvSpPr>
            <p:nvPr/>
          </p:nvSpPr>
          <p:spPr bwMode="auto">
            <a:xfrm>
              <a:off x="3360"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6" name="Text Box 50"/>
            <p:cNvSpPr txBox="1">
              <a:spLocks noChangeArrowheads="1"/>
            </p:cNvSpPr>
            <p:nvPr/>
          </p:nvSpPr>
          <p:spPr bwMode="auto">
            <a:xfrm>
              <a:off x="3020"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endParaRPr lang="en-US" altLang="zh-CN" b="1"/>
            </a:p>
          </p:txBody>
        </p:sp>
        <p:sp>
          <p:nvSpPr>
            <p:cNvPr id="17" name="Text Box 51"/>
            <p:cNvSpPr txBox="1">
              <a:spLocks noChangeArrowheads="1"/>
            </p:cNvSpPr>
            <p:nvPr/>
          </p:nvSpPr>
          <p:spPr bwMode="auto">
            <a:xfrm>
              <a:off x="3020"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6</a:t>
              </a:r>
            </a:p>
          </p:txBody>
        </p:sp>
        <p:sp>
          <p:nvSpPr>
            <p:cNvPr id="18" name="Text Box 52"/>
            <p:cNvSpPr txBox="1">
              <a:spLocks noChangeArrowheads="1"/>
            </p:cNvSpPr>
            <p:nvPr/>
          </p:nvSpPr>
          <p:spPr bwMode="auto">
            <a:xfrm>
              <a:off x="2785"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2</a:t>
              </a:r>
            </a:p>
          </p:txBody>
        </p:sp>
        <p:sp>
          <p:nvSpPr>
            <p:cNvPr id="19" name="Text Box 53"/>
            <p:cNvSpPr txBox="1">
              <a:spLocks noChangeArrowheads="1"/>
            </p:cNvSpPr>
            <p:nvPr/>
          </p:nvSpPr>
          <p:spPr bwMode="auto">
            <a:xfrm>
              <a:off x="4607"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sp>
          <p:nvSpPr>
            <p:cNvPr id="20" name="Text Box 54"/>
            <p:cNvSpPr txBox="1">
              <a:spLocks noChangeArrowheads="1"/>
            </p:cNvSpPr>
            <p:nvPr/>
          </p:nvSpPr>
          <p:spPr bwMode="auto">
            <a:xfrm>
              <a:off x="4268"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endParaRPr lang="en-US" altLang="zh-CN" b="1"/>
            </a:p>
          </p:txBody>
        </p:sp>
        <p:sp>
          <p:nvSpPr>
            <p:cNvPr id="21" name="Text Box 55"/>
            <p:cNvSpPr txBox="1">
              <a:spLocks noChangeArrowheads="1"/>
            </p:cNvSpPr>
            <p:nvPr/>
          </p:nvSpPr>
          <p:spPr bwMode="auto">
            <a:xfrm>
              <a:off x="4268"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7</a:t>
              </a:r>
            </a:p>
          </p:txBody>
        </p:sp>
        <p:sp>
          <p:nvSpPr>
            <p:cNvPr id="22" name="Text Box 56"/>
            <p:cNvSpPr txBox="1">
              <a:spLocks noChangeArrowheads="1"/>
            </p:cNvSpPr>
            <p:nvPr/>
          </p:nvSpPr>
          <p:spPr bwMode="auto">
            <a:xfrm>
              <a:off x="3984"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1</a:t>
              </a:r>
            </a:p>
          </p:txBody>
        </p:sp>
        <p:grpSp>
          <p:nvGrpSpPr>
            <p:cNvPr id="23" name="Group 57"/>
            <p:cNvGrpSpPr/>
            <p:nvPr/>
          </p:nvGrpSpPr>
          <p:grpSpPr bwMode="auto">
            <a:xfrm>
              <a:off x="4511" y="1104"/>
              <a:ext cx="577" cy="1636"/>
              <a:chOff x="4271" y="1104"/>
              <a:chExt cx="577" cy="1636"/>
            </a:xfrm>
          </p:grpSpPr>
          <p:sp>
            <p:nvSpPr>
              <p:cNvPr id="61" name="Rectangle 58"/>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2" name="Rectangle 59"/>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3" name="Rectangle 60"/>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1"/>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62"/>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63"/>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Line 64"/>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65"/>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66"/>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7"/>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68"/>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69"/>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70"/>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1"/>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2"/>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Text Box 73"/>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7" name="Text Box 74"/>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24" name="Group 75"/>
            <p:cNvGrpSpPr/>
            <p:nvPr/>
          </p:nvGrpSpPr>
          <p:grpSpPr bwMode="auto">
            <a:xfrm>
              <a:off x="3289" y="1104"/>
              <a:ext cx="542" cy="1636"/>
              <a:chOff x="3049" y="1104"/>
              <a:chExt cx="542" cy="1636"/>
            </a:xfrm>
          </p:grpSpPr>
          <p:sp>
            <p:nvSpPr>
              <p:cNvPr id="44" name="Rectangle 76"/>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5" name="Rectangle 77"/>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6" name="Rectangle 78"/>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79"/>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80"/>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81"/>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Line 82"/>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83"/>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84"/>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85"/>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6"/>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87"/>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88"/>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89"/>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90"/>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91"/>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0" name="Text Box 92"/>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 name="Freeform 93"/>
            <p:cNvSpPr/>
            <p:nvPr/>
          </p:nvSpPr>
          <p:spPr bwMode="auto">
            <a:xfrm>
              <a:off x="336" y="2016"/>
              <a:ext cx="4176" cy="960"/>
            </a:xfrm>
            <a:custGeom>
              <a:avLst/>
              <a:gdLst>
                <a:gd name="T0" fmla="*/ 528 w 4176"/>
                <a:gd name="T1" fmla="*/ 0 h 960"/>
                <a:gd name="T2" fmla="*/ 0 w 4176"/>
                <a:gd name="T3" fmla="*/ 0 h 960"/>
                <a:gd name="T4" fmla="*/ 0 w 4176"/>
                <a:gd name="T5" fmla="*/ 960 h 960"/>
                <a:gd name="T6" fmla="*/ 3648 w 4176"/>
                <a:gd name="T7" fmla="*/ 960 h 960"/>
                <a:gd name="T8" fmla="*/ 3648 w 4176"/>
                <a:gd name="T9" fmla="*/ 0 h 960"/>
                <a:gd name="T10" fmla="*/ 4176 w 4176"/>
                <a:gd name="T11" fmla="*/ 0 h 960"/>
                <a:gd name="T12" fmla="*/ 0 60000 65536"/>
                <a:gd name="T13" fmla="*/ 0 60000 65536"/>
                <a:gd name="T14" fmla="*/ 0 60000 65536"/>
                <a:gd name="T15" fmla="*/ 0 60000 65536"/>
                <a:gd name="T16" fmla="*/ 0 60000 65536"/>
                <a:gd name="T17" fmla="*/ 0 60000 65536"/>
                <a:gd name="T18" fmla="*/ 0 w 4176"/>
                <a:gd name="T19" fmla="*/ 0 h 960"/>
                <a:gd name="T20" fmla="*/ 4176 w 4176"/>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4176" h="960">
                  <a:moveTo>
                    <a:pt x="528" y="0"/>
                  </a:moveTo>
                  <a:lnTo>
                    <a:pt x="0" y="0"/>
                  </a:lnTo>
                  <a:lnTo>
                    <a:pt x="0" y="960"/>
                  </a:lnTo>
                  <a:lnTo>
                    <a:pt x="3648" y="960"/>
                  </a:lnTo>
                  <a:lnTo>
                    <a:pt x="3648" y="0"/>
                  </a:lnTo>
                  <a:lnTo>
                    <a:pt x="4176" y="0"/>
                  </a:lnTo>
                </a:path>
              </a:pathLst>
            </a:custGeom>
            <a:noFill/>
            <a:ln w="38100">
              <a:solidFill>
                <a:schemeClr val="tx1"/>
              </a:solidFill>
              <a:prstDash val="dash"/>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94"/>
            <p:cNvSpPr/>
            <p:nvPr/>
          </p:nvSpPr>
          <p:spPr bwMode="auto">
            <a:xfrm>
              <a:off x="1509" y="2016"/>
              <a:ext cx="528" cy="960"/>
            </a:xfrm>
            <a:custGeom>
              <a:avLst/>
              <a:gdLst>
                <a:gd name="T0" fmla="*/ 0 w 528"/>
                <a:gd name="T1" fmla="*/ 960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95"/>
            <p:cNvSpPr/>
            <p:nvPr/>
          </p:nvSpPr>
          <p:spPr bwMode="auto">
            <a:xfrm>
              <a:off x="2760" y="2016"/>
              <a:ext cx="528" cy="960"/>
            </a:xfrm>
            <a:custGeom>
              <a:avLst/>
              <a:gdLst>
                <a:gd name="T0" fmla="*/ 0 w 528"/>
                <a:gd name="T1" fmla="*/ 960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8" name="Group 96"/>
            <p:cNvGrpSpPr/>
            <p:nvPr/>
          </p:nvGrpSpPr>
          <p:grpSpPr bwMode="auto">
            <a:xfrm>
              <a:off x="2471" y="3312"/>
              <a:ext cx="1031" cy="286"/>
              <a:chOff x="2471" y="3312"/>
              <a:chExt cx="1031" cy="286"/>
            </a:xfrm>
          </p:grpSpPr>
          <p:sp>
            <p:nvSpPr>
              <p:cNvPr id="42" name="Rectangle 97"/>
              <p:cNvSpPr>
                <a:spLocks noChangeArrowheads="1"/>
              </p:cNvSpPr>
              <p:nvPr/>
            </p:nvSpPr>
            <p:spPr bwMode="auto">
              <a:xfrm>
                <a:off x="2471" y="3312"/>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98"/>
              <p:cNvSpPr txBox="1">
                <a:spLocks noChangeArrowheads="1"/>
              </p:cNvSpPr>
              <p:nvPr/>
            </p:nvSpPr>
            <p:spPr bwMode="auto">
              <a:xfrm>
                <a:off x="2607" y="332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地址译码</a:t>
                </a:r>
              </a:p>
            </p:txBody>
          </p:sp>
        </p:grpSp>
        <p:sp>
          <p:nvSpPr>
            <p:cNvPr id="29" name="Rectangle 99"/>
            <p:cNvSpPr>
              <a:spLocks noChangeArrowheads="1"/>
            </p:cNvSpPr>
            <p:nvPr/>
          </p:nvSpPr>
          <p:spPr bwMode="auto">
            <a:xfrm>
              <a:off x="3529" y="3888"/>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Text Box 100"/>
            <p:cNvSpPr txBox="1">
              <a:spLocks noChangeArrowheads="1"/>
            </p:cNvSpPr>
            <p:nvPr/>
          </p:nvSpPr>
          <p:spPr bwMode="auto">
            <a:xfrm>
              <a:off x="3648" y="3883"/>
              <a:ext cx="8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000" b="1"/>
                <a:t>体号</a:t>
              </a:r>
            </a:p>
          </p:txBody>
        </p:sp>
        <p:sp>
          <p:nvSpPr>
            <p:cNvPr id="31" name="Rectangle 101"/>
            <p:cNvSpPr>
              <a:spLocks noChangeArrowheads="1"/>
            </p:cNvSpPr>
            <p:nvPr/>
          </p:nvSpPr>
          <p:spPr bwMode="auto">
            <a:xfrm>
              <a:off x="2498" y="3888"/>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Text Box 102"/>
            <p:cNvSpPr txBox="1">
              <a:spLocks noChangeArrowheads="1"/>
            </p:cNvSpPr>
            <p:nvPr/>
          </p:nvSpPr>
          <p:spPr bwMode="auto">
            <a:xfrm>
              <a:off x="2606" y="3899"/>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33" name="Line 103"/>
            <p:cNvSpPr>
              <a:spLocks noChangeShapeType="1"/>
            </p:cNvSpPr>
            <p:nvPr/>
          </p:nvSpPr>
          <p:spPr bwMode="auto">
            <a:xfrm flipV="1">
              <a:off x="4046" y="3175"/>
              <a:ext cx="0" cy="72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04"/>
            <p:cNvSpPr>
              <a:spLocks noChangeShapeType="1"/>
            </p:cNvSpPr>
            <p:nvPr/>
          </p:nvSpPr>
          <p:spPr bwMode="auto">
            <a:xfrm flipV="1">
              <a:off x="2976" y="3600"/>
              <a:ext cx="0" cy="28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05"/>
            <p:cNvSpPr>
              <a:spLocks noChangeShapeType="1"/>
            </p:cNvSpPr>
            <p:nvPr/>
          </p:nvSpPr>
          <p:spPr bwMode="auto">
            <a:xfrm>
              <a:off x="1111" y="3179"/>
              <a:ext cx="36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6" name="Group 106"/>
            <p:cNvGrpSpPr/>
            <p:nvPr/>
          </p:nvGrpSpPr>
          <p:grpSpPr bwMode="auto">
            <a:xfrm>
              <a:off x="1123" y="2750"/>
              <a:ext cx="3662" cy="424"/>
              <a:chOff x="1123" y="2750"/>
              <a:chExt cx="3662" cy="424"/>
            </a:xfrm>
          </p:grpSpPr>
          <p:sp>
            <p:nvSpPr>
              <p:cNvPr id="38" name="Line 107"/>
              <p:cNvSpPr>
                <a:spLocks noChangeShapeType="1"/>
              </p:cNvSpPr>
              <p:nvPr/>
            </p:nvSpPr>
            <p:spPr bwMode="auto">
              <a:xfrm flipV="1">
                <a:off x="1123"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108"/>
              <p:cNvSpPr>
                <a:spLocks noChangeShapeType="1"/>
              </p:cNvSpPr>
              <p:nvPr/>
            </p:nvSpPr>
            <p:spPr bwMode="auto">
              <a:xfrm flipV="1">
                <a:off x="2314"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109"/>
              <p:cNvSpPr>
                <a:spLocks noChangeShapeType="1"/>
              </p:cNvSpPr>
              <p:nvPr/>
            </p:nvSpPr>
            <p:spPr bwMode="auto">
              <a:xfrm flipV="1">
                <a:off x="3560"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110"/>
              <p:cNvSpPr>
                <a:spLocks noChangeShapeType="1"/>
              </p:cNvSpPr>
              <p:nvPr/>
            </p:nvSpPr>
            <p:spPr bwMode="auto">
              <a:xfrm flipV="1">
                <a:off x="4785"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Line 111"/>
            <p:cNvSpPr>
              <a:spLocks noChangeShapeType="1"/>
            </p:cNvSpPr>
            <p:nvPr/>
          </p:nvSpPr>
          <p:spPr bwMode="auto">
            <a:xfrm flipV="1">
              <a:off x="2976" y="2985"/>
              <a:ext cx="0" cy="329"/>
            </a:xfrm>
            <a:prstGeom prst="line">
              <a:avLst/>
            </a:prstGeom>
            <a:noFill/>
            <a:ln w="38100">
              <a:solidFill>
                <a:schemeClr val="tx1"/>
              </a:solidFill>
              <a:prstDash val="dash"/>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 name="Line 112"/>
          <p:cNvSpPr>
            <a:spLocks noChangeShapeType="1"/>
          </p:cNvSpPr>
          <p:nvPr/>
        </p:nvSpPr>
        <p:spPr bwMode="auto">
          <a:xfrm flipV="1">
            <a:off x="8185150" y="5032375"/>
            <a:ext cx="0" cy="1144588"/>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3" name="Group 113"/>
          <p:cNvGrpSpPr/>
          <p:nvPr/>
        </p:nvGrpSpPr>
        <p:grpSpPr bwMode="auto">
          <a:xfrm>
            <a:off x="3544888" y="4357688"/>
            <a:ext cx="5813425" cy="673100"/>
            <a:chOff x="1123" y="2750"/>
            <a:chExt cx="3662" cy="424"/>
          </a:xfrm>
        </p:grpSpPr>
        <p:sp>
          <p:nvSpPr>
            <p:cNvPr id="114" name="Line 114"/>
            <p:cNvSpPr>
              <a:spLocks noChangeShapeType="1"/>
            </p:cNvSpPr>
            <p:nvPr/>
          </p:nvSpPr>
          <p:spPr bwMode="auto">
            <a:xfrm flipV="1">
              <a:off x="1123"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flipV="1">
              <a:off x="2314"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flipV="1">
              <a:off x="3560"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7" name="Line 117"/>
            <p:cNvSpPr>
              <a:spLocks noChangeShapeType="1"/>
            </p:cNvSpPr>
            <p:nvPr/>
          </p:nvSpPr>
          <p:spPr bwMode="auto">
            <a:xfrm flipV="1">
              <a:off x="4785"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8" name="Line 118"/>
          <p:cNvSpPr>
            <a:spLocks noChangeShapeType="1"/>
          </p:cNvSpPr>
          <p:nvPr/>
        </p:nvSpPr>
        <p:spPr bwMode="auto">
          <a:xfrm>
            <a:off x="3525838" y="5038725"/>
            <a:ext cx="58547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Text Box 119"/>
          <p:cNvSpPr txBox="1">
            <a:spLocks noChangeArrowheads="1"/>
          </p:cNvSpPr>
          <p:nvPr/>
        </p:nvSpPr>
        <p:spPr bwMode="auto">
          <a:xfrm>
            <a:off x="7553325" y="6156325"/>
            <a:ext cx="1408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000" b="1">
                <a:solidFill>
                  <a:schemeClr val="folHlink"/>
                </a:solidFill>
              </a:rPr>
              <a:t>体号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blinds(horizontal)">
                                      <p:cBhvr>
                                        <p:cTn id="12" dur="500"/>
                                        <p:tgtEl>
                                          <p:spTgt spid="1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slide(fromBottom)">
                                      <p:cBhvr>
                                        <p:cTn id="17" dur="500"/>
                                        <p:tgtEl>
                                          <p:spTgt spid="112"/>
                                        </p:tgtEl>
                                      </p:cBhvr>
                                    </p:animEffect>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barn(outVertical)">
                                      <p:cBhvr>
                                        <p:cTn id="21" dur="500"/>
                                        <p:tgtEl>
                                          <p:spTgt spid="118"/>
                                        </p:tgtEl>
                                      </p:cBhvr>
                                    </p:animEffect>
                                  </p:childTnLst>
                                </p:cTn>
                              </p:par>
                            </p:childTnLst>
                          </p:cTn>
                        </p:par>
                        <p:par>
                          <p:cTn id="22" fill="hold">
                            <p:stCondLst>
                              <p:cond delay="1000"/>
                            </p:stCondLst>
                            <p:childTnLst>
                              <p:par>
                                <p:cTn id="23" presetID="12" presetClass="entr" presetSubtype="4" fill="hold" nodeType="after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slide(fromBottom)">
                                      <p:cBhvr>
                                        <p:cTn id="2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normAutofit/>
          </a:bodyPr>
          <a:lstStyle/>
          <a:p>
            <a:r>
              <a:rPr lang="zh-CN" altLang="en-US" b="1">
                <a:sym typeface="+mn-ea"/>
              </a:rPr>
              <a:t>低位交叉的特点</a:t>
            </a:r>
            <a:endParaRPr lang="zh-CN" altLang="en-US"/>
          </a:p>
        </p:txBody>
      </p:sp>
      <p:sp>
        <p:nvSpPr>
          <p:cNvPr id="42" name="内容占位符 41"/>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97</a:t>
            </a:fld>
            <a:endParaRPr lang="zh-CN" altLang="en-US" dirty="0"/>
          </a:p>
        </p:txBody>
      </p:sp>
      <p:grpSp>
        <p:nvGrpSpPr>
          <p:cNvPr id="3" name="Group 2"/>
          <p:cNvGrpSpPr/>
          <p:nvPr/>
        </p:nvGrpSpPr>
        <p:grpSpPr bwMode="auto">
          <a:xfrm>
            <a:off x="5076825" y="2851150"/>
            <a:ext cx="2590800" cy="3505200"/>
            <a:chOff x="2136" y="1824"/>
            <a:chExt cx="1632" cy="2208"/>
          </a:xfrm>
        </p:grpSpPr>
        <p:sp>
          <p:nvSpPr>
            <p:cNvPr id="4" name="Line 3"/>
            <p:cNvSpPr>
              <a:spLocks noChangeShapeType="1"/>
            </p:cNvSpPr>
            <p:nvPr/>
          </p:nvSpPr>
          <p:spPr bwMode="auto">
            <a:xfrm>
              <a:off x="2136"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4"/>
            <p:cNvSpPr>
              <a:spLocks noChangeShapeType="1"/>
            </p:cNvSpPr>
            <p:nvPr/>
          </p:nvSpPr>
          <p:spPr bwMode="auto">
            <a:xfrm>
              <a:off x="3768"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5"/>
          <p:cNvGrpSpPr/>
          <p:nvPr/>
        </p:nvGrpSpPr>
        <p:grpSpPr bwMode="auto">
          <a:xfrm>
            <a:off x="5724525" y="2851150"/>
            <a:ext cx="2590800" cy="3505200"/>
            <a:chOff x="2544" y="1824"/>
            <a:chExt cx="1632" cy="2208"/>
          </a:xfrm>
        </p:grpSpPr>
        <p:sp>
          <p:nvSpPr>
            <p:cNvPr id="7" name="Line 6"/>
            <p:cNvSpPr>
              <a:spLocks noChangeShapeType="1"/>
            </p:cNvSpPr>
            <p:nvPr/>
          </p:nvSpPr>
          <p:spPr bwMode="auto">
            <a:xfrm>
              <a:off x="2544"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7"/>
            <p:cNvSpPr>
              <a:spLocks noChangeShapeType="1"/>
            </p:cNvSpPr>
            <p:nvPr/>
          </p:nvSpPr>
          <p:spPr bwMode="auto">
            <a:xfrm>
              <a:off x="4176"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8"/>
          <p:cNvGrpSpPr/>
          <p:nvPr/>
        </p:nvGrpSpPr>
        <p:grpSpPr bwMode="auto">
          <a:xfrm>
            <a:off x="6372225" y="2851150"/>
            <a:ext cx="2590800" cy="3505200"/>
            <a:chOff x="2952" y="1824"/>
            <a:chExt cx="1632" cy="2208"/>
          </a:xfrm>
        </p:grpSpPr>
        <p:sp>
          <p:nvSpPr>
            <p:cNvPr id="10" name="Line 9"/>
            <p:cNvSpPr>
              <a:spLocks noChangeShapeType="1"/>
            </p:cNvSpPr>
            <p:nvPr/>
          </p:nvSpPr>
          <p:spPr bwMode="auto">
            <a:xfrm>
              <a:off x="2952"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
            <p:cNvSpPr>
              <a:spLocks noChangeShapeType="1"/>
            </p:cNvSpPr>
            <p:nvPr/>
          </p:nvSpPr>
          <p:spPr bwMode="auto">
            <a:xfrm>
              <a:off x="4584"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 name="Group 11"/>
          <p:cNvGrpSpPr/>
          <p:nvPr/>
        </p:nvGrpSpPr>
        <p:grpSpPr bwMode="auto">
          <a:xfrm>
            <a:off x="4429125" y="3079750"/>
            <a:ext cx="5181600" cy="3271838"/>
            <a:chOff x="1728" y="1971"/>
            <a:chExt cx="3264" cy="2301"/>
          </a:xfrm>
        </p:grpSpPr>
        <p:sp>
          <p:nvSpPr>
            <p:cNvPr id="13" name="Line 12"/>
            <p:cNvSpPr>
              <a:spLocks noChangeShapeType="1"/>
            </p:cNvSpPr>
            <p:nvPr/>
          </p:nvSpPr>
          <p:spPr bwMode="auto">
            <a:xfrm>
              <a:off x="1728"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3"/>
            <p:cNvSpPr>
              <a:spLocks noChangeShapeType="1"/>
            </p:cNvSpPr>
            <p:nvPr/>
          </p:nvSpPr>
          <p:spPr bwMode="auto">
            <a:xfrm>
              <a:off x="3360"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4"/>
            <p:cNvSpPr>
              <a:spLocks noChangeShapeType="1"/>
            </p:cNvSpPr>
            <p:nvPr/>
          </p:nvSpPr>
          <p:spPr bwMode="auto">
            <a:xfrm>
              <a:off x="4992"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7" name="Text Box 16"/>
          <p:cNvSpPr txBox="1">
            <a:spLocks noChangeArrowheads="1"/>
          </p:cNvSpPr>
          <p:nvPr/>
        </p:nvSpPr>
        <p:spPr bwMode="auto">
          <a:xfrm>
            <a:off x="2078038" y="1128713"/>
            <a:ext cx="87572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在不改变存取周期的前提下，增加存储器的带宽</a:t>
            </a:r>
          </a:p>
        </p:txBody>
      </p:sp>
      <p:grpSp>
        <p:nvGrpSpPr>
          <p:cNvPr id="18" name="Group 17"/>
          <p:cNvGrpSpPr/>
          <p:nvPr/>
        </p:nvGrpSpPr>
        <p:grpSpPr bwMode="auto">
          <a:xfrm>
            <a:off x="2447925" y="2719388"/>
            <a:ext cx="7772400" cy="457200"/>
            <a:chOff x="480" y="1741"/>
            <a:chExt cx="4896" cy="288"/>
          </a:xfrm>
        </p:grpSpPr>
        <p:sp>
          <p:nvSpPr>
            <p:cNvPr id="19" name="Text Box 18"/>
            <p:cNvSpPr txBox="1">
              <a:spLocks noChangeArrowheads="1"/>
            </p:cNvSpPr>
            <p:nvPr/>
          </p:nvSpPr>
          <p:spPr bwMode="auto">
            <a:xfrm>
              <a:off x="480" y="1741"/>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时间</a:t>
              </a:r>
            </a:p>
          </p:txBody>
        </p:sp>
        <p:sp>
          <p:nvSpPr>
            <p:cNvPr id="20" name="Line 19"/>
            <p:cNvSpPr>
              <a:spLocks noChangeShapeType="1"/>
            </p:cNvSpPr>
            <p:nvPr/>
          </p:nvSpPr>
          <p:spPr bwMode="auto">
            <a:xfrm>
              <a:off x="1536" y="1968"/>
              <a:ext cx="3840"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Freeform 20"/>
          <p:cNvSpPr/>
          <p:nvPr/>
        </p:nvSpPr>
        <p:spPr bwMode="auto">
          <a:xfrm>
            <a:off x="4124325" y="4230688"/>
            <a:ext cx="6091238" cy="492125"/>
          </a:xfrm>
          <a:custGeom>
            <a:avLst/>
            <a:gdLst>
              <a:gd name="T0" fmla="*/ 0 w 3837"/>
              <a:gd name="T1" fmla="*/ 2147483647 h 310"/>
              <a:gd name="T2" fmla="*/ 2147483647 w 3837"/>
              <a:gd name="T3" fmla="*/ 2147483647 h 310"/>
              <a:gd name="T4" fmla="*/ 2147483647 w 3837"/>
              <a:gd name="T5" fmla="*/ 2147483647 h 310"/>
              <a:gd name="T6" fmla="*/ 2147483647 w 3837"/>
              <a:gd name="T7" fmla="*/ 2147483647 h 310"/>
              <a:gd name="T8" fmla="*/ 2147483647 w 3837"/>
              <a:gd name="T9" fmla="*/ 2147483647 h 310"/>
              <a:gd name="T10" fmla="*/ 2147483647 w 3837"/>
              <a:gd name="T11" fmla="*/ 2147483647 h 310"/>
              <a:gd name="T12" fmla="*/ 2147483647 w 3837"/>
              <a:gd name="T13" fmla="*/ 2147483647 h 310"/>
              <a:gd name="T14" fmla="*/ 2147483647 w 3837"/>
              <a:gd name="T15" fmla="*/ 2147483647 h 310"/>
              <a:gd name="T16" fmla="*/ 2147483647 w 3837"/>
              <a:gd name="T17" fmla="*/ 2147483647 h 310"/>
              <a:gd name="T18" fmla="*/ 2147483647 w 3837"/>
              <a:gd name="T19" fmla="*/ 0 h 310"/>
              <a:gd name="T20" fmla="*/ 2147483647 w 3837"/>
              <a:gd name="T21" fmla="*/ 2147483647 h 3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7"/>
              <a:gd name="T34" fmla="*/ 0 h 310"/>
              <a:gd name="T35" fmla="*/ 3837 w 3837"/>
              <a:gd name="T36" fmla="*/ 310 h 3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7" h="310">
                <a:moveTo>
                  <a:pt x="0" y="1"/>
                </a:moveTo>
                <a:lnTo>
                  <a:pt x="599" y="1"/>
                </a:lnTo>
                <a:lnTo>
                  <a:pt x="600" y="310"/>
                </a:lnTo>
                <a:lnTo>
                  <a:pt x="750" y="310"/>
                </a:lnTo>
                <a:lnTo>
                  <a:pt x="750" y="6"/>
                </a:lnTo>
                <a:lnTo>
                  <a:pt x="2231" y="4"/>
                </a:lnTo>
                <a:lnTo>
                  <a:pt x="2231" y="310"/>
                </a:lnTo>
                <a:lnTo>
                  <a:pt x="2385" y="310"/>
                </a:lnTo>
                <a:lnTo>
                  <a:pt x="2385" y="21"/>
                </a:lnTo>
                <a:lnTo>
                  <a:pt x="2385" y="0"/>
                </a:lnTo>
                <a:lnTo>
                  <a:pt x="383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Freeform 21"/>
          <p:cNvSpPr/>
          <p:nvPr/>
        </p:nvSpPr>
        <p:spPr bwMode="auto">
          <a:xfrm>
            <a:off x="4124325" y="4933950"/>
            <a:ext cx="6086475" cy="485775"/>
          </a:xfrm>
          <a:custGeom>
            <a:avLst/>
            <a:gdLst>
              <a:gd name="T0" fmla="*/ 0 w 3834"/>
              <a:gd name="T1" fmla="*/ 2147483647 h 306"/>
              <a:gd name="T2" fmla="*/ 2147483647 w 3834"/>
              <a:gd name="T3" fmla="*/ 2147483647 h 306"/>
              <a:gd name="T4" fmla="*/ 2147483647 w 3834"/>
              <a:gd name="T5" fmla="*/ 2147483647 h 306"/>
              <a:gd name="T6" fmla="*/ 2147483647 w 3834"/>
              <a:gd name="T7" fmla="*/ 2147483647 h 306"/>
              <a:gd name="T8" fmla="*/ 2147483647 w 3834"/>
              <a:gd name="T9" fmla="*/ 2147483647 h 306"/>
              <a:gd name="T10" fmla="*/ 2147483647 w 3834"/>
              <a:gd name="T11" fmla="*/ 2147483647 h 306"/>
              <a:gd name="T12" fmla="*/ 2147483647 w 3834"/>
              <a:gd name="T13" fmla="*/ 2147483647 h 306"/>
              <a:gd name="T14" fmla="*/ 2147483647 w 3834"/>
              <a:gd name="T15" fmla="*/ 2147483647 h 306"/>
              <a:gd name="T16" fmla="*/ 2147483647 w 3834"/>
              <a:gd name="T17" fmla="*/ 2147483647 h 306"/>
              <a:gd name="T18" fmla="*/ 2147483647 w 3834"/>
              <a:gd name="T19" fmla="*/ 0 h 306"/>
              <a:gd name="T20" fmla="*/ 2147483647 w 3834"/>
              <a:gd name="T21" fmla="*/ 2147483647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4"/>
              <a:gd name="T34" fmla="*/ 0 h 306"/>
              <a:gd name="T35" fmla="*/ 3834 w 3834"/>
              <a:gd name="T36" fmla="*/ 306 h 3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4" h="306">
                <a:moveTo>
                  <a:pt x="0" y="5"/>
                </a:moveTo>
                <a:lnTo>
                  <a:pt x="1008" y="5"/>
                </a:lnTo>
                <a:lnTo>
                  <a:pt x="1008" y="305"/>
                </a:lnTo>
                <a:lnTo>
                  <a:pt x="1158" y="306"/>
                </a:lnTo>
                <a:lnTo>
                  <a:pt x="1158" y="6"/>
                </a:lnTo>
                <a:lnTo>
                  <a:pt x="2637" y="5"/>
                </a:lnTo>
                <a:lnTo>
                  <a:pt x="2640" y="305"/>
                </a:lnTo>
                <a:lnTo>
                  <a:pt x="2790" y="306"/>
                </a:lnTo>
                <a:lnTo>
                  <a:pt x="2790" y="23"/>
                </a:lnTo>
                <a:lnTo>
                  <a:pt x="2793" y="0"/>
                </a:lnTo>
                <a:lnTo>
                  <a:pt x="3834" y="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2"/>
          <p:cNvSpPr/>
          <p:nvPr/>
        </p:nvSpPr>
        <p:spPr bwMode="auto">
          <a:xfrm>
            <a:off x="4114800" y="5632450"/>
            <a:ext cx="6105525" cy="500063"/>
          </a:xfrm>
          <a:custGeom>
            <a:avLst/>
            <a:gdLst>
              <a:gd name="T0" fmla="*/ 0 w 3846"/>
              <a:gd name="T1" fmla="*/ 2147483647 h 315"/>
              <a:gd name="T2" fmla="*/ 2147483647 w 3846"/>
              <a:gd name="T3" fmla="*/ 2147483647 h 315"/>
              <a:gd name="T4" fmla="*/ 2147483647 w 3846"/>
              <a:gd name="T5" fmla="*/ 2147483647 h 315"/>
              <a:gd name="T6" fmla="*/ 2147483647 w 3846"/>
              <a:gd name="T7" fmla="*/ 2147483647 h 315"/>
              <a:gd name="T8" fmla="*/ 2147483647 w 3846"/>
              <a:gd name="T9" fmla="*/ 2147483647 h 315"/>
              <a:gd name="T10" fmla="*/ 2147483647 w 3846"/>
              <a:gd name="T11" fmla="*/ 2147483647 h 315"/>
              <a:gd name="T12" fmla="*/ 2147483647 w 3846"/>
              <a:gd name="T13" fmla="*/ 2147483647 h 315"/>
              <a:gd name="T14" fmla="*/ 2147483647 w 3846"/>
              <a:gd name="T15" fmla="*/ 2147483647 h 315"/>
              <a:gd name="T16" fmla="*/ 2147483647 w 3846"/>
              <a:gd name="T17" fmla="*/ 0 h 315"/>
              <a:gd name="T18" fmla="*/ 2147483647 w 3846"/>
              <a:gd name="T19" fmla="*/ 2147483647 h 315"/>
              <a:gd name="T20" fmla="*/ 2147483647 w 3846"/>
              <a:gd name="T21" fmla="*/ 2147483647 h 3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46"/>
              <a:gd name="T34" fmla="*/ 0 h 315"/>
              <a:gd name="T35" fmla="*/ 3846 w 3846"/>
              <a:gd name="T36" fmla="*/ 315 h 3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46" h="315">
                <a:moveTo>
                  <a:pt x="0" y="3"/>
                </a:moveTo>
                <a:lnTo>
                  <a:pt x="1422" y="3"/>
                </a:lnTo>
                <a:lnTo>
                  <a:pt x="1422" y="315"/>
                </a:lnTo>
                <a:lnTo>
                  <a:pt x="1563" y="315"/>
                </a:lnTo>
                <a:lnTo>
                  <a:pt x="1563" y="6"/>
                </a:lnTo>
                <a:lnTo>
                  <a:pt x="3054" y="3"/>
                </a:lnTo>
                <a:lnTo>
                  <a:pt x="3054" y="306"/>
                </a:lnTo>
                <a:lnTo>
                  <a:pt x="3198" y="308"/>
                </a:lnTo>
                <a:lnTo>
                  <a:pt x="3198" y="0"/>
                </a:lnTo>
                <a:lnTo>
                  <a:pt x="3195" y="3"/>
                </a:lnTo>
                <a:lnTo>
                  <a:pt x="3846"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4" name="Group 23"/>
          <p:cNvGrpSpPr/>
          <p:nvPr/>
        </p:nvGrpSpPr>
        <p:grpSpPr bwMode="auto">
          <a:xfrm>
            <a:off x="4124325" y="3517900"/>
            <a:ext cx="6096000" cy="500063"/>
            <a:chOff x="1536" y="2244"/>
            <a:chExt cx="3840" cy="315"/>
          </a:xfrm>
        </p:grpSpPr>
        <p:sp>
          <p:nvSpPr>
            <p:cNvPr id="25" name="Freeform 24"/>
            <p:cNvSpPr/>
            <p:nvPr/>
          </p:nvSpPr>
          <p:spPr bwMode="auto">
            <a:xfrm>
              <a:off x="1536" y="2247"/>
              <a:ext cx="3456" cy="312"/>
            </a:xfrm>
            <a:custGeom>
              <a:avLst/>
              <a:gdLst>
                <a:gd name="T0" fmla="*/ 0 w 3456"/>
                <a:gd name="T1" fmla="*/ 6 h 312"/>
                <a:gd name="T2" fmla="*/ 192 w 3456"/>
                <a:gd name="T3" fmla="*/ 6 h 312"/>
                <a:gd name="T4" fmla="*/ 192 w 3456"/>
                <a:gd name="T5" fmla="*/ 306 h 312"/>
                <a:gd name="T6" fmla="*/ 336 w 3456"/>
                <a:gd name="T7" fmla="*/ 309 h 312"/>
                <a:gd name="T8" fmla="*/ 336 w 3456"/>
                <a:gd name="T9" fmla="*/ 9 h 312"/>
                <a:gd name="T10" fmla="*/ 1824 w 3456"/>
                <a:gd name="T11" fmla="*/ 9 h 312"/>
                <a:gd name="T12" fmla="*/ 1824 w 3456"/>
                <a:gd name="T13" fmla="*/ 312 h 312"/>
                <a:gd name="T14" fmla="*/ 1968 w 3456"/>
                <a:gd name="T15" fmla="*/ 309 h 312"/>
                <a:gd name="T16" fmla="*/ 1971 w 3456"/>
                <a:gd name="T17" fmla="*/ 24 h 312"/>
                <a:gd name="T18" fmla="*/ 1971 w 3456"/>
                <a:gd name="T19" fmla="*/ 3 h 312"/>
                <a:gd name="T20" fmla="*/ 3456 w 3456"/>
                <a:gd name="T21" fmla="*/ 0 h 3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6"/>
                <a:gd name="T34" fmla="*/ 0 h 312"/>
                <a:gd name="T35" fmla="*/ 3456 w 3456"/>
                <a:gd name="T36" fmla="*/ 312 h 3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6" h="312">
                  <a:moveTo>
                    <a:pt x="0" y="6"/>
                  </a:moveTo>
                  <a:lnTo>
                    <a:pt x="192" y="6"/>
                  </a:lnTo>
                  <a:lnTo>
                    <a:pt x="192" y="306"/>
                  </a:lnTo>
                  <a:lnTo>
                    <a:pt x="336" y="309"/>
                  </a:lnTo>
                  <a:lnTo>
                    <a:pt x="336" y="9"/>
                  </a:lnTo>
                  <a:lnTo>
                    <a:pt x="1824" y="9"/>
                  </a:lnTo>
                  <a:lnTo>
                    <a:pt x="1824" y="312"/>
                  </a:lnTo>
                  <a:lnTo>
                    <a:pt x="1968" y="309"/>
                  </a:lnTo>
                  <a:lnTo>
                    <a:pt x="1971" y="24"/>
                  </a:lnTo>
                  <a:lnTo>
                    <a:pt x="1971" y="3"/>
                  </a:lnTo>
                  <a:lnTo>
                    <a:pt x="345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25"/>
            <p:cNvSpPr/>
            <p:nvPr/>
          </p:nvSpPr>
          <p:spPr bwMode="auto">
            <a:xfrm>
              <a:off x="4992" y="2244"/>
              <a:ext cx="384" cy="306"/>
            </a:xfrm>
            <a:custGeom>
              <a:avLst/>
              <a:gdLst>
                <a:gd name="T0" fmla="*/ 0 w 384"/>
                <a:gd name="T1" fmla="*/ 0 h 306"/>
                <a:gd name="T2" fmla="*/ 0 w 384"/>
                <a:gd name="T3" fmla="*/ 306 h 306"/>
                <a:gd name="T4" fmla="*/ 144 w 384"/>
                <a:gd name="T5" fmla="*/ 306 h 306"/>
                <a:gd name="T6" fmla="*/ 144 w 384"/>
                <a:gd name="T7" fmla="*/ 6 h 306"/>
                <a:gd name="T8" fmla="*/ 384 w 384"/>
                <a:gd name="T9" fmla="*/ 6 h 306"/>
                <a:gd name="T10" fmla="*/ 0 60000 65536"/>
                <a:gd name="T11" fmla="*/ 0 60000 65536"/>
                <a:gd name="T12" fmla="*/ 0 60000 65536"/>
                <a:gd name="T13" fmla="*/ 0 60000 65536"/>
                <a:gd name="T14" fmla="*/ 0 60000 65536"/>
                <a:gd name="T15" fmla="*/ 0 w 384"/>
                <a:gd name="T16" fmla="*/ 0 h 306"/>
                <a:gd name="T17" fmla="*/ 384 w 384"/>
                <a:gd name="T18" fmla="*/ 306 h 306"/>
              </a:gdLst>
              <a:ahLst/>
              <a:cxnLst>
                <a:cxn ang="T10">
                  <a:pos x="T0" y="T1"/>
                </a:cxn>
                <a:cxn ang="T11">
                  <a:pos x="T2" y="T3"/>
                </a:cxn>
                <a:cxn ang="T12">
                  <a:pos x="T4" y="T5"/>
                </a:cxn>
                <a:cxn ang="T13">
                  <a:pos x="T6" y="T7"/>
                </a:cxn>
                <a:cxn ang="T14">
                  <a:pos x="T8" y="T9"/>
                </a:cxn>
              </a:cxnLst>
              <a:rect l="T15" t="T16" r="T17" b="T18"/>
              <a:pathLst>
                <a:path w="384" h="306">
                  <a:moveTo>
                    <a:pt x="0" y="0"/>
                  </a:moveTo>
                  <a:lnTo>
                    <a:pt x="0" y="306"/>
                  </a:lnTo>
                  <a:lnTo>
                    <a:pt x="144" y="306"/>
                  </a:lnTo>
                  <a:lnTo>
                    <a:pt x="144" y="6"/>
                  </a:lnTo>
                  <a:lnTo>
                    <a:pt x="384" y="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7" name="Group 26"/>
          <p:cNvGrpSpPr/>
          <p:nvPr/>
        </p:nvGrpSpPr>
        <p:grpSpPr bwMode="auto">
          <a:xfrm>
            <a:off x="4429125" y="1936750"/>
            <a:ext cx="5181600" cy="1219200"/>
            <a:chOff x="1728" y="1248"/>
            <a:chExt cx="3264" cy="768"/>
          </a:xfrm>
        </p:grpSpPr>
        <p:sp>
          <p:nvSpPr>
            <p:cNvPr id="28" name="Text Box 27"/>
            <p:cNvSpPr txBox="1">
              <a:spLocks noChangeArrowheads="1"/>
            </p:cNvSpPr>
            <p:nvPr/>
          </p:nvSpPr>
          <p:spPr bwMode="auto">
            <a:xfrm>
              <a:off x="2112" y="1248"/>
              <a:ext cx="8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    单体</a:t>
              </a:r>
            </a:p>
            <a:p>
              <a:pPr eaLnBrk="1" hangingPunct="1"/>
              <a:r>
                <a:rPr lang="zh-CN" altLang="en-US" b="1" dirty="0"/>
                <a:t>访存周期</a:t>
              </a:r>
            </a:p>
          </p:txBody>
        </p:sp>
        <p:sp>
          <p:nvSpPr>
            <p:cNvPr id="29" name="Text Box 28"/>
            <p:cNvSpPr txBox="1">
              <a:spLocks noChangeArrowheads="1"/>
            </p:cNvSpPr>
            <p:nvPr/>
          </p:nvSpPr>
          <p:spPr bwMode="auto">
            <a:xfrm>
              <a:off x="3744" y="1248"/>
              <a:ext cx="8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单体</a:t>
              </a:r>
            </a:p>
            <a:p>
              <a:pPr eaLnBrk="1" hangingPunct="1"/>
              <a:r>
                <a:rPr lang="zh-CN" altLang="en-US" b="1"/>
                <a:t>访存周期</a:t>
              </a:r>
            </a:p>
          </p:txBody>
        </p:sp>
        <p:sp>
          <p:nvSpPr>
            <p:cNvPr id="30" name="Line 29"/>
            <p:cNvSpPr>
              <a:spLocks noChangeShapeType="1"/>
            </p:cNvSpPr>
            <p:nvPr/>
          </p:nvSpPr>
          <p:spPr bwMode="auto">
            <a:xfrm>
              <a:off x="2976"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0"/>
            <p:cNvSpPr>
              <a:spLocks noChangeShapeType="1"/>
            </p:cNvSpPr>
            <p:nvPr/>
          </p:nvSpPr>
          <p:spPr bwMode="auto">
            <a:xfrm>
              <a:off x="4613"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1"/>
            <p:cNvSpPr>
              <a:spLocks noChangeShapeType="1"/>
            </p:cNvSpPr>
            <p:nvPr/>
          </p:nvSpPr>
          <p:spPr bwMode="auto">
            <a:xfrm rot="10800000">
              <a:off x="3360"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2"/>
            <p:cNvSpPr>
              <a:spLocks noChangeShapeType="1"/>
            </p:cNvSpPr>
            <p:nvPr/>
          </p:nvSpPr>
          <p:spPr bwMode="auto">
            <a:xfrm rot="10800000">
              <a:off x="1733"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3"/>
            <p:cNvSpPr>
              <a:spLocks noChangeShapeType="1"/>
            </p:cNvSpPr>
            <p:nvPr/>
          </p:nvSpPr>
          <p:spPr bwMode="auto">
            <a:xfrm>
              <a:off x="1728" y="1392"/>
              <a:ext cx="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4"/>
            <p:cNvSpPr>
              <a:spLocks noChangeShapeType="1"/>
            </p:cNvSpPr>
            <p:nvPr/>
          </p:nvSpPr>
          <p:spPr bwMode="auto">
            <a:xfrm>
              <a:off x="3360" y="1392"/>
              <a:ext cx="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5"/>
            <p:cNvSpPr>
              <a:spLocks noChangeShapeType="1"/>
            </p:cNvSpPr>
            <p:nvPr/>
          </p:nvSpPr>
          <p:spPr bwMode="auto">
            <a:xfrm>
              <a:off x="4992" y="1392"/>
              <a:ext cx="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Text Box 37"/>
          <p:cNvSpPr txBox="1">
            <a:spLocks noChangeArrowheads="1"/>
          </p:cNvSpPr>
          <p:nvPr/>
        </p:nvSpPr>
        <p:spPr bwMode="auto">
          <a:xfrm>
            <a:off x="1951038" y="34607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0</a:t>
            </a:r>
          </a:p>
        </p:txBody>
      </p:sp>
      <p:sp>
        <p:nvSpPr>
          <p:cNvPr id="38" name="Text Box 38"/>
          <p:cNvSpPr txBox="1">
            <a:spLocks noChangeArrowheads="1"/>
          </p:cNvSpPr>
          <p:nvPr/>
        </p:nvSpPr>
        <p:spPr bwMode="auto">
          <a:xfrm>
            <a:off x="1951038" y="41973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1</a:t>
            </a:r>
          </a:p>
        </p:txBody>
      </p:sp>
      <p:sp>
        <p:nvSpPr>
          <p:cNvPr id="39" name="Text Box 39"/>
          <p:cNvSpPr txBox="1">
            <a:spLocks noChangeArrowheads="1"/>
          </p:cNvSpPr>
          <p:nvPr/>
        </p:nvSpPr>
        <p:spPr bwMode="auto">
          <a:xfrm>
            <a:off x="1951038" y="49339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2</a:t>
            </a:r>
          </a:p>
        </p:txBody>
      </p:sp>
      <p:sp>
        <p:nvSpPr>
          <p:cNvPr id="40" name="Text Box 40"/>
          <p:cNvSpPr txBox="1">
            <a:spLocks noChangeArrowheads="1"/>
          </p:cNvSpPr>
          <p:nvPr/>
        </p:nvSpPr>
        <p:spPr bwMode="auto">
          <a:xfrm>
            <a:off x="1951038" y="56705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outVertic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strips(upRigh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lide(fromTo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linds(horizontal)">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strips(down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slide(fromTop)">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linds(horizontal)">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strips(downRigh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1"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slide(fromTop)">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blinds(horizontal)">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strips(downRigh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1"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slide(fromTop)">
                                      <p:cBhvr>
                                        <p:cTn id="7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21" grpId="0" animBg="1"/>
      <p:bldP spid="22" grpId="0" animBg="1"/>
      <p:bldP spid="23" grpId="0" animBg="1"/>
      <p:bldP spid="37" grpId="0" autoUpdateAnimBg="0"/>
      <p:bldP spid="38" grpId="0" autoUpdateAnimBg="0"/>
      <p:bldP spid="39" grpId="0" autoUpdateAnimBg="0"/>
      <p:bldP spid="40"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3"/>
          <p:cNvSpPr>
            <a:spLocks noGrp="1" noChangeArrowheads="1"/>
          </p:cNvSpPr>
          <p:nvPr>
            <p:ph idx="1"/>
          </p:nvPr>
        </p:nvSpPr>
        <p:spPr/>
        <p:txBody>
          <a:bodyPr>
            <a:normAutofit/>
          </a:bodyPr>
          <a:lstStyle/>
          <a:p>
            <a:pPr eaLnBrk="1" hangingPunct="1">
              <a:lnSpc>
                <a:spcPct val="100000"/>
              </a:lnSpc>
            </a:pPr>
            <a:r>
              <a:rPr lang="zh-CN" altLang="en-US" dirty="0"/>
              <a:t>以洗衣服为例类比流水线</a:t>
            </a:r>
            <a:r>
              <a:rPr lang="en-US" altLang="en-US" dirty="0"/>
              <a:t>:</a:t>
            </a:r>
            <a:r>
              <a:rPr lang="zh-CN" altLang="en-US" dirty="0"/>
              <a:t>重叠执行</a:t>
            </a:r>
            <a:endParaRPr lang="en-US" altLang="zh-CN" dirty="0"/>
          </a:p>
          <a:p>
            <a:pPr lvl="1" eaLnBrk="1" hangingPunct="1">
              <a:lnSpc>
                <a:spcPct val="100000"/>
              </a:lnSpc>
            </a:pPr>
            <a:r>
              <a:rPr lang="zh-CN" altLang="en-US" dirty="0"/>
              <a:t>假设洗衣包括四个步骤：洗衣机中洗衣、烘干机中烘干、叠衣服、收纳到柜子中</a:t>
            </a:r>
          </a:p>
        </p:txBody>
      </p:sp>
      <p:sp>
        <p:nvSpPr>
          <p:cNvPr id="3" name="标题 2"/>
          <p:cNvSpPr>
            <a:spLocks noGrp="1"/>
          </p:cNvSpPr>
          <p:nvPr>
            <p:ph type="title"/>
          </p:nvPr>
        </p:nvSpPr>
        <p:spPr/>
        <p:txBody>
          <a:bodyPr>
            <a:noAutofit/>
          </a:bodyPr>
          <a:lstStyle/>
          <a:p>
            <a:r>
              <a:rPr lang="zh-CN" altLang="en-US" dirty="0"/>
              <a:t>流水线的概念介绍：一个比喻</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98</a:t>
            </a:fld>
            <a:endParaRPr lang="zh-CN" altLang="en-US" dirty="0"/>
          </a:p>
        </p:txBody>
      </p:sp>
      <p:pic>
        <p:nvPicPr>
          <p:cNvPr id="62467"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840" y="2596531"/>
            <a:ext cx="5167613" cy="412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6"/>
          <p:cNvSpPr>
            <a:spLocks noChangeArrowheads="1"/>
          </p:cNvSpPr>
          <p:nvPr/>
        </p:nvSpPr>
        <p:spPr bwMode="auto">
          <a:xfrm>
            <a:off x="6816725" y="2708275"/>
            <a:ext cx="412969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sz="2800" dirty="0"/>
              <a:t>负载为</a:t>
            </a:r>
            <a:r>
              <a:rPr lang="en-US" altLang="zh-CN" sz="2800" dirty="0"/>
              <a:t>4</a:t>
            </a:r>
            <a:r>
              <a:rPr lang="en-US" altLang="en-US" sz="2800" dirty="0"/>
              <a:t>:</a:t>
            </a:r>
          </a:p>
          <a:p>
            <a:pPr lvl="1" eaLnBrk="1" hangingPunct="1"/>
            <a:r>
              <a:rPr lang="zh-CN" altLang="en-US" sz="2400" dirty="0"/>
              <a:t>加速比</a:t>
            </a:r>
            <a:br>
              <a:rPr lang="en-US" altLang="en-US" sz="2400" dirty="0"/>
            </a:br>
            <a:r>
              <a:rPr lang="en-US" altLang="en-US" sz="2400" dirty="0"/>
              <a:t>= 8/3.5 = 2.3</a:t>
            </a:r>
          </a:p>
          <a:p>
            <a:pPr eaLnBrk="1" hangingPunct="1"/>
            <a:r>
              <a:rPr lang="zh-CN" altLang="en-US" sz="2800" dirty="0"/>
              <a:t>负载足够多</a:t>
            </a:r>
            <a:r>
              <a:rPr lang="en-US" altLang="en-US" sz="2800" dirty="0"/>
              <a:t>:</a:t>
            </a:r>
          </a:p>
          <a:p>
            <a:pPr lvl="1" eaLnBrk="1" hangingPunct="1"/>
            <a:r>
              <a:rPr lang="zh-CN" altLang="en-US" sz="2400" dirty="0"/>
              <a:t>加速比</a:t>
            </a:r>
            <a:br>
              <a:rPr lang="en-US" altLang="en-US" sz="2400" dirty="0"/>
            </a:br>
            <a:r>
              <a:rPr lang="en-US" altLang="en-US" sz="2400" dirty="0"/>
              <a:t>= 2n/[2+(n-1)*0.5]≈ 4</a:t>
            </a:r>
            <a:br>
              <a:rPr lang="en-US" altLang="en-US" sz="2400" dirty="0"/>
            </a:br>
            <a:r>
              <a:rPr lang="en-US" altLang="en-US" sz="2400" dirty="0"/>
              <a:t>= </a:t>
            </a:r>
            <a:r>
              <a:rPr lang="zh-CN" altLang="en-US" sz="2000" dirty="0"/>
              <a:t>流水线中步骤的数目</a:t>
            </a:r>
            <a:endParaRPr lang="en-US"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469">
                                            <p:txEl>
                                              <p:pRg st="1" end="1"/>
                                            </p:txEl>
                                          </p:spTgt>
                                        </p:tgtEl>
                                        <p:attrNameLst>
                                          <p:attrName>style.visibility</p:attrName>
                                        </p:attrNameLst>
                                      </p:cBhvr>
                                      <p:to>
                                        <p:strVal val="visible"/>
                                      </p:to>
                                    </p:set>
                                    <p:animEffect transition="in" filter="fade">
                                      <p:cBhvr>
                                        <p:cTn id="7" dur="500"/>
                                        <p:tgtEl>
                                          <p:spTgt spid="624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fade">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471">
                                            <p:txEl>
                                              <p:pRg st="0" end="0"/>
                                            </p:txEl>
                                          </p:spTgt>
                                        </p:tgtEl>
                                        <p:attrNameLst>
                                          <p:attrName>style.visibility</p:attrName>
                                        </p:attrNameLst>
                                      </p:cBhvr>
                                      <p:to>
                                        <p:strVal val="visible"/>
                                      </p:to>
                                    </p:set>
                                    <p:animEffect transition="in" filter="fade">
                                      <p:cBhvr>
                                        <p:cTn id="17" dur="500"/>
                                        <p:tgtEl>
                                          <p:spTgt spid="62471">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2471">
                                            <p:txEl>
                                              <p:pRg st="1" end="1"/>
                                            </p:txEl>
                                          </p:spTgt>
                                        </p:tgtEl>
                                        <p:attrNameLst>
                                          <p:attrName>style.visibility</p:attrName>
                                        </p:attrNameLst>
                                      </p:cBhvr>
                                      <p:to>
                                        <p:strVal val="visible"/>
                                      </p:to>
                                    </p:set>
                                    <p:animEffect transition="in" filter="fade">
                                      <p:cBhvr>
                                        <p:cTn id="20" dur="500"/>
                                        <p:tgtEl>
                                          <p:spTgt spid="62471">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2471">
                                            <p:txEl>
                                              <p:pRg st="2" end="2"/>
                                            </p:txEl>
                                          </p:spTgt>
                                        </p:tgtEl>
                                        <p:attrNameLst>
                                          <p:attrName>style.visibility</p:attrName>
                                        </p:attrNameLst>
                                      </p:cBhvr>
                                      <p:to>
                                        <p:strVal val="visible"/>
                                      </p:to>
                                    </p:set>
                                    <p:animEffect transition="in" filter="fade">
                                      <p:cBhvr>
                                        <p:cTn id="23" dur="500"/>
                                        <p:tgtEl>
                                          <p:spTgt spid="6247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2471">
                                            <p:txEl>
                                              <p:pRg st="3" end="3"/>
                                            </p:txEl>
                                          </p:spTgt>
                                        </p:tgtEl>
                                        <p:attrNameLst>
                                          <p:attrName>style.visibility</p:attrName>
                                        </p:attrNameLst>
                                      </p:cBhvr>
                                      <p:to>
                                        <p:strVal val="visible"/>
                                      </p:to>
                                    </p:set>
                                    <p:animEffect transition="in" filter="fade">
                                      <p:cBhvr>
                                        <p:cTn id="26" dur="500"/>
                                        <p:tgtEl>
                                          <p:spTgt spid="624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t>流水线方式存取</a:t>
            </a:r>
          </a:p>
        </p:txBody>
      </p:sp>
      <p:sp>
        <p:nvSpPr>
          <p:cNvPr id="9" name="内容占位符 8"/>
          <p:cNvSpPr>
            <a:spLocks noGrp="1"/>
          </p:cNvSpPr>
          <p:nvPr>
            <p:ph idx="1"/>
          </p:nvPr>
        </p:nvSpPr>
        <p:spPr/>
        <p:txBody>
          <a:bodyPr/>
          <a:lstStyle/>
          <a:p>
            <a:pPr>
              <a:lnSpc>
                <a:spcPct val="100000"/>
              </a:lnSpc>
            </a:pPr>
            <a:r>
              <a:rPr lang="zh-CN" altLang="en-US" b="1">
                <a:sym typeface="+mn-ea"/>
              </a:rPr>
              <a:t>设四体低位交叉存储器，存取周期为</a:t>
            </a:r>
            <a:r>
              <a:rPr lang="en-US" altLang="zh-CN" b="1" i="1">
                <a:sym typeface="+mn-ea"/>
              </a:rPr>
              <a:t>T</a:t>
            </a:r>
            <a:r>
              <a:rPr lang="zh-CN" altLang="en-US" b="1">
                <a:sym typeface="+mn-ea"/>
              </a:rPr>
              <a:t>，总线传输周期为</a:t>
            </a:r>
            <a:r>
              <a:rPr lang="en-US" altLang="zh-CN" b="1" i="1">
                <a:ea typeface="MS Mincho" panose="02020609040205080304" pitchFamily="49" charset="-128"/>
                <a:sym typeface="+mn-ea"/>
              </a:rPr>
              <a:t>τ</a:t>
            </a:r>
            <a:r>
              <a:rPr lang="zh-CN" altLang="en-US" b="1">
                <a:sym typeface="+mn-ea"/>
              </a:rPr>
              <a:t>，为实现流水线方式存取，应满足 </a:t>
            </a:r>
            <a:r>
              <a:rPr lang="en-US" altLang="zh-CN" b="1" i="1">
                <a:solidFill>
                  <a:schemeClr val="folHlink"/>
                </a:solidFill>
                <a:sym typeface="+mn-ea"/>
              </a:rPr>
              <a:t>T </a:t>
            </a:r>
            <a:r>
              <a:rPr lang="zh-CN" altLang="en-US" b="1">
                <a:solidFill>
                  <a:schemeClr val="folHlink"/>
                </a:solidFill>
                <a:sym typeface="+mn-ea"/>
              </a:rPr>
              <a:t>＝ </a:t>
            </a:r>
            <a:r>
              <a:rPr lang="en-US" altLang="zh-CN" b="1">
                <a:solidFill>
                  <a:schemeClr val="folHlink"/>
                </a:solidFill>
                <a:sym typeface="+mn-ea"/>
              </a:rPr>
              <a:t>4</a:t>
            </a:r>
            <a:r>
              <a:rPr lang="en-US" altLang="zh-CN" b="1" i="1">
                <a:solidFill>
                  <a:schemeClr val="folHlink"/>
                </a:solidFill>
                <a:ea typeface="MS Mincho" panose="02020609040205080304" pitchFamily="49" charset="-128"/>
                <a:sym typeface="+mn-ea"/>
              </a:rPr>
              <a:t>τ</a:t>
            </a:r>
            <a:r>
              <a:rPr lang="zh-CN" altLang="en-US" b="1">
                <a:sym typeface="+mn-ea"/>
              </a:rPr>
              <a:t>。</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99</a:t>
            </a:fld>
            <a:endParaRPr lang="zh-CN" altLang="en-US" dirty="0"/>
          </a:p>
        </p:txBody>
      </p:sp>
      <p:sp>
        <p:nvSpPr>
          <p:cNvPr id="3" name="Text Box 2"/>
          <p:cNvSpPr txBox="1">
            <a:spLocks noChangeArrowheads="1"/>
          </p:cNvSpPr>
          <p:nvPr/>
        </p:nvSpPr>
        <p:spPr bwMode="auto">
          <a:xfrm>
            <a:off x="1507172" y="1525588"/>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 </a:t>
            </a:r>
          </a:p>
        </p:txBody>
      </p:sp>
      <p:sp>
        <p:nvSpPr>
          <p:cNvPr id="4" name="Rectangle 4"/>
          <p:cNvSpPr>
            <a:spLocks noChangeArrowheads="1"/>
          </p:cNvSpPr>
          <p:nvPr/>
        </p:nvSpPr>
        <p:spPr bwMode="auto">
          <a:xfrm>
            <a:off x="1072197" y="2595563"/>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7"/>
          <p:cNvSpPr txBox="1">
            <a:spLocks noChangeArrowheads="1"/>
          </p:cNvSpPr>
          <p:nvPr/>
        </p:nvSpPr>
        <p:spPr bwMode="auto">
          <a:xfrm>
            <a:off x="2834322" y="6159500"/>
            <a:ext cx="8497888"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连续读取 </a:t>
            </a:r>
            <a:r>
              <a:rPr lang="en-US" altLang="zh-CN" b="1">
                <a:solidFill>
                  <a:schemeClr val="folHlink"/>
                </a:solidFill>
              </a:rPr>
              <a:t>4 </a:t>
            </a:r>
            <a:r>
              <a:rPr lang="zh-CN" altLang="en-US" b="1"/>
              <a:t>个字所需的时间为  </a:t>
            </a:r>
            <a:r>
              <a:rPr lang="en-US" altLang="zh-CN" b="1"/>
              <a:t> </a:t>
            </a:r>
            <a:r>
              <a:rPr lang="en-US" altLang="zh-CN" b="1" i="1">
                <a:solidFill>
                  <a:schemeClr val="folHlink"/>
                </a:solidFill>
              </a:rPr>
              <a:t>T</a:t>
            </a:r>
            <a:r>
              <a:rPr lang="zh-CN" altLang="en-US" sz="2000" b="1">
                <a:solidFill>
                  <a:schemeClr val="folHlink"/>
                </a:solidFill>
              </a:rPr>
              <a:t>＋</a:t>
            </a:r>
            <a:r>
              <a:rPr lang="en-US" altLang="zh-CN" b="1">
                <a:solidFill>
                  <a:schemeClr val="folHlink"/>
                </a:solidFill>
              </a:rPr>
              <a:t>(4</a:t>
            </a:r>
            <a:r>
              <a:rPr lang="en-US" altLang="zh-CN" sz="800" b="1">
                <a:solidFill>
                  <a:schemeClr val="folHlink"/>
                </a:solidFill>
              </a:rPr>
              <a:t> </a:t>
            </a:r>
            <a:r>
              <a:rPr lang="zh-CN" altLang="en-US" sz="1900" b="1">
                <a:solidFill>
                  <a:schemeClr val="folHlink"/>
                </a:solidFill>
              </a:rPr>
              <a:t>－</a:t>
            </a:r>
            <a:r>
              <a:rPr lang="en-US" altLang="zh-CN" b="1">
                <a:solidFill>
                  <a:schemeClr val="folHlink"/>
                </a:solidFill>
              </a:rPr>
              <a:t>1)</a:t>
            </a:r>
            <a:r>
              <a:rPr lang="en-US" altLang="zh-CN" sz="2600" b="1" i="1">
                <a:solidFill>
                  <a:schemeClr val="folHlink"/>
                </a:solidFill>
                <a:ea typeface="MS Mincho" panose="02020609040205080304" pitchFamily="49" charset="-128"/>
              </a:rPr>
              <a:t>τ</a:t>
            </a:r>
            <a:endParaRPr lang="zh-CN" altLang="en-US" sz="2600" b="1" i="1">
              <a:solidFill>
                <a:schemeClr val="folHlink"/>
              </a:solidFill>
              <a:ea typeface="MS Mincho" panose="02020609040205080304" pitchFamily="49" charset="-128"/>
            </a:endParaRPr>
          </a:p>
        </p:txBody>
      </p:sp>
      <p:graphicFrame>
        <p:nvGraphicFramePr>
          <p:cNvPr id="7" name="对象 6"/>
          <p:cNvGraphicFramePr>
            <a:graphicFrameLocks noChangeAspect="1"/>
          </p:cNvGraphicFramePr>
          <p:nvPr/>
        </p:nvGraphicFramePr>
        <p:xfrm>
          <a:off x="2224722" y="2014538"/>
          <a:ext cx="6948488" cy="3929062"/>
        </p:xfrm>
        <a:graphic>
          <a:graphicData uri="http://schemas.openxmlformats.org/presentationml/2006/ole">
            <mc:AlternateContent xmlns:mc="http://schemas.openxmlformats.org/markup-compatibility/2006">
              <mc:Choice xmlns:v="urn:schemas-microsoft-com:vml" Requires="v">
                <p:oleObj spid="_x0000_s13372" name="Visio" r:id="rId3" imgW="4635500" imgH="2768600" progId="Visio.Drawing.11">
                  <p:embed/>
                </p:oleObj>
              </mc:Choice>
              <mc:Fallback>
                <p:oleObj name="Visio" r:id="rId3" imgW="4635500" imgH="2768600"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b="5232"/>
                      <a:stretch>
                        <a:fillRect/>
                      </a:stretch>
                    </p:blipFill>
                    <p:spPr bwMode="auto">
                      <a:xfrm>
                        <a:off x="2224722" y="2014538"/>
                        <a:ext cx="6948488"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4.0"/>
  <p:tag name="PROBLEMBLANK" val="[{&quot;Num&quot;:1,&quot;Score&quot;:1.0,&quot;Answers&quot;:[&quot;20&quot;],&quot;CaseSensitive&quot;:false,&quot;FuzzyMatch&quot;:false},{&quot;Num&quot;:2,&quot;Score&quot;:1.0,&quot;Answers&quot;:[&quot;2&quot;],&quot;CaseSensitive&quot;:false,&quot;FuzzyMatch&quot;:false},{&quot;Num&quot;:3,&quot;Score&quot;:1.0,&quot;Answers&quot;:[&quot;8&quot;],&quot;CaseSensitive&quot;:false,&quot;FuzzyMatch&quot;:false},{&quot;Num&quot;:4,&quot;Score&quot;:1.0,&quot;Answers&quot;:[&quot;10&quot;],&quot;CaseSensitive&quot;:false,&quot;FuzzyMatch&quot;: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3178</TotalTime>
  <Words>12169</Words>
  <Application>Microsoft Office PowerPoint</Application>
  <PresentationFormat>宽屏</PresentationFormat>
  <Paragraphs>4866</Paragraphs>
  <Slides>166</Slides>
  <Notes>71</Notes>
  <HiddenSlides>4</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166</vt:i4>
      </vt:variant>
    </vt:vector>
  </HeadingPairs>
  <TitlesOfParts>
    <vt:vector size="186" baseType="lpstr">
      <vt:lpstr>MS Mincho</vt:lpstr>
      <vt:lpstr>等线</vt:lpstr>
      <vt:lpstr>等线 Light</vt:lpstr>
      <vt:lpstr>方正舒体</vt:lpstr>
      <vt:lpstr>仿宋_GB2312</vt:lpstr>
      <vt:lpstr>黑体</vt:lpstr>
      <vt:lpstr>楷体_GB2312</vt:lpstr>
      <vt:lpstr>宋体</vt:lpstr>
      <vt:lpstr>微软雅黑</vt:lpstr>
      <vt:lpstr>Arial</vt:lpstr>
      <vt:lpstr>Cambria Math</vt:lpstr>
      <vt:lpstr>Helvetica</vt:lpstr>
      <vt:lpstr>Segoe UI Black</vt:lpstr>
      <vt:lpstr>Symbol</vt:lpstr>
      <vt:lpstr>Tahoma</vt:lpstr>
      <vt:lpstr>Times New Roman</vt:lpstr>
      <vt:lpstr>Verdana</vt:lpstr>
      <vt:lpstr>Wingdings</vt:lpstr>
      <vt:lpstr>Office 主题​​</vt:lpstr>
      <vt:lpstr>Visio</vt:lpstr>
      <vt:lpstr>PowerPoint 演示文稿</vt:lpstr>
      <vt:lpstr>第四章 存储器</vt:lpstr>
      <vt:lpstr>4.1存储器概述</vt:lpstr>
      <vt:lpstr>PowerPoint 演示文稿</vt:lpstr>
      <vt:lpstr>PowerPoint 演示文稿</vt:lpstr>
      <vt:lpstr>4.1存储器概述</vt:lpstr>
      <vt:lpstr>PowerPoint 演示文稿</vt:lpstr>
      <vt:lpstr>第四章 存储器</vt:lpstr>
      <vt:lpstr>4.2主存储器</vt:lpstr>
      <vt:lpstr>4.2主存储器</vt:lpstr>
      <vt:lpstr>4.2主存储器</vt:lpstr>
      <vt:lpstr>4.2主存储器</vt:lpstr>
      <vt:lpstr>PowerPoint 演示文稿</vt:lpstr>
      <vt:lpstr>PowerPoint 演示文稿</vt:lpstr>
      <vt:lpstr>4.2主存储器</vt:lpstr>
      <vt:lpstr>4.2主存储器</vt:lpstr>
      <vt:lpstr>4.2主存储器</vt:lpstr>
      <vt:lpstr>4.2主存储器</vt:lpstr>
      <vt:lpstr>4.2主存储器</vt:lpstr>
      <vt:lpstr>PowerPoint 演示文稿</vt:lpstr>
      <vt:lpstr>PowerPoint 演示文稿</vt:lpstr>
      <vt:lpstr>PowerPoint 演示文稿</vt:lpstr>
      <vt:lpstr>4.2主存储器</vt:lpstr>
      <vt:lpstr> Intel 2114 RAM 矩阵 (64 × 64) 读</vt:lpstr>
      <vt:lpstr> Intel 2114 RAM 矩阵 (64 × 64) 读</vt:lpstr>
      <vt:lpstr> Intel 2114 RAM 矩阵 (64 × 64) 读</vt:lpstr>
      <vt:lpstr> Intel 2114 RAM 矩阵 (64 × 64) 读</vt:lpstr>
      <vt:lpstr> Intel 2114 RAM 矩阵 (64 × 64) 读</vt:lpstr>
      <vt:lpstr> Intel 2114 RAM 矩阵 (64 × 64) 读</vt:lpstr>
      <vt:lpstr> Intel 2114 RAM 矩阵 (64 × 64) 读</vt:lpstr>
      <vt:lpstr> Intel 2114 RAM 矩阵 (64 × 64) 读</vt:lpstr>
      <vt:lpstr> Intel 2114 RAM 矩阵 (64 × 64) 读</vt:lpstr>
      <vt:lpstr> Intel 2114 RAM 矩阵 (64 × 64) 写</vt:lpstr>
      <vt:lpstr> Intel 2114 RAM 矩阵 (64 × 64) 写</vt:lpstr>
      <vt:lpstr> Intel 2114 RAM 矩阵 (64 × 64) 写</vt:lpstr>
      <vt:lpstr> Intel 2114 RAM 矩阵 (64 × 64) 写</vt:lpstr>
      <vt:lpstr> Intel 2114 RAM 矩阵 (64 × 64) 写</vt:lpstr>
      <vt:lpstr> Intel 2114 RAM 矩阵 (64 × 64) 写</vt:lpstr>
      <vt:lpstr> Intel 2114 RAM 矩阵 (64 × 64) 写</vt:lpstr>
      <vt:lpstr> Intel 2114 RAM 矩阵 (64 × 64) 写</vt:lpstr>
      <vt:lpstr> Intel 2114 RAM 矩阵 (64 × 64) 写</vt:lpstr>
      <vt:lpstr>静态 RAM（2114） 读 时序</vt:lpstr>
      <vt:lpstr>静态 RAM（2114） 写 时序</vt:lpstr>
      <vt:lpstr>PowerPoint 演示文稿</vt:lpstr>
      <vt:lpstr>（2）动态RAM举例   ①三管动态RAM芯片 (Intel 1103) 读</vt:lpstr>
      <vt:lpstr>（2）动态RAM举例   ②三管动态RAM芯片 (Intel 1103) 写</vt:lpstr>
      <vt:lpstr>PowerPoint 演示文稿</vt:lpstr>
      <vt:lpstr>（2）动态RAM举例   ②三管动态RAM芯片 (Intel 1103) 写</vt:lpstr>
      <vt:lpstr>PowerPoint 演示文稿</vt:lpstr>
      <vt:lpstr>（2）动态RAM举例   ②三管动态RAM芯片 (Intel 1103) 写</vt:lpstr>
      <vt:lpstr>（2）动态RAM举例   ②三管动态RAM芯片 (Intel 1103) 写</vt:lpstr>
      <vt:lpstr>（2）动态RAM举例   ②三管动态RAM芯片 (Intel 1103) 写</vt:lpstr>
      <vt:lpstr>（2）动态RAM举例   ②三管动态RAM芯片 (Intel 1103) 写</vt:lpstr>
      <vt:lpstr>（2）动态RAM举例   ②三管动态RAM芯片 (Intel 1103) 写</vt:lpstr>
      <vt:lpstr>（2）动态RAM举例   ③ 单管动态 RAM 4116 (16K × 1位) 外特性 </vt:lpstr>
      <vt:lpstr>PowerPoint 演示文稿</vt:lpstr>
      <vt:lpstr>PowerPoint 演示文稿</vt:lpstr>
      <vt:lpstr>（3）动态RAM时序</vt:lpstr>
      <vt:lpstr>动态RAM刷新</vt:lpstr>
      <vt:lpstr>动态RAM刷新</vt:lpstr>
      <vt:lpstr>动态RAM刷新</vt:lpstr>
      <vt:lpstr>动态RAM和静态RAM的比较</vt:lpstr>
      <vt:lpstr>4.2主存储器</vt:lpstr>
      <vt:lpstr>4.2主存储器</vt:lpstr>
      <vt:lpstr>4.2主存储器</vt:lpstr>
      <vt:lpstr>4.2主存储器</vt:lpstr>
      <vt:lpstr>PowerPoint 演示文稿</vt:lpstr>
      <vt:lpstr>PowerPoint 演示文稿</vt:lpstr>
      <vt:lpstr>PowerPoint 演示文稿</vt:lpstr>
      <vt:lpstr>4.2主存储器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六、存储器的校验</vt:lpstr>
      <vt:lpstr>六、存储器的校验</vt:lpstr>
      <vt:lpstr>PowerPoint 演示文稿</vt:lpstr>
      <vt:lpstr>4.2主存储器</vt:lpstr>
      <vt:lpstr>4.2主存储器</vt:lpstr>
      <vt:lpstr>各检测位 Ci 所承担的检测小组</vt:lpstr>
      <vt:lpstr>PowerPoint 演示文稿</vt:lpstr>
      <vt:lpstr>PowerPoint 演示文稿</vt:lpstr>
      <vt:lpstr>PowerPoint 演示文稿</vt:lpstr>
      <vt:lpstr>PowerPoint 演示文稿</vt:lpstr>
      <vt:lpstr>PowerPoint 演示文稿</vt:lpstr>
      <vt:lpstr>4.2主存储器</vt:lpstr>
      <vt:lpstr>调整主存结构，提高访存速度</vt:lpstr>
      <vt:lpstr>2. 多体并行系统—(1)高位交叉  顺序编址</vt:lpstr>
      <vt:lpstr>(1) 高位交叉——各个体并行工作 </vt:lpstr>
      <vt:lpstr>(2) 低位交叉——各个体轮流编址</vt:lpstr>
      <vt:lpstr>(2) 低位交叉——各个体轮流编址</vt:lpstr>
      <vt:lpstr>低位交叉的特点</vt:lpstr>
      <vt:lpstr>流水线的概念介绍：一个比喻</vt:lpstr>
      <vt:lpstr>流水线方式存取</vt:lpstr>
      <vt:lpstr>PowerPoint 演示文稿</vt:lpstr>
      <vt:lpstr>(3) 存储器控制部件（存控）</vt:lpstr>
      <vt:lpstr>4.2主存储器</vt:lpstr>
      <vt:lpstr>第四章 存储器</vt:lpstr>
      <vt:lpstr>4.3高速缓冲存储器</vt:lpstr>
      <vt:lpstr>PowerPoint 演示文稿</vt:lpstr>
      <vt:lpstr>PowerPoint 演示文稿</vt:lpstr>
      <vt:lpstr>PowerPoint 演示文稿</vt:lpstr>
      <vt:lpstr>PowerPoint 演示文稿</vt:lpstr>
      <vt:lpstr>PowerPoint 演示文稿</vt:lpstr>
      <vt:lpstr>PowerPoint 演示文稿</vt:lpstr>
      <vt:lpstr>4.3高速缓冲存储器</vt:lpstr>
      <vt:lpstr>PowerPoint 演示文稿</vt:lpstr>
      <vt:lpstr>4.3高速缓冲存储器</vt:lpstr>
      <vt:lpstr>1.直接映射</vt:lpstr>
      <vt:lpstr>2. 全相联映射</vt:lpstr>
      <vt:lpstr>3. 组相联映射</vt:lpstr>
      <vt:lpstr>例4.8</vt:lpstr>
      <vt:lpstr>例4.8——续</vt:lpstr>
      <vt:lpstr>例子4.9</vt:lpstr>
      <vt:lpstr>例4.9 续</vt:lpstr>
      <vt:lpstr>例4.9 续</vt:lpstr>
      <vt:lpstr>PowerPoint 演示文稿</vt:lpstr>
      <vt:lpstr>练习解析</vt:lpstr>
      <vt:lpstr>4.3高速缓冲存储器——缓存替换算法</vt:lpstr>
      <vt:lpstr>4.3高速缓冲存储器——小结</vt:lpstr>
      <vt:lpstr>第四章 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4.4虚拟存储器</vt:lpstr>
      <vt:lpstr>虚拟地址物理地址流程</vt:lpstr>
      <vt:lpstr>3.4虚拟存储器</vt:lpstr>
      <vt:lpstr>4.4虚拟存储器</vt:lpstr>
      <vt:lpstr>第四章 存储器</vt:lpstr>
      <vt:lpstr>4.5辅助存储器的主要类型</vt:lpstr>
      <vt:lpstr>4.5辅助存储器——RAID</vt:lpstr>
      <vt:lpstr>PowerPoint 演示文稿</vt:lpstr>
      <vt:lpstr>4.5辅助存储器——RAID</vt:lpstr>
      <vt:lpstr>4.5辅助存储器——RAID</vt:lpstr>
      <vt:lpstr>4.5辅助存储器——RAID</vt:lpstr>
      <vt:lpstr>4.5辅助存储器——RAID</vt:lpstr>
      <vt:lpstr>4.5辅助存储器——RAID</vt:lpstr>
      <vt:lpstr>4.5辅助存储器——RAID</vt:lpstr>
      <vt:lpstr>4.5辅助存储器——RAID</vt:lpstr>
      <vt:lpstr>4.5辅助存储器——RAID</vt:lpstr>
      <vt:lpstr>4.5辅助存储器——RAID</vt:lpstr>
      <vt:lpstr>第四章 存储器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昕 陈</dc:creator>
  <cp:lastModifiedBy>Lenovo</cp:lastModifiedBy>
  <cp:revision>256</cp:revision>
  <dcterms:created xsi:type="dcterms:W3CDTF">2021-01-19T10:08:00Z</dcterms:created>
  <dcterms:modified xsi:type="dcterms:W3CDTF">2021-04-13T09:55:32Z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SaveFontToCloudKey">
    <vt:lpwstr>969949735_btnclosed</vt:lpwstr>
  </property>
</Properties>
</file>